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4" r:id="rId5"/>
  </p:sldMasterIdLst>
  <p:notesMasterIdLst>
    <p:notesMasterId r:id="rId28"/>
  </p:notesMasterIdLst>
  <p:handoutMasterIdLst>
    <p:handoutMasterId r:id="rId29"/>
  </p:handoutMasterIdLst>
  <p:sldIdLst>
    <p:sldId id="305" r:id="rId6"/>
    <p:sldId id="306" r:id="rId7"/>
    <p:sldId id="307" r:id="rId8"/>
    <p:sldId id="304" r:id="rId9"/>
    <p:sldId id="308" r:id="rId10"/>
    <p:sldId id="277" r:id="rId11"/>
    <p:sldId id="282" r:id="rId12"/>
    <p:sldId id="271" r:id="rId13"/>
    <p:sldId id="266" r:id="rId14"/>
    <p:sldId id="286" r:id="rId15"/>
    <p:sldId id="276" r:id="rId16"/>
    <p:sldId id="285" r:id="rId17"/>
    <p:sldId id="309" r:id="rId18"/>
    <p:sldId id="298" r:id="rId19"/>
    <p:sldId id="299" r:id="rId20"/>
    <p:sldId id="300" r:id="rId21"/>
    <p:sldId id="301" r:id="rId22"/>
    <p:sldId id="302" r:id="rId23"/>
    <p:sldId id="310" r:id="rId24"/>
    <p:sldId id="303" r:id="rId25"/>
    <p:sldId id="267" r:id="rId26"/>
    <p:sldId id="3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2953"/>
    <a:srgbClr val="F9FBFF"/>
    <a:srgbClr val="8D3970"/>
    <a:srgbClr val="495961"/>
    <a:srgbClr val="2E444E"/>
    <a:srgbClr val="005C84"/>
    <a:srgbClr val="063D5F"/>
    <a:srgbClr val="4A103D"/>
    <a:srgbClr val="CA287A"/>
    <a:srgbClr val="DE2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5"/>
    <p:restoredTop sz="96327"/>
  </p:normalViewPr>
  <p:slideViewPr>
    <p:cSldViewPr>
      <p:cViewPr varScale="1">
        <p:scale>
          <a:sx n="92" d="100"/>
          <a:sy n="92" d="100"/>
        </p:scale>
        <p:origin x="17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0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4761-1460-C44E-8EE9-132392DCD1C4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82BE9-307A-AB49-B561-9E71E3CE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3D421-3143-47CA-ACA9-5443A0940D94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50D6-6132-4FF4-AFC5-01B946DDB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9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22 June 2021</a:t>
            </a:r>
          </a:p>
        </p:txBody>
      </p:sp>
      <p:pic>
        <p:nvPicPr>
          <p:cNvPr id="8" name="University Logo (White)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90D8698-B266-5044-8D4C-B57C74229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46" y="-279124"/>
            <a:ext cx="2880320" cy="16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351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>
                <a:solidFill>
                  <a:schemeClr val="bg1"/>
                </a:solidFill>
              </a:rPr>
              <a:t> QUESTIONS</a:t>
            </a:r>
            <a:endParaRPr lang="en-GB" sz="3200" b="1" spc="-15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Copy here</a:t>
            </a:r>
            <a:endParaRPr lang="en-GB" dirty="0"/>
          </a:p>
        </p:txBody>
      </p:sp>
      <p:pic>
        <p:nvPicPr>
          <p:cNvPr id="7" name="University Logo (White)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BD3FB51-8588-614B-B6D1-5AE5DA4246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46" y="-279124"/>
            <a:ext cx="2880320" cy="16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6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3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7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06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3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pic>
        <p:nvPicPr>
          <p:cNvPr id="8" name="University Logo" descr="Logo&#10;&#10;Description automatically generated with medium confidence">
            <a:extLst>
              <a:ext uri="{FF2B5EF4-FFF2-40B4-BE49-F238E27FC236}">
                <a16:creationId xmlns:a16="http://schemas.microsoft.com/office/drawing/2014/main" id="{B1E6AE52-A61E-5E4D-9478-C609B0B882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78" y="-279125"/>
            <a:ext cx="2880322" cy="16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4959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4959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rgbClr val="4959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rgbClr val="4959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rgbClr val="495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rgbClr val="4959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0EBFF-EAAB-FBF0-049F-141D2DBBC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887" y="1268760"/>
            <a:ext cx="7591573" cy="1802632"/>
          </a:xfrm>
        </p:spPr>
        <p:txBody>
          <a:bodyPr/>
          <a:lstStyle/>
          <a:p>
            <a:r>
              <a:rPr lang="en-US" altLang="zh-CN" sz="4000" dirty="0"/>
              <a:t>Solution of Printed Circuit Board Assembly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086497-A3A3-C314-364A-387540326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/>
              <a:t>Group 6</a:t>
            </a:r>
            <a:endParaRPr lang="zh-CN" altLang="en-US" sz="2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7C82F-1F83-C887-CAD6-17D7ECA8E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600" dirty="0"/>
              <a:t>Vyom Khanna 28965736 </a:t>
            </a:r>
          </a:p>
          <a:p>
            <a:r>
              <a:rPr lang="en-US" altLang="zh-CN" sz="1600" dirty="0" err="1"/>
              <a:t>Zeyan</a:t>
            </a:r>
            <a:r>
              <a:rPr lang="en-US" altLang="zh-CN" sz="1600" dirty="0"/>
              <a:t> Kang 34061835 </a:t>
            </a:r>
          </a:p>
          <a:p>
            <a:r>
              <a:rPr lang="en-US" altLang="zh-CN" sz="1600" dirty="0" err="1"/>
              <a:t>Jiankun</a:t>
            </a:r>
            <a:r>
              <a:rPr lang="en-US" altLang="zh-CN" sz="1600" dirty="0"/>
              <a:t> Li 35182911 </a:t>
            </a:r>
          </a:p>
          <a:p>
            <a:r>
              <a:rPr lang="en-US" altLang="zh-CN" sz="1600" dirty="0" err="1"/>
              <a:t>Deran</a:t>
            </a:r>
            <a:r>
              <a:rPr lang="en-US" altLang="zh-CN" sz="1600" dirty="0"/>
              <a:t> Kong 34704507 </a:t>
            </a:r>
          </a:p>
          <a:p>
            <a:r>
              <a:rPr lang="en-US" altLang="zh-CN" sz="1600" dirty="0"/>
              <a:t>Zheng Ju 34887946 </a:t>
            </a:r>
          </a:p>
          <a:p>
            <a:r>
              <a:rPr lang="en-US" altLang="zh-CN" sz="1600" dirty="0"/>
              <a:t>Jun Jin 33718628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188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D9694-F019-1D5C-1F54-76754FABE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F5E4-68CC-9385-F554-D6DC8091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Allocate Components</a:t>
            </a:r>
            <a:r>
              <a:rPr lang="en-US" altLang="zh-CN" dirty="0"/>
              <a:t>1</a:t>
            </a:r>
            <a:r>
              <a:rPr lang="en-US" dirty="0"/>
              <a:t>: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5956F-6208-161B-E3E3-BAAD29C9F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Firstly, we utilized the </a:t>
            </a:r>
            <a:r>
              <a:rPr lang="en-US" altLang="zh-CN" b="1" dirty="0"/>
              <a:t>clustering method</a:t>
            </a:r>
            <a:r>
              <a:rPr lang="en-US" altLang="zh-CN" dirty="0"/>
              <a:t> KNN, which assigns data points to clusters based on the nearest center point measured by the </a:t>
            </a:r>
            <a:r>
              <a:rPr lang="en-US" altLang="zh-CN" b="1" dirty="0"/>
              <a:t>distance</a:t>
            </a:r>
            <a:r>
              <a:rPr lang="en-US" altLang="zh-CN" dirty="0"/>
              <a:t> between target points on the PCBs.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8DC08DB9-4062-456C-E138-160B0482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860" y="2611710"/>
            <a:ext cx="5837023" cy="37348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689F26-5648-6DDE-58D7-B41962F2FBA6}"/>
              </a:ext>
            </a:extLst>
          </p:cNvPr>
          <p:cNvSpPr txBox="1"/>
          <p:nvPr/>
        </p:nvSpPr>
        <p:spPr>
          <a:xfrm>
            <a:off x="596117" y="3118154"/>
            <a:ext cx="501526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E444E"/>
                </a:solidFill>
              </a:rPr>
              <a:t>However, the clustering method </a:t>
            </a:r>
            <a:r>
              <a:rPr lang="en-US" altLang="zh-CN" sz="2000" b="1" dirty="0">
                <a:solidFill>
                  <a:srgbClr val="2E444E"/>
                </a:solidFill>
              </a:rPr>
              <a:t>only considers the distribution position of the components on the PCB board without considering the distance from the feeders</a:t>
            </a:r>
            <a:r>
              <a:rPr lang="en-US" altLang="zh-CN" sz="2000" dirty="0">
                <a:solidFill>
                  <a:srgbClr val="2E444E"/>
                </a:solidFill>
              </a:rPr>
              <a:t>, so it can only ensure that the relative positions between the components are closest, but cannot ensure that the finishing and moving distance is close.</a:t>
            </a:r>
          </a:p>
        </p:txBody>
      </p:sp>
    </p:spTree>
    <p:extLst>
      <p:ext uri="{BB962C8B-B14F-4D97-AF65-F5344CB8AC3E}">
        <p14:creationId xmlns:p14="http://schemas.microsoft.com/office/powerpoint/2010/main" val="392157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Allocate Components</a:t>
            </a:r>
            <a:r>
              <a:rPr lang="en-US" altLang="zh-CN" dirty="0"/>
              <a:t>2</a:t>
            </a:r>
            <a:r>
              <a:rPr lang="en-US" dirty="0"/>
              <a:t>: Linear Programming(LP)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608511"/>
          </a:xfrm>
        </p:spPr>
        <p:txBody>
          <a:bodyPr/>
          <a:lstStyle/>
          <a:p>
            <a:r>
              <a:rPr lang="en-US" dirty="0"/>
              <a:t>We consider this problem into a basic linear problem to minimize the working distance with a penalty measured by</a:t>
            </a:r>
            <a:r>
              <a:rPr lang="en-US" b="1" dirty="0"/>
              <a:t> </a:t>
            </a:r>
            <a:r>
              <a:rPr lang="en-US" altLang="zh-CN" b="1" dirty="0"/>
              <a:t>excess tasks </a:t>
            </a:r>
            <a:r>
              <a:rPr lang="en-US" altLang="zh-CN" dirty="0"/>
              <a:t>compared within machines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</a:t>
            </a:r>
            <a:r>
              <a:rPr lang="en-US" b="1" dirty="0"/>
              <a:t> the main constraints of tasks limitation</a:t>
            </a:r>
            <a:r>
              <a:rPr lang="en-US" dirty="0"/>
              <a:t> (exactly equal 1), machine capability, We</a:t>
            </a:r>
            <a:r>
              <a:rPr lang="zh-CN" altLang="en-US" dirty="0"/>
              <a:t> </a:t>
            </a:r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machine.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800A9-99DE-2A09-BD92-C974FB2B5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6" b="1387"/>
          <a:stretch/>
        </p:blipFill>
        <p:spPr bwMode="auto">
          <a:xfrm>
            <a:off x="811970" y="2552759"/>
            <a:ext cx="8399645" cy="3145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DD54C4-88CB-F4D9-D3CE-D04F4C2DD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54" y="2534300"/>
            <a:ext cx="10618091" cy="8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5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B9672-8FBC-5A8E-2E26-14B87F47B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2575-87E7-7616-544E-855A48B2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66" y="606667"/>
            <a:ext cx="10849205" cy="936104"/>
          </a:xfrm>
        </p:spPr>
        <p:txBody>
          <a:bodyPr/>
          <a:lstStyle/>
          <a:p>
            <a:r>
              <a:rPr lang="en-US" dirty="0"/>
              <a:t>2.4 Optimize Routes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BBD1B5-0204-D389-C8A2-E515655BAD21}"/>
              </a:ext>
            </a:extLst>
          </p:cNvPr>
          <p:cNvSpPr/>
          <p:nvPr/>
        </p:nvSpPr>
        <p:spPr>
          <a:xfrm>
            <a:off x="3188798" y="7800673"/>
            <a:ext cx="3117439" cy="366803"/>
          </a:xfrm>
          <a:prstGeom prst="rect">
            <a:avLst/>
          </a:prstGeom>
          <a:solidFill>
            <a:srgbClr val="F9F7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54335C2-11CB-9940-CBBD-639F3E06E73E}"/>
              </a:ext>
            </a:extLst>
          </p:cNvPr>
          <p:cNvSpPr txBox="1">
            <a:spLocks/>
          </p:cNvSpPr>
          <p:nvPr/>
        </p:nvSpPr>
        <p:spPr>
          <a:xfrm>
            <a:off x="551384" y="1700808"/>
            <a:ext cx="10835006" cy="4636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Two approaches are considered here:</a:t>
            </a:r>
          </a:p>
          <a:p>
            <a:pPr marL="0" indent="0">
              <a:buNone/>
            </a:pPr>
            <a:r>
              <a:rPr lang="en-US" altLang="zh-CN" b="1" dirty="0"/>
              <a:t>Dynamic Programming : Breaks down complex problems into simpler subproblems, constructing the optimal solution from these individual solutions. </a:t>
            </a:r>
          </a:p>
          <a:p>
            <a:r>
              <a:rPr lang="en-US" altLang="zh-CN" dirty="0"/>
              <a:t>Although</a:t>
            </a:r>
            <a:r>
              <a:rPr lang="zh-CN" altLang="en-US" dirty="0"/>
              <a:t> </a:t>
            </a:r>
            <a:r>
              <a:rPr lang="en-US" altLang="zh-CN" dirty="0"/>
              <a:t>DP</a:t>
            </a:r>
            <a:r>
              <a:rPr lang="zh-CN" altLang="en-US" dirty="0"/>
              <a:t> </a:t>
            </a:r>
            <a:r>
              <a:rPr lang="en-US" altLang="zh-CN" dirty="0"/>
              <a:t>can explore all possibilities and identify globally optimal solutions effectively, its </a:t>
            </a:r>
            <a:r>
              <a:rPr lang="en-US" altLang="zh-CN" b="1" dirty="0"/>
              <a:t>computational efficiency decreases significantly</a:t>
            </a:r>
            <a:r>
              <a:rPr lang="en-US" altLang="zh-CN" dirty="0"/>
              <a:t> with an increase in input variables. Thus, despite its theoretical feasibility, DP is </a:t>
            </a:r>
            <a:r>
              <a:rPr lang="en-US" altLang="zh-CN" b="1" dirty="0"/>
              <a:t>not practical for this problem</a:t>
            </a:r>
            <a:r>
              <a:rPr lang="en-US" altLang="zh-CN" dirty="0"/>
              <a:t> due to the excessive computational overhead.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Customized heuristic model :</a:t>
            </a:r>
          </a:p>
          <a:p>
            <a:r>
              <a:rPr lang="en-US" altLang="zh-CN" dirty="0"/>
              <a:t>Instead, by combining the wide solution space based on heuristic algorithm and using rules-based logic to reduce it, we </a:t>
            </a:r>
            <a:r>
              <a:rPr lang="en-US" altLang="zh-CN" b="1" dirty="0"/>
              <a:t>designed a function</a:t>
            </a:r>
            <a:r>
              <a:rPr lang="en-US" altLang="zh-CN" dirty="0"/>
              <a:t> in the same objective function which minimized the maximum distance to solve problems faster.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0554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40551EA-136E-2519-F023-3E9F943918C7}"/>
              </a:ext>
            </a:extLst>
          </p:cNvPr>
          <p:cNvGrpSpPr/>
          <p:nvPr/>
        </p:nvGrpSpPr>
        <p:grpSpPr>
          <a:xfrm>
            <a:off x="2806483" y="1454748"/>
            <a:ext cx="6579045" cy="3948504"/>
            <a:chOff x="2806483" y="1785257"/>
            <a:chExt cx="6579045" cy="394850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B0059B64-31C4-9261-C2BB-08EE23CD108A}"/>
                </a:ext>
              </a:extLst>
            </p:cNvPr>
            <p:cNvSpPr/>
            <p:nvPr/>
          </p:nvSpPr>
          <p:spPr>
            <a:xfrm>
              <a:off x="5519936" y="1785257"/>
              <a:ext cx="1224136" cy="1145697"/>
            </a:xfrm>
            <a:prstGeom prst="ellipse">
              <a:avLst/>
            </a:prstGeom>
            <a:solidFill>
              <a:srgbClr val="57658E"/>
            </a:solidFill>
            <a:ln w="31750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CFBFC"/>
                  </a:solidFill>
                  <a:cs typeface="+mn-ea"/>
                  <a:sym typeface="+mn-lt"/>
                </a:rPr>
                <a:t>03</a:t>
              </a:r>
              <a:endParaRPr lang="zh-CN" altLang="en-US" sz="4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80ED9B7-E281-0591-FED5-F142CB52ACED}"/>
                </a:ext>
              </a:extLst>
            </p:cNvPr>
            <p:cNvSpPr txBox="1"/>
            <p:nvPr/>
          </p:nvSpPr>
          <p:spPr>
            <a:xfrm>
              <a:off x="2806483" y="3100585"/>
              <a:ext cx="6579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57658E"/>
                  </a:solidFill>
                  <a:cs typeface="+mn-ea"/>
                  <a:sym typeface="+mn-lt"/>
                </a:rPr>
                <a:t>SELECTED SOLUTION </a:t>
              </a:r>
              <a:endParaRPr lang="zh-CN" altLang="en-US" sz="48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74328D0-AE44-A52B-6EAF-45D6AFBC6A49}"/>
                </a:ext>
              </a:extLst>
            </p:cNvPr>
            <p:cNvSpPr txBox="1"/>
            <p:nvPr/>
          </p:nvSpPr>
          <p:spPr>
            <a:xfrm>
              <a:off x="3561000" y="3931582"/>
              <a:ext cx="5070000" cy="128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57658E"/>
                  </a:solidFill>
                  <a:cs typeface="+mn-ea"/>
                  <a:sym typeface="+mn-lt"/>
                </a:rPr>
                <a:t>Distribution of equipment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57658E"/>
                  </a:solidFill>
                  <a:cs typeface="+mn-ea"/>
                  <a:sym typeface="+mn-lt"/>
                </a:rPr>
                <a:t>Distribution of component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57658E"/>
                  </a:solidFill>
                  <a:cs typeface="+mn-ea"/>
                  <a:sym typeface="+mn-lt"/>
                </a:rPr>
                <a:t>Optimize route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AB3C81F-6AE2-7E15-4B32-E036E258798C}"/>
                </a:ext>
              </a:extLst>
            </p:cNvPr>
            <p:cNvCxnSpPr/>
            <p:nvPr/>
          </p:nvCxnSpPr>
          <p:spPr>
            <a:xfrm>
              <a:off x="5663952" y="5733761"/>
              <a:ext cx="928914" cy="0"/>
            </a:xfrm>
            <a:prstGeom prst="line">
              <a:avLst/>
            </a:prstGeom>
            <a:ln w="127000" cap="rnd">
              <a:solidFill>
                <a:srgbClr val="E9DAC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47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9" y="692954"/>
            <a:ext cx="10849205" cy="9361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3 </a:t>
            </a:r>
            <a:r>
              <a:rPr lang="en" altLang="zh-CN" dirty="0"/>
              <a:t>SELECTED SOLUTION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sz="2800" dirty="0">
                <a:sym typeface="+mn-ea"/>
              </a:rPr>
              <a:t>3.1 Distribution of equipment</a:t>
            </a:r>
          </a:p>
        </p:txBody>
      </p:sp>
      <p:sp>
        <p:nvSpPr>
          <p:cNvPr id="10" name="Text Placeholder 2"/>
          <p:cNvSpPr txBox="1"/>
          <p:nvPr/>
        </p:nvSpPr>
        <p:spPr>
          <a:xfrm>
            <a:off x="695325" y="1844675"/>
            <a:ext cx="10835005" cy="2231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In the first step of this problem we used a simulated annealing algorithm to find the optimal distribution of equipment across three machines.</a:t>
            </a:r>
          </a:p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requiring the final distribution to cover as many different types of components as possible and try to balance the workload between machines.</a:t>
            </a:r>
          </a:p>
          <a:p>
            <a:r>
              <a:rPr lang="en-US" altLang="zh-CN" dirty="0"/>
              <a:t>Penalize component types that require multiple machines to process together.</a:t>
            </a:r>
          </a:p>
        </p:txBody>
      </p:sp>
      <p:grpSp>
        <p:nvGrpSpPr>
          <p:cNvPr id="42" name="组合 42"/>
          <p:cNvGrpSpPr/>
          <p:nvPr>
            <p:custDataLst>
              <p:tags r:id="rId1"/>
            </p:custDataLst>
          </p:nvPr>
        </p:nvGrpSpPr>
        <p:grpSpPr>
          <a:xfrm>
            <a:off x="968375" y="4170045"/>
            <a:ext cx="3041650" cy="2075180"/>
            <a:chOff x="4253" y="3767"/>
            <a:chExt cx="2519" cy="1519"/>
          </a:xfrm>
        </p:grpSpPr>
        <p:sp>
          <p:nvSpPr>
            <p:cNvPr id="3" name="矩形 2"/>
            <p:cNvSpPr/>
            <p:nvPr>
              <p:custDataLst>
                <p:tags r:id="rId18"/>
              </p:custDataLst>
            </p:nvPr>
          </p:nvSpPr>
          <p:spPr>
            <a:xfrm>
              <a:off x="4737" y="3767"/>
              <a:ext cx="1538" cy="400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Machine A</a:t>
              </a:r>
            </a:p>
          </p:txBody>
        </p:sp>
        <p:cxnSp>
          <p:nvCxnSpPr>
            <p:cNvPr id="4" name="直接箭头连接符 7"/>
            <p:cNvCxnSpPr/>
            <p:nvPr>
              <p:custDataLst>
                <p:tags r:id="rId19"/>
              </p:custDataLst>
            </p:nvPr>
          </p:nvCxnSpPr>
          <p:spPr>
            <a:xfrm flipH="1">
              <a:off x="4676" y="4167"/>
              <a:ext cx="415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箭头连接符 9"/>
            <p:cNvCxnSpPr>
              <a:stCxn id="3" idx="2"/>
            </p:cNvCxnSpPr>
            <p:nvPr>
              <p:custDataLst>
                <p:tags r:id="rId20"/>
              </p:custDataLst>
            </p:nvPr>
          </p:nvCxnSpPr>
          <p:spPr>
            <a:xfrm>
              <a:off x="5506" y="4167"/>
              <a:ext cx="1" cy="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椭圆 16"/>
            <p:cNvSpPr/>
            <p:nvPr>
              <p:custDataLst>
                <p:tags r:id="rId21"/>
              </p:custDataLst>
            </p:nvPr>
          </p:nvSpPr>
          <p:spPr>
            <a:xfrm>
              <a:off x="4253" y="4629"/>
              <a:ext cx="781" cy="62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E1</a:t>
              </a:r>
            </a:p>
          </p:txBody>
        </p:sp>
        <p:sp>
          <p:nvSpPr>
            <p:cNvPr id="19" name="椭圆 19"/>
            <p:cNvSpPr/>
            <p:nvPr>
              <p:custDataLst>
                <p:tags r:id="rId22"/>
              </p:custDataLst>
            </p:nvPr>
          </p:nvSpPr>
          <p:spPr>
            <a:xfrm>
              <a:off x="5122" y="4658"/>
              <a:ext cx="781" cy="62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E7</a:t>
              </a:r>
            </a:p>
          </p:txBody>
        </p:sp>
        <p:sp>
          <p:nvSpPr>
            <p:cNvPr id="20" name="椭圆 20"/>
            <p:cNvSpPr/>
            <p:nvPr>
              <p:custDataLst>
                <p:tags r:id="rId23"/>
              </p:custDataLst>
            </p:nvPr>
          </p:nvSpPr>
          <p:spPr>
            <a:xfrm>
              <a:off x="5991" y="4643"/>
              <a:ext cx="781" cy="62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E9</a:t>
              </a:r>
            </a:p>
          </p:txBody>
        </p:sp>
        <p:cxnSp>
          <p:nvCxnSpPr>
            <p:cNvPr id="26" name="直接箭头连接符 15"/>
            <p:cNvCxnSpPr/>
            <p:nvPr>
              <p:custDataLst>
                <p:tags r:id="rId24"/>
              </p:custDataLst>
            </p:nvPr>
          </p:nvCxnSpPr>
          <p:spPr>
            <a:xfrm>
              <a:off x="5907" y="4154"/>
              <a:ext cx="467" cy="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" name="组合 42"/>
          <p:cNvGrpSpPr/>
          <p:nvPr>
            <p:custDataLst>
              <p:tags r:id="rId2"/>
            </p:custDataLst>
          </p:nvPr>
        </p:nvGrpSpPr>
        <p:grpSpPr>
          <a:xfrm>
            <a:off x="4234180" y="4212590"/>
            <a:ext cx="3041650" cy="2075180"/>
            <a:chOff x="4253" y="3767"/>
            <a:chExt cx="2519" cy="1519"/>
          </a:xfrm>
        </p:grpSpPr>
        <p:sp>
          <p:nvSpPr>
            <p:cNvPr id="12" name="矩形 11"/>
            <p:cNvSpPr/>
            <p:nvPr>
              <p:custDataLst>
                <p:tags r:id="rId11"/>
              </p:custDataLst>
            </p:nvPr>
          </p:nvSpPr>
          <p:spPr>
            <a:xfrm>
              <a:off x="4737" y="3767"/>
              <a:ext cx="1538" cy="400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Machine B</a:t>
              </a:r>
            </a:p>
          </p:txBody>
        </p:sp>
        <p:cxnSp>
          <p:nvCxnSpPr>
            <p:cNvPr id="13" name="直接箭头连接符 7"/>
            <p:cNvCxnSpPr/>
            <p:nvPr>
              <p:custDataLst>
                <p:tags r:id="rId12"/>
              </p:custDataLst>
            </p:nvPr>
          </p:nvCxnSpPr>
          <p:spPr>
            <a:xfrm flipH="1">
              <a:off x="4676" y="4167"/>
              <a:ext cx="415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9"/>
            <p:cNvCxnSpPr>
              <a:stCxn id="12" idx="2"/>
            </p:cNvCxnSpPr>
            <p:nvPr>
              <p:custDataLst>
                <p:tags r:id="rId13"/>
              </p:custDataLst>
            </p:nvPr>
          </p:nvCxnSpPr>
          <p:spPr>
            <a:xfrm>
              <a:off x="5506" y="4167"/>
              <a:ext cx="1" cy="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椭圆 16"/>
            <p:cNvSpPr/>
            <p:nvPr>
              <p:custDataLst>
                <p:tags r:id="rId14"/>
              </p:custDataLst>
            </p:nvPr>
          </p:nvSpPr>
          <p:spPr>
            <a:xfrm>
              <a:off x="4253" y="4629"/>
              <a:ext cx="781" cy="62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E4</a:t>
              </a:r>
            </a:p>
          </p:txBody>
        </p:sp>
        <p:sp>
          <p:nvSpPr>
            <p:cNvPr id="17" name="椭圆 19"/>
            <p:cNvSpPr/>
            <p:nvPr>
              <p:custDataLst>
                <p:tags r:id="rId15"/>
              </p:custDataLst>
            </p:nvPr>
          </p:nvSpPr>
          <p:spPr>
            <a:xfrm>
              <a:off x="5122" y="4658"/>
              <a:ext cx="781" cy="62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E6</a:t>
              </a:r>
            </a:p>
          </p:txBody>
        </p:sp>
        <p:sp>
          <p:nvSpPr>
            <p:cNvPr id="18" name="椭圆 20"/>
            <p:cNvSpPr/>
            <p:nvPr>
              <p:custDataLst>
                <p:tags r:id="rId16"/>
              </p:custDataLst>
            </p:nvPr>
          </p:nvSpPr>
          <p:spPr>
            <a:xfrm>
              <a:off x="5991" y="4643"/>
              <a:ext cx="781" cy="62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E8</a:t>
              </a:r>
            </a:p>
          </p:txBody>
        </p:sp>
        <p:cxnSp>
          <p:nvCxnSpPr>
            <p:cNvPr id="21" name="直接箭头连接符 15"/>
            <p:cNvCxnSpPr/>
            <p:nvPr>
              <p:custDataLst>
                <p:tags r:id="rId17"/>
              </p:custDataLst>
            </p:nvPr>
          </p:nvCxnSpPr>
          <p:spPr>
            <a:xfrm>
              <a:off x="5907" y="4154"/>
              <a:ext cx="467" cy="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2" name="组合 42"/>
          <p:cNvGrpSpPr/>
          <p:nvPr>
            <p:custDataLst>
              <p:tags r:id="rId3"/>
            </p:custDataLst>
          </p:nvPr>
        </p:nvGrpSpPr>
        <p:grpSpPr>
          <a:xfrm>
            <a:off x="7599680" y="4212590"/>
            <a:ext cx="3041650" cy="2075180"/>
            <a:chOff x="4253" y="3767"/>
            <a:chExt cx="2519" cy="1519"/>
          </a:xfrm>
        </p:grpSpPr>
        <p:sp>
          <p:nvSpPr>
            <p:cNvPr id="25" name="矩形 24"/>
            <p:cNvSpPr/>
            <p:nvPr>
              <p:custDataLst>
                <p:tags r:id="rId4"/>
              </p:custDataLst>
            </p:nvPr>
          </p:nvSpPr>
          <p:spPr>
            <a:xfrm>
              <a:off x="4737" y="3767"/>
              <a:ext cx="1538" cy="400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Machine C</a:t>
              </a:r>
            </a:p>
          </p:txBody>
        </p:sp>
        <p:cxnSp>
          <p:nvCxnSpPr>
            <p:cNvPr id="30" name="直接箭头连接符 7"/>
            <p:cNvCxnSpPr/>
            <p:nvPr>
              <p:custDataLst>
                <p:tags r:id="rId5"/>
              </p:custDataLst>
            </p:nvPr>
          </p:nvCxnSpPr>
          <p:spPr>
            <a:xfrm flipH="1">
              <a:off x="4676" y="4167"/>
              <a:ext cx="415" cy="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箭头连接符 9"/>
            <p:cNvCxnSpPr>
              <a:stCxn id="25" idx="2"/>
            </p:cNvCxnSpPr>
            <p:nvPr>
              <p:custDataLst>
                <p:tags r:id="rId6"/>
              </p:custDataLst>
            </p:nvPr>
          </p:nvCxnSpPr>
          <p:spPr>
            <a:xfrm>
              <a:off x="5506" y="4167"/>
              <a:ext cx="1" cy="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椭圆 16"/>
            <p:cNvSpPr/>
            <p:nvPr>
              <p:custDataLst>
                <p:tags r:id="rId7"/>
              </p:custDataLst>
            </p:nvPr>
          </p:nvSpPr>
          <p:spPr>
            <a:xfrm>
              <a:off x="4253" y="4629"/>
              <a:ext cx="781" cy="62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E2</a:t>
              </a:r>
            </a:p>
          </p:txBody>
        </p:sp>
        <p:sp>
          <p:nvSpPr>
            <p:cNvPr id="33" name="椭圆 19"/>
            <p:cNvSpPr/>
            <p:nvPr>
              <p:custDataLst>
                <p:tags r:id="rId8"/>
              </p:custDataLst>
            </p:nvPr>
          </p:nvSpPr>
          <p:spPr>
            <a:xfrm>
              <a:off x="5122" y="4658"/>
              <a:ext cx="781" cy="62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E3</a:t>
              </a:r>
            </a:p>
          </p:txBody>
        </p:sp>
        <p:sp>
          <p:nvSpPr>
            <p:cNvPr id="34" name="椭圆 20"/>
            <p:cNvSpPr/>
            <p:nvPr>
              <p:custDataLst>
                <p:tags r:id="rId9"/>
              </p:custDataLst>
            </p:nvPr>
          </p:nvSpPr>
          <p:spPr>
            <a:xfrm>
              <a:off x="5991" y="4643"/>
              <a:ext cx="781" cy="62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E5</a:t>
              </a:r>
            </a:p>
          </p:txBody>
        </p:sp>
        <p:cxnSp>
          <p:nvCxnSpPr>
            <p:cNvPr id="35" name="直接箭头连接符 15"/>
            <p:cNvCxnSpPr/>
            <p:nvPr>
              <p:custDataLst>
                <p:tags r:id="rId10"/>
              </p:custDataLst>
            </p:nvPr>
          </p:nvCxnSpPr>
          <p:spPr>
            <a:xfrm>
              <a:off x="5907" y="4154"/>
              <a:ext cx="467" cy="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35" y="692785"/>
            <a:ext cx="10848975" cy="60706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dirty="0">
                <a:sym typeface="+mn-ea"/>
              </a:rPr>
              <a:t>.2 Distribution of component</a:t>
            </a:r>
          </a:p>
        </p:txBody>
      </p:sp>
      <p:sp>
        <p:nvSpPr>
          <p:cNvPr id="10" name="Text Placeholder 2"/>
          <p:cNvSpPr txBox="1"/>
          <p:nvPr/>
        </p:nvSpPr>
        <p:spPr>
          <a:xfrm>
            <a:off x="695325" y="1844675"/>
            <a:ext cx="10835005" cy="4171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In the second step we use “plup” for linear programming modeling to minimize the total distance of task assignments while satisfying a series of constraints.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outcome is:</a:t>
            </a:r>
          </a:p>
          <a:p>
            <a:r>
              <a:rPr lang="en-US" altLang="zh-CN" dirty="0"/>
              <a:t>Machine A is responsible for the installation of 36 components</a:t>
            </a:r>
          </a:p>
          <a:p>
            <a:r>
              <a:rPr lang="en-US" altLang="zh-CN" dirty="0"/>
              <a:t>Machine B is responsible for 31 components  </a:t>
            </a:r>
          </a:p>
          <a:p>
            <a:r>
              <a:rPr lang="en-US" altLang="zh-CN" dirty="0"/>
              <a:t>Machine C is responsible for the last 35 components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35" y="692785"/>
            <a:ext cx="10848975" cy="607060"/>
          </a:xfrm>
        </p:spPr>
        <p:txBody>
          <a:bodyPr/>
          <a:lstStyle/>
          <a:p>
            <a:r>
              <a:rPr lang="en-US" dirty="0">
                <a:sym typeface="+mn-ea"/>
              </a:rPr>
              <a:t>3.3 Optimize route</a:t>
            </a:r>
          </a:p>
        </p:txBody>
      </p:sp>
      <p:sp>
        <p:nvSpPr>
          <p:cNvPr id="10" name="Text Placeholder 2"/>
          <p:cNvSpPr txBox="1"/>
          <p:nvPr/>
        </p:nvSpPr>
        <p:spPr>
          <a:xfrm>
            <a:off x="695325" y="1844675"/>
            <a:ext cx="10835005" cy="846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 the third step, we use a customized heuristic algorithm to find the optimal installation route to achieve the shortest robot arm movement distance.</a:t>
            </a:r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/>
              <p:nvPr/>
            </p:nvSpPr>
            <p:spPr>
              <a:xfrm>
                <a:off x="695324" y="2708910"/>
                <a:ext cx="5400675" cy="20162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–"/>
                  <a:defRPr sz="16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»"/>
                  <a:defRPr sz="14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The longest movement distance is to return to pick up component D at (5, 0) after installing component E at (12, 13), which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218</m:t>
                        </m:r>
                      </m:e>
                    </m:rad>
                  </m:oMath>
                </a14:m>
                <a:r>
                  <a:rPr lang="en-US" altLang="zh-CN" dirty="0"/>
                  <a:t>. The total Euclidean distance traveled by machine A is 366.209.</a:t>
                </a:r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4" y="2708910"/>
                <a:ext cx="5400675" cy="2016234"/>
              </a:xfrm>
              <a:prstGeom prst="rect">
                <a:avLst/>
              </a:prstGeom>
              <a:blipFill>
                <a:blip r:embed="rId2"/>
                <a:stretch>
                  <a:fillRect l="-937" t="-1887" r="-3279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图片 49" descr="Mach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4765"/>
            <a:ext cx="4695825" cy="38023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50" descr="Mach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4765"/>
            <a:ext cx="4697095" cy="3803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35" y="692785"/>
            <a:ext cx="10848975" cy="607060"/>
          </a:xfrm>
        </p:spPr>
        <p:txBody>
          <a:bodyPr/>
          <a:lstStyle/>
          <a:p>
            <a:r>
              <a:rPr lang="en-US" dirty="0">
                <a:sym typeface="+mn-ea"/>
              </a:rPr>
              <a:t>3.3 </a:t>
            </a:r>
            <a:r>
              <a:rPr lang="en-US" altLang="zh-CN" dirty="0">
                <a:sym typeface="+mn-ea"/>
              </a:rPr>
              <a:t>Optimize</a:t>
            </a:r>
            <a:r>
              <a:rPr lang="en-US" dirty="0">
                <a:sym typeface="+mn-ea"/>
              </a:rPr>
              <a:t> route</a:t>
            </a:r>
          </a:p>
        </p:txBody>
      </p:sp>
      <p:sp>
        <p:nvSpPr>
          <p:cNvPr id="10" name="Text Placeholder 2"/>
          <p:cNvSpPr txBox="1"/>
          <p:nvPr/>
        </p:nvSpPr>
        <p:spPr>
          <a:xfrm>
            <a:off x="695325" y="1700530"/>
            <a:ext cx="10057765" cy="846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Performing the same algorithm on machine B, we can get its installation trajectory.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/>
              <p:nvPr/>
            </p:nvSpPr>
            <p:spPr>
              <a:xfrm>
                <a:off x="695324" y="2708910"/>
                <a:ext cx="5400675" cy="3084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–"/>
                  <a:defRPr sz="16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»"/>
                  <a:defRPr sz="14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dirty="0"/>
                  <a:t>Its longest movement distance is to return to pick up component E at (6, 0) after installing component E at (12, 12), which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180</m:t>
                        </m:r>
                      </m:e>
                    </m:rad>
                  </m:oMath>
                </a14:m>
                <a:r>
                  <a:rPr dirty="0"/>
                  <a:t>. The total Euclidean distance traveled by machine B is 367.832.</a:t>
                </a:r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4" y="2708910"/>
                <a:ext cx="5400675" cy="3084195"/>
              </a:xfrm>
              <a:prstGeom prst="rect">
                <a:avLst/>
              </a:prstGeom>
              <a:blipFill>
                <a:blip r:embed="rId3"/>
                <a:stretch>
                  <a:fillRect l="-937" t="-1230" r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1" descr="Mach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4765"/>
            <a:ext cx="4697095" cy="3803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35" y="692785"/>
            <a:ext cx="10848975" cy="607060"/>
          </a:xfrm>
        </p:spPr>
        <p:txBody>
          <a:bodyPr/>
          <a:lstStyle/>
          <a:p>
            <a:r>
              <a:rPr lang="en-US" dirty="0">
                <a:sym typeface="+mn-ea"/>
              </a:rPr>
              <a:t>3.3 </a:t>
            </a:r>
            <a:r>
              <a:rPr lang="en-US" altLang="zh-CN" dirty="0">
                <a:sym typeface="+mn-ea"/>
              </a:rPr>
              <a:t>Optimize</a:t>
            </a:r>
            <a:r>
              <a:rPr lang="en-US" dirty="0">
                <a:sym typeface="+mn-ea"/>
              </a:rPr>
              <a:t> route</a:t>
            </a:r>
          </a:p>
        </p:txBody>
      </p:sp>
      <p:sp>
        <p:nvSpPr>
          <p:cNvPr id="10" name="Text Placeholder 2"/>
          <p:cNvSpPr txBox="1"/>
          <p:nvPr/>
        </p:nvSpPr>
        <p:spPr>
          <a:xfrm>
            <a:off x="695325" y="1700530"/>
            <a:ext cx="10057765" cy="846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Machine C is the part with the largest workload in our installation plan.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/>
              <p:nvPr/>
            </p:nvSpPr>
            <p:spPr>
              <a:xfrm>
                <a:off x="695324" y="2708910"/>
                <a:ext cx="5184651" cy="3084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–"/>
                  <a:defRPr sz="16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»"/>
                  <a:defRPr sz="1400" kern="1200">
                    <a:solidFill>
                      <a:srgbClr val="2E444E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dirty="0"/>
                  <a:t>Its longest movement distance is to return to pick up component E at (6, 0) after installing component B at (9, 13), which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178</m:t>
                        </m:r>
                      </m:e>
                    </m:rad>
                  </m:oMath>
                </a14:m>
                <a:r>
                  <a:rPr dirty="0"/>
                  <a:t>. The total Euclidean distance traveled by machine B is 380.745. </a:t>
                </a:r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4" y="2708910"/>
                <a:ext cx="5184651" cy="3084195"/>
              </a:xfrm>
              <a:prstGeom prst="rect">
                <a:avLst/>
              </a:prstGeom>
              <a:blipFill>
                <a:blip r:embed="rId3"/>
                <a:stretch>
                  <a:fillRect l="-976" t="-1230" r="-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40551EA-136E-2519-F023-3E9F943918C7}"/>
              </a:ext>
            </a:extLst>
          </p:cNvPr>
          <p:cNvGrpSpPr/>
          <p:nvPr/>
        </p:nvGrpSpPr>
        <p:grpSpPr>
          <a:xfrm>
            <a:off x="4011935" y="2261854"/>
            <a:ext cx="4168129" cy="2334292"/>
            <a:chOff x="4011941" y="1785257"/>
            <a:chExt cx="4168129" cy="233429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B0059B64-31C4-9261-C2BB-08EE23CD108A}"/>
                </a:ext>
              </a:extLst>
            </p:cNvPr>
            <p:cNvSpPr/>
            <p:nvPr/>
          </p:nvSpPr>
          <p:spPr>
            <a:xfrm>
              <a:off x="5519936" y="1785257"/>
              <a:ext cx="1224136" cy="1145697"/>
            </a:xfrm>
            <a:prstGeom prst="ellipse">
              <a:avLst/>
            </a:prstGeom>
            <a:solidFill>
              <a:srgbClr val="57658E"/>
            </a:solidFill>
            <a:ln w="31750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CFBFC"/>
                  </a:solidFill>
                  <a:cs typeface="+mn-ea"/>
                  <a:sym typeface="+mn-lt"/>
                </a:rPr>
                <a:t>04</a:t>
              </a:r>
              <a:endParaRPr lang="zh-CN" altLang="en-US" sz="4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80ED9B7-E281-0591-FED5-F142CB52ACED}"/>
                </a:ext>
              </a:extLst>
            </p:cNvPr>
            <p:cNvSpPr txBox="1"/>
            <p:nvPr/>
          </p:nvSpPr>
          <p:spPr>
            <a:xfrm>
              <a:off x="4011941" y="3100585"/>
              <a:ext cx="41681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57658E"/>
                  </a:solidFill>
                  <a:cs typeface="+mn-ea"/>
                  <a:sym typeface="+mn-lt"/>
                </a:rPr>
                <a:t>CONCLUSION</a:t>
              </a:r>
              <a:endParaRPr lang="zh-CN" altLang="en-US" sz="48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AB3C81F-6AE2-7E15-4B32-E036E258798C}"/>
                </a:ext>
              </a:extLst>
            </p:cNvPr>
            <p:cNvCxnSpPr/>
            <p:nvPr/>
          </p:nvCxnSpPr>
          <p:spPr>
            <a:xfrm>
              <a:off x="5663952" y="4119549"/>
              <a:ext cx="928914" cy="0"/>
            </a:xfrm>
            <a:prstGeom prst="line">
              <a:avLst/>
            </a:prstGeom>
            <a:ln w="127000" cap="rnd">
              <a:solidFill>
                <a:srgbClr val="E9DAC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80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C71DDB-C7AE-FB77-33BC-88277D3AE0E1}"/>
              </a:ext>
            </a:extLst>
          </p:cNvPr>
          <p:cNvSpPr/>
          <p:nvPr/>
        </p:nvSpPr>
        <p:spPr>
          <a:xfrm>
            <a:off x="4307519" y="808014"/>
            <a:ext cx="3576961" cy="909775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3200" b="1" dirty="0">
                <a:solidFill>
                  <a:srgbClr val="FCFBFC"/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rgbClr val="FCFBFC"/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9F0FDF4-B5C1-E691-4A38-7DC68C006CC5}"/>
              </a:ext>
            </a:extLst>
          </p:cNvPr>
          <p:cNvGrpSpPr/>
          <p:nvPr/>
        </p:nvGrpSpPr>
        <p:grpSpPr>
          <a:xfrm>
            <a:off x="1559496" y="2852936"/>
            <a:ext cx="11733930" cy="2582686"/>
            <a:chOff x="1359093" y="3325455"/>
            <a:chExt cx="10746971" cy="233664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557320D-A8F4-50E2-9948-C1828291F8D0}"/>
                </a:ext>
              </a:extLst>
            </p:cNvPr>
            <p:cNvGrpSpPr/>
            <p:nvPr/>
          </p:nvGrpSpPr>
          <p:grpSpPr>
            <a:xfrm>
              <a:off x="1359093" y="3325455"/>
              <a:ext cx="4748492" cy="828000"/>
              <a:chOff x="6221379" y="986902"/>
              <a:chExt cx="4748492" cy="828000"/>
            </a:xfrm>
          </p:grpSpPr>
          <p:sp>
            <p:nvSpPr>
              <p:cNvPr id="16" name="图形 12">
                <a:extLst>
                  <a:ext uri="{FF2B5EF4-FFF2-40B4-BE49-F238E27FC236}">
                    <a16:creationId xmlns:a16="http://schemas.microsoft.com/office/drawing/2014/main" id="{20A59F3E-6D00-6ABB-96DA-795A81B0E1F5}"/>
                  </a:ext>
                </a:extLst>
              </p:cNvPr>
              <p:cNvSpPr/>
              <p:nvPr/>
            </p:nvSpPr>
            <p:spPr>
              <a:xfrm>
                <a:off x="6221379" y="986902"/>
                <a:ext cx="828000" cy="828000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2"/>
                    </a:solidFill>
                    <a:cs typeface="+mn-ea"/>
                    <a:sym typeface="+mn-lt"/>
                  </a:rPr>
                  <a:t>01</a:t>
                </a:r>
                <a:endParaRPr lang="zh-CN" altLang="en-US" sz="2800" b="1" dirty="0"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E18F20-830C-C49D-6478-A47560DF3352}"/>
                  </a:ext>
                </a:extLst>
              </p:cNvPr>
              <p:cNvSpPr txBox="1"/>
              <p:nvPr/>
            </p:nvSpPr>
            <p:spPr>
              <a:xfrm>
                <a:off x="7183873" y="1137206"/>
                <a:ext cx="3785998" cy="473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57658E"/>
                    </a:solidFill>
                    <a:cs typeface="+mn-ea"/>
                    <a:sym typeface="+mn-lt"/>
                  </a:rPr>
                  <a:t>PROBLEM STATEMENT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1A5FE8D-36F7-2D17-3183-2B323A6FFF91}"/>
                </a:ext>
              </a:extLst>
            </p:cNvPr>
            <p:cNvGrpSpPr/>
            <p:nvPr/>
          </p:nvGrpSpPr>
          <p:grpSpPr>
            <a:xfrm>
              <a:off x="6990636" y="3325455"/>
              <a:ext cx="5115428" cy="828000"/>
              <a:chOff x="6221379" y="2341152"/>
              <a:chExt cx="5115428" cy="828000"/>
            </a:xfrm>
          </p:grpSpPr>
          <p:sp>
            <p:nvSpPr>
              <p:cNvPr id="14" name="图形 12">
                <a:extLst>
                  <a:ext uri="{FF2B5EF4-FFF2-40B4-BE49-F238E27FC236}">
                    <a16:creationId xmlns:a16="http://schemas.microsoft.com/office/drawing/2014/main" id="{1BECDEB8-5B45-117B-865C-8464BB4D689C}"/>
                  </a:ext>
                </a:extLst>
              </p:cNvPr>
              <p:cNvSpPr/>
              <p:nvPr/>
            </p:nvSpPr>
            <p:spPr>
              <a:xfrm>
                <a:off x="6221379" y="2341152"/>
                <a:ext cx="828000" cy="828000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2"/>
                    </a:solidFill>
                    <a:cs typeface="+mn-ea"/>
                    <a:sym typeface="+mn-lt"/>
                  </a:rPr>
                  <a:t>02</a:t>
                </a:r>
                <a:endParaRPr lang="zh-CN" altLang="en-US" sz="2800" b="1" dirty="0"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611A0D-83D5-DDAA-660A-C54692BB7A8B}"/>
                  </a:ext>
                </a:extLst>
              </p:cNvPr>
              <p:cNvSpPr txBox="1"/>
              <p:nvPr/>
            </p:nvSpPr>
            <p:spPr>
              <a:xfrm>
                <a:off x="7265187" y="2491454"/>
                <a:ext cx="4071620" cy="473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57658E"/>
                    </a:solidFill>
                    <a:cs typeface="+mn-ea"/>
                    <a:sym typeface="+mn-lt"/>
                  </a:rPr>
                  <a:t>APPROACHES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9BD01AB-4A6C-B354-7D4E-B61588F23B99}"/>
                </a:ext>
              </a:extLst>
            </p:cNvPr>
            <p:cNvGrpSpPr/>
            <p:nvPr/>
          </p:nvGrpSpPr>
          <p:grpSpPr>
            <a:xfrm>
              <a:off x="1359093" y="4781693"/>
              <a:ext cx="5438404" cy="880408"/>
              <a:chOff x="6221379" y="3647888"/>
              <a:chExt cx="5438404" cy="880408"/>
            </a:xfrm>
          </p:grpSpPr>
          <p:sp>
            <p:nvSpPr>
              <p:cNvPr id="12" name="图形 12">
                <a:extLst>
                  <a:ext uri="{FF2B5EF4-FFF2-40B4-BE49-F238E27FC236}">
                    <a16:creationId xmlns:a16="http://schemas.microsoft.com/office/drawing/2014/main" id="{9A1ED9F4-9C88-EB69-87ED-EA2646E12D6F}"/>
                  </a:ext>
                </a:extLst>
              </p:cNvPr>
              <p:cNvSpPr/>
              <p:nvPr/>
            </p:nvSpPr>
            <p:spPr>
              <a:xfrm>
                <a:off x="6221379" y="3647888"/>
                <a:ext cx="828000" cy="828000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2"/>
                    </a:solidFill>
                    <a:cs typeface="+mn-ea"/>
                    <a:sym typeface="+mn-lt"/>
                  </a:rPr>
                  <a:t>03</a:t>
                </a:r>
                <a:endParaRPr lang="zh-CN" altLang="en-US" sz="2800" b="1" dirty="0"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FEDC45-4CC1-2F02-6FFC-421CDF5DB92B}"/>
                  </a:ext>
                </a:extLst>
              </p:cNvPr>
              <p:cNvSpPr txBox="1"/>
              <p:nvPr/>
            </p:nvSpPr>
            <p:spPr>
              <a:xfrm>
                <a:off x="7183873" y="3842335"/>
                <a:ext cx="4475910" cy="68596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800" dirty="0">
                    <a:solidFill>
                      <a:srgbClr val="57658E"/>
                    </a:solidFill>
                    <a:cs typeface="+mn-ea"/>
                    <a:sym typeface="+mn-lt"/>
                  </a:rPr>
                  <a:t>SELECTED SOLUTION 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D4CEF6-B05A-2CD9-0482-73A6757503C6}"/>
                </a:ext>
              </a:extLst>
            </p:cNvPr>
            <p:cNvGrpSpPr/>
            <p:nvPr/>
          </p:nvGrpSpPr>
          <p:grpSpPr>
            <a:xfrm>
              <a:off x="6990636" y="4781693"/>
              <a:ext cx="4540903" cy="828127"/>
              <a:chOff x="6221379" y="5016984"/>
              <a:chExt cx="4540903" cy="828127"/>
            </a:xfrm>
          </p:grpSpPr>
          <p:sp>
            <p:nvSpPr>
              <p:cNvPr id="10" name="图形 12">
                <a:extLst>
                  <a:ext uri="{FF2B5EF4-FFF2-40B4-BE49-F238E27FC236}">
                    <a16:creationId xmlns:a16="http://schemas.microsoft.com/office/drawing/2014/main" id="{6A1CDD84-C9CB-19AC-D0DC-E81B1F139B9C}"/>
                  </a:ext>
                </a:extLst>
              </p:cNvPr>
              <p:cNvSpPr/>
              <p:nvPr/>
            </p:nvSpPr>
            <p:spPr>
              <a:xfrm>
                <a:off x="6221379" y="5016984"/>
                <a:ext cx="828000" cy="828000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2"/>
                    </a:solidFill>
                    <a:cs typeface="+mn-ea"/>
                    <a:sym typeface="+mn-lt"/>
                  </a:rPr>
                  <a:t>04</a:t>
                </a:r>
                <a:endParaRPr lang="zh-CN" altLang="en-US" sz="2800" b="1" dirty="0"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A8E9777-92AF-B7CB-96A4-37FA67D1089C}"/>
                  </a:ext>
                </a:extLst>
              </p:cNvPr>
              <p:cNvSpPr txBox="1"/>
              <p:nvPr/>
            </p:nvSpPr>
            <p:spPr>
              <a:xfrm>
                <a:off x="7265187" y="5211431"/>
                <a:ext cx="3497095" cy="6336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2800" dirty="0">
                    <a:solidFill>
                      <a:srgbClr val="57658E"/>
                    </a:solidFill>
                    <a:cs typeface="+mn-ea"/>
                    <a:sym typeface="+mn-lt"/>
                  </a:rPr>
                  <a:t>CONCLUSION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85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35" y="692785"/>
            <a:ext cx="10848975" cy="607060"/>
          </a:xfrm>
        </p:spPr>
        <p:txBody>
          <a:bodyPr/>
          <a:lstStyle/>
          <a:p>
            <a:r>
              <a:rPr lang="en-US" dirty="0">
                <a:sym typeface="+mn-ea"/>
              </a:rPr>
              <a:t>4 CONCLUSION</a:t>
            </a:r>
          </a:p>
        </p:txBody>
      </p:sp>
      <p:sp>
        <p:nvSpPr>
          <p:cNvPr id="10" name="Text Placeholder 2"/>
          <p:cNvSpPr txBox="1"/>
          <p:nvPr/>
        </p:nvSpPr>
        <p:spPr>
          <a:xfrm>
            <a:off x="695325" y="1412875"/>
            <a:ext cx="11161315" cy="2271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  <a:buFont typeface="+mj-ea"/>
              <a:buAutoNum type="circleNumDbPlain"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in the </a:t>
            </a:r>
            <a:r>
              <a:rPr lang="en-US" sz="18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first step</a:t>
            </a: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, the </a:t>
            </a:r>
            <a:r>
              <a:rPr lang="en-US" sz="18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annealing algorithm</a:t>
            </a: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to find the </a:t>
            </a:r>
            <a:r>
              <a:rPr lang="en-US" sz="18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optimal equipment allocation</a:t>
            </a:r>
            <a:r>
              <a:rPr lang="en-US" sz="1800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</a:t>
            </a: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for each machine. </a:t>
            </a:r>
            <a:endParaRPr lang="en-US" sz="1800" dirty="0">
              <a:latin typeface="+mn-lt"/>
              <a:ea typeface="萝莉体 第二版" panose="02000500000000000000" pitchFamily="2" charset="-122"/>
              <a:cs typeface="+mn-lt"/>
            </a:endParaRPr>
          </a:p>
          <a:p>
            <a:pPr lvl="1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require the final distribution to cover as many </a:t>
            </a:r>
            <a:r>
              <a:rPr lang="en-US" sz="16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different types of components</a:t>
            </a:r>
            <a:r>
              <a:rPr lang="en-US" sz="1600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</a:t>
            </a:r>
            <a:r>
              <a:rPr lang="en-US" sz="16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as possible and try to </a:t>
            </a:r>
            <a:r>
              <a:rPr lang="en-US" sz="16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balance the workload</a:t>
            </a:r>
            <a:r>
              <a:rPr lang="en-US" sz="1600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</a:t>
            </a:r>
            <a:r>
              <a:rPr lang="en-US" sz="16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between machines. </a:t>
            </a:r>
            <a:endParaRPr lang="en-US" sz="1600" dirty="0">
              <a:ea typeface="萝莉体 第二版" panose="02000500000000000000" pitchFamily="2" charset="-122"/>
              <a:cs typeface="+mn-lt"/>
              <a:sym typeface="Noteworthy Bold"/>
            </a:endParaRPr>
          </a:p>
          <a:p>
            <a:pPr lvl="1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penalize component types that require multiple machines to process together.</a:t>
            </a:r>
            <a:endParaRPr lang="en-US" altLang="zh-CN" sz="1800" dirty="0">
              <a:latin typeface="+mn-lt"/>
              <a:ea typeface="萝莉体 第二版" panose="02000500000000000000" pitchFamily="2" charset="-122"/>
              <a:cs typeface="+mn-lt"/>
              <a:sym typeface="+mn-ea"/>
            </a:endParaRPr>
          </a:p>
        </p:txBody>
      </p:sp>
      <p:sp>
        <p:nvSpPr>
          <p:cNvPr id="3" name="Text Placeholder 2"/>
          <p:cNvSpPr txBox="1"/>
          <p:nvPr/>
        </p:nvSpPr>
        <p:spPr>
          <a:xfrm>
            <a:off x="695325" y="3573145"/>
            <a:ext cx="11161315" cy="2271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  <a:buFont typeface="+mj-ea"/>
              <a:buAutoNum type="circleNumDbPlain" startAt="2"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In the </a:t>
            </a:r>
            <a:r>
              <a:rPr lang="en-US" sz="18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second step</a:t>
            </a:r>
            <a:r>
              <a:rPr lang="en-US" sz="1800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, </a:t>
            </a:r>
            <a:r>
              <a:rPr lang="en-US" sz="18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linear programming</a:t>
            </a: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to find the </a:t>
            </a:r>
            <a:r>
              <a:rPr lang="en-US" sz="18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optimal division of labor</a:t>
            </a: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for each machine.</a:t>
            </a:r>
            <a:endParaRPr lang="en-US" sz="1800" dirty="0">
              <a:latin typeface="+mn-lt"/>
              <a:ea typeface="萝莉体 第二版" panose="02000500000000000000" pitchFamily="2" charset="-122"/>
              <a:cs typeface="+mn-lt"/>
            </a:endParaRPr>
          </a:p>
          <a:p>
            <a:pPr lvl="1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objective function is to calculate the sum of the moving distance of each machine by </a:t>
            </a:r>
            <a:r>
              <a:rPr lang="en-US" sz="16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picking up and installing one component each time</a:t>
            </a:r>
            <a:endParaRPr lang="en-US" sz="1600" dirty="0">
              <a:solidFill>
                <a:srgbClr val="662953"/>
              </a:solidFill>
              <a:latin typeface="+mn-lt"/>
              <a:ea typeface="萝莉体 第二版" panose="02000500000000000000" pitchFamily="2" charset="-122"/>
              <a:cs typeface="+mn-lt"/>
            </a:endParaRPr>
          </a:p>
          <a:p>
            <a:pPr lvl="1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The</a:t>
            </a:r>
            <a:r>
              <a:rPr lang="en-US" sz="1600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</a:t>
            </a:r>
            <a:r>
              <a:rPr lang="en-US" sz="16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global optimal solution</a:t>
            </a:r>
            <a:r>
              <a:rPr lang="en-US" sz="16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may </a:t>
            </a:r>
            <a:r>
              <a:rPr lang="en-US" sz="16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not</a:t>
            </a:r>
            <a:r>
              <a:rPr lang="en-US" sz="16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be found.</a:t>
            </a:r>
            <a:endParaRPr lang="en-US" altLang="zh-CN" sz="1600" dirty="0">
              <a:latin typeface="+mn-lt"/>
              <a:ea typeface="萝莉体 第二版" panose="02000500000000000000" pitchFamily="2" charset="-122"/>
              <a:cs typeface="+mn-lt"/>
              <a:sym typeface="+mn-ea"/>
            </a:endParaRPr>
          </a:p>
        </p:txBody>
      </p:sp>
      <p:sp>
        <p:nvSpPr>
          <p:cNvPr id="5" name="Text Placeholder 2"/>
          <p:cNvSpPr txBox="1"/>
          <p:nvPr/>
        </p:nvSpPr>
        <p:spPr>
          <a:xfrm>
            <a:off x="695325" y="5661660"/>
            <a:ext cx="11161315" cy="2271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20000"/>
              </a:lnSpc>
              <a:buFont typeface="+mj-ea"/>
              <a:buAutoNum type="circleNumDbPlain" startAt="3"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In the </a:t>
            </a:r>
            <a:r>
              <a:rPr lang="en-US" sz="18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third step</a:t>
            </a: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we use a </a:t>
            </a:r>
            <a:r>
              <a:rPr lang="en-US" sz="18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greedy algorithm</a:t>
            </a: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to find the </a:t>
            </a:r>
            <a:r>
              <a:rPr lang="en-US" sz="1800" b="1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shortest moving distance</a:t>
            </a:r>
            <a:r>
              <a:rPr lang="en-US" sz="1800" dirty="0">
                <a:solidFill>
                  <a:srgbClr val="662953"/>
                </a:solidFill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 </a:t>
            </a:r>
            <a:r>
              <a:rPr lang="en-US" sz="1800" dirty="0">
                <a:latin typeface="+mn-lt"/>
                <a:ea typeface="萝莉体 第二版" panose="02000500000000000000" pitchFamily="2" charset="-122"/>
                <a:cs typeface="+mn-lt"/>
                <a:sym typeface="+mn-ea"/>
              </a:rPr>
              <a:t>for each machine to complete the assigned installation task.</a:t>
            </a:r>
            <a:endParaRPr lang="en-US" altLang="zh-CN" sz="1800" dirty="0">
              <a:latin typeface="+mn-lt"/>
              <a:ea typeface="萝莉体 第二版" panose="02000500000000000000" pitchFamily="2" charset="-122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4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A491-078E-9062-77EF-356A5742B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形 37">
            <a:extLst>
              <a:ext uri="{FF2B5EF4-FFF2-40B4-BE49-F238E27FC236}">
                <a16:creationId xmlns:a16="http://schemas.microsoft.com/office/drawing/2014/main" id="{2832A731-2AA4-C258-7806-BEF27CCB7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1464" y="1204608"/>
            <a:ext cx="10095808" cy="444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9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B5C419D-B44C-15CF-FEBE-A095104D8EFE}"/>
              </a:ext>
            </a:extLst>
          </p:cNvPr>
          <p:cNvGrpSpPr/>
          <p:nvPr/>
        </p:nvGrpSpPr>
        <p:grpSpPr>
          <a:xfrm>
            <a:off x="2739958" y="1712744"/>
            <a:ext cx="6712095" cy="2364328"/>
            <a:chOff x="2739958" y="1785257"/>
            <a:chExt cx="6712095" cy="236432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11FB93-55C7-5556-F24F-60182FB88683}"/>
                </a:ext>
              </a:extLst>
            </p:cNvPr>
            <p:cNvSpPr/>
            <p:nvPr/>
          </p:nvSpPr>
          <p:spPr>
            <a:xfrm>
              <a:off x="5519936" y="1785257"/>
              <a:ext cx="1224136" cy="1145697"/>
            </a:xfrm>
            <a:prstGeom prst="ellipse">
              <a:avLst/>
            </a:prstGeom>
            <a:solidFill>
              <a:srgbClr val="57658E"/>
            </a:solidFill>
            <a:ln w="31750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CFBFC"/>
                  </a:solidFill>
                  <a:cs typeface="+mn-ea"/>
                  <a:sym typeface="+mn-lt"/>
                </a:rPr>
                <a:t>01</a:t>
              </a:r>
              <a:endParaRPr lang="zh-CN" altLang="en-US" sz="4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1DB280C-1347-6DEF-3645-0FCC6215D933}"/>
                </a:ext>
              </a:extLst>
            </p:cNvPr>
            <p:cNvSpPr txBox="1"/>
            <p:nvPr/>
          </p:nvSpPr>
          <p:spPr>
            <a:xfrm>
              <a:off x="2739958" y="3100585"/>
              <a:ext cx="6712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57658E"/>
                  </a:solidFill>
                  <a:cs typeface="+mn-ea"/>
                  <a:sym typeface="+mn-lt"/>
                </a:rPr>
                <a:t>PROBLEM STATEMENT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2F89F4A-9E36-02AC-FF34-E01186FF692B}"/>
                </a:ext>
              </a:extLst>
            </p:cNvPr>
            <p:cNvCxnSpPr/>
            <p:nvPr/>
          </p:nvCxnSpPr>
          <p:spPr>
            <a:xfrm>
              <a:off x="5663952" y="4149585"/>
              <a:ext cx="928914" cy="0"/>
            </a:xfrm>
            <a:prstGeom prst="line">
              <a:avLst/>
            </a:prstGeom>
            <a:ln w="127000" cap="rnd">
              <a:solidFill>
                <a:srgbClr val="E9DAC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28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04664"/>
            <a:ext cx="10849205" cy="936104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95400" y="1340768"/>
            <a:ext cx="11216044" cy="936104"/>
          </a:xfrm>
        </p:spPr>
        <p:txBody>
          <a:bodyPr/>
          <a:lstStyle/>
          <a:p>
            <a:pPr marL="0" indent="0" algn="just">
              <a:buNone/>
            </a:pPr>
            <a:r>
              <a:rPr lang="en" altLang="zh-CN" dirty="0"/>
              <a:t>Our main goal is to </a:t>
            </a:r>
            <a:r>
              <a:rPr lang="en" altLang="zh-CN" b="1" dirty="0"/>
              <a:t>maximize the throughput </a:t>
            </a:r>
            <a:r>
              <a:rPr lang="en" altLang="zh-CN" dirty="0"/>
              <a:t>of the assembly line by minimizing the total traveled distance of machine arms, which need to pick up the components from feeders and place them on PCBs under specific </a:t>
            </a:r>
            <a:r>
              <a:rPr lang="en" altLang="zh-CN" b="1" dirty="0"/>
              <a:t>constraints</a:t>
            </a:r>
            <a:r>
              <a:rPr lang="en" altLang="zh-CN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638E56-90CF-768F-3718-2490426C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2492896"/>
            <a:ext cx="73279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5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40551EA-136E-2519-F023-3E9F943918C7}"/>
              </a:ext>
            </a:extLst>
          </p:cNvPr>
          <p:cNvGrpSpPr/>
          <p:nvPr/>
        </p:nvGrpSpPr>
        <p:grpSpPr>
          <a:xfrm>
            <a:off x="3561000" y="1454748"/>
            <a:ext cx="5070000" cy="3948504"/>
            <a:chOff x="3561000" y="1785257"/>
            <a:chExt cx="5070000" cy="394850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B0059B64-31C4-9261-C2BB-08EE23CD108A}"/>
                </a:ext>
              </a:extLst>
            </p:cNvPr>
            <p:cNvSpPr/>
            <p:nvPr/>
          </p:nvSpPr>
          <p:spPr>
            <a:xfrm>
              <a:off x="5519936" y="1785257"/>
              <a:ext cx="1224136" cy="1145697"/>
            </a:xfrm>
            <a:prstGeom prst="ellipse">
              <a:avLst/>
            </a:prstGeom>
            <a:solidFill>
              <a:srgbClr val="57658E"/>
            </a:solidFill>
            <a:ln w="31750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rgbClr val="FCFBFC"/>
                  </a:solidFill>
                  <a:cs typeface="+mn-ea"/>
                  <a:sym typeface="+mn-lt"/>
                </a:rPr>
                <a:t>02</a:t>
              </a:r>
              <a:endParaRPr lang="zh-CN" altLang="en-US" sz="4000" dirty="0">
                <a:solidFill>
                  <a:srgbClr val="FCFBFC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80ED9B7-E281-0591-FED5-F142CB52ACED}"/>
                </a:ext>
              </a:extLst>
            </p:cNvPr>
            <p:cNvSpPr txBox="1"/>
            <p:nvPr/>
          </p:nvSpPr>
          <p:spPr>
            <a:xfrm>
              <a:off x="4033582" y="3100585"/>
              <a:ext cx="41248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57658E"/>
                  </a:solidFill>
                  <a:cs typeface="+mn-ea"/>
                  <a:sym typeface="+mn-lt"/>
                </a:rPr>
                <a:t>APPROACHES</a:t>
              </a:r>
              <a:endParaRPr lang="zh-CN" altLang="en-US" sz="4800" dirty="0">
                <a:solidFill>
                  <a:srgbClr val="57658E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74328D0-AE44-A52B-6EAF-45D6AFBC6A49}"/>
                </a:ext>
              </a:extLst>
            </p:cNvPr>
            <p:cNvSpPr txBox="1"/>
            <p:nvPr/>
          </p:nvSpPr>
          <p:spPr>
            <a:xfrm>
              <a:off x="3561000" y="3931582"/>
              <a:ext cx="5070000" cy="170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57658E"/>
                  </a:solidFill>
                  <a:cs typeface="+mn-ea"/>
                  <a:sym typeface="+mn-lt"/>
                </a:rPr>
                <a:t>1. Allocate equipment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57658E"/>
                  </a:solidFill>
                  <a:cs typeface="+mn-ea"/>
                  <a:sym typeface="+mn-lt"/>
                </a:rPr>
                <a:t>2. Find Routes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57658E"/>
                  </a:solidFill>
                  <a:cs typeface="+mn-ea"/>
                  <a:sym typeface="+mn-lt"/>
                </a:rPr>
                <a:t>3. Allocate Components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57658E"/>
                  </a:solidFill>
                  <a:cs typeface="+mn-ea"/>
                  <a:sym typeface="+mn-lt"/>
                </a:rPr>
                <a:t>4. Optimize Routes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AB3C81F-6AE2-7E15-4B32-E036E258798C}"/>
                </a:ext>
              </a:extLst>
            </p:cNvPr>
            <p:cNvCxnSpPr/>
            <p:nvPr/>
          </p:nvCxnSpPr>
          <p:spPr>
            <a:xfrm>
              <a:off x="5663952" y="5733761"/>
              <a:ext cx="928914" cy="0"/>
            </a:xfrm>
            <a:prstGeom prst="line">
              <a:avLst/>
            </a:prstGeom>
            <a:ln w="127000" cap="rnd">
              <a:solidFill>
                <a:srgbClr val="E9DAC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03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17217"/>
            <a:ext cx="10849205" cy="936104"/>
          </a:xfrm>
        </p:spPr>
        <p:txBody>
          <a:bodyPr/>
          <a:lstStyle/>
          <a:p>
            <a:r>
              <a:rPr lang="en-US" dirty="0"/>
              <a:t>2.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3986" y="1489734"/>
            <a:ext cx="5081973" cy="936104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To ensure the reliability and stability of our model, we have simplified the problem into three distinct stages</a:t>
            </a:r>
            <a:endParaRPr lang="zh-CN" altLang="zh-CN" dirty="0"/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F84CC6-ACDD-5544-3F29-8D61000C7C65}"/>
              </a:ext>
            </a:extLst>
          </p:cNvPr>
          <p:cNvSpPr txBox="1"/>
          <p:nvPr/>
        </p:nvSpPr>
        <p:spPr>
          <a:xfrm>
            <a:off x="653986" y="2332419"/>
            <a:ext cx="5297998" cy="2803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zh-CN" sz="2000" dirty="0">
              <a:solidFill>
                <a:srgbClr val="2E444E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Both"/>
            </a:pPr>
            <a:r>
              <a:rPr lang="en-US" altLang="zh-CN" sz="2000" dirty="0">
                <a:solidFill>
                  <a:srgbClr val="2E444E"/>
                </a:solidFill>
              </a:rPr>
              <a:t>Determine the equipment for the heads of each machine.</a:t>
            </a:r>
            <a:endParaRPr lang="zh-CN" altLang="zh-CN" sz="2000" dirty="0">
              <a:solidFill>
                <a:srgbClr val="2E444E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Both"/>
            </a:pPr>
            <a:r>
              <a:rPr lang="en-US" altLang="zh-CN" sz="2000" dirty="0">
                <a:solidFill>
                  <a:srgbClr val="2E444E"/>
                </a:solidFill>
              </a:rPr>
              <a:t>Allocate tasks to each machine.</a:t>
            </a:r>
            <a:endParaRPr lang="zh-CN" altLang="zh-CN" sz="2000" dirty="0">
              <a:solidFill>
                <a:srgbClr val="2E444E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Both"/>
            </a:pPr>
            <a:r>
              <a:rPr lang="en-US" altLang="zh-CN" sz="2000" dirty="0">
                <a:solidFill>
                  <a:srgbClr val="2E444E"/>
                </a:solidFill>
              </a:rPr>
              <a:t>Minimize the operational distance for the machines </a:t>
            </a:r>
            <a:endParaRPr lang="zh-CN" altLang="zh-CN" sz="2000" dirty="0">
              <a:solidFill>
                <a:srgbClr val="2E444E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A99846-EDC7-C93A-D519-CA64B97FA4E1}"/>
              </a:ext>
            </a:extLst>
          </p:cNvPr>
          <p:cNvSpPr txBox="1"/>
          <p:nvPr/>
        </p:nvSpPr>
        <p:spPr>
          <a:xfrm>
            <a:off x="654290" y="5597993"/>
            <a:ext cx="10725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For each of these stages, we have explored various methodologies, including the annealing algorithm, genetic algorithm, and dynamic programming.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D729A08D-B66D-9C0D-309A-DFC4AC619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847"/>
          <a:stretch/>
        </p:blipFill>
        <p:spPr>
          <a:xfrm>
            <a:off x="5951984" y="476672"/>
            <a:ext cx="5863583" cy="4994159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61A3C93-00F5-FD63-FAE6-DE3AB04CD859}"/>
              </a:ext>
            </a:extLst>
          </p:cNvPr>
          <p:cNvCxnSpPr/>
          <p:nvPr/>
        </p:nvCxnSpPr>
        <p:spPr>
          <a:xfrm>
            <a:off x="7824192" y="1916832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EF79911-5176-6516-8893-E7FDFD4C29A7}"/>
              </a:ext>
            </a:extLst>
          </p:cNvPr>
          <p:cNvCxnSpPr>
            <a:cxnSpLocks/>
          </p:cNvCxnSpPr>
          <p:nvPr/>
        </p:nvCxnSpPr>
        <p:spPr>
          <a:xfrm>
            <a:off x="7824192" y="3789040"/>
            <a:ext cx="0" cy="504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3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51384" y="332656"/>
            <a:ext cx="10849205" cy="936104"/>
          </a:xfrm>
        </p:spPr>
        <p:txBody>
          <a:bodyPr anchor="b" anchorCtr="0"/>
          <a:lstStyle/>
          <a:p>
            <a:r>
              <a:rPr lang="en-US" altLang="zh-CN" dirty="0"/>
              <a:t>2.1 Allocate equipment: Model Structure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51385" y="1484784"/>
            <a:ext cx="10847916" cy="4393059"/>
          </a:xfrm>
        </p:spPr>
        <p:txBody>
          <a:bodyPr/>
          <a:lstStyle/>
          <a:p>
            <a:r>
              <a:rPr lang="en" altLang="zh-CN" dirty="0"/>
              <a:t>To allocate the equipment, the </a:t>
            </a:r>
            <a:r>
              <a:rPr lang="en" altLang="zh-CN" b="1" dirty="0"/>
              <a:t>objective</a:t>
            </a:r>
            <a:r>
              <a:rPr lang="en" altLang="zh-CN" dirty="0"/>
              <a:t> function was be set by maximizing the total number of</a:t>
            </a:r>
            <a:r>
              <a:rPr lang="en" altLang="zh-CN" b="1" dirty="0"/>
              <a:t> covered component types for each machine to guarantee the potential capability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our</a:t>
            </a:r>
            <a:r>
              <a:rPr lang="zh-CN" altLang="en-US" b="1" dirty="0"/>
              <a:t> </a:t>
            </a:r>
            <a:r>
              <a:rPr lang="en-US" altLang="zh-CN" b="1" dirty="0"/>
              <a:t>system</a:t>
            </a:r>
            <a:r>
              <a:rPr lang="en" altLang="zh-CN" b="1" dirty="0"/>
              <a:t>.</a:t>
            </a:r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E1952CB9-E556-A239-09FC-569A9CFA1F71}"/>
              </a:ext>
            </a:extLst>
          </p:cNvPr>
          <p:cNvCxnSpPr>
            <a:cxnSpLocks/>
          </p:cNvCxnSpPr>
          <p:nvPr/>
        </p:nvCxnSpPr>
        <p:spPr>
          <a:xfrm flipH="1">
            <a:off x="6327534" y="2627030"/>
            <a:ext cx="21984" cy="42309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5FE964-F3E0-DC39-FFF8-6CD63A5E59F1}"/>
                  </a:ext>
                </a:extLst>
              </p:cNvPr>
              <p:cNvSpPr txBox="1"/>
              <p:nvPr/>
            </p:nvSpPr>
            <p:spPr>
              <a:xfrm>
                <a:off x="683369" y="2456574"/>
                <a:ext cx="5718646" cy="4357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800" b="1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Decision Variables</a:t>
                </a:r>
                <a:endParaRPr lang="zh-CN" altLang="zh-CN" sz="1800" b="1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MS Gothic" panose="020B0609070205080204" pitchFamily="49" charset="-128"/>
                    <a:cs typeface="Times New Roman" panose="02020603050405020304" pitchFamily="18" charset="0"/>
                  </a:rPr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A binary decision variable indicating whether machine 𝑖 uses equipment type 𝑗. If it does,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=1; otherwise, it is 0.</a:t>
                </a:r>
              </a:p>
              <a:p>
                <a:pPr algn="just"/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Parameters</a:t>
                </a:r>
                <a:endParaRPr lang="zh-CN" altLang="zh-CN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Set of </a:t>
                </a:r>
                <a:r>
                  <a:rPr lang="en-US" altLang="zh-CN" sz="1800" kern="1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equipments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e.g.,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E1,E2,…,E9</a:t>
                </a:r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Set of machines, e.g.,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1, 2,3.</m:t>
                    </m:r>
                  </m:oMath>
                </a14:m>
                <a:endParaRPr lang="zh-CN" altLang="zh-CN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Set of </a:t>
                </a:r>
                <a:r>
                  <a:rPr lang="en-US" altLang="zh-CN" sz="1800" kern="1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equipments</a:t>
                </a: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required to handle component type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zh-CN" altLang="zh-CN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Set of component types that equipment 𝑗 can handle.</a:t>
                </a:r>
                <a:endParaRPr lang="zh-CN" altLang="zh-CN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Set of all component types.</a:t>
                </a:r>
                <a:endParaRPr lang="zh-CN" altLang="zh-CN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b="1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b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Objective Function</a:t>
                </a:r>
              </a:p>
              <a:p>
                <a:pPr algn="just"/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Minimize total distance and penalties:</a:t>
                </a:r>
                <a:endParaRPr lang="zh-CN" altLang="zh-CN" sz="180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5FE964-F3E0-DC39-FFF8-6CD63A5E5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9" y="2456574"/>
                <a:ext cx="5718646" cy="4357731"/>
              </a:xfrm>
              <a:prstGeom prst="rect">
                <a:avLst/>
              </a:prstGeom>
              <a:blipFill>
                <a:blip r:embed="rId3"/>
                <a:stretch>
                  <a:fillRect l="-885" t="-581" r="-885" b="-2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2EE7893-9205-DBAB-770A-FD89F71E9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11" y="2740643"/>
            <a:ext cx="5196262" cy="38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83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9376" y="404664"/>
            <a:ext cx="10849205" cy="936104"/>
          </a:xfrm>
        </p:spPr>
        <p:txBody>
          <a:bodyPr anchor="b" anchorCtr="0"/>
          <a:lstStyle/>
          <a:p>
            <a:r>
              <a:rPr lang="en-US" altLang="zh-CN" dirty="0"/>
              <a:t>2.1 Allocate equipment: Simulated Annealing Algorithm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79376" y="1790398"/>
            <a:ext cx="11712624" cy="4446914"/>
          </a:xfrm>
        </p:spPr>
        <p:txBody>
          <a:bodyPr/>
          <a:lstStyle/>
          <a:p>
            <a:r>
              <a:rPr lang="en" altLang="zh-CN" dirty="0"/>
              <a:t>We applied </a:t>
            </a:r>
            <a:r>
              <a:rPr lang="en" altLang="zh-CN" b="1" dirty="0"/>
              <a:t>Simulated Annealing Algorithm </a:t>
            </a:r>
            <a:r>
              <a:rPr lang="en" altLang="zh-CN" dirty="0"/>
              <a:t>, which </a:t>
            </a:r>
            <a:r>
              <a:rPr lang="en-GB" dirty="0"/>
              <a:t>randomly generates the initial </a:t>
            </a:r>
            <a:r>
              <a:rPr lang="en-GB" altLang="zh-CN" dirty="0"/>
              <a:t>configurations and measure</a:t>
            </a:r>
            <a:r>
              <a:rPr lang="en-GB" dirty="0"/>
              <a:t>s the performance as 'temperature’. With its decreasing, the system </a:t>
            </a:r>
            <a:r>
              <a:rPr lang="en-GB" b="1" dirty="0"/>
              <a:t>gradually accepts only superior</a:t>
            </a:r>
            <a:r>
              <a:rPr lang="en-GB" dirty="0"/>
              <a:t> configurations, leading towards an optimal solution output. </a:t>
            </a:r>
          </a:p>
          <a:p>
            <a:r>
              <a:rPr lang="en-GB" dirty="0"/>
              <a:t>The process is structured into several key phases including </a:t>
            </a:r>
          </a:p>
          <a:p>
            <a:pPr lvl="1"/>
            <a:r>
              <a:rPr lang="en-GB" dirty="0"/>
              <a:t>Initialization </a:t>
            </a:r>
          </a:p>
          <a:p>
            <a:pPr lvl="1"/>
            <a:r>
              <a:rPr lang="en-GB" dirty="0"/>
              <a:t>Temperature Control</a:t>
            </a:r>
          </a:p>
          <a:p>
            <a:pPr lvl="1"/>
            <a:r>
              <a:rPr lang="en-GB" dirty="0"/>
              <a:t>Configuration Acceptance </a:t>
            </a:r>
          </a:p>
          <a:p>
            <a:pPr lvl="1"/>
            <a:r>
              <a:rPr lang="en-GB" dirty="0"/>
              <a:t>Convergence and Output. </a:t>
            </a:r>
            <a:endParaRPr lang="en-GB" altLang="zh-CN" dirty="0"/>
          </a:p>
          <a:p>
            <a:r>
              <a:rPr lang="en-US" altLang="zh-CN" b="1" dirty="0"/>
              <a:t>The </a:t>
            </a:r>
            <a:r>
              <a:rPr lang="en-GB" altLang="zh-CN" b="1" dirty="0"/>
              <a:t>output includes the optimized equipment assignment for each machine</a:t>
            </a:r>
            <a:r>
              <a:rPr lang="en-GB" altLang="zh-CN" dirty="0"/>
              <a:t> with </a:t>
            </a:r>
            <a:r>
              <a:rPr lang="en-US" altLang="zh-CN" dirty="0"/>
              <a:t>simulated annealing consistently maintained a fitness level of 5,</a:t>
            </a:r>
            <a:r>
              <a:rPr lang="en-GB" altLang="zh-CN" dirty="0"/>
              <a:t> ensuring maximum coverage of component types and workload balance. </a:t>
            </a:r>
          </a:p>
          <a:p>
            <a:endParaRPr lang="en-GB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9E285E-D7CE-8A80-FFE0-92C80ACA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3986927"/>
            <a:ext cx="5747785" cy="12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4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9376" y="692696"/>
            <a:ext cx="10849205" cy="936104"/>
          </a:xfrm>
        </p:spPr>
        <p:txBody>
          <a:bodyPr/>
          <a:lstStyle/>
          <a:p>
            <a:r>
              <a:rPr lang="en-US" dirty="0"/>
              <a:t>2.2 Find Routes</a:t>
            </a:r>
            <a:r>
              <a:rPr lang="zh-CN" altLang="en-US" dirty="0"/>
              <a:t>：</a:t>
            </a:r>
            <a:r>
              <a:rPr lang="en-US" altLang="zh-CN" dirty="0"/>
              <a:t>Genetic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br>
              <a:rPr lang="en-US" dirty="0"/>
            </a:b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72686" y="1484785"/>
            <a:ext cx="10847916" cy="4824535"/>
          </a:xfrm>
        </p:spPr>
        <p:txBody>
          <a:bodyPr/>
          <a:lstStyle/>
          <a:p>
            <a:r>
              <a:rPr lang="en-US" altLang="zh-CN" dirty="0"/>
              <a:t>Genetic algorithms efficiently achieve minimization of target values by rapidly converging on highly optimal solutions within complex solution spaces.</a:t>
            </a:r>
          </a:p>
          <a:p>
            <a:r>
              <a:rPr lang="en-US" altLang="zh-CN" dirty="0"/>
              <a:t>By setting the objective to minimize </a:t>
            </a:r>
            <a:r>
              <a:rPr lang="en-US" altLang="zh-CN" b="1" dirty="0"/>
              <a:t>the maximum time taken by any machin</a:t>
            </a:r>
            <a:r>
              <a:rPr lang="en-US" altLang="zh-CN" dirty="0"/>
              <a:t>e to complete the task, taking into account of</a:t>
            </a:r>
            <a:r>
              <a:rPr lang="zh-CN" altLang="en-US" dirty="0"/>
              <a:t> </a:t>
            </a:r>
            <a:r>
              <a:rPr lang="en-US" altLang="zh-CN" dirty="0"/>
              <a:t>constraints such as machine capability, the process encompasses </a:t>
            </a:r>
            <a:r>
              <a:rPr lang="en-US" altLang="zh-CN" b="1" dirty="0"/>
              <a:t>initializing a solution, generating boarder solutions by crossover and mutation, and then efficient computing and outputting the best route  throughout iterations.</a:t>
            </a:r>
          </a:p>
          <a:p>
            <a:r>
              <a:rPr lang="en-US" altLang="zh-CN" b="1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However, the</a:t>
            </a:r>
            <a:r>
              <a:rPr lang="zh-CN" altLang="en-US" dirty="0"/>
              <a:t> </a:t>
            </a:r>
            <a:r>
              <a:rPr lang="en-US" altLang="zh-CN" dirty="0"/>
              <a:t>initial result is not</a:t>
            </a:r>
            <a:r>
              <a:rPr lang="zh-CN" altLang="en-US" dirty="0"/>
              <a:t> </a:t>
            </a:r>
            <a:r>
              <a:rPr lang="en-US" altLang="zh-CN" dirty="0"/>
              <a:t>ideal, </a:t>
            </a:r>
            <a:r>
              <a:rPr lang="en" altLang="zh-CN" dirty="0"/>
              <a:t>probably because of</a:t>
            </a:r>
            <a:r>
              <a:rPr lang="zh-CN" altLang="en-US" dirty="0"/>
              <a:t> </a:t>
            </a:r>
            <a:r>
              <a:rPr lang="en-US" altLang="zh-CN" b="1" dirty="0"/>
              <a:t>unsuitable parameter settings, lack of </a:t>
            </a:r>
            <a:r>
              <a:rPr lang="en" altLang="zh-CN" b="1" dirty="0"/>
              <a:t>diversity maintenance</a:t>
            </a:r>
            <a:r>
              <a:rPr lang="en-US" altLang="zh-CN" dirty="0"/>
              <a:t> within the population, </a:t>
            </a:r>
            <a:r>
              <a:rPr lang="en-US" altLang="zh-CN" dirty="0" err="1"/>
              <a:t>ect</a:t>
            </a:r>
            <a:r>
              <a:rPr lang="en-US" altLang="zh-CN" dirty="0"/>
              <a:t>.</a:t>
            </a:r>
          </a:p>
          <a:p>
            <a:endParaRPr lang="zh-CN" altLang="zh-CN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345FBF5F-8209-E1A5-3D01-E6FE4A88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28" y="4357032"/>
            <a:ext cx="2880320" cy="880156"/>
          </a:xfrm>
          <a:prstGeom prst="rect">
            <a:avLst/>
          </a:prstGeom>
        </p:spPr>
      </p:pic>
      <p:pic>
        <p:nvPicPr>
          <p:cNvPr id="2" name="图片 1" descr="文本, 信件&#10;&#10;描述已自动生成">
            <a:extLst>
              <a:ext uri="{FF2B5EF4-FFF2-40B4-BE49-F238E27FC236}">
                <a16:creationId xmlns:a16="http://schemas.microsoft.com/office/drawing/2014/main" id="{E34EF2CA-AB0E-6840-D19A-1974C050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293096"/>
            <a:ext cx="6777548" cy="9440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75EB2E6-54CB-203F-724A-BE60F3F3106F}"/>
              </a:ext>
            </a:extLst>
          </p:cNvPr>
          <p:cNvSpPr txBox="1"/>
          <p:nvPr/>
        </p:nvSpPr>
        <p:spPr>
          <a:xfrm>
            <a:off x="3999996" y="4547010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, </a:t>
            </a:r>
            <a:r>
              <a:rPr lang="en-US" altLang="zh-CN" sz="2000" dirty="0">
                <a:solidFill>
                  <a:srgbClr val="2E444E"/>
                </a:solidFill>
              </a:rPr>
              <a:t>where</a:t>
            </a:r>
            <a:endParaRPr lang="zh-CN" altLang="en-US" sz="2000" dirty="0">
              <a:solidFill>
                <a:srgbClr val="2E44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68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6.45,&quot;left&quot;:76.25,&quot;top&quot;:288.65,&quot;width&quot;:761.8}"/>
</p:tagLst>
</file>

<file path=ppt/theme/theme1.xml><?xml version="1.0" encoding="utf-8"?>
<a:theme xmlns:a="http://schemas.openxmlformats.org/drawingml/2006/main" name="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194 - PowerPoint Template 2 (Wide)" id="{5605E26E-76E6-DE47-8F4E-6080C6F8B9C2}" vid="{0494C399-1BC4-0042-BB36-9742FE50D7FB}"/>
    </a:ext>
  </a:extLst>
</a:theme>
</file>

<file path=ppt/theme/theme2.xml><?xml version="1.0" encoding="utf-8"?>
<a:theme xmlns:a="http://schemas.openxmlformats.org/drawingml/2006/main" name="Title and content">
  <a:themeElements>
    <a:clrScheme name="Custom 7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8D3870"/>
      </a:hlink>
      <a:folHlink>
        <a:srgbClr val="495961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194 - PowerPoint Template 2 (Wide)" id="{5605E26E-76E6-DE47-8F4E-6080C6F8B9C2}" vid="{0423E0BC-80F2-944D-840E-D73A8CADAD8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rgbClr val="231F20"/>
    </a:dk1>
    <a:lt1>
      <a:srgbClr val="FFFFFF"/>
    </a:lt1>
    <a:dk2>
      <a:srgbClr val="005C84"/>
    </a:dk2>
    <a:lt2>
      <a:srgbClr val="495961"/>
    </a:lt2>
    <a:accent1>
      <a:srgbClr val="9FB1BD"/>
    </a:accent1>
    <a:accent2>
      <a:srgbClr val="E73037"/>
    </a:accent2>
    <a:accent3>
      <a:srgbClr val="C1D100"/>
    </a:accent3>
    <a:accent4>
      <a:srgbClr val="8D3970"/>
    </a:accent4>
    <a:accent5>
      <a:srgbClr val="31BFC7"/>
    </a:accent5>
    <a:accent6>
      <a:srgbClr val="EF7D00"/>
    </a:accent6>
    <a:hlink>
      <a:srgbClr val="8D3870"/>
    </a:hlink>
    <a:folHlink>
      <a:srgbClr val="49596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596EA4FAEC4442816FD0897DB0514A" ma:contentTypeVersion="14" ma:contentTypeDescription="Create a new document." ma:contentTypeScope="" ma:versionID="f4f7f4cd0055f3c227dbaecfa31d95d8">
  <xsd:schema xmlns:xsd="http://www.w3.org/2001/XMLSchema" xmlns:xs="http://www.w3.org/2001/XMLSchema" xmlns:p="http://schemas.microsoft.com/office/2006/metadata/properties" xmlns:ns2="993a5681-5c5b-4cef-91da-e6501083dd4a" xmlns:ns3="1fc98906-40c9-4f56-92bd-f396bbed9311" targetNamespace="http://schemas.microsoft.com/office/2006/metadata/properties" ma:root="true" ma:fieldsID="3190f5dc5c28dbe701b0e589bab04dd7" ns2:_="" ns3:_="">
    <xsd:import namespace="993a5681-5c5b-4cef-91da-e6501083dd4a"/>
    <xsd:import namespace="1fc98906-40c9-4f56-92bd-f396bbed93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Indicato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a5681-5c5b-4cef-91da-e6501083dd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Indicator" ma:index="15" nillable="true" ma:displayName="Indicator" ma:internalName="Indicator">
      <xsd:simpleType>
        <xsd:restriction base="dms:Text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bf2f534-9c3d-494b-83fb-768e807180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98906-40c9-4f56-92bd-f396bbed9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0bfaa32-be88-4c32-8520-a8dac6cdd59d}" ma:internalName="TaxCatchAll" ma:showField="CatchAllData" ma:web="1fc98906-40c9-4f56-92bd-f396bbed93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icator xmlns="993a5681-5c5b-4cef-91da-e6501083dd4a" xsi:nil="true"/>
    <lcf76f155ced4ddcb4097134ff3c332f xmlns="993a5681-5c5b-4cef-91da-e6501083dd4a">
      <Terms xmlns="http://schemas.microsoft.com/office/infopath/2007/PartnerControls"/>
    </lcf76f155ced4ddcb4097134ff3c332f>
    <TaxCatchAll xmlns="1fc98906-40c9-4f56-92bd-f396bbed931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7C4A8E-3E71-4162-8050-8152AF474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3a5681-5c5b-4cef-91da-e6501083dd4a"/>
    <ds:schemaRef ds:uri="1fc98906-40c9-4f56-92bd-f396bbed9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1DDFB2-4B82-40DC-A30A-A245BC977C17}">
  <ds:schemaRefs>
    <ds:schemaRef ds:uri="http://schemas.microsoft.com/office/2006/metadata/properties"/>
    <ds:schemaRef ds:uri="http://schemas.microsoft.com/office/infopath/2007/PartnerControls"/>
    <ds:schemaRef ds:uri="993a5681-5c5b-4cef-91da-e6501083dd4a"/>
    <ds:schemaRef ds:uri="1fc98906-40c9-4f56-92bd-f396bbed9311"/>
  </ds:schemaRefs>
</ds:datastoreItem>
</file>

<file path=customXml/itemProps3.xml><?xml version="1.0" encoding="utf-8"?>
<ds:datastoreItem xmlns:ds="http://schemas.openxmlformats.org/officeDocument/2006/customXml" ds:itemID="{B059C1DD-A499-4AFA-A72D-E9EED70944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UoS_Powerpoint_template WIDESCREEN</Template>
  <TotalTime>532</TotalTime>
  <Words>1262</Words>
  <Application>Microsoft Macintosh PowerPoint</Application>
  <PresentationFormat>宽屏</PresentationFormat>
  <Paragraphs>136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萝莉体 第二版</vt:lpstr>
      <vt:lpstr>Arial</vt:lpstr>
      <vt:lpstr>Calibri</vt:lpstr>
      <vt:lpstr>Cambria Math</vt:lpstr>
      <vt:lpstr>Lucida Sans</vt:lpstr>
      <vt:lpstr>Times New Roman</vt:lpstr>
      <vt:lpstr>UoS_Powerpoint_template WIDESCREEN</vt:lpstr>
      <vt:lpstr>Title and content</vt:lpstr>
      <vt:lpstr>Solution of Printed Circuit Board Assembly</vt:lpstr>
      <vt:lpstr>PowerPoint 演示文稿</vt:lpstr>
      <vt:lpstr>PowerPoint 演示文稿</vt:lpstr>
      <vt:lpstr>1. PROBLEM STATEMENT</vt:lpstr>
      <vt:lpstr>PowerPoint 演示文稿</vt:lpstr>
      <vt:lpstr>2. APPROACH</vt:lpstr>
      <vt:lpstr>2.1 Allocate equipment: Model Structure</vt:lpstr>
      <vt:lpstr>2.1 Allocate equipment: Simulated Annealing Algorithm</vt:lpstr>
      <vt:lpstr>2.2 Find Routes：Genetic Algorithm </vt:lpstr>
      <vt:lpstr>2.3 Allocate Components1: Clustering</vt:lpstr>
      <vt:lpstr>2.3 Allocate Components2: Linear Programming(LP)</vt:lpstr>
      <vt:lpstr>2.4 Optimize Routes</vt:lpstr>
      <vt:lpstr>PowerPoint 演示文稿</vt:lpstr>
      <vt:lpstr>3 SELECTED SOLUTION  3.1 Distribution of equipment</vt:lpstr>
      <vt:lpstr>3.2 Distribution of component</vt:lpstr>
      <vt:lpstr>3.3 Optimize route</vt:lpstr>
      <vt:lpstr>3.3 Optimize route</vt:lpstr>
      <vt:lpstr>3.3 Optimize route</vt:lpstr>
      <vt:lpstr>PowerPoint 演示文稿</vt:lpstr>
      <vt:lpstr>4 CONCLUSION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APPROACH</dc:title>
  <dc:creator>Zeyan Kang (zk1n23)</dc:creator>
  <cp:lastModifiedBy>Zeyan Kang (zk1n23)</cp:lastModifiedBy>
  <cp:revision>22</cp:revision>
  <dcterms:created xsi:type="dcterms:W3CDTF">2024-05-14T07:16:21Z</dcterms:created>
  <dcterms:modified xsi:type="dcterms:W3CDTF">2024-05-15T13:49:32Z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0x0101000E596EA4FAEC4442816FD0897DB0514A</vt:lpwstr>
  </property>
</Properties>
</file>