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matic SC"/>
      <p:regular r:id="rId15"/>
      <p:bold r:id="rId16"/>
    </p:embeddedFont>
    <p:embeddedFont>
      <p:font typeface="Source Code Pro"/>
      <p:regular r:id="rId17"/>
      <p:bold r:id="rId18"/>
      <p:italic r:id="rId19"/>
      <p:boldItalic r:id="rId20"/>
    </p:embeddedFont>
    <p:embeddedFont>
      <p:font typeface="Handlee"/>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bold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Handlee-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maticSC-regular.fntdata"/><Relationship Id="rId14" Type="http://schemas.openxmlformats.org/officeDocument/2006/relationships/slide" Target="slides/slide9.xml"/><Relationship Id="rId17" Type="http://schemas.openxmlformats.org/officeDocument/2006/relationships/font" Target="fonts/SourceCodePro-regular.fntdata"/><Relationship Id="rId16" Type="http://schemas.openxmlformats.org/officeDocument/2006/relationships/font" Target="fonts/AmaticSC-bold.fntdata"/><Relationship Id="rId5" Type="http://schemas.openxmlformats.org/officeDocument/2006/relationships/notesMaster" Target="notesMasters/notesMaster1.xml"/><Relationship Id="rId19" Type="http://schemas.openxmlformats.org/officeDocument/2006/relationships/font" Target="fonts/SourceCodePro-italic.fntdata"/><Relationship Id="rId6" Type="http://schemas.openxmlformats.org/officeDocument/2006/relationships/slide" Target="slides/slide1.xml"/><Relationship Id="rId18" Type="http://schemas.openxmlformats.org/officeDocument/2006/relationships/font" Target="fonts/SourceCodePr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de5431163a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de5431163a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de5431163a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de5431163a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de5431163a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de5431163a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de5431163a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de5431163a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e5431163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e5431163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e5431163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e5431163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ea7a4f96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ea7a4f96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e5431163a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e5431163a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rive.google.com/file/d/1eubDZ-qQafDBixckyWMKs67hXbkLa_aM/view"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rive.google.com/file/d/11uSaATbcmWKfrijTbIycg36-8sOVRlGP/view" TargetMode="External"/><Relationship Id="rId4" Type="http://schemas.openxmlformats.org/officeDocument/2006/relationships/image" Target="../media/image2.png"/><Relationship Id="rId5" Type="http://schemas.openxmlformats.org/officeDocument/2006/relationships/hyperlink" Target="http://drive.google.com/file/d/11mqDF4k5TtaUVDK_QAnseLdMjba5xqQE/view"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a:solidFill>
            <a:srgbClr val="000000"/>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a:t>Journey of Take Action</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Handlee"/>
                <a:ea typeface="Handlee"/>
                <a:cs typeface="Handlee"/>
                <a:sym typeface="Handlee"/>
              </a:rPr>
              <a:t>Vyom Mahajan</a:t>
            </a:r>
            <a:endParaRPr>
              <a:latin typeface="Handlee"/>
              <a:ea typeface="Handlee"/>
              <a:cs typeface="Handlee"/>
              <a:sym typeface="Handle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a:solidFill>
            <a:srgbClr val="00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Information</a:t>
            </a:r>
            <a:endParaRPr/>
          </a:p>
        </p:txBody>
      </p:sp>
      <p:sp>
        <p:nvSpPr>
          <p:cNvPr id="63" name="Google Shape;63;p14"/>
          <p:cNvSpPr txBox="1"/>
          <p:nvPr>
            <p:ph idx="1" type="body"/>
          </p:nvPr>
        </p:nvSpPr>
        <p:spPr>
          <a:xfrm>
            <a:off x="311700" y="1228675"/>
            <a:ext cx="8520600" cy="3340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FF00"/>
                </a:solidFill>
                <a:latin typeface="Handlee"/>
                <a:ea typeface="Handlee"/>
                <a:cs typeface="Handlee"/>
                <a:sym typeface="Handlee"/>
              </a:rPr>
              <a:t>Name : Bell on Door</a:t>
            </a:r>
            <a:endParaRPr>
              <a:solidFill>
                <a:srgbClr val="00FF00"/>
              </a:solidFill>
              <a:latin typeface="Handlee"/>
              <a:ea typeface="Handlee"/>
              <a:cs typeface="Handlee"/>
              <a:sym typeface="Handlee"/>
            </a:endParaRPr>
          </a:p>
          <a:p>
            <a:pPr indent="0" lvl="0" marL="0" rtl="0" algn="l">
              <a:spcBef>
                <a:spcPts val="1200"/>
              </a:spcBef>
              <a:spcAft>
                <a:spcPts val="0"/>
              </a:spcAft>
              <a:buNone/>
            </a:pPr>
            <a:r>
              <a:rPr lang="en">
                <a:solidFill>
                  <a:srgbClr val="00FF00"/>
                </a:solidFill>
                <a:latin typeface="Handlee"/>
                <a:ea typeface="Handlee"/>
                <a:cs typeface="Handlee"/>
                <a:sym typeface="Handlee"/>
              </a:rPr>
              <a:t>Location : My House</a:t>
            </a:r>
            <a:endParaRPr>
              <a:solidFill>
                <a:srgbClr val="00FF00"/>
              </a:solidFill>
              <a:latin typeface="Handlee"/>
              <a:ea typeface="Handlee"/>
              <a:cs typeface="Handlee"/>
              <a:sym typeface="Handlee"/>
            </a:endParaRPr>
          </a:p>
          <a:p>
            <a:pPr indent="0" lvl="0" marL="0" rtl="0" algn="l">
              <a:spcBef>
                <a:spcPts val="1200"/>
              </a:spcBef>
              <a:spcAft>
                <a:spcPts val="0"/>
              </a:spcAft>
              <a:buNone/>
            </a:pPr>
            <a:r>
              <a:rPr lang="en">
                <a:solidFill>
                  <a:srgbClr val="00FF00"/>
                </a:solidFill>
                <a:latin typeface="Handlee"/>
                <a:ea typeface="Handlee"/>
                <a:cs typeface="Handlee"/>
                <a:sym typeface="Handlee"/>
              </a:rPr>
              <a:t>Date : 23rd May 2021</a:t>
            </a:r>
            <a:endParaRPr>
              <a:solidFill>
                <a:srgbClr val="00FF00"/>
              </a:solidFill>
              <a:latin typeface="Handlee"/>
              <a:ea typeface="Handlee"/>
              <a:cs typeface="Handlee"/>
              <a:sym typeface="Handlee"/>
            </a:endParaRPr>
          </a:p>
          <a:p>
            <a:pPr indent="0" lvl="0" marL="0" rtl="0" algn="l">
              <a:spcBef>
                <a:spcPts val="1200"/>
              </a:spcBef>
              <a:spcAft>
                <a:spcPts val="0"/>
              </a:spcAft>
              <a:buNone/>
            </a:pPr>
            <a:r>
              <a:rPr lang="en">
                <a:solidFill>
                  <a:srgbClr val="00FF00"/>
                </a:solidFill>
                <a:latin typeface="Handlee"/>
                <a:ea typeface="Handlee"/>
                <a:cs typeface="Handlee"/>
                <a:sym typeface="Handlee"/>
              </a:rPr>
              <a:t>Good Practices related to Energy (utilisation of </a:t>
            </a:r>
            <a:r>
              <a:rPr lang="en">
                <a:solidFill>
                  <a:srgbClr val="00FF00"/>
                </a:solidFill>
                <a:latin typeface="Handlee"/>
                <a:ea typeface="Handlee"/>
                <a:cs typeface="Handlee"/>
                <a:sym typeface="Handlee"/>
              </a:rPr>
              <a:t>electricity</a:t>
            </a:r>
            <a:r>
              <a:rPr lang="en">
                <a:solidFill>
                  <a:srgbClr val="00FF00"/>
                </a:solidFill>
                <a:latin typeface="Handlee"/>
                <a:ea typeface="Handlee"/>
                <a:cs typeface="Handlee"/>
                <a:sym typeface="Handlee"/>
              </a:rPr>
              <a:t>) : </a:t>
            </a:r>
            <a:endParaRPr>
              <a:solidFill>
                <a:srgbClr val="00FF00"/>
              </a:solidFill>
              <a:latin typeface="Handlee"/>
              <a:ea typeface="Handlee"/>
              <a:cs typeface="Handlee"/>
              <a:sym typeface="Handlee"/>
            </a:endParaRPr>
          </a:p>
          <a:p>
            <a:pPr indent="-342900" lvl="0" marL="457200" rtl="0" algn="l">
              <a:spcBef>
                <a:spcPts val="1200"/>
              </a:spcBef>
              <a:spcAft>
                <a:spcPts val="0"/>
              </a:spcAft>
              <a:buClr>
                <a:srgbClr val="00FF00"/>
              </a:buClr>
              <a:buSzPts val="1800"/>
              <a:buFont typeface="Handlee"/>
              <a:buChar char="-"/>
            </a:pPr>
            <a:r>
              <a:rPr lang="en">
                <a:solidFill>
                  <a:srgbClr val="00FF00"/>
                </a:solidFill>
                <a:latin typeface="Handlee"/>
                <a:ea typeface="Handlee"/>
                <a:cs typeface="Handlee"/>
                <a:sym typeface="Handlee"/>
              </a:rPr>
              <a:t>All the devices were switched off after using them</a:t>
            </a:r>
            <a:endParaRPr>
              <a:solidFill>
                <a:srgbClr val="00FF00"/>
              </a:solidFill>
              <a:latin typeface="Handlee"/>
              <a:ea typeface="Handlee"/>
              <a:cs typeface="Handlee"/>
              <a:sym typeface="Handlee"/>
            </a:endParaRPr>
          </a:p>
          <a:p>
            <a:pPr indent="-342900" lvl="0" marL="457200" rtl="0" algn="l">
              <a:spcBef>
                <a:spcPts val="0"/>
              </a:spcBef>
              <a:spcAft>
                <a:spcPts val="0"/>
              </a:spcAft>
              <a:buClr>
                <a:srgbClr val="00FF00"/>
              </a:buClr>
              <a:buSzPts val="1800"/>
              <a:buFont typeface="Handlee"/>
              <a:buChar char="-"/>
            </a:pPr>
            <a:r>
              <a:rPr lang="en">
                <a:solidFill>
                  <a:srgbClr val="00FF00"/>
                </a:solidFill>
                <a:latin typeface="Handlee"/>
                <a:ea typeface="Handlee"/>
                <a:cs typeface="Handlee"/>
                <a:sym typeface="Handlee"/>
              </a:rPr>
              <a:t>Devices were not overused and energy was utilised in the right amount</a:t>
            </a:r>
            <a:endParaRPr>
              <a:solidFill>
                <a:srgbClr val="00FF00"/>
              </a:solidFill>
              <a:latin typeface="Handlee"/>
              <a:ea typeface="Handlee"/>
              <a:cs typeface="Handlee"/>
              <a:sym typeface="Handlee"/>
            </a:endParaRPr>
          </a:p>
          <a:p>
            <a:pPr indent="0" lvl="0" marL="0" rtl="0" algn="l">
              <a:spcBef>
                <a:spcPts val="1200"/>
              </a:spcBef>
              <a:spcAft>
                <a:spcPts val="1200"/>
              </a:spcAft>
              <a:buNone/>
            </a:pPr>
            <a:r>
              <a:t/>
            </a:r>
            <a:endParaRPr>
              <a:solidFill>
                <a:srgbClr val="00FF00"/>
              </a:solidFill>
              <a:latin typeface="Handlee"/>
              <a:ea typeface="Handlee"/>
              <a:cs typeface="Handlee"/>
              <a:sym typeface="Handle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a:solidFill>
            <a:srgbClr val="00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Challenge Area</a:t>
            </a:r>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FF00"/>
                </a:solidFill>
                <a:latin typeface="Handlee"/>
                <a:ea typeface="Handlee"/>
                <a:cs typeface="Handlee"/>
                <a:sym typeface="Handlee"/>
              </a:rPr>
              <a:t>The main challenge area I chose was conservation of electricity</a:t>
            </a:r>
            <a:endParaRPr>
              <a:solidFill>
                <a:srgbClr val="00FF00"/>
              </a:solidFill>
              <a:latin typeface="Handlee"/>
              <a:ea typeface="Handlee"/>
              <a:cs typeface="Handlee"/>
              <a:sym typeface="Handlee"/>
            </a:endParaRPr>
          </a:p>
          <a:p>
            <a:pPr indent="0" lvl="0" marL="0" rtl="0" algn="l">
              <a:spcBef>
                <a:spcPts val="1200"/>
              </a:spcBef>
              <a:spcAft>
                <a:spcPts val="0"/>
              </a:spcAft>
              <a:buNone/>
            </a:pPr>
            <a:r>
              <a:rPr lang="en">
                <a:solidFill>
                  <a:srgbClr val="00FF00"/>
                </a:solidFill>
                <a:latin typeface="Handlee"/>
                <a:ea typeface="Handlee"/>
                <a:cs typeface="Handlee"/>
                <a:sym typeface="Handlee"/>
              </a:rPr>
              <a:t>I realised that sometimes devices were left switched on and I wanted to reduce the extra consumption of energy</a:t>
            </a:r>
            <a:endParaRPr>
              <a:solidFill>
                <a:srgbClr val="00FF00"/>
              </a:solidFill>
              <a:latin typeface="Handlee"/>
              <a:ea typeface="Handlee"/>
              <a:cs typeface="Handlee"/>
              <a:sym typeface="Handlee"/>
            </a:endParaRPr>
          </a:p>
          <a:p>
            <a:pPr indent="0" lvl="0" marL="0" rtl="0" algn="l">
              <a:spcBef>
                <a:spcPts val="1200"/>
              </a:spcBef>
              <a:spcAft>
                <a:spcPts val="0"/>
              </a:spcAft>
              <a:buNone/>
            </a:pPr>
            <a:r>
              <a:rPr lang="en">
                <a:solidFill>
                  <a:srgbClr val="00FF00"/>
                </a:solidFill>
                <a:latin typeface="Handlee"/>
                <a:ea typeface="Handlee"/>
                <a:cs typeface="Handlee"/>
                <a:sym typeface="Handlee"/>
              </a:rPr>
              <a:t>My 3 main ideas were : </a:t>
            </a:r>
            <a:endParaRPr>
              <a:solidFill>
                <a:srgbClr val="00FF00"/>
              </a:solidFill>
              <a:latin typeface="Handlee"/>
              <a:ea typeface="Handlee"/>
              <a:cs typeface="Handlee"/>
              <a:sym typeface="Handlee"/>
            </a:endParaRPr>
          </a:p>
          <a:p>
            <a:pPr indent="-342900" lvl="0" marL="457200" rtl="0" algn="l">
              <a:spcBef>
                <a:spcPts val="1200"/>
              </a:spcBef>
              <a:spcAft>
                <a:spcPts val="0"/>
              </a:spcAft>
              <a:buClr>
                <a:srgbClr val="00FF00"/>
              </a:buClr>
              <a:buSzPts val="1800"/>
              <a:buFont typeface="Handlee"/>
              <a:buAutoNum type="arabicPeriod"/>
            </a:pPr>
            <a:r>
              <a:rPr lang="en">
                <a:solidFill>
                  <a:srgbClr val="00FF00"/>
                </a:solidFill>
                <a:latin typeface="Handlee"/>
                <a:ea typeface="Handlee"/>
                <a:cs typeface="Handlee"/>
                <a:sym typeface="Handlee"/>
              </a:rPr>
              <a:t>Alarm on the phone</a:t>
            </a:r>
            <a:endParaRPr>
              <a:solidFill>
                <a:srgbClr val="00FF00"/>
              </a:solidFill>
              <a:latin typeface="Handlee"/>
              <a:ea typeface="Handlee"/>
              <a:cs typeface="Handlee"/>
              <a:sym typeface="Handlee"/>
            </a:endParaRPr>
          </a:p>
          <a:p>
            <a:pPr indent="-342900" lvl="0" marL="457200" rtl="0" algn="l">
              <a:spcBef>
                <a:spcPts val="0"/>
              </a:spcBef>
              <a:spcAft>
                <a:spcPts val="0"/>
              </a:spcAft>
              <a:buClr>
                <a:srgbClr val="00FF00"/>
              </a:buClr>
              <a:buSzPts val="1800"/>
              <a:buFont typeface="Handlee"/>
              <a:buAutoNum type="arabicPeriod"/>
            </a:pPr>
            <a:r>
              <a:rPr lang="en">
                <a:solidFill>
                  <a:srgbClr val="00FF00"/>
                </a:solidFill>
                <a:latin typeface="Handlee"/>
                <a:ea typeface="Handlee"/>
                <a:cs typeface="Handlee"/>
                <a:sym typeface="Handlee"/>
              </a:rPr>
              <a:t>Putting up posters on the walls</a:t>
            </a:r>
            <a:endParaRPr>
              <a:solidFill>
                <a:srgbClr val="00FF00"/>
              </a:solidFill>
              <a:latin typeface="Handlee"/>
              <a:ea typeface="Handlee"/>
              <a:cs typeface="Handlee"/>
              <a:sym typeface="Handlee"/>
            </a:endParaRPr>
          </a:p>
          <a:p>
            <a:pPr indent="-342900" lvl="0" marL="457200" rtl="0" algn="l">
              <a:spcBef>
                <a:spcPts val="0"/>
              </a:spcBef>
              <a:spcAft>
                <a:spcPts val="0"/>
              </a:spcAft>
              <a:buClr>
                <a:srgbClr val="00FF00"/>
              </a:buClr>
              <a:buSzPts val="1800"/>
              <a:buFont typeface="Handlee"/>
              <a:buAutoNum type="arabicPeriod"/>
            </a:pPr>
            <a:r>
              <a:rPr lang="en">
                <a:solidFill>
                  <a:srgbClr val="00FF00"/>
                </a:solidFill>
                <a:latin typeface="Handlee"/>
                <a:ea typeface="Handlee"/>
                <a:cs typeface="Handlee"/>
                <a:sym typeface="Handlee"/>
              </a:rPr>
              <a:t>Bell on Door</a:t>
            </a:r>
            <a:endParaRPr>
              <a:solidFill>
                <a:srgbClr val="00FF00"/>
              </a:solidFill>
              <a:latin typeface="Handlee"/>
              <a:ea typeface="Handlee"/>
              <a:cs typeface="Handlee"/>
              <a:sym typeface="Handlee"/>
            </a:endParaRPr>
          </a:p>
          <a:p>
            <a:pPr indent="0" lvl="0" marL="0" rtl="0" algn="l">
              <a:spcBef>
                <a:spcPts val="1200"/>
              </a:spcBef>
              <a:spcAft>
                <a:spcPts val="1200"/>
              </a:spcAft>
              <a:buNone/>
            </a:pPr>
            <a:r>
              <a:rPr lang="en">
                <a:solidFill>
                  <a:srgbClr val="00FF00"/>
                </a:solidFill>
                <a:latin typeface="Handlee"/>
                <a:ea typeface="Handlee"/>
                <a:cs typeface="Handlee"/>
                <a:sym typeface="Handlee"/>
              </a:rPr>
              <a:t>I chose the 3rd option because I thought that it would best solve the problem</a:t>
            </a:r>
            <a:endParaRPr>
              <a:solidFill>
                <a:srgbClr val="00FF00"/>
              </a:solidFill>
              <a:latin typeface="Handlee"/>
              <a:ea typeface="Handlee"/>
              <a:cs typeface="Handlee"/>
              <a:sym typeface="Handle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a:solidFill>
            <a:srgbClr val="00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Prototype</a:t>
            </a:r>
            <a:endParaRPr/>
          </a:p>
        </p:txBody>
      </p:sp>
      <p:sp>
        <p:nvSpPr>
          <p:cNvPr id="75" name="Google Shape;75;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latin typeface="Handlee"/>
              <a:ea typeface="Handlee"/>
              <a:cs typeface="Handlee"/>
              <a:sym typeface="Handlee"/>
            </a:endParaRPr>
          </a:p>
          <a:p>
            <a:pPr indent="0" lvl="0" marL="0" rtl="0" algn="l">
              <a:spcBef>
                <a:spcPts val="1200"/>
              </a:spcBef>
              <a:spcAft>
                <a:spcPts val="1200"/>
              </a:spcAft>
              <a:buNone/>
            </a:pPr>
            <a:r>
              <a:t/>
            </a:r>
            <a:endParaRPr>
              <a:latin typeface="Handlee"/>
              <a:ea typeface="Handlee"/>
              <a:cs typeface="Handlee"/>
              <a:sym typeface="Handlee"/>
            </a:endParaRPr>
          </a:p>
        </p:txBody>
      </p:sp>
      <p:pic>
        <p:nvPicPr>
          <p:cNvPr id="76" name="Google Shape;76;p16"/>
          <p:cNvPicPr preferRelativeResize="0"/>
          <p:nvPr/>
        </p:nvPicPr>
        <p:blipFill>
          <a:blip r:embed="rId3">
            <a:alphaModFix/>
          </a:blip>
          <a:stretch>
            <a:fillRect/>
          </a:stretch>
        </p:blipFill>
        <p:spPr>
          <a:xfrm>
            <a:off x="311702" y="1093850"/>
            <a:ext cx="4169574" cy="3394374"/>
          </a:xfrm>
          <a:prstGeom prst="rect">
            <a:avLst/>
          </a:prstGeom>
          <a:noFill/>
          <a:ln>
            <a:noFill/>
          </a:ln>
        </p:spPr>
      </p:pic>
      <p:pic>
        <p:nvPicPr>
          <p:cNvPr id="77" name="Google Shape;77;p16"/>
          <p:cNvPicPr preferRelativeResize="0"/>
          <p:nvPr/>
        </p:nvPicPr>
        <p:blipFill>
          <a:blip r:embed="rId4">
            <a:alphaModFix/>
          </a:blip>
          <a:stretch>
            <a:fillRect/>
          </a:stretch>
        </p:blipFill>
        <p:spPr>
          <a:xfrm>
            <a:off x="4481275" y="1093850"/>
            <a:ext cx="4407076" cy="3394375"/>
          </a:xfrm>
          <a:prstGeom prst="rect">
            <a:avLst/>
          </a:prstGeom>
          <a:noFill/>
          <a:ln>
            <a:noFill/>
          </a:ln>
        </p:spPr>
      </p:pic>
      <p:sp>
        <p:nvSpPr>
          <p:cNvPr id="78" name="Google Shape;78;p16"/>
          <p:cNvSpPr txBox="1"/>
          <p:nvPr/>
        </p:nvSpPr>
        <p:spPr>
          <a:xfrm>
            <a:off x="340725" y="4665175"/>
            <a:ext cx="622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Handlee"/>
                <a:ea typeface="Handlee"/>
                <a:cs typeface="Handlee"/>
                <a:sym typeface="Handlee"/>
              </a:rPr>
              <a:t>Only 1 prototype was made. The video for it is on the next slide</a:t>
            </a:r>
            <a:endParaRPr>
              <a:latin typeface="Handlee"/>
              <a:ea typeface="Handlee"/>
              <a:cs typeface="Handlee"/>
              <a:sym typeface="Handle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7" title="Device_Making.mp4">
            <a:hlinkClick r:id="rId3"/>
          </p:cNvPr>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292850"/>
            <a:ext cx="8520600" cy="801000"/>
          </a:xfrm>
          <a:prstGeom prst="rect">
            <a:avLst/>
          </a:prstGeom>
          <a:solidFill>
            <a:srgbClr val="00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Changes due to the project</a:t>
            </a:r>
            <a:endParaRPr/>
          </a:p>
        </p:txBody>
      </p:sp>
      <p:sp>
        <p:nvSpPr>
          <p:cNvPr id="89" name="Google Shape;89;p1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FF00"/>
                </a:solidFill>
                <a:latin typeface="Handlee"/>
                <a:ea typeface="Handlee"/>
                <a:cs typeface="Handlee"/>
                <a:sym typeface="Handlee"/>
              </a:rPr>
              <a:t>Whenever you leave the room, this bell rings to remind you to switch off the devices</a:t>
            </a:r>
            <a:endParaRPr>
              <a:solidFill>
                <a:srgbClr val="00FF00"/>
              </a:solidFill>
              <a:latin typeface="Handlee"/>
              <a:ea typeface="Handlee"/>
              <a:cs typeface="Handlee"/>
              <a:sym typeface="Handlee"/>
            </a:endParaRPr>
          </a:p>
          <a:p>
            <a:pPr indent="0" lvl="0" marL="0" rtl="0" algn="l">
              <a:spcBef>
                <a:spcPts val="1200"/>
              </a:spcBef>
              <a:spcAft>
                <a:spcPts val="0"/>
              </a:spcAft>
              <a:buNone/>
            </a:pPr>
            <a:r>
              <a:rPr lang="en">
                <a:solidFill>
                  <a:srgbClr val="00FF00"/>
                </a:solidFill>
                <a:latin typeface="Handlee"/>
                <a:ea typeface="Handlee"/>
                <a:cs typeface="Handlee"/>
                <a:sym typeface="Handlee"/>
              </a:rPr>
              <a:t>Even if the door is not closed, the bell is tied in such a way that whenever you go out of the room, you have to push the door and thus, it rings !!!</a:t>
            </a:r>
            <a:endParaRPr>
              <a:solidFill>
                <a:srgbClr val="00FF00"/>
              </a:solidFill>
              <a:latin typeface="Handlee"/>
              <a:ea typeface="Handlee"/>
              <a:cs typeface="Handlee"/>
              <a:sym typeface="Handlee"/>
            </a:endParaRPr>
          </a:p>
          <a:p>
            <a:pPr indent="0" lvl="0" marL="0" rtl="0" algn="l">
              <a:spcBef>
                <a:spcPts val="1200"/>
              </a:spcBef>
              <a:spcAft>
                <a:spcPts val="0"/>
              </a:spcAft>
              <a:buNone/>
            </a:pPr>
            <a:r>
              <a:rPr lang="en">
                <a:solidFill>
                  <a:srgbClr val="00FF00"/>
                </a:solidFill>
                <a:latin typeface="Handlee"/>
                <a:ea typeface="Handlee"/>
                <a:cs typeface="Handlee"/>
                <a:sym typeface="Handlee"/>
              </a:rPr>
              <a:t>My parents and I have been </a:t>
            </a:r>
            <a:r>
              <a:rPr lang="en">
                <a:solidFill>
                  <a:srgbClr val="00FF00"/>
                </a:solidFill>
                <a:latin typeface="Handlee"/>
                <a:ea typeface="Handlee"/>
                <a:cs typeface="Handlee"/>
                <a:sym typeface="Handlee"/>
              </a:rPr>
              <a:t>impacted by this project</a:t>
            </a:r>
            <a:endParaRPr>
              <a:solidFill>
                <a:srgbClr val="00FF00"/>
              </a:solidFill>
              <a:latin typeface="Handlee"/>
              <a:ea typeface="Handlee"/>
              <a:cs typeface="Handlee"/>
              <a:sym typeface="Handlee"/>
            </a:endParaRPr>
          </a:p>
          <a:p>
            <a:pPr indent="0" lvl="0" marL="0" rtl="0" algn="l">
              <a:spcBef>
                <a:spcPts val="1200"/>
              </a:spcBef>
              <a:spcAft>
                <a:spcPts val="1200"/>
              </a:spcAft>
              <a:buNone/>
            </a:pPr>
            <a:r>
              <a:rPr lang="en">
                <a:solidFill>
                  <a:srgbClr val="00FF00"/>
                </a:solidFill>
                <a:latin typeface="Handlee"/>
                <a:ea typeface="Handlee"/>
                <a:cs typeface="Handlee"/>
                <a:sym typeface="Handlee"/>
              </a:rPr>
              <a:t>I have shared the video from the above slide with my family and friends so that they themselves can make this device as it is easy to make and use as well as economical</a:t>
            </a:r>
            <a:endParaRPr>
              <a:solidFill>
                <a:srgbClr val="00FF00"/>
              </a:solidFill>
              <a:latin typeface="Handlee"/>
              <a:ea typeface="Handlee"/>
              <a:cs typeface="Handlee"/>
              <a:sym typeface="Handle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Audio recordings of my parents</a:t>
            </a:r>
            <a:endParaRPr/>
          </a:p>
        </p:txBody>
      </p:sp>
      <p:pic>
        <p:nvPicPr>
          <p:cNvPr id="95" name="Google Shape;95;p19" title="varsha">
            <a:hlinkClick r:id="rId3"/>
          </p:cNvPr>
          <p:cNvPicPr preferRelativeResize="0"/>
          <p:nvPr/>
        </p:nvPicPr>
        <p:blipFill>
          <a:blip r:embed="rId4">
            <a:alphaModFix/>
          </a:blip>
          <a:stretch>
            <a:fillRect/>
          </a:stretch>
        </p:blipFill>
        <p:spPr>
          <a:xfrm>
            <a:off x="1168250" y="2323775"/>
            <a:ext cx="495950" cy="495950"/>
          </a:xfrm>
          <a:prstGeom prst="rect">
            <a:avLst/>
          </a:prstGeom>
          <a:noFill/>
          <a:ln>
            <a:noFill/>
          </a:ln>
        </p:spPr>
      </p:pic>
      <p:pic>
        <p:nvPicPr>
          <p:cNvPr id="96" name="Google Shape;96;p19" title="Vinay">
            <a:hlinkClick r:id="rId5"/>
          </p:cNvPr>
          <p:cNvPicPr preferRelativeResize="0"/>
          <p:nvPr/>
        </p:nvPicPr>
        <p:blipFill>
          <a:blip r:embed="rId4">
            <a:alphaModFix/>
          </a:blip>
          <a:stretch>
            <a:fillRect/>
          </a:stretch>
        </p:blipFill>
        <p:spPr>
          <a:xfrm>
            <a:off x="7474750" y="2368025"/>
            <a:ext cx="495950" cy="495950"/>
          </a:xfrm>
          <a:prstGeom prst="rect">
            <a:avLst/>
          </a:prstGeom>
          <a:noFill/>
          <a:ln>
            <a:noFill/>
          </a:ln>
        </p:spPr>
      </p:pic>
      <p:sp>
        <p:nvSpPr>
          <p:cNvPr id="97" name="Google Shape;97;p19"/>
          <p:cNvSpPr txBox="1"/>
          <p:nvPr/>
        </p:nvSpPr>
        <p:spPr>
          <a:xfrm>
            <a:off x="2417575" y="2080813"/>
            <a:ext cx="4303800" cy="400200"/>
          </a:xfrm>
          <a:prstGeom prst="rect">
            <a:avLst/>
          </a:prstGeom>
          <a:solidFill>
            <a:srgbClr val="000000"/>
          </a:solidFill>
          <a:ln>
            <a:noFill/>
          </a:ln>
        </p:spPr>
        <p:txBody>
          <a:bodyPr anchorCtr="0" anchor="t" bIns="91425" lIns="91425" spcFirstLastPara="1" rIns="91425" wrap="square" tIns="91425">
            <a:spAutoFit/>
          </a:bodyPr>
          <a:lstStyle/>
          <a:p>
            <a:pPr indent="457200" lvl="0" marL="457200" rtl="0" algn="l">
              <a:spcBef>
                <a:spcPts val="0"/>
              </a:spcBef>
              <a:spcAft>
                <a:spcPts val="0"/>
              </a:spcAft>
              <a:buNone/>
            </a:pPr>
            <a:r>
              <a:rPr lang="en">
                <a:latin typeface="Handlee"/>
                <a:ea typeface="Handlee"/>
                <a:cs typeface="Handlee"/>
                <a:sym typeface="Handlee"/>
              </a:rPr>
              <a:t>Click the Symbol to listen to them</a:t>
            </a:r>
            <a:endParaRPr>
              <a:latin typeface="Handlee"/>
              <a:ea typeface="Handlee"/>
              <a:cs typeface="Handlee"/>
              <a:sym typeface="Handlee"/>
            </a:endParaRPr>
          </a:p>
        </p:txBody>
      </p:sp>
      <p:sp>
        <p:nvSpPr>
          <p:cNvPr id="98" name="Google Shape;98;p19"/>
          <p:cNvSpPr/>
          <p:nvPr/>
        </p:nvSpPr>
        <p:spPr>
          <a:xfrm>
            <a:off x="1299063" y="1443100"/>
            <a:ext cx="234300" cy="702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9"/>
          <p:cNvSpPr/>
          <p:nvPr/>
        </p:nvSpPr>
        <p:spPr>
          <a:xfrm>
            <a:off x="7605563" y="1575125"/>
            <a:ext cx="234300" cy="702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292850"/>
            <a:ext cx="8520600" cy="801000"/>
          </a:xfrm>
          <a:prstGeom prst="rect">
            <a:avLst/>
          </a:prstGeom>
          <a:solidFill>
            <a:srgbClr val="00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a:t>Feedback and Time to Reflect</a:t>
            </a:r>
            <a:endParaRPr/>
          </a:p>
        </p:txBody>
      </p:sp>
      <p:sp>
        <p:nvSpPr>
          <p:cNvPr id="105" name="Google Shape;105;p2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FF00"/>
                </a:solidFill>
                <a:latin typeface="Handlee"/>
                <a:ea typeface="Handlee"/>
                <a:cs typeface="Handlee"/>
                <a:sym typeface="Handlee"/>
              </a:rPr>
              <a:t>My parents gave me a positive feedback for my prototype and so did my other family members.</a:t>
            </a:r>
            <a:endParaRPr>
              <a:solidFill>
                <a:srgbClr val="00FF00"/>
              </a:solidFill>
              <a:latin typeface="Handlee"/>
              <a:ea typeface="Handlee"/>
              <a:cs typeface="Handlee"/>
              <a:sym typeface="Handlee"/>
            </a:endParaRPr>
          </a:p>
          <a:p>
            <a:pPr indent="0" lvl="0" marL="0" rtl="0" algn="l">
              <a:spcBef>
                <a:spcPts val="1200"/>
              </a:spcBef>
              <a:spcAft>
                <a:spcPts val="0"/>
              </a:spcAft>
              <a:buNone/>
            </a:pPr>
            <a:r>
              <a:rPr lang="en">
                <a:solidFill>
                  <a:srgbClr val="00FF00"/>
                </a:solidFill>
                <a:latin typeface="Handlee"/>
                <a:ea typeface="Handlee"/>
                <a:cs typeface="Handlee"/>
                <a:sym typeface="Handlee"/>
              </a:rPr>
              <a:t>The difficult part of this Take Action Journey for me was identifying the problem because my family and I were already aware of the amount of electricity consumed and we switched off the devices whenever not needed.</a:t>
            </a:r>
            <a:endParaRPr>
              <a:solidFill>
                <a:srgbClr val="00FF00"/>
              </a:solidFill>
              <a:latin typeface="Handlee"/>
              <a:ea typeface="Handlee"/>
              <a:cs typeface="Handlee"/>
              <a:sym typeface="Handlee"/>
            </a:endParaRPr>
          </a:p>
          <a:p>
            <a:pPr indent="0" lvl="0" marL="0" rtl="0" algn="l">
              <a:spcBef>
                <a:spcPts val="1200"/>
              </a:spcBef>
              <a:spcAft>
                <a:spcPts val="1200"/>
              </a:spcAft>
              <a:buNone/>
            </a:pPr>
            <a:r>
              <a:rPr lang="en">
                <a:solidFill>
                  <a:srgbClr val="00FF00"/>
                </a:solidFill>
                <a:latin typeface="Handlee"/>
                <a:ea typeface="Handlee"/>
                <a:cs typeface="Handlee"/>
                <a:sym typeface="Handlee"/>
              </a:rPr>
              <a:t>The best moments from this journey were the Ideating, Solve and Celebrate sessions because I had a lot of fun thinking of solutions, implementing the idea and celebrating the solution.</a:t>
            </a:r>
            <a:endParaRPr>
              <a:solidFill>
                <a:srgbClr val="00FF00"/>
              </a:solidFill>
              <a:latin typeface="Handlee"/>
              <a:ea typeface="Handlee"/>
              <a:cs typeface="Handlee"/>
              <a:sym typeface="Handle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973675" y="684400"/>
            <a:ext cx="7161300" cy="3767700"/>
          </a:xfrm>
          <a:prstGeom prst="rect">
            <a:avLst/>
          </a:prstGeom>
          <a:solidFill>
            <a:srgbClr val="000000"/>
          </a:solidFill>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500"/>
              <a:t>Thank you very much for this experience team lead by design. Thank you for giving me this opportunity to take action for the 2nd time !!!</a:t>
            </a:r>
            <a:endParaRPr sz="4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