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7.xml"/><Relationship Id="rId22" Type="http://schemas.openxmlformats.org/officeDocument/2006/relationships/font" Target="fonts/CenturyGothic-italic.fntdata"/><Relationship Id="rId10" Type="http://schemas.openxmlformats.org/officeDocument/2006/relationships/slide" Target="slides/slide6.xml"/><Relationship Id="rId21" Type="http://schemas.openxmlformats.org/officeDocument/2006/relationships/font" Target="fonts/CenturyGothic-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0"/>
            <a:ext cx="12192000" cy="6858000"/>
            <a:chOff x="0" y="0"/>
            <a:chExt cx="12192000" cy="6858000"/>
          </a:xfrm>
        </p:grpSpPr>
        <p:sp>
          <p:nvSpPr>
            <p:cNvPr id="24" name="Google Shape;24;p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2"/>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8" name="Google Shape;28;p2"/>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11"/>
          <p:cNvGrpSpPr/>
          <p:nvPr/>
        </p:nvGrpSpPr>
        <p:grpSpPr>
          <a:xfrm>
            <a:off x="0" y="0"/>
            <a:ext cx="12192000" cy="6858000"/>
            <a:chOff x="0" y="0"/>
            <a:chExt cx="12192000" cy="6858000"/>
          </a:xfrm>
        </p:grpSpPr>
        <p:sp>
          <p:nvSpPr>
            <p:cNvPr id="122" name="Google Shape;122;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1"/>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1"/>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3" name="Google Shape;133;p11"/>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1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12"/>
          <p:cNvGrpSpPr/>
          <p:nvPr/>
        </p:nvGrpSpPr>
        <p:grpSpPr>
          <a:xfrm>
            <a:off x="0" y="0"/>
            <a:ext cx="12192000" cy="6858000"/>
            <a:chOff x="0" y="0"/>
            <a:chExt cx="12192000" cy="6858000"/>
          </a:xfrm>
        </p:grpSpPr>
        <p:sp>
          <p:nvSpPr>
            <p:cNvPr id="140" name="Google Shape;140;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1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12"/>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2"/>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1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13"/>
          <p:cNvGrpSpPr/>
          <p:nvPr/>
        </p:nvGrpSpPr>
        <p:grpSpPr>
          <a:xfrm>
            <a:off x="0" y="0"/>
            <a:ext cx="12192000" cy="6858000"/>
            <a:chOff x="0" y="0"/>
            <a:chExt cx="12192000" cy="6858000"/>
          </a:xfrm>
        </p:grpSpPr>
        <p:sp>
          <p:nvSpPr>
            <p:cNvPr id="157" name="Google Shape;157;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3"/>
          <p:cNvSpPr txBox="1"/>
          <p:nvPr/>
        </p:nvSpPr>
        <p:spPr>
          <a:xfrm>
            <a:off x="881566" y="607336"/>
            <a:ext cx="801912" cy="15696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7" name="Google Shape;167;p13"/>
          <p:cNvSpPr txBox="1"/>
          <p:nvPr/>
        </p:nvSpPr>
        <p:spPr>
          <a:xfrm>
            <a:off x="9884458" y="2613787"/>
            <a:ext cx="652763" cy="15696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8" name="Google Shape;168;p13"/>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3"/>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13"/>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5" name="Shape 175"/>
        <p:cNvGrpSpPr/>
        <p:nvPr/>
      </p:nvGrpSpPr>
      <p:grpSpPr>
        <a:xfrm>
          <a:off x="0" y="0"/>
          <a:ext cx="0" cy="0"/>
          <a:chOff x="0" y="0"/>
          <a:chExt cx="0" cy="0"/>
        </a:xfrm>
      </p:grpSpPr>
      <p:grpSp>
        <p:nvGrpSpPr>
          <p:cNvPr id="176" name="Google Shape;176;p14"/>
          <p:cNvGrpSpPr/>
          <p:nvPr/>
        </p:nvGrpSpPr>
        <p:grpSpPr>
          <a:xfrm>
            <a:off x="0" y="0"/>
            <a:ext cx="12192000" cy="6858000"/>
            <a:chOff x="0" y="0"/>
            <a:chExt cx="12192000" cy="6858000"/>
          </a:xfrm>
        </p:grpSpPr>
        <p:sp>
          <p:nvSpPr>
            <p:cNvPr id="177" name="Google Shape;177;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4"/>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4"/>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sp>
        <p:nvSpPr>
          <p:cNvPr id="193" name="Google Shape;193;p15"/>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5"/>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15"/>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15"/>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15"/>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15"/>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15"/>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15"/>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15"/>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5" name="Shape 205"/>
        <p:cNvGrpSpPr/>
        <p:nvPr/>
      </p:nvGrpSpPr>
      <p:grpSpPr>
        <a:xfrm>
          <a:off x="0" y="0"/>
          <a:ext cx="0" cy="0"/>
          <a:chOff x="0" y="0"/>
          <a:chExt cx="0" cy="0"/>
        </a:xfrm>
      </p:grpSpPr>
      <p:sp>
        <p:nvSpPr>
          <p:cNvPr id="206" name="Google Shape;206;p16"/>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6"/>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16"/>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09" name="Google Shape;209;p16"/>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16"/>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16"/>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2" name="Google Shape;212;p16"/>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16"/>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16"/>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5" name="Google Shape;215;p16"/>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1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16"/>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16"/>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17"/>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 type="body"/>
          </p:nvPr>
        </p:nvSpPr>
        <p:spPr>
          <a:xfrm rot="5400000">
            <a:off x="3859634" y="-101180"/>
            <a:ext cx="3416300" cy="8825659"/>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17"/>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18"/>
          <p:cNvGrpSpPr/>
          <p:nvPr/>
        </p:nvGrpSpPr>
        <p:grpSpPr>
          <a:xfrm>
            <a:off x="0" y="0"/>
            <a:ext cx="12192000" cy="6858000"/>
            <a:chOff x="0" y="0"/>
            <a:chExt cx="12192000" cy="6858000"/>
          </a:xfrm>
        </p:grpSpPr>
        <p:sp>
          <p:nvSpPr>
            <p:cNvPr id="229" name="Google Shape;229;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18"/>
          <p:cNvSpPr txBox="1"/>
          <p:nvPr>
            <p:ph type="title"/>
          </p:nvPr>
        </p:nvSpPr>
        <p:spPr>
          <a:xfrm rot="5400000">
            <a:off x="6915922" y="2947779"/>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18"/>
          <p:cNvSpPr txBox="1"/>
          <p:nvPr>
            <p:ph idx="1" type="body"/>
          </p:nvPr>
        </p:nvSpPr>
        <p:spPr>
          <a:xfrm rot="5400000">
            <a:off x="1908671" y="524749"/>
            <a:ext cx="4748590" cy="6256025"/>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18"/>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4"/>
          <p:cNvGrpSpPr/>
          <p:nvPr/>
        </p:nvGrpSpPr>
        <p:grpSpPr>
          <a:xfrm>
            <a:off x="0" y="0"/>
            <a:ext cx="12192000" cy="6858000"/>
            <a:chOff x="0" y="0"/>
            <a:chExt cx="12192000" cy="6858000"/>
          </a:xfrm>
        </p:grpSpPr>
        <p:sp>
          <p:nvSpPr>
            <p:cNvPr id="40" name="Google Shape;40;p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4"/>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4"/>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6"/>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6"/>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6"/>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9" name="Google Shape;69;p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9"/>
          <p:cNvGrpSpPr/>
          <p:nvPr/>
        </p:nvGrpSpPr>
        <p:grpSpPr>
          <a:xfrm>
            <a:off x="0" y="0"/>
            <a:ext cx="12192000" cy="6858000"/>
            <a:chOff x="0" y="0"/>
            <a:chExt cx="12192000" cy="6858000"/>
          </a:xfrm>
        </p:grpSpPr>
        <p:sp>
          <p:nvSpPr>
            <p:cNvPr id="84" name="Google Shape;84;p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9"/>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9"/>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10"/>
          <p:cNvGrpSpPr/>
          <p:nvPr/>
        </p:nvGrpSpPr>
        <p:grpSpPr>
          <a:xfrm>
            <a:off x="0" y="0"/>
            <a:ext cx="12192000" cy="6858000"/>
            <a:chOff x="0" y="0"/>
            <a:chExt cx="12192000" cy="6858000"/>
          </a:xfrm>
        </p:grpSpPr>
        <p:sp>
          <p:nvSpPr>
            <p:cNvPr id="103" name="Google Shape;103;p1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0"/>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0"/>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15" name="Google Shape;115;p10"/>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1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0"/>
            <a:ext cx="12192000" cy="6858000"/>
            <a:chOff x="0" y="0"/>
            <a:chExt cx="12192000" cy="6858000"/>
          </a:xfrm>
        </p:grpSpPr>
        <p:sp>
          <p:nvSpPr>
            <p:cNvPr id="7" name="Google Shape;7;p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Century Gothic"/>
              <a:buNone/>
            </a:pPr>
            <a:br>
              <a:rPr lang="en-US"/>
            </a:br>
            <a:br>
              <a:rPr lang="en-US"/>
            </a:br>
            <a:br>
              <a:rPr lang="en-US"/>
            </a:br>
            <a:br>
              <a:rPr lang="en-US"/>
            </a:br>
            <a:br>
              <a:rPr lang="en-US"/>
            </a:br>
            <a:br>
              <a:rPr lang="en-US"/>
            </a:br>
            <a:br>
              <a:rPr lang="en-US"/>
            </a:br>
            <a:br>
              <a:rPr lang="en-US"/>
            </a:br>
            <a:br>
              <a:rPr lang="en-US"/>
            </a:br>
            <a:br>
              <a:rPr lang="en-US"/>
            </a:br>
            <a:r>
              <a:rPr lang="en-US"/>
              <a:t>Khilji Dynasty</a:t>
            </a:r>
            <a:endParaRPr/>
          </a:p>
        </p:txBody>
      </p:sp>
      <p:sp>
        <p:nvSpPr>
          <p:cNvPr id="250" name="Google Shape;250;p19"/>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a:t>BY VYOM MAHAJAN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Revenue Reforms</a:t>
            </a:r>
            <a:endParaRPr/>
          </a:p>
        </p:txBody>
      </p:sp>
      <p:sp>
        <p:nvSpPr>
          <p:cNvPr id="304" name="Google Shape;304;p28"/>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Arial"/>
              <a:buChar char="•"/>
            </a:pPr>
            <a:r>
              <a:rPr lang="en-US"/>
              <a:t>To meet the cost of maintaining a huge army, the sultan needed a large amount of money.</a:t>
            </a:r>
            <a:endParaRPr/>
          </a:p>
          <a:p>
            <a:pPr indent="-342900" lvl="0" marL="342900" rtl="0" algn="l">
              <a:spcBef>
                <a:spcPts val="1000"/>
              </a:spcBef>
              <a:spcAft>
                <a:spcPts val="0"/>
              </a:spcAft>
              <a:buSzPts val="1440"/>
              <a:buFont typeface="Arial"/>
              <a:buChar char="•"/>
            </a:pPr>
            <a:r>
              <a:rPr lang="en-US"/>
              <a:t>Thus, Alauddin introduced certain revenue reforms.</a:t>
            </a:r>
            <a:endParaRPr/>
          </a:p>
          <a:p>
            <a:pPr indent="-342900" lvl="0" marL="342900" rtl="0" algn="l">
              <a:spcBef>
                <a:spcPts val="1000"/>
              </a:spcBef>
              <a:spcAft>
                <a:spcPts val="0"/>
              </a:spcAft>
              <a:buSzPts val="1440"/>
              <a:buFont typeface="Arial"/>
              <a:buChar char="•"/>
            </a:pPr>
            <a:r>
              <a:rPr lang="en-US"/>
              <a:t>The land was measured and the share of the state was fixed.</a:t>
            </a:r>
            <a:endParaRPr/>
          </a:p>
          <a:p>
            <a:pPr indent="-342900" lvl="0" marL="342900" rtl="0" algn="l">
              <a:spcBef>
                <a:spcPts val="1000"/>
              </a:spcBef>
              <a:spcAft>
                <a:spcPts val="0"/>
              </a:spcAft>
              <a:buSzPts val="1440"/>
              <a:buFont typeface="Arial"/>
              <a:buChar char="•"/>
            </a:pPr>
            <a:r>
              <a:rPr lang="en-US"/>
              <a:t>Special revenue officials were appointed to collect the taxes.</a:t>
            </a:r>
            <a:endParaRPr/>
          </a:p>
          <a:p>
            <a:pPr indent="-342900" lvl="0" marL="342900" rtl="0" algn="l">
              <a:spcBef>
                <a:spcPts val="1000"/>
              </a:spcBef>
              <a:spcAft>
                <a:spcPts val="0"/>
              </a:spcAft>
              <a:buSzPts val="1440"/>
              <a:buFont typeface="Arial"/>
              <a:buChar char="•"/>
            </a:pPr>
            <a:r>
              <a:rPr lang="en-US"/>
              <a:t>The sultan increased the tax from one-third to half of the harvest. It was to be paid in cash.</a:t>
            </a:r>
            <a:endParaRPr/>
          </a:p>
          <a:p>
            <a:pPr indent="0" lvl="0" marL="0" rtl="0" algn="l">
              <a:spcBef>
                <a:spcPts val="1000"/>
              </a:spcBef>
              <a:spcAft>
                <a:spcPts val="0"/>
              </a:spcAft>
              <a:buSzPts val="14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Market Control Policy</a:t>
            </a:r>
            <a:endParaRPr/>
          </a:p>
        </p:txBody>
      </p:sp>
      <p:sp>
        <p:nvSpPr>
          <p:cNvPr id="310" name="Google Shape;310;p29"/>
          <p:cNvSpPr txBox="1"/>
          <p:nvPr>
            <p:ph idx="1" type="body"/>
          </p:nvPr>
        </p:nvSpPr>
        <p:spPr>
          <a:xfrm>
            <a:off x="1154954" y="2603500"/>
            <a:ext cx="8825659" cy="401386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332"/>
              <a:buFont typeface="Arial"/>
              <a:buChar char="•"/>
            </a:pPr>
            <a:r>
              <a:rPr lang="en-US" sz="1665"/>
              <a:t>To compensate for the reduced salaries of soldiers and the heavy taxes imposed on peasants, price control was introduced.</a:t>
            </a:r>
            <a:endParaRPr/>
          </a:p>
          <a:p>
            <a:pPr indent="-342900" lvl="0" marL="342900" rtl="0" algn="l">
              <a:spcBef>
                <a:spcPts val="1000"/>
              </a:spcBef>
              <a:spcAft>
                <a:spcPts val="0"/>
              </a:spcAft>
              <a:buSzPts val="1332"/>
              <a:buFont typeface="Arial"/>
              <a:buChar char="•"/>
            </a:pPr>
            <a:r>
              <a:rPr lang="en-US" sz="1665"/>
              <a:t>Alauddin set up 3 markets in Delhi – one for food grains, the second for cloth and expensive items such as sugar and dry fruits and the third for horses, slaves and cattle. Each market was under the control of an officer called shahna. </a:t>
            </a:r>
            <a:endParaRPr/>
          </a:p>
          <a:p>
            <a:pPr indent="-342900" lvl="0" marL="342900" rtl="0" algn="l">
              <a:spcBef>
                <a:spcPts val="1000"/>
              </a:spcBef>
              <a:spcAft>
                <a:spcPts val="0"/>
              </a:spcAft>
              <a:buSzPts val="1332"/>
              <a:buFont typeface="Arial"/>
              <a:buChar char="•"/>
            </a:pPr>
            <a:r>
              <a:rPr lang="en-US" sz="1665"/>
              <a:t>The prices of all commodities were fixed and the prices of essential items were kept low.</a:t>
            </a:r>
            <a:endParaRPr/>
          </a:p>
          <a:p>
            <a:pPr indent="-342900" lvl="0" marL="342900" rtl="0" algn="l">
              <a:spcBef>
                <a:spcPts val="1000"/>
              </a:spcBef>
              <a:spcAft>
                <a:spcPts val="0"/>
              </a:spcAft>
              <a:buSzPts val="1332"/>
              <a:buFont typeface="Arial"/>
              <a:buChar char="•"/>
            </a:pPr>
            <a:r>
              <a:rPr lang="en-US" sz="1665"/>
              <a:t>Market officers were appointed to keep a strict watch on the prices, the weights used and the activities of the traders. </a:t>
            </a:r>
            <a:endParaRPr/>
          </a:p>
          <a:p>
            <a:pPr indent="-342900" lvl="0" marL="342900" rtl="0" algn="l">
              <a:spcBef>
                <a:spcPts val="1000"/>
              </a:spcBef>
              <a:spcAft>
                <a:spcPts val="0"/>
              </a:spcAft>
              <a:buSzPts val="1332"/>
              <a:buFont typeface="Arial"/>
              <a:buChar char="•"/>
            </a:pPr>
            <a:r>
              <a:rPr lang="en-US" sz="1665"/>
              <a:t>Anyone caught hoarding goods or cheating customers in price or weight was severely punished. If a merchant sold a commodity under the weight stated, an amount of flesh equivalent to the deficiency in weight was cut off from his body.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Continuation</a:t>
            </a:r>
            <a:endParaRPr/>
          </a:p>
        </p:txBody>
      </p:sp>
      <p:sp>
        <p:nvSpPr>
          <p:cNvPr id="316" name="Google Shape;316;p30"/>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Arial"/>
              <a:buChar char="•"/>
            </a:pPr>
            <a:r>
              <a:rPr lang="en-US"/>
              <a:t>State warehouses were set up and stocked with food grains, which were released whenever there was a famine or a shortage.</a:t>
            </a:r>
            <a:endParaRPr/>
          </a:p>
          <a:p>
            <a:pPr indent="0" lvl="0" marL="0" rtl="0" algn="l">
              <a:spcBef>
                <a:spcPts val="1000"/>
              </a:spcBef>
              <a:spcAft>
                <a:spcPts val="0"/>
              </a:spcAft>
              <a:buSzPts val="144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Art and Learning</a:t>
            </a:r>
            <a:endParaRPr/>
          </a:p>
        </p:txBody>
      </p:sp>
      <p:sp>
        <p:nvSpPr>
          <p:cNvPr id="322" name="Google Shape;322;p31"/>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Arial"/>
              <a:buChar char="•"/>
            </a:pPr>
            <a:r>
              <a:rPr lang="en-US"/>
              <a:t>Alauddin was a patron of art and learning. Amir Khusrau, the famous Persian poet, lived in his court.</a:t>
            </a:r>
            <a:endParaRPr/>
          </a:p>
          <a:p>
            <a:pPr indent="-342900" lvl="0" marL="342900" rtl="0" algn="l">
              <a:spcBef>
                <a:spcPts val="1000"/>
              </a:spcBef>
              <a:spcAft>
                <a:spcPts val="0"/>
              </a:spcAft>
              <a:buSzPts val="1440"/>
              <a:buFont typeface="Arial"/>
              <a:buChar char="•"/>
            </a:pPr>
            <a:r>
              <a:rPr lang="en-US"/>
              <a:t>Alauddin’s keen interest in architecture is clear from the large and imposing monuments built during his reign.</a:t>
            </a:r>
            <a:endParaRPr/>
          </a:p>
          <a:p>
            <a:pPr indent="-342900" lvl="0" marL="342900" rtl="0" algn="l">
              <a:spcBef>
                <a:spcPts val="1000"/>
              </a:spcBef>
              <a:spcAft>
                <a:spcPts val="0"/>
              </a:spcAft>
              <a:buSzPts val="1440"/>
              <a:buFont typeface="Arial"/>
              <a:buChar char="•"/>
            </a:pPr>
            <a:r>
              <a:rPr lang="en-US"/>
              <a:t>The Alai Darwaza, built as an entrance door to the Qutb, is the most beautiful specimen of Khilji architecture.</a:t>
            </a:r>
            <a:endParaRPr/>
          </a:p>
          <a:p>
            <a:pPr indent="-342900" lvl="0" marL="342900" rtl="0" algn="l">
              <a:spcBef>
                <a:spcPts val="1000"/>
              </a:spcBef>
              <a:spcAft>
                <a:spcPts val="0"/>
              </a:spcAft>
              <a:buSzPts val="1440"/>
              <a:buFont typeface="Arial"/>
              <a:buChar char="•"/>
            </a:pPr>
            <a:r>
              <a:rPr lang="en-US"/>
              <a:t>He built palaces and mosques.</a:t>
            </a:r>
            <a:endParaRPr/>
          </a:p>
          <a:p>
            <a:pPr indent="-342900" lvl="0" marL="342900" rtl="0" algn="l">
              <a:spcBef>
                <a:spcPts val="1000"/>
              </a:spcBef>
              <a:spcAft>
                <a:spcPts val="0"/>
              </a:spcAft>
              <a:buSzPts val="1440"/>
              <a:buFont typeface="Arial"/>
              <a:buChar char="•"/>
            </a:pPr>
            <a:r>
              <a:rPr lang="en-US"/>
              <a:t>The Siri Fort and the Palace of Thousand Pillars were built by him.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Decline</a:t>
            </a:r>
            <a:endParaRPr/>
          </a:p>
        </p:txBody>
      </p:sp>
      <p:sp>
        <p:nvSpPr>
          <p:cNvPr id="328" name="Google Shape;328;p32"/>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Arial"/>
              <a:buChar char="•"/>
            </a:pPr>
            <a:r>
              <a:rPr lang="en-US"/>
              <a:t>Alauddin died in 1316 CE.</a:t>
            </a:r>
            <a:endParaRPr/>
          </a:p>
          <a:p>
            <a:pPr indent="-342900" lvl="0" marL="342900" rtl="0" algn="l">
              <a:spcBef>
                <a:spcPts val="1000"/>
              </a:spcBef>
              <a:spcAft>
                <a:spcPts val="0"/>
              </a:spcAft>
              <a:buSzPts val="1440"/>
              <a:buFont typeface="Arial"/>
              <a:buChar char="•"/>
            </a:pPr>
            <a:r>
              <a:rPr lang="en-US"/>
              <a:t>His death was followed by a period of political turmoil as his successors were unable to rule the kingdom effectively.</a:t>
            </a:r>
            <a:endParaRPr/>
          </a:p>
          <a:p>
            <a:pPr indent="-342900" lvl="0" marL="342900" rtl="0" algn="l">
              <a:spcBef>
                <a:spcPts val="1000"/>
              </a:spcBef>
              <a:spcAft>
                <a:spcPts val="0"/>
              </a:spcAft>
              <a:buSzPts val="1440"/>
              <a:buFont typeface="Arial"/>
              <a:buChar char="•"/>
            </a:pPr>
            <a:r>
              <a:rPr lang="en-US"/>
              <a:t>In 1320 CE, the last Khilji ruler was killed.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3"/>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6600"/>
              <a:buFont typeface="Century Gothic"/>
              <a:buNone/>
            </a:pPr>
            <a:r>
              <a:rPr lang="en-US" sz="6600"/>
              <a:t>         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Jalaluddin Khilji</a:t>
            </a:r>
            <a:endParaRPr/>
          </a:p>
        </p:txBody>
      </p:sp>
      <p:sp>
        <p:nvSpPr>
          <p:cNvPr id="256" name="Google Shape;256;p20"/>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a:t>* Jalaluddin Khilji, the founder of the Khilji dynasty, captured the throne of   Delhi from the last ruler of the Mamluk dynasty in 1290 CE</a:t>
            </a:r>
            <a:endParaRPr/>
          </a:p>
          <a:p>
            <a:pPr indent="0" lvl="0" marL="0" rtl="0" algn="l">
              <a:spcBef>
                <a:spcPts val="1000"/>
              </a:spcBef>
              <a:spcAft>
                <a:spcPts val="0"/>
              </a:spcAft>
              <a:buSzPts val="1440"/>
              <a:buNone/>
            </a:pPr>
            <a:r>
              <a:rPr lang="en-US"/>
              <a:t>* He was a mild and pious person. He not only forgave the nobles but also treated them well.</a:t>
            </a:r>
            <a:endParaRPr/>
          </a:p>
          <a:p>
            <a:pPr indent="0" lvl="0" marL="0" rtl="0" algn="l">
              <a:spcBef>
                <a:spcPts val="1000"/>
              </a:spcBef>
              <a:spcAft>
                <a:spcPts val="0"/>
              </a:spcAft>
              <a:buSzPts val="1440"/>
              <a:buNone/>
            </a:pPr>
            <a:r>
              <a:rPr lang="en-US"/>
              <a:t>* This led lawlessness and revolts.</a:t>
            </a:r>
            <a:endParaRPr/>
          </a:p>
          <a:p>
            <a:pPr indent="0" lvl="0" marL="0" rtl="0" algn="l">
              <a:spcBef>
                <a:spcPts val="1000"/>
              </a:spcBef>
              <a:spcAft>
                <a:spcPts val="0"/>
              </a:spcAft>
              <a:buSzPts val="1440"/>
              <a:buNone/>
            </a:pPr>
            <a:r>
              <a:rPr lang="en-US"/>
              <a:t>* Taking the advantage of Jalaluddin’s generosity, his ambitious nephew, Alauddin Khilji, treacherously murdered him.</a:t>
            </a:r>
            <a:endParaRPr/>
          </a:p>
          <a:p>
            <a:pPr indent="0" lvl="0" marL="0" rtl="0" algn="l">
              <a:spcBef>
                <a:spcPts val="1000"/>
              </a:spcBef>
              <a:spcAft>
                <a:spcPts val="0"/>
              </a:spcAft>
              <a:buSzPts val="1440"/>
              <a:buNone/>
            </a:pPr>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Alauddin Khilji (1296-1316 CE)</a:t>
            </a:r>
            <a:endParaRPr/>
          </a:p>
        </p:txBody>
      </p:sp>
      <p:sp>
        <p:nvSpPr>
          <p:cNvPr id="262" name="Google Shape;262;p21"/>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Arial"/>
              <a:buChar char="•"/>
            </a:pPr>
            <a:r>
              <a:rPr lang="en-US"/>
              <a:t>Alauddin won over the nobles to his side by bribing them with rich gifts.</a:t>
            </a:r>
            <a:endParaRPr/>
          </a:p>
          <a:p>
            <a:pPr indent="-342900" lvl="0" marL="342900" rtl="0" algn="l">
              <a:spcBef>
                <a:spcPts val="1000"/>
              </a:spcBef>
              <a:spcAft>
                <a:spcPts val="0"/>
              </a:spcAft>
              <a:buSzPts val="1440"/>
              <a:buFont typeface="Arial"/>
              <a:buChar char="•"/>
            </a:pPr>
            <a:r>
              <a:rPr lang="en-US"/>
              <a:t>The sons and grandsons of the sultan were either blinded or killed and all the obstacles to the throne were removed.</a:t>
            </a:r>
            <a:endParaRPr/>
          </a:p>
          <a:p>
            <a:pPr indent="-342900" lvl="0" marL="342900" rtl="0" algn="l">
              <a:spcBef>
                <a:spcPts val="1000"/>
              </a:spcBef>
              <a:spcAft>
                <a:spcPts val="0"/>
              </a:spcAft>
              <a:buSzPts val="1440"/>
              <a:buFont typeface="Arial"/>
              <a:buChar char="•"/>
            </a:pPr>
            <a:r>
              <a:rPr lang="en-US"/>
              <a:t>Alauddin declared himself the sultan and ascended the throne of Delhi.</a:t>
            </a:r>
            <a:endParaRPr/>
          </a:p>
          <a:p>
            <a:pPr indent="-342900" lvl="0" marL="342900" rtl="0" algn="l">
              <a:spcBef>
                <a:spcPts val="1000"/>
              </a:spcBef>
              <a:spcAft>
                <a:spcPts val="0"/>
              </a:spcAft>
              <a:buSzPts val="1440"/>
              <a:buFont typeface="Arial"/>
              <a:buChar char="•"/>
            </a:pPr>
            <a:r>
              <a:rPr lang="en-US"/>
              <a:t>It is said that Alauddin took back all the gifts that he had given the nobles who had betrayed Jalaluddin and had all except three, blinded and killed.</a:t>
            </a:r>
            <a:endParaRPr/>
          </a:p>
          <a:p>
            <a:pPr indent="-342900" lvl="0" marL="342900" rtl="0" algn="l">
              <a:spcBef>
                <a:spcPts val="1000"/>
              </a:spcBef>
              <a:spcAft>
                <a:spcPts val="0"/>
              </a:spcAft>
              <a:buSzPts val="1440"/>
              <a:buFont typeface="Arial"/>
              <a:buChar char="•"/>
            </a:pPr>
            <a:r>
              <a:rPr lang="en-US"/>
              <a:t>He was a brilliant general and a shrewd administrator. He dreamt of conquering the whole world. He was the Turkish sultan to build an empire in India.</a:t>
            </a:r>
            <a:endParaRPr/>
          </a:p>
          <a:p>
            <a:pPr indent="-251459" lvl="0" marL="342900" rtl="0" algn="l">
              <a:spcBef>
                <a:spcPts val="1000"/>
              </a:spcBef>
              <a:spcAft>
                <a:spcPts val="0"/>
              </a:spcAft>
              <a:buSzPts val="144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Conquests</a:t>
            </a:r>
            <a:endParaRPr/>
          </a:p>
        </p:txBody>
      </p:sp>
      <p:sp>
        <p:nvSpPr>
          <p:cNvPr id="268" name="Google Shape;268;p22"/>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332"/>
              <a:buFont typeface="Arial"/>
              <a:buChar char="•"/>
            </a:pPr>
            <a:r>
              <a:rPr lang="en-US" sz="1665"/>
              <a:t>The boundaries of the Delhi sultanate extended beyond the Vindhyas up to the Deccan and the sultanate reached new heights.</a:t>
            </a:r>
            <a:endParaRPr/>
          </a:p>
          <a:p>
            <a:pPr indent="-342900" lvl="0" marL="342900" rtl="0" algn="l">
              <a:lnSpc>
                <a:spcPct val="90000"/>
              </a:lnSpc>
              <a:spcBef>
                <a:spcPts val="1000"/>
              </a:spcBef>
              <a:spcAft>
                <a:spcPts val="0"/>
              </a:spcAft>
              <a:buSzPts val="1332"/>
              <a:buFont typeface="Arial"/>
              <a:buChar char="•"/>
            </a:pPr>
            <a:r>
              <a:rPr lang="en-US" sz="1665"/>
              <a:t>Gujarat – Alauddin sent an expedition to Gujarat which was conquered and annexed. Malik Kafur, a slave was bought for 1000 dinnars. He eventually rose to the general in Alauddin’s army.</a:t>
            </a:r>
            <a:endParaRPr/>
          </a:p>
          <a:p>
            <a:pPr indent="-342900" lvl="0" marL="342900" rtl="0" algn="l">
              <a:lnSpc>
                <a:spcPct val="90000"/>
              </a:lnSpc>
              <a:spcBef>
                <a:spcPts val="1000"/>
              </a:spcBef>
              <a:spcAft>
                <a:spcPts val="0"/>
              </a:spcAft>
              <a:buSzPts val="1332"/>
              <a:buFont typeface="Arial"/>
              <a:buChar char="•"/>
            </a:pPr>
            <a:r>
              <a:rPr lang="en-US" sz="1665"/>
              <a:t>Rajasthan – Alauddin first captured the fort of Ranthambore and the then attacked Chittor, the capital of Mewar. The Rajputs fought bravely but lost the battle. The women performed jauhar and burnt themselves to death. This was followed by the capture of the important cities of Mandu, Ujjain, Dhar and Chanderi in Malwa.</a:t>
            </a:r>
            <a:endParaRPr/>
          </a:p>
          <a:p>
            <a:pPr indent="-342900" lvl="0" marL="342900" rtl="0" algn="l">
              <a:lnSpc>
                <a:spcPct val="90000"/>
              </a:lnSpc>
              <a:spcBef>
                <a:spcPts val="1000"/>
              </a:spcBef>
              <a:spcAft>
                <a:spcPts val="0"/>
              </a:spcAft>
              <a:buSzPts val="1332"/>
              <a:buFont typeface="Arial"/>
              <a:buChar char="•"/>
            </a:pPr>
            <a:r>
              <a:rPr lang="en-US" sz="1665"/>
              <a:t> By 1305 CE, Alauddin became the master of North India. The conquest of Malwa further opened the door to the south.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The Deccan</a:t>
            </a:r>
            <a:endParaRPr/>
          </a:p>
        </p:txBody>
      </p:sp>
      <p:sp>
        <p:nvSpPr>
          <p:cNvPr id="274" name="Google Shape;274;p2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Arial"/>
              <a:buChar char="•"/>
            </a:pPr>
            <a:r>
              <a:rPr lang="en-US"/>
              <a:t>Alauddin was the first Turkish ruler to send an expedition to the Deccan.</a:t>
            </a:r>
            <a:endParaRPr/>
          </a:p>
          <a:p>
            <a:pPr indent="-342900" lvl="0" marL="342900" rtl="0" algn="l">
              <a:spcBef>
                <a:spcPts val="1000"/>
              </a:spcBef>
              <a:spcAft>
                <a:spcPts val="0"/>
              </a:spcAft>
              <a:buSzPts val="1440"/>
              <a:buFont typeface="Arial"/>
              <a:buChar char="•"/>
            </a:pPr>
            <a:r>
              <a:rPr lang="en-US"/>
              <a:t>The rugged terrain and the distance from Delhi had discouraged the North Indian rulers from going beyon the Vindhyas.</a:t>
            </a:r>
            <a:endParaRPr/>
          </a:p>
          <a:p>
            <a:pPr indent="-342900" lvl="0" marL="342900" rtl="0" algn="l">
              <a:spcBef>
                <a:spcPts val="1000"/>
              </a:spcBef>
              <a:spcAft>
                <a:spcPts val="0"/>
              </a:spcAft>
              <a:buSzPts val="1440"/>
              <a:buFont typeface="Arial"/>
              <a:buChar char="•"/>
            </a:pPr>
            <a:r>
              <a:rPr lang="en-US"/>
              <a:t>The Deccan expedition were led by Malik Kafur, who defeated the rulers of Devagiri, Warangal and Dwarasamudra. He also attacked and plundered Madurai in the far South.</a:t>
            </a:r>
            <a:endParaRPr/>
          </a:p>
          <a:p>
            <a:pPr indent="-342900" lvl="0" marL="342900" rtl="0" algn="l">
              <a:spcBef>
                <a:spcPts val="1000"/>
              </a:spcBef>
              <a:spcAft>
                <a:spcPts val="0"/>
              </a:spcAft>
              <a:buSzPts val="1440"/>
              <a:buFont typeface="Arial"/>
              <a:buChar char="•"/>
            </a:pPr>
            <a:r>
              <a:rPr lang="en-US"/>
              <a:t>Alauddin beacam the first Turkish ruler to go beyond the Vindhyas.</a:t>
            </a:r>
            <a:endParaRPr/>
          </a:p>
          <a:p>
            <a:pPr indent="-342900" lvl="0" marL="342900" rtl="0" algn="l">
              <a:spcBef>
                <a:spcPts val="1000"/>
              </a:spcBef>
              <a:spcAft>
                <a:spcPts val="0"/>
              </a:spcAft>
              <a:buSzPts val="1440"/>
              <a:buFont typeface="Arial"/>
              <a:buChar char="•"/>
            </a:pPr>
            <a:r>
              <a:rPr lang="en-US"/>
              <a:t>The campaign to Deccan got him enormous wealth and enhanced his power and prestige.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Deccan Policy</a:t>
            </a:r>
            <a:endParaRPr/>
          </a:p>
        </p:txBody>
      </p:sp>
      <p:sp>
        <p:nvSpPr>
          <p:cNvPr id="280" name="Google Shape;280;p24"/>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Arial"/>
              <a:buChar char="•"/>
            </a:pPr>
            <a:r>
              <a:rPr lang="en-US"/>
              <a:t>Alauddin did not annex the Deccan after conquering it.</a:t>
            </a:r>
            <a:endParaRPr/>
          </a:p>
          <a:p>
            <a:pPr indent="-342900" lvl="0" marL="342900" rtl="0" algn="l">
              <a:spcBef>
                <a:spcPts val="1000"/>
              </a:spcBef>
              <a:spcAft>
                <a:spcPts val="0"/>
              </a:spcAft>
              <a:buSzPts val="1440"/>
              <a:buFont typeface="Arial"/>
              <a:buChar char="•"/>
            </a:pPr>
            <a:r>
              <a:rPr lang="en-US"/>
              <a:t>He was far sighted and realized that it would not be easy to control these provinces from Delhi. Moreover, his main objective was to acquire as much wealth as possible from the south to pay for the maintenance of this huge army and for the administration of his territories.</a:t>
            </a:r>
            <a:endParaRPr/>
          </a:p>
          <a:p>
            <a:pPr indent="-342900" lvl="0" marL="342900" rtl="0" algn="l">
              <a:spcBef>
                <a:spcPts val="1000"/>
              </a:spcBef>
              <a:spcAft>
                <a:spcPts val="0"/>
              </a:spcAft>
              <a:buSzPts val="1440"/>
              <a:buFont typeface="Arial"/>
              <a:buChar char="•"/>
            </a:pPr>
            <a:r>
              <a:rPr lang="en-US"/>
              <a:t>The rulers of Deccan were forced to acknowledge the supremacy of the sultan and pay a heavy annual tribute as a mark of submission to his suzerainty.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Mongol Invasions</a:t>
            </a:r>
            <a:endParaRPr/>
          </a:p>
        </p:txBody>
      </p:sp>
      <p:sp>
        <p:nvSpPr>
          <p:cNvPr id="286" name="Google Shape;286;p25"/>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Font typeface="Arial"/>
              <a:buChar char="•"/>
            </a:pPr>
            <a:r>
              <a:rPr lang="en-US"/>
              <a:t>The Mongols attacked India 5 times during the early years of Alauddin’s reign, but the attacks were successfully repulsed.</a:t>
            </a:r>
            <a:endParaRPr/>
          </a:p>
          <a:p>
            <a:pPr indent="-342900" lvl="0" marL="342900" rtl="0" algn="l">
              <a:lnSpc>
                <a:spcPct val="90000"/>
              </a:lnSpc>
              <a:spcBef>
                <a:spcPts val="1000"/>
              </a:spcBef>
              <a:spcAft>
                <a:spcPts val="0"/>
              </a:spcAft>
              <a:buSzPts val="1440"/>
              <a:buFont typeface="Arial"/>
              <a:buChar char="•"/>
            </a:pPr>
            <a:r>
              <a:rPr lang="en-US"/>
              <a:t>Alauddin built a strong defense system to protect his empire from Mongol raids.</a:t>
            </a:r>
            <a:endParaRPr/>
          </a:p>
          <a:p>
            <a:pPr indent="-342900" lvl="0" marL="342900" rtl="0" algn="l">
              <a:lnSpc>
                <a:spcPct val="90000"/>
              </a:lnSpc>
              <a:spcBef>
                <a:spcPts val="1000"/>
              </a:spcBef>
              <a:spcAft>
                <a:spcPts val="0"/>
              </a:spcAft>
              <a:buSzPts val="1440"/>
              <a:buFont typeface="Arial"/>
              <a:buChar char="•"/>
            </a:pPr>
            <a:r>
              <a:rPr lang="en-US"/>
              <a:t>The forts along the route of Mongol attacks were repaired and the frontier provinces were placed under the best generals.</a:t>
            </a:r>
            <a:endParaRPr/>
          </a:p>
          <a:p>
            <a:pPr indent="-342900" lvl="0" marL="342900" rtl="0" algn="l">
              <a:lnSpc>
                <a:spcPct val="90000"/>
              </a:lnSpc>
              <a:spcBef>
                <a:spcPts val="1000"/>
              </a:spcBef>
              <a:spcAft>
                <a:spcPts val="0"/>
              </a:spcAft>
              <a:buSzPts val="1440"/>
              <a:buFont typeface="Arial"/>
              <a:buChar char="•"/>
            </a:pPr>
            <a:r>
              <a:rPr lang="en-US"/>
              <a:t>The army was reorganized and strengthened.</a:t>
            </a:r>
            <a:endParaRPr/>
          </a:p>
          <a:p>
            <a:pPr indent="-342900" lvl="0" marL="342900" rtl="0" algn="l">
              <a:lnSpc>
                <a:spcPct val="90000"/>
              </a:lnSpc>
              <a:spcBef>
                <a:spcPts val="1000"/>
              </a:spcBef>
              <a:spcAft>
                <a:spcPts val="0"/>
              </a:spcAft>
              <a:buSzPts val="1440"/>
              <a:buFont typeface="Arial"/>
              <a:buChar char="•"/>
            </a:pPr>
            <a:r>
              <a:rPr lang="en-US"/>
              <a:t>Mongol leaders were captured and trampled to death by elephants.</a:t>
            </a:r>
            <a:endParaRPr/>
          </a:p>
          <a:p>
            <a:pPr indent="-342900" lvl="0" marL="342900" rtl="0" algn="l">
              <a:lnSpc>
                <a:spcPct val="90000"/>
              </a:lnSpc>
              <a:spcBef>
                <a:spcPts val="1000"/>
              </a:spcBef>
              <a:spcAft>
                <a:spcPts val="0"/>
              </a:spcAft>
              <a:buSzPts val="1440"/>
              <a:buFont typeface="Arial"/>
              <a:buChar char="•"/>
            </a:pPr>
            <a:r>
              <a:rPr lang="en-US"/>
              <a:t>The Mongols who had embraced Islam and had settled in Delhi during Jalaluddin’s reign were mercilessly massacred.</a:t>
            </a:r>
            <a:endParaRPr/>
          </a:p>
          <a:p>
            <a:pPr indent="0" lvl="0" marL="0" rtl="0" algn="l">
              <a:lnSpc>
                <a:spcPct val="90000"/>
              </a:lnSpc>
              <a:spcBef>
                <a:spcPts val="1000"/>
              </a:spcBef>
              <a:spcAft>
                <a:spcPts val="0"/>
              </a:spcAft>
              <a:buSzPts val="1440"/>
              <a:buNone/>
            </a:pPr>
            <a:r>
              <a:t/>
            </a:r>
            <a:endParaRPr/>
          </a:p>
          <a:p>
            <a:pPr indent="-251459" lvl="0" marL="342900" rtl="0" algn="l">
              <a:lnSpc>
                <a:spcPct val="90000"/>
              </a:lnSpc>
              <a:spcBef>
                <a:spcPts val="1000"/>
              </a:spcBef>
              <a:spcAft>
                <a:spcPts val="0"/>
              </a:spcAft>
              <a:buSzPts val="1440"/>
              <a:buFont typeface="Arial"/>
              <a:buNone/>
            </a:pPr>
            <a:r>
              <a:t/>
            </a:r>
            <a:endParaRPr/>
          </a:p>
          <a:p>
            <a:pPr indent="-251459" lvl="0" marL="342900" rtl="0" algn="l">
              <a:lnSpc>
                <a:spcPct val="90000"/>
              </a:lnSpc>
              <a:spcBef>
                <a:spcPts val="1000"/>
              </a:spcBef>
              <a:spcAft>
                <a:spcPts val="0"/>
              </a:spcAft>
              <a:buSzPts val="1440"/>
              <a:buFont typeface="Arial"/>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Measures against Nobles</a:t>
            </a:r>
            <a:endParaRPr/>
          </a:p>
        </p:txBody>
      </p:sp>
      <p:sp>
        <p:nvSpPr>
          <p:cNvPr id="292" name="Google Shape;292;p26"/>
          <p:cNvSpPr txBox="1"/>
          <p:nvPr>
            <p:ph idx="1" type="body"/>
          </p:nvPr>
        </p:nvSpPr>
        <p:spPr>
          <a:xfrm>
            <a:off x="1154954" y="2603500"/>
            <a:ext cx="8825659" cy="391657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332"/>
              <a:buFont typeface="Arial"/>
              <a:buChar char="•"/>
            </a:pPr>
            <a:r>
              <a:rPr lang="en-US" sz="1665"/>
              <a:t>Alauddin had to face a series of rebellions by his nobles and relations. He adopted several measures to control them.</a:t>
            </a:r>
            <a:endParaRPr/>
          </a:p>
          <a:p>
            <a:pPr indent="-342900" lvl="0" marL="342900" rtl="0" algn="l">
              <a:lnSpc>
                <a:spcPct val="80000"/>
              </a:lnSpc>
              <a:spcBef>
                <a:spcPts val="1000"/>
              </a:spcBef>
              <a:spcAft>
                <a:spcPts val="0"/>
              </a:spcAft>
              <a:buSzPts val="1332"/>
              <a:buFont typeface="Arial"/>
              <a:buChar char="•"/>
            </a:pPr>
            <a:r>
              <a:rPr lang="en-US" sz="1665"/>
              <a:t>The nobles were not allowed to intermarry without his permission. No parties could be organized by the nobles without the prior consent of the sultan. Gambling was forbidden. Thus, the nobles were denied the opportunity of interacting with each other and conspiring against him.</a:t>
            </a:r>
            <a:endParaRPr/>
          </a:p>
          <a:p>
            <a:pPr indent="-342900" lvl="0" marL="342900" rtl="0" algn="l">
              <a:lnSpc>
                <a:spcPct val="80000"/>
              </a:lnSpc>
              <a:spcBef>
                <a:spcPts val="1000"/>
              </a:spcBef>
              <a:spcAft>
                <a:spcPts val="0"/>
              </a:spcAft>
              <a:buSzPts val="1332"/>
              <a:buFont typeface="Arial"/>
              <a:buChar char="•"/>
            </a:pPr>
            <a:r>
              <a:rPr lang="en-US" sz="1665"/>
              <a:t>Drinking wine was banned. To set an example, Alauddin got all the casks of wine from his palace and emptied them in public.</a:t>
            </a:r>
            <a:endParaRPr/>
          </a:p>
          <a:p>
            <a:pPr indent="-342900" lvl="0" marL="342900" rtl="0" algn="l">
              <a:lnSpc>
                <a:spcPct val="80000"/>
              </a:lnSpc>
              <a:spcBef>
                <a:spcPts val="1000"/>
              </a:spcBef>
              <a:spcAft>
                <a:spcPts val="0"/>
              </a:spcAft>
              <a:buSzPts val="1332"/>
              <a:buFont typeface="Arial"/>
              <a:buChar char="•"/>
            </a:pPr>
            <a:r>
              <a:rPr lang="en-US" sz="1665"/>
              <a:t>An elaborate spy system was set up. The noble could not move around freely. Everything they did in public places as well as in their homes was promptly reported to the sultan.</a:t>
            </a:r>
            <a:endParaRPr/>
          </a:p>
          <a:p>
            <a:pPr indent="-342900" lvl="0" marL="342900" rtl="0" algn="l">
              <a:lnSpc>
                <a:spcPct val="80000"/>
              </a:lnSpc>
              <a:spcBef>
                <a:spcPts val="1000"/>
              </a:spcBef>
              <a:spcAft>
                <a:spcPts val="0"/>
              </a:spcAft>
              <a:buSzPts val="1332"/>
              <a:buFont typeface="Arial"/>
              <a:buChar char="•"/>
            </a:pPr>
            <a:r>
              <a:rPr lang="en-US" sz="1665"/>
              <a:t>All feudal grants were confiscated. Fresh grants were made, but the new landholders were no longer the owner of the land. They were only entitled to a part of the revenue which was fixed by the sultan. They could not levy additional taxes on the peasants.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Reorganization of the army</a:t>
            </a:r>
            <a:endParaRPr/>
          </a:p>
        </p:txBody>
      </p:sp>
      <p:sp>
        <p:nvSpPr>
          <p:cNvPr id="298" name="Google Shape;298;p27"/>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Arial"/>
              <a:buChar char="•"/>
            </a:pPr>
            <a:r>
              <a:rPr lang="en-US"/>
              <a:t>Alauddin was the first sultan of Delhi to lay the foundation of a permanent standing army. The size of the standing army was greatly enlarged.</a:t>
            </a:r>
            <a:endParaRPr/>
          </a:p>
          <a:p>
            <a:pPr indent="-342900" lvl="0" marL="342900" rtl="0" algn="l">
              <a:spcBef>
                <a:spcPts val="1000"/>
              </a:spcBef>
              <a:spcAft>
                <a:spcPts val="0"/>
              </a:spcAft>
              <a:buSzPts val="1440"/>
              <a:buFont typeface="Arial"/>
              <a:buChar char="•"/>
            </a:pPr>
            <a:r>
              <a:rPr lang="en-US"/>
              <a:t>He introduced the system of branding horses (dagh) and maintaining a descriptive roll about soldiers (chehra).</a:t>
            </a:r>
            <a:endParaRPr/>
          </a:p>
          <a:p>
            <a:pPr indent="-342900" lvl="0" marL="342900" rtl="0" algn="l">
              <a:spcBef>
                <a:spcPts val="1000"/>
              </a:spcBef>
              <a:spcAft>
                <a:spcPts val="0"/>
              </a:spcAft>
              <a:buSzPts val="1440"/>
              <a:buFont typeface="Arial"/>
              <a:buChar char="•"/>
            </a:pPr>
            <a:r>
              <a:rPr lang="en-US"/>
              <a:t>Spies were kept in every unit of the army.</a:t>
            </a:r>
            <a:endParaRPr/>
          </a:p>
          <a:p>
            <a:pPr indent="-342900" lvl="0" marL="342900" rtl="0" algn="l">
              <a:spcBef>
                <a:spcPts val="1000"/>
              </a:spcBef>
              <a:spcAft>
                <a:spcPts val="0"/>
              </a:spcAft>
              <a:buSzPts val="1440"/>
              <a:buFont typeface="Arial"/>
              <a:buChar char="•"/>
            </a:pPr>
            <a:r>
              <a:rPr lang="en-US"/>
              <a:t>Nobles were not allowed to maintain armies.</a:t>
            </a:r>
            <a:endParaRPr/>
          </a:p>
          <a:p>
            <a:pPr indent="-342900" lvl="0" marL="342900" rtl="0" algn="l">
              <a:spcBef>
                <a:spcPts val="1000"/>
              </a:spcBef>
              <a:spcAft>
                <a:spcPts val="0"/>
              </a:spcAft>
              <a:buSzPts val="1440"/>
              <a:buFont typeface="Arial"/>
              <a:buChar char="•"/>
            </a:pPr>
            <a:r>
              <a:rPr lang="en-US"/>
              <a:t>The salaries of the soldiers were reduced and fixed.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