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70" r:id="rId3"/>
    <p:sldId id="267" r:id="rId4"/>
    <p:sldId id="257" r:id="rId5"/>
    <p:sldId id="268" r:id="rId6"/>
    <p:sldId id="258" r:id="rId7"/>
    <p:sldId id="259" r:id="rId8"/>
    <p:sldId id="269" r:id="rId9"/>
    <p:sldId id="260" r:id="rId10"/>
    <p:sldId id="261" r:id="rId11"/>
    <p:sldId id="271" r:id="rId12"/>
    <p:sldId id="262" r:id="rId13"/>
    <p:sldId id="263" r:id="rId14"/>
    <p:sldId id="272" r:id="rId15"/>
    <p:sldId id="264" r:id="rId16"/>
    <p:sldId id="265" r:id="rId17"/>
    <p:sldId id="273" r:id="rId18"/>
    <p:sldId id="266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22531-4D44-47DF-AC62-59679980F4CD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F643-CA22-4449-8495-2CF12B18C2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0DF643-CA22-4449-8495-2CF12B18C27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41E437-7944-482F-8C1A-D499547CC8F8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CAF3D6-789F-4E28-928B-E4F991D0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E437-7944-482F-8C1A-D499547CC8F8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AF3D6-789F-4E28-928B-E4F991D0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E437-7944-482F-8C1A-D499547CC8F8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AF3D6-789F-4E28-928B-E4F991D0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E437-7944-482F-8C1A-D499547CC8F8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AF3D6-789F-4E28-928B-E4F991D0E6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E437-7944-482F-8C1A-D499547CC8F8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AF3D6-789F-4E28-928B-E4F991D0E6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E437-7944-482F-8C1A-D499547CC8F8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AF3D6-789F-4E28-928B-E4F991D0E6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E437-7944-482F-8C1A-D499547CC8F8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AF3D6-789F-4E28-928B-E4F991D0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E437-7944-482F-8C1A-D499547CC8F8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AF3D6-789F-4E28-928B-E4F991D0E6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1E437-7944-482F-8C1A-D499547CC8F8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AF3D6-789F-4E28-928B-E4F991D0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41E437-7944-482F-8C1A-D499547CC8F8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AF3D6-789F-4E28-928B-E4F991D0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41E437-7944-482F-8C1A-D499547CC8F8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CAF3D6-789F-4E28-928B-E4F991D0E6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41E437-7944-482F-8C1A-D499547CC8F8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3CAF3D6-789F-4E28-928B-E4F991D0E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push dir="d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142852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158" y="285728"/>
            <a:ext cx="184731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0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6" name="Picture 2" descr="C:\Users\Lenovo\AppData\Local\Microsoft\Windows\INetCache\IE\ZIHSXKC0\Emoji_u1f4f7.svg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857364"/>
            <a:ext cx="4572032" cy="4572032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57159" y="285728"/>
            <a:ext cx="792961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Georgia" pitchFamily="18" charset="0"/>
              </a:rPr>
              <a:t>INTRODUCTION TO COMPOSITION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 spd="med">
    <p:newsflash/>
    <p:sndAc>
      <p:stSnd>
        <p:snd r:embed="rId2" name="whoosh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Depth is the technique to </a:t>
            </a:r>
            <a:r>
              <a:rPr lang="en-US" b="1" dirty="0" smtClean="0"/>
              <a:t>toggle between </a:t>
            </a:r>
            <a:r>
              <a:rPr lang="en-US" b="1" dirty="0" smtClean="0">
                <a:solidFill>
                  <a:srgbClr val="00B0F0"/>
                </a:solidFill>
              </a:rPr>
              <a:t>the </a:t>
            </a:r>
            <a:r>
              <a:rPr lang="en-US" b="1" dirty="0" smtClean="0"/>
              <a:t>object</a:t>
            </a:r>
            <a:r>
              <a:rPr lang="en-US" b="1" dirty="0" smtClean="0">
                <a:solidFill>
                  <a:srgbClr val="00B0F0"/>
                </a:solidFill>
              </a:rPr>
              <a:t> and </a:t>
            </a:r>
            <a:r>
              <a:rPr lang="en-US" b="1" dirty="0" smtClean="0"/>
              <a:t>background</a:t>
            </a:r>
            <a:r>
              <a:rPr lang="en-US" b="1" dirty="0" smtClean="0">
                <a:solidFill>
                  <a:srgbClr val="00B0F0"/>
                </a:solidFill>
              </a:rPr>
              <a:t>, by shifting the focus onto which ever is required.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It is </a:t>
            </a:r>
            <a:r>
              <a:rPr lang="en-US" b="1" dirty="0" smtClean="0"/>
              <a:t>best utilized </a:t>
            </a:r>
            <a:r>
              <a:rPr lang="en-US" b="1" dirty="0" smtClean="0">
                <a:solidFill>
                  <a:srgbClr val="00B0F0"/>
                </a:solidFill>
              </a:rPr>
              <a:t>when there are </a:t>
            </a:r>
            <a:r>
              <a:rPr lang="en-US" b="1" dirty="0" smtClean="0"/>
              <a:t>two objects </a:t>
            </a:r>
            <a:r>
              <a:rPr lang="en-US" b="1" dirty="0" smtClean="0">
                <a:solidFill>
                  <a:srgbClr val="00B0F0"/>
                </a:solidFill>
              </a:rPr>
              <a:t>placed </a:t>
            </a:r>
            <a:r>
              <a:rPr lang="en-US" b="1" dirty="0" smtClean="0"/>
              <a:t>one behind the other </a:t>
            </a:r>
            <a:r>
              <a:rPr lang="en-US" b="1" dirty="0" smtClean="0">
                <a:solidFill>
                  <a:srgbClr val="00B0F0"/>
                </a:solidFill>
              </a:rPr>
              <a:t>or you can use </a:t>
            </a:r>
            <a:r>
              <a:rPr lang="en-US" b="1" dirty="0" smtClean="0"/>
              <a:t>one object and a background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Try to place the objects </a:t>
            </a:r>
            <a:r>
              <a:rPr lang="en-US" b="1" dirty="0" smtClean="0"/>
              <a:t>at least 3 feet apart </a:t>
            </a:r>
            <a:r>
              <a:rPr lang="en-US" b="1" dirty="0" smtClean="0">
                <a:solidFill>
                  <a:srgbClr val="00B0F0"/>
                </a:solidFill>
              </a:rPr>
              <a:t>from each other </a:t>
            </a:r>
            <a:r>
              <a:rPr lang="en-US" b="1" dirty="0" smtClean="0"/>
              <a:t>to create the depth effect </a:t>
            </a:r>
            <a:r>
              <a:rPr lang="en-US" b="1" dirty="0" smtClean="0">
                <a:solidFill>
                  <a:srgbClr val="00B0F0"/>
                </a:solidFill>
              </a:rPr>
              <a:t>and get the best results.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3) Depth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sh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221497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You must remember that to get the best depth effect, there </a:t>
            </a:r>
            <a:r>
              <a:rPr lang="en-US" b="1" dirty="0" smtClean="0"/>
              <a:t>must be some distance </a:t>
            </a:r>
            <a:r>
              <a:rPr lang="en-US" b="1" dirty="0" smtClean="0">
                <a:solidFill>
                  <a:srgbClr val="00B0F0"/>
                </a:solidFill>
              </a:rPr>
              <a:t>apart to provide focus on the object that is required.</a:t>
            </a:r>
          </a:p>
          <a:p>
            <a:r>
              <a:rPr lang="en-US" b="1" dirty="0" smtClean="0"/>
              <a:t>Close up </a:t>
            </a:r>
            <a:r>
              <a:rPr lang="en-US" b="1" dirty="0" smtClean="0">
                <a:solidFill>
                  <a:srgbClr val="00B0F0"/>
                </a:solidFill>
              </a:rPr>
              <a:t>on the </a:t>
            </a:r>
            <a:r>
              <a:rPr lang="en-US" b="1" dirty="0" smtClean="0"/>
              <a:t>object</a:t>
            </a:r>
            <a:r>
              <a:rPr lang="en-US" b="1" dirty="0" smtClean="0">
                <a:solidFill>
                  <a:srgbClr val="00B0F0"/>
                </a:solidFill>
              </a:rPr>
              <a:t> that is </a:t>
            </a:r>
            <a:r>
              <a:rPr lang="en-US" b="1" dirty="0" smtClean="0"/>
              <a:t>nearer</a:t>
            </a:r>
            <a:r>
              <a:rPr lang="en-US" b="1" dirty="0" smtClean="0">
                <a:solidFill>
                  <a:srgbClr val="00B0F0"/>
                </a:solidFill>
              </a:rPr>
              <a:t> to you and tap the focus on it which </a:t>
            </a:r>
            <a:r>
              <a:rPr lang="en-US" b="1" dirty="0" smtClean="0"/>
              <a:t>blurs the background</a:t>
            </a:r>
            <a:r>
              <a:rPr lang="en-US" b="1" dirty="0" smtClean="0">
                <a:solidFill>
                  <a:srgbClr val="00B0F0"/>
                </a:solidFill>
              </a:rPr>
              <a:t>, which gives a depth effect.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Only try to </a:t>
            </a:r>
            <a:r>
              <a:rPr lang="en-US" b="1" dirty="0" smtClean="0"/>
              <a:t>click</a:t>
            </a:r>
            <a:r>
              <a:rPr lang="en-US" b="1" dirty="0" smtClean="0">
                <a:solidFill>
                  <a:srgbClr val="00B0F0"/>
                </a:solidFill>
              </a:rPr>
              <a:t> pictures from the </a:t>
            </a:r>
            <a:r>
              <a:rPr lang="en-US" b="1" dirty="0" smtClean="0"/>
              <a:t>front facing angle</a:t>
            </a:r>
            <a:r>
              <a:rPr lang="en-US" b="1" dirty="0" smtClean="0">
                <a:solidFill>
                  <a:srgbClr val="00B0F0"/>
                </a:solidFill>
              </a:rPr>
              <a:t> and </a:t>
            </a:r>
            <a:r>
              <a:rPr lang="en-US" b="1" dirty="0" smtClean="0"/>
              <a:t>not</a:t>
            </a:r>
            <a:r>
              <a:rPr lang="en-US" b="1" dirty="0" smtClean="0">
                <a:solidFill>
                  <a:srgbClr val="00B0F0"/>
                </a:solidFill>
              </a:rPr>
              <a:t> from the </a:t>
            </a:r>
            <a:r>
              <a:rPr lang="en-US" b="1" dirty="0" smtClean="0"/>
              <a:t>top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push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RM_20200524_17403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929190" y="1285860"/>
            <a:ext cx="3290327" cy="2357454"/>
          </a:xfrm>
          <a:ln w="19050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Depth</a:t>
            </a:r>
            <a:endParaRPr lang="en-US" dirty="0"/>
          </a:p>
        </p:txBody>
      </p:sp>
      <p:pic>
        <p:nvPicPr>
          <p:cNvPr id="5" name="Picture 4" descr="LRM_20200524_1746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786" y="1285860"/>
            <a:ext cx="3286148" cy="24257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 descr="DSC_531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6200000">
            <a:off x="1071539" y="4000505"/>
            <a:ext cx="2857521" cy="25717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 descr="DSC_532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6200000">
            <a:off x="5072066" y="4214818"/>
            <a:ext cx="2857520" cy="21431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ransition spd="med">
    <p:push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A very basic way of giving the desired object a definite size by </a:t>
            </a:r>
            <a:r>
              <a:rPr lang="en-US" sz="2400" b="1" dirty="0" smtClean="0">
                <a:solidFill>
                  <a:srgbClr val="002060"/>
                </a:solidFill>
              </a:rPr>
              <a:t>moving yourself back and forth </a:t>
            </a:r>
            <a:r>
              <a:rPr lang="en-US" sz="2400" b="1" dirty="0" smtClean="0">
                <a:solidFill>
                  <a:srgbClr val="00B0F0"/>
                </a:solidFill>
              </a:rPr>
              <a:t>or your </a:t>
            </a:r>
            <a:r>
              <a:rPr lang="en-US" sz="2400" b="1" dirty="0" smtClean="0">
                <a:solidFill>
                  <a:srgbClr val="002060"/>
                </a:solidFill>
              </a:rPr>
              <a:t>object back and forth</a:t>
            </a:r>
            <a:r>
              <a:rPr lang="en-US" sz="2400" b="1" dirty="0" smtClean="0">
                <a:solidFill>
                  <a:srgbClr val="00B0F0"/>
                </a:solidFill>
              </a:rPr>
              <a:t>, whichever seems </a:t>
            </a:r>
            <a:r>
              <a:rPr lang="en-US" sz="2400" b="1" dirty="0" smtClean="0">
                <a:solidFill>
                  <a:srgbClr val="002060"/>
                </a:solidFill>
              </a:rPr>
              <a:t>convenient</a:t>
            </a:r>
            <a:r>
              <a:rPr lang="en-US" sz="2400" b="1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IN" sz="2400" b="1" dirty="0" smtClean="0">
                <a:solidFill>
                  <a:srgbClr val="00B0F0"/>
                </a:solidFill>
              </a:rPr>
              <a:t>This technique can be applied when </a:t>
            </a:r>
            <a:r>
              <a:rPr lang="en-IN" sz="2400" b="1" dirty="0" smtClean="0">
                <a:solidFill>
                  <a:srgbClr val="002060"/>
                </a:solidFill>
              </a:rPr>
              <a:t>differentiating between two objects</a:t>
            </a:r>
            <a:r>
              <a:rPr lang="en-IN" sz="2400" b="1" dirty="0" smtClean="0">
                <a:solidFill>
                  <a:srgbClr val="00B0F0"/>
                </a:solidFill>
              </a:rPr>
              <a:t> to show </a:t>
            </a:r>
            <a:r>
              <a:rPr lang="en-IN" sz="2400" b="1" dirty="0" smtClean="0">
                <a:solidFill>
                  <a:srgbClr val="002060"/>
                </a:solidFill>
              </a:rPr>
              <a:t>the relevance </a:t>
            </a:r>
            <a:r>
              <a:rPr lang="en-IN" sz="2400" b="1" dirty="0" smtClean="0">
                <a:solidFill>
                  <a:srgbClr val="00B0F0"/>
                </a:solidFill>
              </a:rPr>
              <a:t>and </a:t>
            </a:r>
            <a:r>
              <a:rPr lang="en-IN" sz="2400" b="1" dirty="0" smtClean="0">
                <a:solidFill>
                  <a:srgbClr val="002060"/>
                </a:solidFill>
              </a:rPr>
              <a:t>importance</a:t>
            </a:r>
            <a:r>
              <a:rPr lang="en-IN" sz="2400" b="1" dirty="0" smtClean="0">
                <a:solidFill>
                  <a:srgbClr val="00B0F0"/>
                </a:solidFill>
              </a:rPr>
              <a:t> by using </a:t>
            </a:r>
            <a:r>
              <a:rPr lang="en-IN" sz="2400" b="1" dirty="0" smtClean="0">
                <a:solidFill>
                  <a:srgbClr val="002060"/>
                </a:solidFill>
              </a:rPr>
              <a:t>different angles </a:t>
            </a:r>
            <a:r>
              <a:rPr lang="en-IN" sz="2400" b="1" dirty="0" smtClean="0">
                <a:solidFill>
                  <a:srgbClr val="00B0F0"/>
                </a:solidFill>
              </a:rPr>
              <a:t>to make the object either </a:t>
            </a:r>
            <a:r>
              <a:rPr lang="en-IN" sz="2400" b="1" dirty="0" smtClean="0">
                <a:solidFill>
                  <a:srgbClr val="002060"/>
                </a:solidFill>
              </a:rPr>
              <a:t>small or big</a:t>
            </a:r>
            <a:r>
              <a:rPr lang="en-IN" sz="2400" b="1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IN" sz="2400" b="1" dirty="0" smtClean="0">
                <a:solidFill>
                  <a:srgbClr val="00B0F0"/>
                </a:solidFill>
              </a:rPr>
              <a:t>If you want your </a:t>
            </a:r>
            <a:r>
              <a:rPr lang="en-IN" sz="2400" b="1" dirty="0" smtClean="0">
                <a:solidFill>
                  <a:srgbClr val="002060"/>
                </a:solidFill>
              </a:rPr>
              <a:t>object</a:t>
            </a:r>
            <a:r>
              <a:rPr lang="en-IN" sz="2400" b="1" dirty="0" smtClean="0">
                <a:solidFill>
                  <a:srgbClr val="00B0F0"/>
                </a:solidFill>
              </a:rPr>
              <a:t> to have </a:t>
            </a:r>
            <a:r>
              <a:rPr lang="en-IN" sz="2400" b="1" dirty="0" smtClean="0">
                <a:solidFill>
                  <a:srgbClr val="002060"/>
                </a:solidFill>
              </a:rPr>
              <a:t>more importance </a:t>
            </a:r>
            <a:r>
              <a:rPr lang="en-IN" sz="2400" b="1" dirty="0" smtClean="0">
                <a:solidFill>
                  <a:srgbClr val="00B0F0"/>
                </a:solidFill>
              </a:rPr>
              <a:t>over another, try to </a:t>
            </a:r>
            <a:r>
              <a:rPr lang="en-IN" sz="2400" b="1" dirty="0" smtClean="0">
                <a:solidFill>
                  <a:srgbClr val="002060"/>
                </a:solidFill>
              </a:rPr>
              <a:t>place it on top of the other object </a:t>
            </a:r>
            <a:r>
              <a:rPr lang="en-IN" sz="2400" b="1" dirty="0" smtClean="0">
                <a:solidFill>
                  <a:srgbClr val="00B0F0"/>
                </a:solidFill>
              </a:rPr>
              <a:t>and </a:t>
            </a:r>
            <a:r>
              <a:rPr lang="en-IN" sz="2400" b="1" dirty="0" smtClean="0">
                <a:solidFill>
                  <a:srgbClr val="002060"/>
                </a:solidFill>
              </a:rPr>
              <a:t>vice-versa</a:t>
            </a:r>
            <a:r>
              <a:rPr lang="en-IN" sz="2400" b="1" dirty="0" smtClean="0">
                <a:solidFill>
                  <a:srgbClr val="00B0F0"/>
                </a:solidFill>
              </a:rPr>
              <a:t>.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4) Sizing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push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36437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Try to move around the objects and </a:t>
            </a:r>
            <a:r>
              <a:rPr lang="en-US" b="1" dirty="0" smtClean="0">
                <a:solidFill>
                  <a:srgbClr val="002060"/>
                </a:solidFill>
              </a:rPr>
              <a:t>angle</a:t>
            </a:r>
            <a:r>
              <a:rPr lang="en-US" b="1" dirty="0" smtClean="0">
                <a:solidFill>
                  <a:srgbClr val="00B0F0"/>
                </a:solidFill>
              </a:rPr>
              <a:t> them in such a way that </a:t>
            </a:r>
            <a:r>
              <a:rPr lang="en-US" b="1" dirty="0" smtClean="0">
                <a:solidFill>
                  <a:srgbClr val="002060"/>
                </a:solidFill>
              </a:rPr>
              <a:t>one is on top of the other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To achieve the </a:t>
            </a:r>
            <a:r>
              <a:rPr lang="en-US" b="1" dirty="0" smtClean="0">
                <a:solidFill>
                  <a:srgbClr val="002060"/>
                </a:solidFill>
              </a:rPr>
              <a:t>“Forced Perspective”, </a:t>
            </a:r>
            <a:r>
              <a:rPr lang="en-US" b="1" dirty="0" smtClean="0">
                <a:solidFill>
                  <a:srgbClr val="00B0F0"/>
                </a:solidFill>
              </a:rPr>
              <a:t>there must be a </a:t>
            </a:r>
            <a:r>
              <a:rPr lang="en-US" b="1" dirty="0" smtClean="0">
                <a:solidFill>
                  <a:srgbClr val="002060"/>
                </a:solidFill>
              </a:rPr>
              <a:t>great distance</a:t>
            </a:r>
            <a:r>
              <a:rPr lang="en-US" b="1" dirty="0" smtClean="0">
                <a:solidFill>
                  <a:srgbClr val="00B0F0"/>
                </a:solidFill>
              </a:rPr>
              <a:t> between the </a:t>
            </a:r>
            <a:r>
              <a:rPr lang="en-US" b="1" dirty="0" smtClean="0">
                <a:solidFill>
                  <a:srgbClr val="002060"/>
                </a:solidFill>
              </a:rPr>
              <a:t>two objects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Forced Perspective is fun to try with your </a:t>
            </a:r>
            <a:r>
              <a:rPr lang="en-US" b="1" dirty="0" smtClean="0">
                <a:solidFill>
                  <a:srgbClr val="002060"/>
                </a:solidFill>
              </a:rPr>
              <a:t>parents </a:t>
            </a:r>
            <a:r>
              <a:rPr lang="en-US" b="1" dirty="0" smtClean="0">
                <a:solidFill>
                  <a:srgbClr val="00B0F0"/>
                </a:solidFill>
              </a:rPr>
              <a:t>or </a:t>
            </a:r>
            <a:r>
              <a:rPr lang="en-US" b="1" dirty="0" smtClean="0">
                <a:solidFill>
                  <a:srgbClr val="002060"/>
                </a:solidFill>
              </a:rPr>
              <a:t>siblings</a:t>
            </a:r>
            <a:r>
              <a:rPr lang="en-US" b="1" dirty="0" smtClean="0">
                <a:solidFill>
                  <a:srgbClr val="00B0F0"/>
                </a:solidFill>
              </a:rPr>
              <a:t> and </a:t>
            </a:r>
            <a:r>
              <a:rPr lang="en-US" b="1" dirty="0" smtClean="0">
                <a:solidFill>
                  <a:srgbClr val="002060"/>
                </a:solidFill>
              </a:rPr>
              <a:t>other objects </a:t>
            </a:r>
            <a:r>
              <a:rPr lang="en-US" b="1" dirty="0" smtClean="0">
                <a:solidFill>
                  <a:srgbClr val="00B0F0"/>
                </a:solidFill>
              </a:rPr>
              <a:t>at home, by </a:t>
            </a:r>
            <a:r>
              <a:rPr lang="en-US" b="1" dirty="0" smtClean="0">
                <a:solidFill>
                  <a:srgbClr val="002060"/>
                </a:solidFill>
              </a:rPr>
              <a:t>instructing them to stand in such a way that they look bigger or smaller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>
    <p:push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RM_20200524_18372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8596" y="1285860"/>
            <a:ext cx="4143404" cy="2728875"/>
          </a:xfrm>
          <a:ln w="28575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Sizing</a:t>
            </a:r>
            <a:endParaRPr lang="en-US" dirty="0"/>
          </a:p>
        </p:txBody>
      </p:sp>
      <p:pic>
        <p:nvPicPr>
          <p:cNvPr id="5" name="Picture 4" descr="IMG_20181228_07143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7752" y="3929066"/>
            <a:ext cx="4071934" cy="27324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  <p:transition spd="med">
    <p:push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F0"/>
                </a:solidFill>
              </a:rPr>
              <a:t>To </a:t>
            </a:r>
            <a:r>
              <a:rPr lang="en-IN" b="1" dirty="0" smtClean="0"/>
              <a:t>conclude all the techniques </a:t>
            </a:r>
            <a:r>
              <a:rPr lang="en-IN" b="1" dirty="0" smtClean="0">
                <a:solidFill>
                  <a:srgbClr val="00B0F0"/>
                </a:solidFill>
              </a:rPr>
              <a:t>and get the best shot of all, it is very </a:t>
            </a:r>
            <a:r>
              <a:rPr lang="en-IN" b="1" dirty="0" smtClean="0"/>
              <a:t>important to frame </a:t>
            </a:r>
            <a:r>
              <a:rPr lang="en-IN" b="1" dirty="0" smtClean="0">
                <a:solidFill>
                  <a:srgbClr val="00B0F0"/>
                </a:solidFill>
              </a:rPr>
              <a:t>all the </a:t>
            </a:r>
            <a:r>
              <a:rPr lang="en-IN" b="1" dirty="0" smtClean="0"/>
              <a:t>required elements </a:t>
            </a:r>
            <a:r>
              <a:rPr lang="en-IN" b="1" dirty="0" smtClean="0">
                <a:solidFill>
                  <a:srgbClr val="00B0F0"/>
                </a:solidFill>
              </a:rPr>
              <a:t>in the frame to show the importance of the object.</a:t>
            </a:r>
          </a:p>
          <a:p>
            <a:r>
              <a:rPr lang="en-IN" b="1" dirty="0" smtClean="0">
                <a:solidFill>
                  <a:srgbClr val="00B0F0"/>
                </a:solidFill>
              </a:rPr>
              <a:t>A good way to frame is by </a:t>
            </a:r>
            <a:r>
              <a:rPr lang="en-IN" b="1" dirty="0" smtClean="0"/>
              <a:t>clearing any excess clutter</a:t>
            </a:r>
            <a:r>
              <a:rPr lang="en-IN" b="1" dirty="0" smtClean="0">
                <a:solidFill>
                  <a:srgbClr val="00B0F0"/>
                </a:solidFill>
              </a:rPr>
              <a:t> from the frame and</a:t>
            </a:r>
            <a:r>
              <a:rPr lang="en-IN" b="1" dirty="0" smtClean="0"/>
              <a:t> include only those objects </a:t>
            </a:r>
            <a:r>
              <a:rPr lang="en-IN" b="1" dirty="0" smtClean="0">
                <a:solidFill>
                  <a:srgbClr val="00B0F0"/>
                </a:solidFill>
              </a:rPr>
              <a:t>in the frame </a:t>
            </a:r>
            <a:r>
              <a:rPr lang="en-IN" b="1" dirty="0" smtClean="0"/>
              <a:t>that are required</a:t>
            </a:r>
            <a:r>
              <a:rPr lang="en-IN" b="1" dirty="0" smtClean="0">
                <a:solidFill>
                  <a:srgbClr val="00B0F0"/>
                </a:solidFill>
              </a:rPr>
              <a:t>, hence making the photograph </a:t>
            </a:r>
            <a:r>
              <a:rPr lang="en-IN" b="1" dirty="0" smtClean="0"/>
              <a:t>simpler and beautiful</a:t>
            </a:r>
            <a:r>
              <a:rPr lang="en-IN" b="1" dirty="0" smtClean="0">
                <a:solidFill>
                  <a:srgbClr val="00B0F0"/>
                </a:solidFill>
              </a:rPr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</a:rPr>
              <a:t>5) Framing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push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292935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The only way to achieve the </a:t>
            </a:r>
            <a:r>
              <a:rPr lang="en-US" b="1" dirty="0" smtClean="0"/>
              <a:t>“perfectly well framed”</a:t>
            </a:r>
            <a:r>
              <a:rPr lang="en-US" b="1" dirty="0" smtClean="0">
                <a:solidFill>
                  <a:srgbClr val="00B0F0"/>
                </a:solidFill>
              </a:rPr>
              <a:t> shot is by </a:t>
            </a:r>
            <a:r>
              <a:rPr lang="en-US" b="1" dirty="0" smtClean="0"/>
              <a:t>taking pictures again and again</a:t>
            </a:r>
            <a:r>
              <a:rPr lang="en-US" b="1" dirty="0" smtClean="0">
                <a:solidFill>
                  <a:srgbClr val="00B0F0"/>
                </a:solidFill>
              </a:rPr>
              <a:t>, until you reach your own level of </a:t>
            </a:r>
            <a:r>
              <a:rPr lang="en-US" b="1" dirty="0" smtClean="0"/>
              <a:t>satisfaction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The </a:t>
            </a:r>
            <a:r>
              <a:rPr lang="en-US" b="1" dirty="0" smtClean="0"/>
              <a:t>best frame </a:t>
            </a:r>
            <a:r>
              <a:rPr lang="en-US" b="1" dirty="0" smtClean="0">
                <a:solidFill>
                  <a:srgbClr val="00B0F0"/>
                </a:solidFill>
              </a:rPr>
              <a:t>is </a:t>
            </a:r>
            <a:r>
              <a:rPr lang="en-US" b="1" dirty="0" smtClean="0"/>
              <a:t>considered</a:t>
            </a:r>
            <a:r>
              <a:rPr lang="en-US" b="1" dirty="0" smtClean="0">
                <a:solidFill>
                  <a:srgbClr val="00B0F0"/>
                </a:solidFill>
              </a:rPr>
              <a:t> as the one where there are only a </a:t>
            </a:r>
            <a:r>
              <a:rPr lang="en-US" b="1" dirty="0" smtClean="0"/>
              <a:t>few selected elements </a:t>
            </a:r>
            <a:r>
              <a:rPr lang="en-US" b="1" dirty="0" smtClean="0">
                <a:solidFill>
                  <a:srgbClr val="00B0F0"/>
                </a:solidFill>
              </a:rPr>
              <a:t>which are perfectly chosen and shot.</a:t>
            </a:r>
          </a:p>
          <a:p>
            <a:r>
              <a:rPr lang="en-US" b="1" dirty="0" smtClean="0"/>
              <a:t>So try to keep thing as simple as possible and have fun</a:t>
            </a:r>
            <a:r>
              <a:rPr lang="en-US" b="1" dirty="0" smtClean="0">
                <a:solidFill>
                  <a:srgbClr val="00B0F0"/>
                </a:solidFill>
              </a:rPr>
              <a:t>!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push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C_521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14612" y="1357298"/>
            <a:ext cx="3571900" cy="2372382"/>
          </a:xfrm>
          <a:ln w="19050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 of Framing</a:t>
            </a:r>
            <a:endParaRPr lang="en-US" dirty="0"/>
          </a:p>
        </p:txBody>
      </p:sp>
      <p:pic>
        <p:nvPicPr>
          <p:cNvPr id="5" name="Picture 4" descr="IMG_20181228_064429_57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2143116"/>
            <a:ext cx="2071702" cy="31574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 descr="Screenshot_2018-03-10-21-27-11-1657742062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2264" y="2071678"/>
            <a:ext cx="2116757" cy="31574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 descr="IMG_20181228_061438-EFFECT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14612" y="3857628"/>
            <a:ext cx="3571900" cy="27324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ransition spd="med">
    <p:push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21431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B0F0"/>
                </a:solidFill>
              </a:rPr>
              <a:t>As demonstrated in the video clips and using the PPT’s as reference, click a minimum of </a:t>
            </a:r>
            <a:r>
              <a:rPr lang="en-IN" sz="2400" b="1" dirty="0" smtClean="0"/>
              <a:t>1 picture</a:t>
            </a:r>
            <a:r>
              <a:rPr lang="en-IN" sz="2400" b="1" dirty="0" smtClean="0">
                <a:solidFill>
                  <a:srgbClr val="00B0F0"/>
                </a:solidFill>
              </a:rPr>
              <a:t> </a:t>
            </a:r>
            <a:r>
              <a:rPr lang="en-IN" sz="2400" b="1" dirty="0" smtClean="0"/>
              <a:t>using “Forced Perspective” method</a:t>
            </a:r>
            <a:r>
              <a:rPr lang="en-IN" sz="2400" b="1" dirty="0" smtClean="0">
                <a:solidFill>
                  <a:srgbClr val="00B0F0"/>
                </a:solidFill>
              </a:rPr>
              <a:t>, by using objects available at home and parents if required.</a:t>
            </a:r>
          </a:p>
          <a:p>
            <a:r>
              <a:rPr lang="en-IN" sz="2400" b="1" dirty="0" smtClean="0">
                <a:solidFill>
                  <a:srgbClr val="00B0F0"/>
                </a:solidFill>
              </a:rPr>
              <a:t>Go through the video clip again and click a minimum of </a:t>
            </a:r>
            <a:r>
              <a:rPr lang="en-IN" sz="2400" b="1" dirty="0" smtClean="0"/>
              <a:t>1 photo using “Rule Of Thirds” method</a:t>
            </a:r>
            <a:r>
              <a:rPr lang="en-IN" sz="2400" b="1" dirty="0" smtClean="0">
                <a:solidFill>
                  <a:srgbClr val="00B0F0"/>
                </a:solidFill>
              </a:rPr>
              <a:t>, </a:t>
            </a:r>
            <a:r>
              <a:rPr lang="en-IN" sz="2400" b="1" dirty="0" smtClean="0">
                <a:solidFill>
                  <a:srgbClr val="00B0F0"/>
                </a:solidFill>
              </a:rPr>
              <a:t>by using objects available at home and parents if required</a:t>
            </a:r>
            <a:r>
              <a:rPr lang="en-IN" sz="2400" b="1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IN" sz="2800" b="1" dirty="0" smtClean="0"/>
              <a:t>THESE ASSIGNMENTS MUST BE COMPLETED BEFORE FRIDAY (29</a:t>
            </a:r>
            <a:r>
              <a:rPr lang="en-IN" sz="2800" b="1" baseline="30000" dirty="0" smtClean="0"/>
              <a:t>TH</a:t>
            </a:r>
            <a:r>
              <a:rPr lang="en-IN" sz="2800" b="1" dirty="0" smtClean="0"/>
              <a:t> MAY) SO THE REVIEW CAN BE DONE WITH CHILDREN IN THE LIVE SESSION ON ZOOM.</a:t>
            </a: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IN" dirty="0" smtClean="0"/>
              <a:t>ASSIGNMENTS TO BE DONE</a:t>
            </a:r>
            <a:endParaRPr lang="en-US" dirty="0"/>
          </a:p>
        </p:txBody>
      </p:sp>
    </p:spTree>
  </p:cSld>
  <p:clrMapOvr>
    <a:masterClrMapping/>
  </p:clrMapOvr>
  <p:transition spd="slow">
    <p:wheel spokes="2"/>
    <p:sndAc>
      <p:stSnd>
        <p:snd r:embed="rId2" name="whoosh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Covered: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214414" y="1428736"/>
          <a:ext cx="6615130" cy="421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90"/>
                <a:gridCol w="4586310"/>
                <a:gridCol w="1128730"/>
              </a:tblGrid>
              <a:tr h="702473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NAME</a:t>
                      </a:r>
                      <a:r>
                        <a:rPr lang="en-US" baseline="0" dirty="0" smtClean="0"/>
                        <a:t> OF 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702473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Of Thirds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1</a:t>
                      </a:r>
                      <a:endParaRPr lang="en-US" dirty="0"/>
                    </a:p>
                  </a:txBody>
                  <a:tcPr/>
                </a:tc>
              </a:tr>
              <a:tr h="702473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Symmetry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1</a:t>
                      </a:r>
                      <a:endParaRPr lang="en-US" dirty="0"/>
                    </a:p>
                  </a:txBody>
                  <a:tcPr/>
                </a:tc>
              </a:tr>
              <a:tr h="702473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1</a:t>
                      </a:r>
                      <a:endParaRPr lang="en-US" dirty="0"/>
                    </a:p>
                  </a:txBody>
                  <a:tcPr/>
                </a:tc>
              </a:tr>
              <a:tr h="702473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2</a:t>
                      </a:r>
                      <a:endParaRPr lang="en-US" dirty="0"/>
                    </a:p>
                  </a:txBody>
                  <a:tcPr/>
                </a:tc>
              </a:tr>
              <a:tr h="702473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split orient="vert" dir="in"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6286544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Below are </a:t>
            </a:r>
            <a:r>
              <a:rPr lang="en-IN" sz="2400" b="1" dirty="0" smtClean="0"/>
              <a:t>detailed techniques 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that must be followed to ensure the best possible outcome while taking pictures from your phone.</a:t>
            </a:r>
          </a:p>
          <a:p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Try these various methods and tricks with objects at </a:t>
            </a:r>
            <a:r>
              <a:rPr lang="en-IN" sz="2400" b="1" dirty="0" smtClean="0"/>
              <a:t>home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, on your </a:t>
            </a:r>
            <a:r>
              <a:rPr lang="en-IN" sz="2400" b="1" dirty="0" smtClean="0"/>
              <a:t>terrace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 or </a:t>
            </a:r>
            <a:r>
              <a:rPr lang="en-IN" sz="2400" b="1" dirty="0" smtClean="0"/>
              <a:t>garden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 and have as much fun as you can.</a:t>
            </a:r>
          </a:p>
          <a:p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At the end of the slides, </a:t>
            </a:r>
            <a:r>
              <a:rPr lang="en-IN" sz="2400" b="1" dirty="0" smtClean="0"/>
              <a:t>there will be an assignment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 that must be done in order to track your progress. The assignment </a:t>
            </a:r>
            <a:r>
              <a:rPr lang="en-IN" sz="2400" b="1" dirty="0" smtClean="0"/>
              <a:t>must be completed before Friday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 so that you can mail it to us and we can check their assignments firsthand.</a:t>
            </a:r>
          </a:p>
          <a:p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These assignments will then further be </a:t>
            </a:r>
            <a:r>
              <a:rPr lang="en-IN" sz="2400" b="1" dirty="0" smtClean="0"/>
              <a:t>reviewed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 with you, during </a:t>
            </a:r>
            <a:r>
              <a:rPr lang="en-IN" sz="2400" b="1" dirty="0" smtClean="0"/>
              <a:t>the Friday evening session </a:t>
            </a:r>
            <a:r>
              <a:rPr lang="en-IN" sz="2400" b="1" dirty="0" smtClean="0">
                <a:solidFill>
                  <a:schemeClr val="bg2">
                    <a:lumMod val="50000"/>
                  </a:schemeClr>
                </a:solidFill>
              </a:rPr>
              <a:t>with everyone, and a discussion will take place.</a:t>
            </a:r>
          </a:p>
        </p:txBody>
      </p:sp>
    </p:spTree>
  </p:cSld>
  <p:clrMapOvr>
    <a:masterClrMapping/>
  </p:clrMapOvr>
  <p:transition spd="med">
    <p:push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Upon enabling the grid which comprises of </a:t>
            </a:r>
            <a:r>
              <a:rPr lang="en-US" b="1" dirty="0" smtClean="0"/>
              <a:t>3 lines horizontal</a:t>
            </a:r>
            <a:r>
              <a:rPr lang="en-US" b="1" dirty="0" smtClean="0">
                <a:solidFill>
                  <a:srgbClr val="00B0F0"/>
                </a:solidFill>
              </a:rPr>
              <a:t> and </a:t>
            </a:r>
            <a:r>
              <a:rPr lang="en-US" b="1" dirty="0" smtClean="0"/>
              <a:t>3 lines vertical</a:t>
            </a:r>
            <a:r>
              <a:rPr lang="en-US" b="1" dirty="0" smtClean="0">
                <a:solidFill>
                  <a:srgbClr val="00B0F0"/>
                </a:solidFill>
              </a:rPr>
              <a:t>, which form </a:t>
            </a:r>
            <a:r>
              <a:rPr lang="en-US" b="1" dirty="0" smtClean="0"/>
              <a:t>4 intersecting lines </a:t>
            </a:r>
            <a:r>
              <a:rPr lang="en-US" b="1" dirty="0" smtClean="0">
                <a:solidFill>
                  <a:srgbClr val="00B0F0"/>
                </a:solidFill>
              </a:rPr>
              <a:t>that help to focus your objects while shooting either one or more objects in the frame, </a:t>
            </a:r>
            <a:r>
              <a:rPr lang="en-US" b="1" dirty="0" smtClean="0"/>
              <a:t>and placing them in these 4 intersecting points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Preferable to use this method of technique when there is a </a:t>
            </a:r>
            <a:r>
              <a:rPr lang="en-US" b="1" dirty="0" smtClean="0"/>
              <a:t>background available </a:t>
            </a:r>
            <a:r>
              <a:rPr lang="en-US" b="1" dirty="0" smtClean="0">
                <a:solidFill>
                  <a:srgbClr val="00B0F0"/>
                </a:solidFill>
              </a:rPr>
              <a:t>and an object is placed to bring more to the image and </a:t>
            </a:r>
            <a:r>
              <a:rPr lang="en-US" b="1" dirty="0" smtClean="0"/>
              <a:t>not concentrate on just the object</a:t>
            </a:r>
            <a:r>
              <a:rPr lang="en-US" b="1" dirty="0" smtClean="0">
                <a:solidFill>
                  <a:srgbClr val="00B0F0"/>
                </a:solidFill>
              </a:rPr>
              <a:t> you need to shoot.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1) Rule Of Thirds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sh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578647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When using the Rule of Thirds</a:t>
            </a:r>
            <a:r>
              <a:rPr lang="en-US" b="1" dirty="0" smtClean="0"/>
              <a:t>, remember to use the Grid</a:t>
            </a:r>
            <a:r>
              <a:rPr lang="en-US" b="1" dirty="0" smtClean="0">
                <a:solidFill>
                  <a:srgbClr val="00B0F0"/>
                </a:solidFill>
              </a:rPr>
              <a:t>, and </a:t>
            </a:r>
            <a:r>
              <a:rPr lang="en-US" b="1" dirty="0" smtClean="0"/>
              <a:t>place the object</a:t>
            </a:r>
            <a:r>
              <a:rPr lang="en-US" b="1" dirty="0" smtClean="0">
                <a:solidFill>
                  <a:srgbClr val="00B0F0"/>
                </a:solidFill>
              </a:rPr>
              <a:t> on any of the </a:t>
            </a:r>
            <a:r>
              <a:rPr lang="en-US" b="1" dirty="0" smtClean="0"/>
              <a:t>4 intersecting points</a:t>
            </a:r>
            <a:r>
              <a:rPr lang="en-US" b="1" dirty="0" smtClean="0">
                <a:solidFill>
                  <a:srgbClr val="00B0F0"/>
                </a:solidFill>
              </a:rPr>
              <a:t> which must be highlighted.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Use objects like a </a:t>
            </a:r>
            <a:r>
              <a:rPr lang="en-US" b="1" dirty="0" smtClean="0"/>
              <a:t>flower pot</a:t>
            </a:r>
            <a:r>
              <a:rPr lang="en-US" b="1" dirty="0" smtClean="0">
                <a:solidFill>
                  <a:srgbClr val="00B0F0"/>
                </a:solidFill>
              </a:rPr>
              <a:t>, </a:t>
            </a:r>
            <a:r>
              <a:rPr lang="en-US" b="1" dirty="0" smtClean="0"/>
              <a:t>water bottle </a:t>
            </a:r>
            <a:r>
              <a:rPr lang="en-US" b="1" dirty="0" smtClean="0">
                <a:solidFill>
                  <a:srgbClr val="00B0F0"/>
                </a:solidFill>
              </a:rPr>
              <a:t>or even use </a:t>
            </a:r>
            <a:r>
              <a:rPr lang="en-US" b="1" dirty="0" smtClean="0"/>
              <a:t>someone at home </a:t>
            </a:r>
            <a:r>
              <a:rPr lang="en-US" b="1" dirty="0" smtClean="0">
                <a:solidFill>
                  <a:srgbClr val="00B0F0"/>
                </a:solidFill>
              </a:rPr>
              <a:t>to try it on to see the effectiveness of the grid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Try to pan the camera in such a way to </a:t>
            </a:r>
            <a:r>
              <a:rPr lang="en-US" b="1" dirty="0" smtClean="0"/>
              <a:t>experiment with all the 4 points of intersection</a:t>
            </a:r>
            <a:r>
              <a:rPr lang="en-US" b="1" dirty="0" smtClean="0">
                <a:solidFill>
                  <a:srgbClr val="00B0F0"/>
                </a:solidFill>
              </a:rPr>
              <a:t> to get the best picture  according to you, </a:t>
            </a:r>
            <a:r>
              <a:rPr lang="en-US" b="1" dirty="0" smtClean="0"/>
              <a:t>its all about experimenting!</a:t>
            </a:r>
            <a:endParaRPr lang="en-US" b="1" dirty="0"/>
          </a:p>
        </p:txBody>
      </p:sp>
    </p:spTree>
  </p:cSld>
  <p:clrMapOvr>
    <a:masterClrMapping/>
  </p:clrMapOvr>
  <p:transition spd="med">
    <p:push/>
    <p:sndAc>
      <p:stSnd>
        <p:snd r:embed="rId3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Rule Of Thirds</a:t>
            </a:r>
            <a:endParaRPr lang="en-US" dirty="0"/>
          </a:p>
        </p:txBody>
      </p:sp>
      <p:pic>
        <p:nvPicPr>
          <p:cNvPr id="4" name="Picture 3" descr="IMG_20181228_07243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285860"/>
            <a:ext cx="3786182" cy="28396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 descr="IMG_20170202_114813342_HD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7290" y="4357694"/>
            <a:ext cx="4214842" cy="23675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 descr="DSC_492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0628" y="1357298"/>
            <a:ext cx="3714744" cy="24672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 descr="DSC_519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6200000">
            <a:off x="6223338" y="4420868"/>
            <a:ext cx="2643206" cy="19453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ransition spd="med">
    <p:push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Using the grid again, if you </a:t>
            </a:r>
            <a:r>
              <a:rPr lang="en-US" sz="2400" b="1" dirty="0" smtClean="0"/>
              <a:t>choose to place </a:t>
            </a:r>
            <a:r>
              <a:rPr lang="en-US" sz="2400" b="1" dirty="0" smtClean="0">
                <a:solidFill>
                  <a:srgbClr val="00B0F0"/>
                </a:solidFill>
              </a:rPr>
              <a:t>the </a:t>
            </a:r>
            <a:r>
              <a:rPr lang="en-US" sz="2400" b="1" dirty="0" smtClean="0"/>
              <a:t>object in the centre</a:t>
            </a:r>
            <a:r>
              <a:rPr lang="en-US" sz="2400" b="1" dirty="0" smtClean="0">
                <a:solidFill>
                  <a:srgbClr val="00B0F0"/>
                </a:solidFill>
              </a:rPr>
              <a:t>, we may not realize at first, but if we </a:t>
            </a:r>
            <a:r>
              <a:rPr lang="en-US" sz="2400" b="1" dirty="0" smtClean="0"/>
              <a:t>place the object </a:t>
            </a:r>
            <a:r>
              <a:rPr lang="en-US" sz="2400" b="1" dirty="0" smtClean="0">
                <a:solidFill>
                  <a:srgbClr val="00B0F0"/>
                </a:solidFill>
              </a:rPr>
              <a:t>right at the </a:t>
            </a:r>
            <a:r>
              <a:rPr lang="en-US" sz="2400" b="1" dirty="0" smtClean="0"/>
              <a:t>dead centre </a:t>
            </a:r>
            <a:r>
              <a:rPr lang="en-US" sz="2400" b="1" dirty="0" smtClean="0">
                <a:solidFill>
                  <a:srgbClr val="00B0F0"/>
                </a:solidFill>
              </a:rPr>
              <a:t>of the </a:t>
            </a:r>
            <a:r>
              <a:rPr lang="en-US" sz="2400" b="1" dirty="0" smtClean="0"/>
              <a:t>frame</a:t>
            </a:r>
            <a:r>
              <a:rPr lang="en-US" sz="2400" b="1" dirty="0" smtClean="0">
                <a:solidFill>
                  <a:srgbClr val="00B0F0"/>
                </a:solidFill>
              </a:rPr>
              <a:t> it </a:t>
            </a:r>
            <a:r>
              <a:rPr lang="en-US" sz="2400" b="1" dirty="0" smtClean="0"/>
              <a:t>gives a more appealing look to it</a:t>
            </a:r>
            <a:r>
              <a:rPr lang="en-US" sz="2400" b="1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This can be done by </a:t>
            </a:r>
            <a:r>
              <a:rPr lang="en-US" sz="2400" b="1" dirty="0" smtClean="0"/>
              <a:t>various clues </a:t>
            </a:r>
            <a:r>
              <a:rPr lang="en-US" sz="2400" b="1" dirty="0" smtClean="0">
                <a:solidFill>
                  <a:srgbClr val="00B0F0"/>
                </a:solidFill>
              </a:rPr>
              <a:t>within the frame or any </a:t>
            </a:r>
            <a:r>
              <a:rPr lang="en-US" sz="2400" b="1" dirty="0" smtClean="0"/>
              <a:t>spaces visible </a:t>
            </a:r>
            <a:r>
              <a:rPr lang="en-US" sz="2400" b="1" dirty="0" smtClean="0">
                <a:solidFill>
                  <a:srgbClr val="00B0F0"/>
                </a:solidFill>
              </a:rPr>
              <a:t>within the frame, like the </a:t>
            </a:r>
            <a:r>
              <a:rPr lang="en-US" sz="2400" b="1" dirty="0" smtClean="0"/>
              <a:t>number of lines </a:t>
            </a:r>
            <a:r>
              <a:rPr lang="en-US" sz="2400" b="1" dirty="0" smtClean="0">
                <a:solidFill>
                  <a:srgbClr val="00B0F0"/>
                </a:solidFill>
              </a:rPr>
              <a:t>in the background or </a:t>
            </a:r>
            <a:r>
              <a:rPr lang="en-US" sz="2400" b="1" dirty="0" smtClean="0"/>
              <a:t>tiles</a:t>
            </a:r>
            <a:r>
              <a:rPr lang="en-US" sz="2400" b="1" dirty="0" smtClean="0">
                <a:solidFill>
                  <a:srgbClr val="00B0F0"/>
                </a:solidFill>
              </a:rPr>
              <a:t>, etc., which will </a:t>
            </a:r>
            <a:r>
              <a:rPr lang="en-US" sz="2400" b="1" dirty="0" smtClean="0"/>
              <a:t>assist you in placing the object </a:t>
            </a:r>
            <a:r>
              <a:rPr lang="en-US" sz="2400" b="1" dirty="0" smtClean="0">
                <a:solidFill>
                  <a:srgbClr val="00B0F0"/>
                </a:solidFill>
              </a:rPr>
              <a:t>in the </a:t>
            </a:r>
            <a:r>
              <a:rPr lang="en-US" sz="2400" b="1" dirty="0" smtClean="0"/>
              <a:t>centre.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This is </a:t>
            </a:r>
            <a:r>
              <a:rPr lang="en-US" sz="2400" b="1" dirty="0" smtClean="0"/>
              <a:t>best applicable </a:t>
            </a:r>
            <a:r>
              <a:rPr lang="en-US" sz="2400" b="1" dirty="0" smtClean="0">
                <a:solidFill>
                  <a:srgbClr val="00B0F0"/>
                </a:solidFill>
              </a:rPr>
              <a:t>when shooting </a:t>
            </a:r>
            <a:r>
              <a:rPr lang="en-US" sz="2400" b="1" dirty="0" smtClean="0"/>
              <a:t>one object </a:t>
            </a:r>
            <a:r>
              <a:rPr lang="en-US" sz="2400" b="1" dirty="0" smtClean="0">
                <a:solidFill>
                  <a:srgbClr val="00B0F0"/>
                </a:solidFill>
              </a:rPr>
              <a:t>or if you want to </a:t>
            </a:r>
            <a:r>
              <a:rPr lang="en-US" sz="2400" b="1" dirty="0" smtClean="0"/>
              <a:t>divide your photograph into two equal parts</a:t>
            </a:r>
            <a:r>
              <a:rPr lang="en-US" sz="2400" b="1" dirty="0" smtClean="0">
                <a:solidFill>
                  <a:srgbClr val="00B0F0"/>
                </a:solidFill>
              </a:rPr>
              <a:t>.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2) Symmetry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push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221497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Its best to click pictures of a </a:t>
            </a:r>
            <a:r>
              <a:rPr lang="en-US" b="1" dirty="0" smtClean="0"/>
              <a:t>standing object </a:t>
            </a:r>
            <a:r>
              <a:rPr lang="en-US" b="1" dirty="0" smtClean="0">
                <a:solidFill>
                  <a:srgbClr val="00B0F0"/>
                </a:solidFill>
              </a:rPr>
              <a:t>right at the </a:t>
            </a:r>
            <a:r>
              <a:rPr lang="en-US" b="1" dirty="0" smtClean="0"/>
              <a:t>centre</a:t>
            </a:r>
            <a:r>
              <a:rPr lang="en-US" b="1" dirty="0" smtClean="0">
                <a:solidFill>
                  <a:srgbClr val="00B0F0"/>
                </a:solidFill>
              </a:rPr>
              <a:t> to make it look better.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Try placing the objects right at the centre of the frame and ensure the </a:t>
            </a:r>
            <a:r>
              <a:rPr lang="en-US" b="1" dirty="0" smtClean="0"/>
              <a:t>spacing on either sides</a:t>
            </a:r>
            <a:r>
              <a:rPr lang="en-US" b="1" dirty="0" smtClean="0">
                <a:solidFill>
                  <a:srgbClr val="00B0F0"/>
                </a:solidFill>
              </a:rPr>
              <a:t> are also </a:t>
            </a:r>
            <a:r>
              <a:rPr lang="en-US" b="1" dirty="0" smtClean="0"/>
              <a:t>same</a:t>
            </a:r>
            <a:r>
              <a:rPr lang="en-US" b="1" dirty="0" smtClean="0">
                <a:solidFill>
                  <a:srgbClr val="00B0F0"/>
                </a:solidFill>
              </a:rPr>
              <a:t> using the Grid and </a:t>
            </a:r>
            <a:r>
              <a:rPr lang="en-US" b="1" dirty="0" smtClean="0"/>
              <a:t>standing in the middle </a:t>
            </a:r>
            <a:r>
              <a:rPr lang="en-US" b="1" dirty="0" smtClean="0">
                <a:solidFill>
                  <a:srgbClr val="00B0F0"/>
                </a:solidFill>
              </a:rPr>
              <a:t>to make it look as symmetric as possible.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push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SCN004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00166" y="3857628"/>
            <a:ext cx="1571636" cy="2786082"/>
          </a:xfrm>
          <a:ln w="19050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Symmetry</a:t>
            </a:r>
            <a:endParaRPr lang="en-US" dirty="0"/>
          </a:p>
        </p:txBody>
      </p:sp>
      <p:pic>
        <p:nvPicPr>
          <p:cNvPr id="5" name="Picture 4" descr="DSCN012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7752" y="1285860"/>
            <a:ext cx="3876188" cy="23574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 descr="Screenshot_20180927-094511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760" y="3786190"/>
            <a:ext cx="1441436" cy="28788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 descr="DSC_505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1472" y="1285860"/>
            <a:ext cx="3714776" cy="23992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ransition spd="med">
    <p:push/>
    <p:sndAc>
      <p:stSnd>
        <p:snd r:embed="rId2" name="chimes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1005</TotalTime>
  <Words>1059</Words>
  <Application>Microsoft Office PowerPoint</Application>
  <PresentationFormat>On-screen Show (4:3)</PresentationFormat>
  <Paragraphs>67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Slide 1</vt:lpstr>
      <vt:lpstr>Topics to be Covered:</vt:lpstr>
      <vt:lpstr>Slide 3</vt:lpstr>
      <vt:lpstr>1) Rule Of Thirds</vt:lpstr>
      <vt:lpstr>Slide 5</vt:lpstr>
      <vt:lpstr>EXAMPLES of Rule Of Thirds</vt:lpstr>
      <vt:lpstr>2) Symmetry </vt:lpstr>
      <vt:lpstr>Slide 8</vt:lpstr>
      <vt:lpstr>EXAMPLES of Symmetry</vt:lpstr>
      <vt:lpstr>3) Depth</vt:lpstr>
      <vt:lpstr>Slide 11</vt:lpstr>
      <vt:lpstr>EXAMPLES of Depth</vt:lpstr>
      <vt:lpstr>4) Sizing</vt:lpstr>
      <vt:lpstr>Slide 14</vt:lpstr>
      <vt:lpstr>EXAMPLES of Sizing</vt:lpstr>
      <vt:lpstr>5) Framing</vt:lpstr>
      <vt:lpstr>Slide 17</vt:lpstr>
      <vt:lpstr>EXAMPLES of Framing</vt:lpstr>
      <vt:lpstr>ASSIGNMENTS TO BE DONE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114</cp:revision>
  <dcterms:created xsi:type="dcterms:W3CDTF">2020-05-18T09:00:03Z</dcterms:created>
  <dcterms:modified xsi:type="dcterms:W3CDTF">2020-05-24T17:15:48Z</dcterms:modified>
</cp:coreProperties>
</file>