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Garamond"/>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gQK1MFqtePBmyLHCCeA9+asXUA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Garamond-bold.fntdata"/><Relationship Id="rId12" Type="http://schemas.openxmlformats.org/officeDocument/2006/relationships/font" Target="fonts/Garamon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Garamond-boldItalic.fntdata"/><Relationship Id="rId14" Type="http://schemas.openxmlformats.org/officeDocument/2006/relationships/font" Target="fonts/Garamond-italic.fntdata"/><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9"/>
          <p:cNvGrpSpPr/>
          <p:nvPr/>
        </p:nvGrpSpPr>
        <p:grpSpPr>
          <a:xfrm>
            <a:off x="0" y="-8467"/>
            <a:ext cx="12192000" cy="6866467"/>
            <a:chOff x="0" y="-8467"/>
            <a:chExt cx="12192000" cy="6866467"/>
          </a:xfrm>
        </p:grpSpPr>
        <p:cxnSp>
          <p:nvCxnSpPr>
            <p:cNvPr id="24" name="Google Shape;24;p9"/>
            <p:cNvCxnSpPr/>
            <p:nvPr/>
          </p:nvCxnSpPr>
          <p:spPr>
            <a:xfrm>
              <a:off x="9371012" y="0"/>
              <a:ext cx="1219200" cy="6858000"/>
            </a:xfrm>
            <a:prstGeom prst="straightConnector1">
              <a:avLst/>
            </a:prstGeom>
            <a:noFill/>
            <a:ln cap="flat" cmpd="sng" w="9525">
              <a:solidFill>
                <a:srgbClr val="262626"/>
              </a:solidFill>
              <a:prstDash val="solid"/>
              <a:round/>
              <a:headEnd len="sm" w="sm" type="none"/>
              <a:tailEnd len="sm" w="sm" type="none"/>
            </a:ln>
          </p:spPr>
        </p:cxnSp>
        <p:cxnSp>
          <p:nvCxnSpPr>
            <p:cNvPr id="25" name="Google Shape;25;p9"/>
            <p:cNvCxnSpPr/>
            <p:nvPr/>
          </p:nvCxnSpPr>
          <p:spPr>
            <a:xfrm flipH="1">
              <a:off x="7425267" y="3681413"/>
              <a:ext cx="4763558" cy="3176587"/>
            </a:xfrm>
            <a:prstGeom prst="straightConnector1">
              <a:avLst/>
            </a:prstGeom>
            <a:noFill/>
            <a:ln cap="flat" cmpd="sng" w="9525">
              <a:solidFill>
                <a:srgbClr val="262626"/>
              </a:solidFill>
              <a:prstDash val="solid"/>
              <a:round/>
              <a:headEnd len="sm" w="sm" type="none"/>
              <a:tailEnd len="sm" w="sm" type="none"/>
            </a:ln>
          </p:spPr>
        </p:cxnSp>
        <p:sp>
          <p:nvSpPr>
            <p:cNvPr id="26" name="Google Shape;26;p9"/>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9"/>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9"/>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9"/>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9"/>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9"/>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9"/>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9"/>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FEFEFE"/>
                </a:solidFill>
              </a:defRPr>
            </a:lvl1pPr>
            <a:lvl2pPr lvl="1" algn="ctr">
              <a:spcBef>
                <a:spcPts val="1000"/>
              </a:spcBef>
              <a:spcAft>
                <a:spcPts val="0"/>
              </a:spcAft>
              <a:buSzPts val="1280"/>
              <a:buNone/>
              <a:defRPr>
                <a:solidFill>
                  <a:schemeClr val="lt1"/>
                </a:solidFill>
              </a:defRPr>
            </a:lvl2pPr>
            <a:lvl3pPr lvl="2" algn="ctr">
              <a:spcBef>
                <a:spcPts val="1000"/>
              </a:spcBef>
              <a:spcAft>
                <a:spcPts val="0"/>
              </a:spcAft>
              <a:buSzPts val="1120"/>
              <a:buNone/>
              <a:defRPr>
                <a:solidFill>
                  <a:schemeClr val="lt1"/>
                </a:solidFill>
              </a:defRPr>
            </a:lvl3pPr>
            <a:lvl4pPr lvl="3" algn="ctr">
              <a:spcBef>
                <a:spcPts val="1000"/>
              </a:spcBef>
              <a:spcAft>
                <a:spcPts val="0"/>
              </a:spcAft>
              <a:buSzPts val="960"/>
              <a:buNone/>
              <a:defRPr>
                <a:solidFill>
                  <a:schemeClr val="lt1"/>
                </a:solidFill>
              </a:defRPr>
            </a:lvl4pPr>
            <a:lvl5pPr lvl="4" algn="ctr">
              <a:spcBef>
                <a:spcPts val="1000"/>
              </a:spcBef>
              <a:spcAft>
                <a:spcPts val="0"/>
              </a:spcAft>
              <a:buSzPts val="960"/>
              <a:buNone/>
              <a:defRPr>
                <a:solidFill>
                  <a:schemeClr val="lt1"/>
                </a:solidFill>
              </a:defRPr>
            </a:lvl5pPr>
            <a:lvl6pPr lvl="5" algn="ctr">
              <a:spcBef>
                <a:spcPts val="1000"/>
              </a:spcBef>
              <a:spcAft>
                <a:spcPts val="0"/>
              </a:spcAft>
              <a:buSzPts val="960"/>
              <a:buNone/>
              <a:defRPr>
                <a:solidFill>
                  <a:schemeClr val="lt1"/>
                </a:solidFill>
              </a:defRPr>
            </a:lvl6pPr>
            <a:lvl7pPr lvl="6" algn="ctr">
              <a:spcBef>
                <a:spcPts val="1000"/>
              </a:spcBef>
              <a:spcAft>
                <a:spcPts val="0"/>
              </a:spcAft>
              <a:buSzPts val="960"/>
              <a:buNone/>
              <a:defRPr>
                <a:solidFill>
                  <a:schemeClr val="lt1"/>
                </a:solidFill>
              </a:defRPr>
            </a:lvl7pPr>
            <a:lvl8pPr lvl="7" algn="ctr">
              <a:spcBef>
                <a:spcPts val="1000"/>
              </a:spcBef>
              <a:spcAft>
                <a:spcPts val="0"/>
              </a:spcAft>
              <a:buSzPts val="960"/>
              <a:buNone/>
              <a:defRPr>
                <a:solidFill>
                  <a:schemeClr val="lt1"/>
                </a:solidFill>
              </a:defRPr>
            </a:lvl8pPr>
            <a:lvl9pPr lvl="8" algn="ctr">
              <a:spcBef>
                <a:spcPts val="1000"/>
              </a:spcBef>
              <a:spcAft>
                <a:spcPts val="0"/>
              </a:spcAft>
              <a:buSzPts val="960"/>
              <a:buNone/>
              <a:defRPr>
                <a:solidFill>
                  <a:schemeClr val="lt1"/>
                </a:solidFill>
              </a:defRPr>
            </a:lvl9pPr>
          </a:lstStyle>
          <a:p/>
        </p:txBody>
      </p:sp>
      <p:sp>
        <p:nvSpPr>
          <p:cNvPr id="36" name="Google Shape;36;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8"/>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8"/>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3" name="Google Shape;93;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9"/>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9"/>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FEFEFE"/>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19"/>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00" name="Google Shape;100;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9"/>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04" name="Google Shape;104;p19"/>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20"/>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0"/>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08" name="Google Shape;108;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21"/>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1"/>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FEFEFE"/>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21"/>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15" name="Google Shape;115;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21"/>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19" name="Google Shape;119;p21"/>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22"/>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2"/>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22"/>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24" name="Google Shape;124;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3"/>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24"/>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4"/>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11"/>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48" name="Google Shape;48;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12"/>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13"/>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13"/>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13"/>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6"/>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16"/>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7"/>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7"/>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9pPr>
          </a:lstStyle>
          <a:p/>
        </p:txBody>
      </p:sp>
      <p:sp>
        <p:nvSpPr>
          <p:cNvPr id="86" name="Google Shape;86;p17"/>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grpSp>
        <p:nvGrpSpPr>
          <p:cNvPr id="6" name="Google Shape;6;p8"/>
          <p:cNvGrpSpPr/>
          <p:nvPr/>
        </p:nvGrpSpPr>
        <p:grpSpPr>
          <a:xfrm>
            <a:off x="0" y="-8467"/>
            <a:ext cx="12192000" cy="6866467"/>
            <a:chOff x="0" y="-8467"/>
            <a:chExt cx="12192000" cy="6866467"/>
          </a:xfrm>
        </p:grpSpPr>
        <p:cxnSp>
          <p:nvCxnSpPr>
            <p:cNvPr id="7" name="Google Shape;7;p8"/>
            <p:cNvCxnSpPr/>
            <p:nvPr/>
          </p:nvCxnSpPr>
          <p:spPr>
            <a:xfrm>
              <a:off x="9371012" y="0"/>
              <a:ext cx="1219200" cy="6858000"/>
            </a:xfrm>
            <a:prstGeom prst="straightConnector1">
              <a:avLst/>
            </a:prstGeom>
            <a:noFill/>
            <a:ln cap="flat" cmpd="sng" w="9525">
              <a:solidFill>
                <a:srgbClr val="262626"/>
              </a:solidFill>
              <a:prstDash val="solid"/>
              <a:round/>
              <a:headEnd len="sm" w="sm" type="none"/>
              <a:tailEnd len="sm" w="sm" type="none"/>
            </a:ln>
          </p:spPr>
        </p:cxnSp>
        <p:cxnSp>
          <p:nvCxnSpPr>
            <p:cNvPr id="8" name="Google Shape;8;p8"/>
            <p:cNvCxnSpPr/>
            <p:nvPr/>
          </p:nvCxnSpPr>
          <p:spPr>
            <a:xfrm flipH="1">
              <a:off x="7425267" y="3681413"/>
              <a:ext cx="4763558" cy="3176587"/>
            </a:xfrm>
            <a:prstGeom prst="straightConnector1">
              <a:avLst/>
            </a:prstGeom>
            <a:noFill/>
            <a:ln cap="flat" cmpd="sng" w="9525">
              <a:solidFill>
                <a:srgbClr val="262626"/>
              </a:solidFill>
              <a:prstDash val="solid"/>
              <a:round/>
              <a:headEnd len="sm" w="sm" type="none"/>
              <a:tailEnd len="sm" w="sm" type="none"/>
            </a:ln>
          </p:spPr>
        </p:cxnSp>
        <p:sp>
          <p:nvSpPr>
            <p:cNvPr id="9" name="Google Shape;9;p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8"/>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8"/>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8"/>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8"/>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8"/>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8"/>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8"/>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8" name="Google Shape;18;p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FEFEFE"/>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FEFEFE"/>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FEFEFE"/>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19" name="Google Shape;19;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0" name="Google Shape;20;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1" name="Google Shape;21;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timesofindia.indiatimes.com/travel/destinations/hampis-vittala-temple-of-musical-pillars/as65608824.cm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in.news.yahoo.com/why-ring-bells-temple-183000119.html?soc_src=social-sh&amp;soc_trk=m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n-US"/>
              <a:t>Physics Summer Holiday Homework Project</a:t>
            </a:r>
            <a:endParaRPr/>
          </a:p>
        </p:txBody>
      </p:sp>
      <p:sp>
        <p:nvSpPr>
          <p:cNvPr id="144" name="Google Shape;144;p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440"/>
              <a:buNone/>
            </a:pPr>
            <a:r>
              <a:rPr lang="en-US"/>
              <a:t>Vyom Mahajan</a:t>
            </a:r>
            <a:br>
              <a:rPr lang="en-US"/>
            </a:br>
            <a:r>
              <a:rPr lang="en-US"/>
              <a:t>Grade – IX</a:t>
            </a:r>
            <a:br>
              <a:rPr lang="en-US"/>
            </a:br>
            <a:r>
              <a:rPr lang="en-US"/>
              <a:t>Whiz – 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Sound Sprinkles</a:t>
            </a:r>
            <a:endParaRPr/>
          </a:p>
        </p:txBody>
      </p:sp>
      <p:sp>
        <p:nvSpPr>
          <p:cNvPr id="150" name="Google Shape;150;p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440"/>
              <a:buChar char="►"/>
            </a:pPr>
            <a:r>
              <a:rPr b="1" lang="en-US"/>
              <a:t>Observation</a:t>
            </a:r>
            <a:r>
              <a:rPr lang="en-US"/>
              <a:t> – The salt particles start dancing on the surface of the balloon. If the volume of the phone is increased, then the particles start dancing faster. If the ringtone is much shriller, then the particles vibrate much faster and quicker</a:t>
            </a:r>
            <a:endParaRPr/>
          </a:p>
          <a:p>
            <a:pPr indent="-342900" lvl="0" marL="342900" rtl="0" algn="l">
              <a:spcBef>
                <a:spcPts val="1000"/>
              </a:spcBef>
              <a:spcAft>
                <a:spcPts val="0"/>
              </a:spcAft>
              <a:buSzPts val="1440"/>
              <a:buChar char="►"/>
            </a:pPr>
            <a:r>
              <a:rPr b="1" lang="en-US"/>
              <a:t>Conclusion</a:t>
            </a:r>
            <a:r>
              <a:rPr lang="en-US"/>
              <a:t> – The phone starts vibrating when we call it using another phone. This sends a disturbance across the membrane of the box due to which the balloon starts vibrating and the salt particles start dancing.</a:t>
            </a:r>
            <a:br>
              <a:rPr b="1" lang="en-US"/>
            </a:br>
            <a:r>
              <a:rPr lang="en-US"/>
              <a:t>When we increase the pitch, the number of vibrations increase and thus, the salt starts dancing much faster.</a:t>
            </a:r>
            <a:endParaRPr/>
          </a:p>
          <a:p>
            <a:pPr indent="-342900" lvl="0" marL="342900" rtl="0" algn="l">
              <a:spcBef>
                <a:spcPts val="1000"/>
              </a:spcBef>
              <a:spcAft>
                <a:spcPts val="0"/>
              </a:spcAft>
              <a:buSzPts val="1440"/>
              <a:buChar char="►"/>
            </a:pPr>
            <a:r>
              <a:rPr b="1" lang="en-US"/>
              <a:t>Hazard or Benefit? </a:t>
            </a:r>
            <a:r>
              <a:rPr lang="en-US"/>
              <a:t>– It is a benefit according to me because if the mobile phone is on mute and someone messages or calls you, then you can feel the vibrations and be able to pick the call or read the message. Sometimes, if the frequency of the vibration increases, then the membrane of the ear can be ruptured, so it is both a benefit and a hazard.</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Pedometer</a:t>
            </a:r>
            <a:endParaRPr/>
          </a:p>
        </p:txBody>
      </p:sp>
      <p:sp>
        <p:nvSpPr>
          <p:cNvPr id="156" name="Google Shape;156;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Number of Days Tried : 3</a:t>
            </a:r>
            <a:endParaRPr/>
          </a:p>
          <a:p>
            <a:pPr indent="-342900" lvl="0" marL="342900" rtl="0" algn="l">
              <a:spcBef>
                <a:spcPts val="1000"/>
              </a:spcBef>
              <a:spcAft>
                <a:spcPts val="0"/>
              </a:spcAft>
              <a:buSzPts val="1440"/>
              <a:buChar char="►"/>
            </a:pPr>
            <a:r>
              <a:rPr lang="en-US"/>
              <a:t>Time : 10 minutes</a:t>
            </a:r>
            <a:endParaRPr/>
          </a:p>
          <a:p>
            <a:pPr indent="-342900" lvl="0" marL="342900" rtl="0" algn="l">
              <a:spcBef>
                <a:spcPts val="1000"/>
              </a:spcBef>
              <a:spcAft>
                <a:spcPts val="0"/>
              </a:spcAft>
              <a:buSzPts val="1440"/>
              <a:buChar char="►"/>
            </a:pPr>
            <a:r>
              <a:rPr lang="en-US"/>
              <a:t>Maximum Distance : 800 m</a:t>
            </a:r>
            <a:endParaRPr/>
          </a:p>
          <a:p>
            <a:pPr indent="-342900" lvl="0" marL="342900" rtl="0" algn="l">
              <a:spcBef>
                <a:spcPts val="1000"/>
              </a:spcBef>
              <a:spcAft>
                <a:spcPts val="0"/>
              </a:spcAft>
              <a:buSzPts val="1440"/>
              <a:buChar char="►"/>
            </a:pPr>
            <a:r>
              <a:rPr lang="en-US"/>
              <a:t>Steps : 1,100 (approx.)</a:t>
            </a:r>
            <a:endParaRPr/>
          </a:p>
          <a:p>
            <a:pPr indent="-342900" lvl="0" marL="342900" rtl="0" algn="l">
              <a:spcBef>
                <a:spcPts val="1000"/>
              </a:spcBef>
              <a:spcAft>
                <a:spcPts val="0"/>
              </a:spcAft>
              <a:buSzPts val="1440"/>
              <a:buChar char="►"/>
            </a:pPr>
            <a:r>
              <a:rPr lang="en-US"/>
              <a:t>Calories Burnt : 41</a:t>
            </a:r>
            <a:endParaRPr/>
          </a:p>
          <a:p>
            <a:pPr indent="-342900" lvl="0" marL="342900" rtl="0" algn="l">
              <a:spcBef>
                <a:spcPts val="1000"/>
              </a:spcBef>
              <a:spcAft>
                <a:spcPts val="0"/>
              </a:spcAft>
              <a:buSzPts val="1440"/>
              <a:buChar char="►"/>
            </a:pPr>
            <a:r>
              <a:rPr lang="en-US"/>
              <a:t>Health Benefits – I think that walking is one of the best exercise for our health. It increases our bodies fitness, reduces chances of falling ill. When the music is switched on, we get motivated to move faster and for a longer time.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Dancing Queen Craft</a:t>
            </a:r>
            <a:endParaRPr/>
          </a:p>
        </p:txBody>
      </p:sp>
      <p:sp>
        <p:nvSpPr>
          <p:cNvPr id="162" name="Google Shape;162;p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Observation</a:t>
            </a:r>
            <a:r>
              <a:rPr lang="en-US"/>
              <a:t> – The fan starts rotating on its axis.</a:t>
            </a:r>
            <a:endParaRPr/>
          </a:p>
          <a:p>
            <a:pPr indent="-342900" lvl="0" marL="342900" rtl="0" algn="l">
              <a:spcBef>
                <a:spcPts val="1000"/>
              </a:spcBef>
              <a:spcAft>
                <a:spcPts val="0"/>
              </a:spcAft>
              <a:buSzPts val="1440"/>
              <a:buChar char="►"/>
            </a:pPr>
            <a:r>
              <a:rPr b="1" lang="en-US"/>
              <a:t>Conclusion</a:t>
            </a:r>
            <a:r>
              <a:rPr lang="en-US"/>
              <a:t> – The vapour emitted from the candle and the direction of the wind make the paper rotate on its fixed axis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1. Hampi’s Vittala Temple</a:t>
            </a:r>
            <a:endParaRPr/>
          </a:p>
        </p:txBody>
      </p:sp>
      <p:sp>
        <p:nvSpPr>
          <p:cNvPr id="168" name="Google Shape;168;p5"/>
          <p:cNvSpPr txBox="1"/>
          <p:nvPr>
            <p:ph idx="1" type="body"/>
          </p:nvPr>
        </p:nvSpPr>
        <p:spPr>
          <a:xfrm>
            <a:off x="677334" y="1474573"/>
            <a:ext cx="8596668" cy="5189838"/>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SzPct val="79999"/>
              <a:buChar char="►"/>
            </a:pPr>
            <a:r>
              <a:rPr lang="en-US" sz="2600">
                <a:latin typeface="Garamond"/>
                <a:ea typeface="Garamond"/>
                <a:cs typeface="Garamond"/>
                <a:sym typeface="Garamond"/>
              </a:rPr>
              <a:t>Buiilt in the 15</a:t>
            </a:r>
            <a:r>
              <a:rPr baseline="30000" lang="en-US" sz="2600">
                <a:latin typeface="Garamond"/>
                <a:ea typeface="Garamond"/>
                <a:cs typeface="Garamond"/>
                <a:sym typeface="Garamond"/>
              </a:rPr>
              <a:t>th</a:t>
            </a:r>
            <a:r>
              <a:rPr lang="en-US" sz="2600">
                <a:latin typeface="Garamond"/>
                <a:ea typeface="Garamond"/>
                <a:cs typeface="Garamond"/>
                <a:sym typeface="Garamond"/>
              </a:rPr>
              <a:t> Century C.E. during the reign of Devaraya II. One of the rulers of the Vijayanagara empire</a:t>
            </a:r>
            <a:endParaRPr/>
          </a:p>
          <a:p>
            <a:pPr indent="-342900" lvl="0" marL="342900" rtl="0" algn="l">
              <a:spcBef>
                <a:spcPts val="1000"/>
              </a:spcBef>
              <a:spcAft>
                <a:spcPts val="0"/>
              </a:spcAft>
              <a:buSzPct val="79999"/>
              <a:buChar char="►"/>
            </a:pPr>
            <a:r>
              <a:rPr lang="en-US" sz="2600">
                <a:latin typeface="Garamond"/>
                <a:ea typeface="Garamond"/>
                <a:cs typeface="Garamond"/>
                <a:sym typeface="Garamond"/>
              </a:rPr>
              <a:t>The temple was built dedicated to Vittala who was said to be the incarnation of Lord Vishnu</a:t>
            </a:r>
            <a:endParaRPr sz="2600">
              <a:latin typeface="Calibri"/>
              <a:ea typeface="Calibri"/>
              <a:cs typeface="Calibri"/>
              <a:sym typeface="Calibri"/>
            </a:endParaRPr>
          </a:p>
          <a:p>
            <a:pPr indent="-342900" lvl="0" marL="342900" rtl="0" algn="l">
              <a:spcBef>
                <a:spcPts val="1000"/>
              </a:spcBef>
              <a:spcAft>
                <a:spcPts val="0"/>
              </a:spcAft>
              <a:buSzPct val="79999"/>
              <a:buChar char="►"/>
            </a:pPr>
            <a:r>
              <a:rPr lang="en-US" sz="2600">
                <a:latin typeface="Garamond"/>
                <a:ea typeface="Garamond"/>
                <a:cs typeface="Garamond"/>
                <a:sym typeface="Garamond"/>
              </a:rPr>
              <a:t>The temple has many gorgeous stone structures like Maha Madapa, Devi Shrine, Kalyana Mandapa, Ranga Mandapa, Utsava Mandapa, and the Stone chariot </a:t>
            </a:r>
            <a:endParaRPr/>
          </a:p>
          <a:p>
            <a:pPr indent="-342900" lvl="0" marL="342900" rtl="0" algn="l">
              <a:spcBef>
                <a:spcPts val="1000"/>
              </a:spcBef>
              <a:spcAft>
                <a:spcPts val="0"/>
              </a:spcAft>
              <a:buSzPct val="79999"/>
              <a:buChar char="►"/>
            </a:pPr>
            <a:r>
              <a:rPr lang="en-US" sz="2600">
                <a:latin typeface="Garamond"/>
                <a:ea typeface="Garamond"/>
                <a:cs typeface="Garamond"/>
                <a:sym typeface="Garamond"/>
              </a:rPr>
              <a:t>It is one of the grandest temples in Humpi</a:t>
            </a:r>
            <a:endParaRPr sz="2600">
              <a:latin typeface="Garamond"/>
              <a:ea typeface="Garamond"/>
              <a:cs typeface="Garamond"/>
              <a:sym typeface="Garamond"/>
            </a:endParaRPr>
          </a:p>
          <a:p>
            <a:pPr indent="-342900" lvl="0" marL="342900" rtl="0" algn="l">
              <a:spcBef>
                <a:spcPts val="1000"/>
              </a:spcBef>
              <a:spcAft>
                <a:spcPts val="0"/>
              </a:spcAft>
              <a:buSzPct val="79999"/>
              <a:buChar char="►"/>
            </a:pPr>
            <a:r>
              <a:rPr lang="en-US" sz="2600">
                <a:latin typeface="Garamond"/>
                <a:ea typeface="Garamond"/>
                <a:cs typeface="Garamond"/>
                <a:sym typeface="Garamond"/>
              </a:rPr>
              <a:t>The craftmanship of the VIjayanagara artisans was amazing. This temple in Hampi is famous all over the world even thought it is in ruins</a:t>
            </a:r>
            <a:endParaRPr sz="2600">
              <a:latin typeface="Calibri"/>
              <a:ea typeface="Calibri"/>
              <a:cs typeface="Calibri"/>
              <a:sym typeface="Calibri"/>
            </a:endParaRPr>
          </a:p>
          <a:p>
            <a:pPr indent="-342900" lvl="0" marL="342900" rtl="0" algn="l">
              <a:spcBef>
                <a:spcPts val="1000"/>
              </a:spcBef>
              <a:spcAft>
                <a:spcPts val="0"/>
              </a:spcAft>
              <a:buSzPct val="79999"/>
              <a:buChar char="►"/>
            </a:pPr>
            <a:r>
              <a:rPr lang="en-US" sz="2600">
                <a:latin typeface="Garamond"/>
                <a:ea typeface="Garamond"/>
                <a:cs typeface="Garamond"/>
                <a:sym typeface="Garamond"/>
              </a:rPr>
              <a:t>The most breathtaking part of the temple are the 56 Music pillars in the Ranga Mandapa</a:t>
            </a:r>
            <a:endParaRPr/>
          </a:p>
          <a:p>
            <a:pPr indent="-342900" lvl="0" marL="342900" rtl="0" algn="l">
              <a:spcBef>
                <a:spcPts val="1000"/>
              </a:spcBef>
              <a:spcAft>
                <a:spcPts val="0"/>
              </a:spcAft>
              <a:buSzPct val="79999"/>
              <a:buChar char="►"/>
            </a:pPr>
            <a:r>
              <a:rPr lang="en-US" sz="2600">
                <a:latin typeface="Garamond"/>
                <a:ea typeface="Garamond"/>
                <a:cs typeface="Garamond"/>
                <a:sym typeface="Garamond"/>
              </a:rPr>
              <a:t>If a person taps them, they can hear the musical notes. There is a set of main pillars in the centre and smaller ones in the sides.</a:t>
            </a:r>
            <a:endParaRPr/>
          </a:p>
          <a:p>
            <a:pPr indent="-342900" lvl="0" marL="342900" rtl="0" algn="l">
              <a:spcBef>
                <a:spcPts val="1000"/>
              </a:spcBef>
              <a:spcAft>
                <a:spcPts val="0"/>
              </a:spcAft>
              <a:buSzPct val="79999"/>
              <a:buChar char="►"/>
            </a:pPr>
            <a:r>
              <a:rPr lang="en-US" sz="2600">
                <a:latin typeface="Garamond"/>
                <a:ea typeface="Garamond"/>
                <a:cs typeface="Garamond"/>
                <a:sym typeface="Garamond"/>
              </a:rPr>
              <a:t>These pillars support the ceiling of the Ranga Mandapa. Each main pillar is wrapped with 7 minor pillars, which emit the musical notes. Each note emitting from each pillar produce different sounds</a:t>
            </a:r>
            <a:endParaRPr/>
          </a:p>
          <a:p>
            <a:pPr indent="-342900" lvl="0" marL="342900" rtl="0" algn="l">
              <a:spcBef>
                <a:spcPts val="1000"/>
              </a:spcBef>
              <a:spcAft>
                <a:spcPts val="0"/>
              </a:spcAft>
              <a:buSzPct val="79999"/>
              <a:buChar char="►"/>
            </a:pPr>
            <a:r>
              <a:rPr lang="en-US" sz="2600">
                <a:latin typeface="Garamond"/>
                <a:ea typeface="Garamond"/>
                <a:cs typeface="Garamond"/>
                <a:sym typeface="Garamond"/>
              </a:rPr>
              <a:t>These notes also change as spring, percussion and wind instruments are being played. If the pillars are hit by Sandalwood, then it emits sound like the SaReGaMa tune</a:t>
            </a:r>
            <a:endParaRPr/>
          </a:p>
          <a:p>
            <a:pPr indent="-342900" lvl="0" marL="342900" rtl="0" algn="l">
              <a:spcBef>
                <a:spcPts val="1000"/>
              </a:spcBef>
              <a:spcAft>
                <a:spcPts val="0"/>
              </a:spcAft>
              <a:buSzPct val="79999"/>
              <a:buChar char="►"/>
            </a:pPr>
            <a:r>
              <a:rPr lang="en-US" sz="2600">
                <a:latin typeface="Garamond"/>
                <a:ea typeface="Garamond"/>
                <a:cs typeface="Garamond"/>
                <a:sym typeface="Garamond"/>
              </a:rPr>
              <a:t>The reason behind this is not known yet</a:t>
            </a:r>
            <a:endParaRPr/>
          </a:p>
          <a:p>
            <a:pPr indent="0" lvl="0" marL="0" rtl="0" algn="l">
              <a:spcBef>
                <a:spcPts val="1000"/>
              </a:spcBef>
              <a:spcAft>
                <a:spcPts val="0"/>
              </a:spcAft>
              <a:buSzPct val="80000"/>
              <a:buNone/>
            </a:pPr>
            <a:r>
              <a:t/>
            </a:r>
            <a:endParaRPr sz="1600">
              <a:latin typeface="Calibri"/>
              <a:ea typeface="Calibri"/>
              <a:cs typeface="Calibri"/>
              <a:sym typeface="Calibri"/>
            </a:endParaRPr>
          </a:p>
          <a:p>
            <a:pPr indent="0" lvl="0" marL="0" rtl="0" algn="l">
              <a:spcBef>
                <a:spcPts val="1000"/>
              </a:spcBef>
              <a:spcAft>
                <a:spcPts val="0"/>
              </a:spcAft>
              <a:buSzPct val="80000"/>
              <a:buNone/>
            </a:pPr>
            <a:r>
              <a:t/>
            </a:r>
            <a:endParaRPr sz="1600">
              <a:latin typeface="Calibri"/>
              <a:ea typeface="Calibri"/>
              <a:cs typeface="Calibri"/>
              <a:sym typeface="Calibri"/>
            </a:endParaRPr>
          </a:p>
          <a:p>
            <a:pPr indent="0" lvl="0" marL="0" rtl="0" algn="l">
              <a:spcBef>
                <a:spcPts val="1000"/>
              </a:spcBef>
              <a:spcAft>
                <a:spcPts val="0"/>
              </a:spcAft>
              <a:buSzPct val="80000"/>
              <a:buNone/>
            </a:pPr>
            <a:r>
              <a:rPr lang="en-US" sz="1600">
                <a:latin typeface="Calibri"/>
                <a:ea typeface="Calibri"/>
                <a:cs typeface="Calibri"/>
                <a:sym typeface="Calibri"/>
              </a:rPr>
              <a:t>Reference: </a:t>
            </a:r>
            <a:r>
              <a:rPr lang="en-US" sz="1600" u="sng">
                <a:solidFill>
                  <a:schemeClr val="hlink"/>
                </a:solidFill>
                <a:latin typeface="Calibri"/>
                <a:ea typeface="Calibri"/>
                <a:cs typeface="Calibri"/>
                <a:sym typeface="Calibri"/>
                <a:hlinkClick r:id="rId3"/>
              </a:rPr>
              <a:t>https://timesofindia.indiatimes.com/travel/destinations/hampis-vittala-temple-of-musical-pillars/as65608824.cms</a:t>
            </a:r>
            <a:endParaRPr sz="19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2. Hindu Temples</a:t>
            </a:r>
            <a:r>
              <a:rPr baseline="30000" lang="en-US"/>
              <a:t> (Bells are Rung)</a:t>
            </a:r>
            <a:endParaRPr/>
          </a:p>
        </p:txBody>
      </p:sp>
      <p:sp>
        <p:nvSpPr>
          <p:cNvPr id="174" name="Google Shape;174;p6"/>
          <p:cNvSpPr txBox="1"/>
          <p:nvPr>
            <p:ph idx="1" type="body"/>
          </p:nvPr>
        </p:nvSpPr>
        <p:spPr>
          <a:xfrm>
            <a:off x="677334" y="2160589"/>
            <a:ext cx="8596668" cy="451206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280"/>
              <a:buChar char="►"/>
            </a:pPr>
            <a:r>
              <a:rPr lang="en-US" sz="1600">
                <a:latin typeface="Garamond"/>
                <a:ea typeface="Garamond"/>
                <a:cs typeface="Garamond"/>
                <a:sym typeface="Garamond"/>
              </a:rPr>
              <a:t>The bells are rung whenever a devotee enters or exits a temple. This is because the devotee is informing the God that he/she has entered the temple to pray and seek blessings from him. The sound of the bell is considered auspicious and is said to ward off evil.</a:t>
            </a:r>
            <a:endParaRPr sz="1600">
              <a:latin typeface="Calibri"/>
              <a:ea typeface="Calibri"/>
              <a:cs typeface="Calibri"/>
              <a:sym typeface="Calibri"/>
            </a:endParaRPr>
          </a:p>
          <a:p>
            <a:pPr indent="-342900" lvl="0" marL="342900" rtl="0" algn="l">
              <a:spcBef>
                <a:spcPts val="1000"/>
              </a:spcBef>
              <a:spcAft>
                <a:spcPts val="0"/>
              </a:spcAft>
              <a:buSzPts val="1280"/>
              <a:buChar char="►"/>
            </a:pPr>
            <a:r>
              <a:rPr lang="en-US" sz="1600">
                <a:latin typeface="Garamond"/>
                <a:ea typeface="Garamond"/>
                <a:cs typeface="Garamond"/>
                <a:sym typeface="Garamond"/>
              </a:rPr>
              <a:t>The sound of the bell is said to have many advantages. They are:</a:t>
            </a:r>
            <a:endParaRPr/>
          </a:p>
          <a:p>
            <a:pPr indent="-342900" lvl="1" marL="742950" rtl="0" algn="l">
              <a:lnSpc>
                <a:spcPct val="107000"/>
              </a:lnSpc>
              <a:spcBef>
                <a:spcPts val="0"/>
              </a:spcBef>
              <a:spcAft>
                <a:spcPts val="0"/>
              </a:spcAft>
              <a:buSzPts val="1120"/>
              <a:buFont typeface="Trebuchet MS"/>
              <a:buAutoNum type="arabicPeriod"/>
            </a:pPr>
            <a:r>
              <a:rPr lang="en-US" sz="1400">
                <a:latin typeface="Garamond"/>
                <a:ea typeface="Garamond"/>
                <a:cs typeface="Garamond"/>
                <a:sym typeface="Garamond"/>
              </a:rPr>
              <a:t>The sound activates the 7 chakras of the Human Body</a:t>
            </a:r>
            <a:endParaRPr sz="1400">
              <a:latin typeface="Calibri"/>
              <a:ea typeface="Calibri"/>
              <a:cs typeface="Calibri"/>
              <a:sym typeface="Calibri"/>
            </a:endParaRPr>
          </a:p>
          <a:p>
            <a:pPr indent="-342900" lvl="1" marL="742950" rtl="0" algn="l">
              <a:lnSpc>
                <a:spcPct val="107000"/>
              </a:lnSpc>
              <a:spcBef>
                <a:spcPts val="0"/>
              </a:spcBef>
              <a:spcAft>
                <a:spcPts val="0"/>
              </a:spcAft>
              <a:buSzPts val="1120"/>
              <a:buFont typeface="Trebuchet MS"/>
              <a:buAutoNum type="arabicPeriod"/>
            </a:pPr>
            <a:r>
              <a:rPr lang="en-US" sz="1400">
                <a:latin typeface="Garamond"/>
                <a:ea typeface="Garamond"/>
                <a:cs typeface="Garamond"/>
                <a:sym typeface="Garamond"/>
              </a:rPr>
              <a:t>It creates harmony between the left and right brain</a:t>
            </a:r>
            <a:endParaRPr sz="1400">
              <a:latin typeface="Calibri"/>
              <a:ea typeface="Calibri"/>
              <a:cs typeface="Calibri"/>
              <a:sym typeface="Calibri"/>
            </a:endParaRPr>
          </a:p>
          <a:p>
            <a:pPr indent="-342900" lvl="1" marL="742950" rtl="0" algn="l">
              <a:lnSpc>
                <a:spcPct val="107000"/>
              </a:lnSpc>
              <a:spcBef>
                <a:spcPts val="0"/>
              </a:spcBef>
              <a:spcAft>
                <a:spcPts val="0"/>
              </a:spcAft>
              <a:buSzPts val="1120"/>
              <a:buFont typeface="Trebuchet MS"/>
              <a:buAutoNum type="arabicPeriod"/>
            </a:pPr>
            <a:r>
              <a:rPr lang="en-US" sz="1400">
                <a:latin typeface="Garamond"/>
                <a:ea typeface="Garamond"/>
                <a:cs typeface="Garamond"/>
                <a:sym typeface="Garamond"/>
              </a:rPr>
              <a:t>The sound retains the principle of deities and drives away evil energies</a:t>
            </a:r>
            <a:endParaRPr sz="1400">
              <a:latin typeface="Calibri"/>
              <a:ea typeface="Calibri"/>
              <a:cs typeface="Calibri"/>
              <a:sym typeface="Calibri"/>
            </a:endParaRPr>
          </a:p>
          <a:p>
            <a:pPr indent="-342900" lvl="1" marL="742950" rtl="0" algn="l">
              <a:lnSpc>
                <a:spcPct val="107000"/>
              </a:lnSpc>
              <a:spcBef>
                <a:spcPts val="0"/>
              </a:spcBef>
              <a:spcAft>
                <a:spcPts val="0"/>
              </a:spcAft>
              <a:buSzPts val="1120"/>
              <a:buFont typeface="Trebuchet MS"/>
              <a:buAutoNum type="arabicPeriod"/>
            </a:pPr>
            <a:r>
              <a:rPr lang="en-US" sz="1400">
                <a:latin typeface="Garamond"/>
                <a:ea typeface="Garamond"/>
                <a:cs typeface="Garamond"/>
                <a:sym typeface="Garamond"/>
              </a:rPr>
              <a:t>The sound calms the mind and soul and rejuvenates the human body</a:t>
            </a:r>
            <a:endParaRPr sz="1400">
              <a:latin typeface="Calibri"/>
              <a:ea typeface="Calibri"/>
              <a:cs typeface="Calibri"/>
              <a:sym typeface="Calibri"/>
            </a:endParaRPr>
          </a:p>
          <a:p>
            <a:pPr indent="-342900" lvl="1" marL="742950" rtl="0" algn="l">
              <a:lnSpc>
                <a:spcPct val="107000"/>
              </a:lnSpc>
              <a:spcBef>
                <a:spcPts val="0"/>
              </a:spcBef>
              <a:spcAft>
                <a:spcPts val="0"/>
              </a:spcAft>
              <a:buSzPts val="1120"/>
              <a:buFont typeface="Trebuchet MS"/>
              <a:buAutoNum type="arabicPeriod"/>
            </a:pPr>
            <a:r>
              <a:rPr lang="en-US" sz="1400">
                <a:latin typeface="Garamond"/>
                <a:ea typeface="Garamond"/>
                <a:cs typeface="Garamond"/>
                <a:sym typeface="Garamond"/>
              </a:rPr>
              <a:t>It removes negative thoughts</a:t>
            </a:r>
            <a:endParaRPr sz="1400">
              <a:latin typeface="Calibri"/>
              <a:ea typeface="Calibri"/>
              <a:cs typeface="Calibri"/>
              <a:sym typeface="Calibri"/>
            </a:endParaRPr>
          </a:p>
          <a:p>
            <a:pPr indent="-342900" lvl="1" marL="742950" rtl="0" algn="l">
              <a:lnSpc>
                <a:spcPct val="107000"/>
              </a:lnSpc>
              <a:spcBef>
                <a:spcPts val="0"/>
              </a:spcBef>
              <a:spcAft>
                <a:spcPts val="0"/>
              </a:spcAft>
              <a:buSzPts val="1120"/>
              <a:buFont typeface="Trebuchet MS"/>
              <a:buAutoNum type="arabicPeriod"/>
            </a:pPr>
            <a:r>
              <a:rPr lang="en-US" sz="1400">
                <a:latin typeface="Garamond"/>
                <a:ea typeface="Garamond"/>
                <a:cs typeface="Garamond"/>
                <a:sym typeface="Garamond"/>
              </a:rPr>
              <a:t>It brings one’s wandering thoughts back to the present and helps to focus</a:t>
            </a:r>
            <a:endParaRPr sz="1400">
              <a:latin typeface="Calibri"/>
              <a:ea typeface="Calibri"/>
              <a:cs typeface="Calibri"/>
              <a:sym typeface="Calibri"/>
            </a:endParaRPr>
          </a:p>
          <a:p>
            <a:pPr indent="-342900" lvl="1" marL="742950" rtl="0" algn="l">
              <a:lnSpc>
                <a:spcPct val="107000"/>
              </a:lnSpc>
              <a:spcBef>
                <a:spcPts val="0"/>
              </a:spcBef>
              <a:spcAft>
                <a:spcPts val="0"/>
              </a:spcAft>
              <a:buSzPts val="1120"/>
              <a:buFont typeface="Trebuchet MS"/>
              <a:buAutoNum type="arabicPeriod"/>
            </a:pPr>
            <a:r>
              <a:rPr lang="en-US" sz="1400">
                <a:latin typeface="Garamond"/>
                <a:ea typeface="Garamond"/>
                <a:cs typeface="Garamond"/>
                <a:sym typeface="Garamond"/>
              </a:rPr>
              <a:t>It helps one to be with the divine and helps in combatting the worldly chaos, etc.</a:t>
            </a:r>
            <a:endParaRPr/>
          </a:p>
          <a:p>
            <a:pPr indent="0" lvl="0" marL="0" marR="0" rtl="0" algn="l">
              <a:lnSpc>
                <a:spcPct val="107000"/>
              </a:lnSpc>
              <a:spcBef>
                <a:spcPts val="800"/>
              </a:spcBef>
              <a:spcAft>
                <a:spcPts val="0"/>
              </a:spcAft>
              <a:buSzPts val="1280"/>
              <a:buChar char="►"/>
            </a:pPr>
            <a:r>
              <a:rPr lang="en-US" sz="1600">
                <a:latin typeface="Garamond"/>
                <a:ea typeface="Garamond"/>
                <a:cs typeface="Garamond"/>
                <a:sym typeface="Garamond"/>
              </a:rPr>
              <a:t>So, the science of sound is supposed to be important in all Hindu temples</a:t>
            </a:r>
            <a:endParaRPr sz="1600">
              <a:latin typeface="Calibri"/>
              <a:ea typeface="Calibri"/>
              <a:cs typeface="Calibri"/>
              <a:sym typeface="Calibri"/>
            </a:endParaRPr>
          </a:p>
          <a:p>
            <a:pPr indent="0" lvl="0" marL="0" marR="0" rtl="0" algn="l">
              <a:lnSpc>
                <a:spcPct val="107000"/>
              </a:lnSpc>
              <a:spcBef>
                <a:spcPts val="800"/>
              </a:spcBef>
              <a:spcAft>
                <a:spcPts val="0"/>
              </a:spcAft>
              <a:buSzPts val="800"/>
              <a:buNone/>
            </a:pPr>
            <a:r>
              <a:t/>
            </a:r>
            <a:endParaRPr sz="1000">
              <a:latin typeface="Times New Roman"/>
              <a:ea typeface="Times New Roman"/>
              <a:cs typeface="Times New Roman"/>
              <a:sym typeface="Times New Roman"/>
            </a:endParaRPr>
          </a:p>
          <a:p>
            <a:pPr indent="0" lvl="0" marL="0" marR="0" rtl="0" algn="l">
              <a:lnSpc>
                <a:spcPct val="107000"/>
              </a:lnSpc>
              <a:spcBef>
                <a:spcPts val="800"/>
              </a:spcBef>
              <a:spcAft>
                <a:spcPts val="0"/>
              </a:spcAft>
              <a:buSzPts val="800"/>
              <a:buNone/>
            </a:pPr>
            <a:r>
              <a:t/>
            </a:r>
            <a:endParaRPr sz="1000">
              <a:latin typeface="Times New Roman"/>
              <a:ea typeface="Times New Roman"/>
              <a:cs typeface="Times New Roman"/>
              <a:sym typeface="Times New Roman"/>
            </a:endParaRPr>
          </a:p>
          <a:p>
            <a:pPr indent="0" lvl="0" marL="0" marR="0" rtl="0" algn="l">
              <a:lnSpc>
                <a:spcPct val="107000"/>
              </a:lnSpc>
              <a:spcBef>
                <a:spcPts val="800"/>
              </a:spcBef>
              <a:spcAft>
                <a:spcPts val="0"/>
              </a:spcAft>
              <a:buSzPts val="800"/>
              <a:buNone/>
            </a:pPr>
            <a:r>
              <a:t/>
            </a:r>
            <a:endParaRPr sz="1000">
              <a:latin typeface="Times New Roman"/>
              <a:ea typeface="Times New Roman"/>
              <a:cs typeface="Times New Roman"/>
              <a:sym typeface="Times New Roman"/>
            </a:endParaRPr>
          </a:p>
          <a:p>
            <a:pPr indent="0" lvl="0" marL="0" marR="0" rtl="0" algn="l">
              <a:lnSpc>
                <a:spcPct val="107000"/>
              </a:lnSpc>
              <a:spcBef>
                <a:spcPts val="800"/>
              </a:spcBef>
              <a:spcAft>
                <a:spcPts val="0"/>
              </a:spcAft>
              <a:buSzPts val="800"/>
              <a:buNone/>
            </a:pPr>
            <a:r>
              <a:rPr lang="en-US" sz="1000">
                <a:latin typeface="Times New Roman"/>
                <a:ea typeface="Times New Roman"/>
                <a:cs typeface="Times New Roman"/>
                <a:sym typeface="Times New Roman"/>
              </a:rPr>
              <a:t>Reference: </a:t>
            </a:r>
            <a:r>
              <a:rPr lang="en-US" sz="1000" u="sng">
                <a:solidFill>
                  <a:srgbClr val="0563C1"/>
                </a:solidFill>
                <a:latin typeface="Times New Roman"/>
                <a:ea typeface="Times New Roman"/>
                <a:cs typeface="Times New Roman"/>
                <a:sym typeface="Times New Roman"/>
                <a:hlinkClick r:id="rId3">
                  <a:extLst>
                    <a:ext uri="{A12FA001-AC4F-418D-AE19-62706E023703}">
                      <ahyp:hlinkClr val="tx"/>
                    </a:ext>
                  </a:extLst>
                </a:hlinkClick>
              </a:rPr>
              <a:t>https://in.news.yahoo.com/why-ring-bells-temple-183000119.html?soc_src=social-sh&amp;soc_trk=ma</a:t>
            </a:r>
            <a:endParaRPr sz="1000">
              <a:latin typeface="Calibri"/>
              <a:ea typeface="Calibri"/>
              <a:cs typeface="Calibri"/>
              <a:sym typeface="Calibri"/>
            </a:endParaRPr>
          </a:p>
          <a:p>
            <a:pPr indent="-261619" lvl="1" marL="742950" rtl="0" algn="l">
              <a:lnSpc>
                <a:spcPct val="107000"/>
              </a:lnSpc>
              <a:spcBef>
                <a:spcPts val="800"/>
              </a:spcBef>
              <a:spcAft>
                <a:spcPts val="0"/>
              </a:spcAft>
              <a:buSzPts val="1280"/>
              <a:buFont typeface="Trebuchet MS"/>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7"/>
          <p:cNvSpPr txBox="1"/>
          <p:nvPr>
            <p:ph type="title"/>
          </p:nvPr>
        </p:nvSpPr>
        <p:spPr>
          <a:xfrm>
            <a:off x="3699209" y="4146490"/>
            <a:ext cx="8596668" cy="182658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17500"/>
              <a:buFont typeface="Trebuchet MS"/>
              <a:buNone/>
            </a:pPr>
            <a:r>
              <a:rPr lang="en-US" sz="17500"/>
              <a:t>THE END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2021-06-24T04:40:43Z</dcterms:created>
  <dc:creator>varsha mahajan</dc:creator>
</cp:coreProperties>
</file>