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charts/chart5.xml" ContentType="application/vnd.openxmlformats-officedocument.drawingml.chart+xml"/>
  <Override PartName="/ppt/theme/themeOverride5.xml" ContentType="application/vnd.openxmlformats-officedocument.themeOverr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56" r:id="rId2"/>
    <p:sldId id="258" r:id="rId3"/>
    <p:sldId id="259" r:id="rId4"/>
    <p:sldId id="260" r:id="rId5"/>
    <p:sldId id="2147482271" r:id="rId6"/>
    <p:sldId id="2147482402" r:id="rId7"/>
    <p:sldId id="2147482831" r:id="rId8"/>
    <p:sldId id="2147481713" r:id="rId9"/>
    <p:sldId id="261" r:id="rId10"/>
    <p:sldId id="262" r:id="rId11"/>
    <p:sldId id="263" r:id="rId12"/>
    <p:sldId id="264" r:id="rId13"/>
    <p:sldId id="2142532964" r:id="rId14"/>
    <p:sldId id="2142532965" r:id="rId15"/>
    <p:sldId id="2147482832" r:id="rId16"/>
    <p:sldId id="2142532966" r:id="rId17"/>
    <p:sldId id="546"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60"/>
    <p:restoredTop sz="94672"/>
  </p:normalViewPr>
  <p:slideViewPr>
    <p:cSldViewPr snapToGrid="0">
      <p:cViewPr varScale="1">
        <p:scale>
          <a:sx n="81" d="100"/>
          <a:sy n="81" d="100"/>
        </p:scale>
        <p:origin x="77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9390160085088301"/>
          <c:y val="0"/>
          <c:w val="0.67346646218174799"/>
          <c:h val="0.93328715486429503"/>
        </c:manualLayout>
      </c:layout>
      <c:doughnutChart>
        <c:varyColors val="1"/>
        <c:ser>
          <c:idx val="0"/>
          <c:order val="0"/>
          <c:tx>
            <c:strRef>
              <c:f>Sheet1!$B$1</c:f>
              <c:strCache>
                <c:ptCount val="1"/>
                <c:pt idx="0">
                  <c:v>Column1</c:v>
                </c:pt>
              </c:strCache>
            </c:strRef>
          </c:tx>
          <c:spPr>
            <a:gradFill>
              <a:gsLst>
                <a:gs pos="0">
                  <a:srgbClr val="F14E37"/>
                </a:gs>
                <a:gs pos="50000">
                  <a:srgbClr val="F36C34"/>
                </a:gs>
                <a:gs pos="100000">
                  <a:srgbClr val="F6872E"/>
                </a:gs>
              </a:gsLst>
              <a:lin ang="5400000" scaled="1"/>
            </a:gradFill>
          </c:spPr>
          <c:dPt>
            <c:idx val="0"/>
            <c:bubble3D val="0"/>
            <c:spPr>
              <a:solidFill>
                <a:srgbClr val="0F62FE"/>
              </a:solidFill>
            </c:spPr>
            <c:extLst>
              <c:ext xmlns:c16="http://schemas.microsoft.com/office/drawing/2014/chart" uri="{C3380CC4-5D6E-409C-BE32-E72D297353CC}">
                <c16:uniqueId val="{00000001-CCBC-DF43-BD1F-3B380ABA03F3}"/>
              </c:ext>
            </c:extLst>
          </c:dPt>
          <c:dPt>
            <c:idx val="1"/>
            <c:bubble3D val="0"/>
            <c:spPr>
              <a:solidFill>
                <a:srgbClr val="E0E0E0">
                  <a:lumMod val="90000"/>
                </a:srgbClr>
              </a:solidFill>
            </c:spPr>
            <c:extLst>
              <c:ext xmlns:c16="http://schemas.microsoft.com/office/drawing/2014/chart" uri="{C3380CC4-5D6E-409C-BE32-E72D297353CC}">
                <c16:uniqueId val="{00000003-CCBC-DF43-BD1F-3B380ABA03F3}"/>
              </c:ext>
            </c:extLst>
          </c:dPt>
          <c:dPt>
            <c:idx val="2"/>
            <c:bubble3D val="0"/>
            <c:spPr>
              <a:solidFill>
                <a:srgbClr val="FFAFD2"/>
              </a:solidFill>
            </c:spPr>
            <c:extLst>
              <c:ext xmlns:c16="http://schemas.microsoft.com/office/drawing/2014/chart" uri="{C3380CC4-5D6E-409C-BE32-E72D297353CC}">
                <c16:uniqueId val="{00000005-CCBC-DF43-BD1F-3B380ABA03F3}"/>
              </c:ext>
            </c:extLst>
          </c:dPt>
          <c:dPt>
            <c:idx val="3"/>
            <c:bubble3D val="0"/>
            <c:extLst>
              <c:ext xmlns:c16="http://schemas.microsoft.com/office/drawing/2014/chart" uri="{C3380CC4-5D6E-409C-BE32-E72D297353CC}">
                <c16:uniqueId val="{00000006-CCBC-DF43-BD1F-3B380ABA03F3}"/>
              </c:ext>
            </c:extLst>
          </c:dPt>
          <c:dPt>
            <c:idx val="4"/>
            <c:bubble3D val="0"/>
            <c:extLst>
              <c:ext xmlns:c16="http://schemas.microsoft.com/office/drawing/2014/chart" uri="{C3380CC4-5D6E-409C-BE32-E72D297353CC}">
                <c16:uniqueId val="{00000007-CCBC-DF43-BD1F-3B380ABA03F3}"/>
              </c:ext>
            </c:extLst>
          </c:dPt>
          <c:dPt>
            <c:idx val="5"/>
            <c:bubble3D val="0"/>
            <c:extLst>
              <c:ext xmlns:c16="http://schemas.microsoft.com/office/drawing/2014/chart" uri="{C3380CC4-5D6E-409C-BE32-E72D297353CC}">
                <c16:uniqueId val="{00000008-CCBC-DF43-BD1F-3B380ABA03F3}"/>
              </c:ext>
            </c:extLst>
          </c:dPt>
          <c:dPt>
            <c:idx val="6"/>
            <c:bubble3D val="0"/>
            <c:extLst>
              <c:ext xmlns:c16="http://schemas.microsoft.com/office/drawing/2014/chart" uri="{C3380CC4-5D6E-409C-BE32-E72D297353CC}">
                <c16:uniqueId val="{00000009-CCBC-DF43-BD1F-3B380ABA03F3}"/>
              </c:ext>
            </c:extLst>
          </c:dPt>
          <c:dPt>
            <c:idx val="7"/>
            <c:bubble3D val="0"/>
            <c:extLst>
              <c:ext xmlns:c16="http://schemas.microsoft.com/office/drawing/2014/chart" uri="{C3380CC4-5D6E-409C-BE32-E72D297353CC}">
                <c16:uniqueId val="{0000000A-CCBC-DF43-BD1F-3B380ABA03F3}"/>
              </c:ext>
            </c:extLst>
          </c:dPt>
          <c:dPt>
            <c:idx val="8"/>
            <c:bubble3D val="0"/>
            <c:extLst>
              <c:ext xmlns:c16="http://schemas.microsoft.com/office/drawing/2014/chart" uri="{C3380CC4-5D6E-409C-BE32-E72D297353CC}">
                <c16:uniqueId val="{0000000B-CCBC-DF43-BD1F-3B380ABA03F3}"/>
              </c:ext>
            </c:extLst>
          </c:dPt>
          <c:cat>
            <c:numRef>
              <c:f>Sheet1!$A$2:$A$10</c:f>
              <c:numCache>
                <c:formatCode>General</c:formatCode>
                <c:ptCount val="9"/>
                <c:pt idx="0">
                  <c:v>1</c:v>
                </c:pt>
                <c:pt idx="1">
                  <c:v>2</c:v>
                </c:pt>
              </c:numCache>
            </c:numRef>
          </c:cat>
          <c:val>
            <c:numRef>
              <c:f>Sheet1!$B$2:$B$10</c:f>
              <c:numCache>
                <c:formatCode>General</c:formatCode>
                <c:ptCount val="9"/>
                <c:pt idx="0">
                  <c:v>48</c:v>
                </c:pt>
                <c:pt idx="1">
                  <c:v>33</c:v>
                </c:pt>
                <c:pt idx="2">
                  <c:v>19</c:v>
                </c:pt>
              </c:numCache>
            </c:numRef>
          </c:val>
          <c:extLst>
            <c:ext xmlns:c16="http://schemas.microsoft.com/office/drawing/2014/chart" uri="{C3380CC4-5D6E-409C-BE32-E72D297353CC}">
              <c16:uniqueId val="{0000000C-CCBC-DF43-BD1F-3B380ABA03F3}"/>
            </c:ext>
          </c:extLst>
        </c:ser>
        <c:dLbls>
          <c:showLegendKey val="0"/>
          <c:showVal val="0"/>
          <c:showCatName val="0"/>
          <c:showSerName val="0"/>
          <c:showPercent val="0"/>
          <c:showBubbleSize val="0"/>
          <c:showLeaderLines val="1"/>
        </c:dLbls>
        <c:firstSliceAng val="0"/>
        <c:holeSize val="90"/>
      </c:doughnutChart>
      <c:spPr>
        <a:noFill/>
        <a:ln w="25414">
          <a:noFill/>
        </a:ln>
      </c:spPr>
    </c:plotArea>
    <c:plotVisOnly val="1"/>
    <c:dispBlanksAs val="zero"/>
    <c:showDLblsOverMax val="0"/>
  </c:chart>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9390160085088301"/>
          <c:y val="0"/>
          <c:w val="0.67346646218174799"/>
          <c:h val="0.93328715486429503"/>
        </c:manualLayout>
      </c:layout>
      <c:doughnutChart>
        <c:varyColors val="1"/>
        <c:ser>
          <c:idx val="0"/>
          <c:order val="0"/>
          <c:tx>
            <c:strRef>
              <c:f>Sheet1!$B$1</c:f>
              <c:strCache>
                <c:ptCount val="1"/>
                <c:pt idx="0">
                  <c:v>Column1</c:v>
                </c:pt>
              </c:strCache>
            </c:strRef>
          </c:tx>
          <c:spPr>
            <a:gradFill>
              <a:gsLst>
                <a:gs pos="0">
                  <a:srgbClr val="F14E37"/>
                </a:gs>
                <a:gs pos="50000">
                  <a:srgbClr val="F36C34"/>
                </a:gs>
                <a:gs pos="100000">
                  <a:srgbClr val="F6872E"/>
                </a:gs>
              </a:gsLst>
              <a:lin ang="5400000" scaled="1"/>
            </a:gradFill>
          </c:spPr>
          <c:dPt>
            <c:idx val="0"/>
            <c:bubble3D val="0"/>
            <c:spPr>
              <a:solidFill>
                <a:srgbClr val="0F62FE"/>
              </a:solidFill>
            </c:spPr>
            <c:extLst>
              <c:ext xmlns:c16="http://schemas.microsoft.com/office/drawing/2014/chart" uri="{C3380CC4-5D6E-409C-BE32-E72D297353CC}">
                <c16:uniqueId val="{00000001-E0BF-8D4E-AA62-F3D257D6F13C}"/>
              </c:ext>
            </c:extLst>
          </c:dPt>
          <c:dPt>
            <c:idx val="1"/>
            <c:bubble3D val="0"/>
            <c:spPr>
              <a:solidFill>
                <a:srgbClr val="C6C6C6"/>
              </a:solidFill>
            </c:spPr>
            <c:extLst>
              <c:ext xmlns:c16="http://schemas.microsoft.com/office/drawing/2014/chart" uri="{C3380CC4-5D6E-409C-BE32-E72D297353CC}">
                <c16:uniqueId val="{00000003-E0BF-8D4E-AA62-F3D257D6F13C}"/>
              </c:ext>
            </c:extLst>
          </c:dPt>
          <c:dPt>
            <c:idx val="2"/>
            <c:bubble3D val="0"/>
            <c:spPr>
              <a:solidFill>
                <a:srgbClr val="FFAFD2"/>
              </a:solidFill>
            </c:spPr>
            <c:extLst>
              <c:ext xmlns:c16="http://schemas.microsoft.com/office/drawing/2014/chart" uri="{C3380CC4-5D6E-409C-BE32-E72D297353CC}">
                <c16:uniqueId val="{00000005-E0BF-8D4E-AA62-F3D257D6F13C}"/>
              </c:ext>
            </c:extLst>
          </c:dPt>
          <c:dPt>
            <c:idx val="3"/>
            <c:bubble3D val="0"/>
            <c:extLst>
              <c:ext xmlns:c16="http://schemas.microsoft.com/office/drawing/2014/chart" uri="{C3380CC4-5D6E-409C-BE32-E72D297353CC}">
                <c16:uniqueId val="{00000006-E0BF-8D4E-AA62-F3D257D6F13C}"/>
              </c:ext>
            </c:extLst>
          </c:dPt>
          <c:dPt>
            <c:idx val="4"/>
            <c:bubble3D val="0"/>
            <c:extLst>
              <c:ext xmlns:c16="http://schemas.microsoft.com/office/drawing/2014/chart" uri="{C3380CC4-5D6E-409C-BE32-E72D297353CC}">
                <c16:uniqueId val="{00000007-E0BF-8D4E-AA62-F3D257D6F13C}"/>
              </c:ext>
            </c:extLst>
          </c:dPt>
          <c:dPt>
            <c:idx val="5"/>
            <c:bubble3D val="0"/>
            <c:extLst>
              <c:ext xmlns:c16="http://schemas.microsoft.com/office/drawing/2014/chart" uri="{C3380CC4-5D6E-409C-BE32-E72D297353CC}">
                <c16:uniqueId val="{00000008-E0BF-8D4E-AA62-F3D257D6F13C}"/>
              </c:ext>
            </c:extLst>
          </c:dPt>
          <c:dPt>
            <c:idx val="6"/>
            <c:bubble3D val="0"/>
            <c:extLst>
              <c:ext xmlns:c16="http://schemas.microsoft.com/office/drawing/2014/chart" uri="{C3380CC4-5D6E-409C-BE32-E72D297353CC}">
                <c16:uniqueId val="{00000009-E0BF-8D4E-AA62-F3D257D6F13C}"/>
              </c:ext>
            </c:extLst>
          </c:dPt>
          <c:dPt>
            <c:idx val="7"/>
            <c:bubble3D val="0"/>
            <c:extLst>
              <c:ext xmlns:c16="http://schemas.microsoft.com/office/drawing/2014/chart" uri="{C3380CC4-5D6E-409C-BE32-E72D297353CC}">
                <c16:uniqueId val="{0000000A-E0BF-8D4E-AA62-F3D257D6F13C}"/>
              </c:ext>
            </c:extLst>
          </c:dPt>
          <c:dPt>
            <c:idx val="8"/>
            <c:bubble3D val="0"/>
            <c:extLst>
              <c:ext xmlns:c16="http://schemas.microsoft.com/office/drawing/2014/chart" uri="{C3380CC4-5D6E-409C-BE32-E72D297353CC}">
                <c16:uniqueId val="{0000000B-E0BF-8D4E-AA62-F3D257D6F13C}"/>
              </c:ext>
            </c:extLst>
          </c:dPt>
          <c:cat>
            <c:numRef>
              <c:f>Sheet1!$A$2:$A$10</c:f>
              <c:numCache>
                <c:formatCode>General</c:formatCode>
                <c:ptCount val="9"/>
                <c:pt idx="0">
                  <c:v>1</c:v>
                </c:pt>
                <c:pt idx="1">
                  <c:v>2</c:v>
                </c:pt>
              </c:numCache>
            </c:numRef>
          </c:cat>
          <c:val>
            <c:numRef>
              <c:f>Sheet1!$B$2:$B$10</c:f>
              <c:numCache>
                <c:formatCode>General</c:formatCode>
                <c:ptCount val="9"/>
                <c:pt idx="0">
                  <c:v>46</c:v>
                </c:pt>
                <c:pt idx="1">
                  <c:v>34</c:v>
                </c:pt>
                <c:pt idx="2">
                  <c:v>20</c:v>
                </c:pt>
              </c:numCache>
            </c:numRef>
          </c:val>
          <c:extLst>
            <c:ext xmlns:c16="http://schemas.microsoft.com/office/drawing/2014/chart" uri="{C3380CC4-5D6E-409C-BE32-E72D297353CC}">
              <c16:uniqueId val="{0000000C-E0BF-8D4E-AA62-F3D257D6F13C}"/>
            </c:ext>
          </c:extLst>
        </c:ser>
        <c:dLbls>
          <c:showLegendKey val="0"/>
          <c:showVal val="0"/>
          <c:showCatName val="0"/>
          <c:showSerName val="0"/>
          <c:showPercent val="0"/>
          <c:showBubbleSize val="0"/>
          <c:showLeaderLines val="1"/>
        </c:dLbls>
        <c:firstSliceAng val="0"/>
        <c:holeSize val="90"/>
      </c:doughnutChart>
      <c:spPr>
        <a:noFill/>
        <a:ln w="25414">
          <a:noFill/>
        </a:ln>
      </c:spPr>
    </c:plotArea>
    <c:plotVisOnly val="1"/>
    <c:dispBlanksAs val="zero"/>
    <c:showDLblsOverMax val="0"/>
  </c:chart>
  <c:txPr>
    <a:bodyPr/>
    <a:lstStyle/>
    <a:p>
      <a:pPr>
        <a:defRPr sz="180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9390160085088301"/>
          <c:y val="0"/>
          <c:w val="0.67346646218174799"/>
          <c:h val="0.93328715486429503"/>
        </c:manualLayout>
      </c:layout>
      <c:doughnutChart>
        <c:varyColors val="1"/>
        <c:ser>
          <c:idx val="0"/>
          <c:order val="0"/>
          <c:tx>
            <c:strRef>
              <c:f>Sheet1!$B$1</c:f>
              <c:strCache>
                <c:ptCount val="1"/>
                <c:pt idx="0">
                  <c:v>Column1</c:v>
                </c:pt>
              </c:strCache>
            </c:strRef>
          </c:tx>
          <c:spPr>
            <a:gradFill>
              <a:gsLst>
                <a:gs pos="0">
                  <a:srgbClr val="F14E37"/>
                </a:gs>
                <a:gs pos="50000">
                  <a:srgbClr val="F36C34"/>
                </a:gs>
                <a:gs pos="100000">
                  <a:srgbClr val="F6872E"/>
                </a:gs>
              </a:gsLst>
              <a:lin ang="5400000" scaled="1"/>
            </a:gradFill>
          </c:spPr>
          <c:dPt>
            <c:idx val="0"/>
            <c:bubble3D val="0"/>
            <c:spPr>
              <a:solidFill>
                <a:srgbClr val="0F62FE"/>
              </a:solidFill>
            </c:spPr>
            <c:extLst>
              <c:ext xmlns:c16="http://schemas.microsoft.com/office/drawing/2014/chart" uri="{C3380CC4-5D6E-409C-BE32-E72D297353CC}">
                <c16:uniqueId val="{00000001-28B6-6F4F-80A7-09939819EFFD}"/>
              </c:ext>
            </c:extLst>
          </c:dPt>
          <c:dPt>
            <c:idx val="1"/>
            <c:bubble3D val="0"/>
            <c:spPr>
              <a:solidFill>
                <a:srgbClr val="C6C6C6"/>
              </a:solidFill>
              <a:ln>
                <a:noFill/>
              </a:ln>
            </c:spPr>
            <c:extLst>
              <c:ext xmlns:c16="http://schemas.microsoft.com/office/drawing/2014/chart" uri="{C3380CC4-5D6E-409C-BE32-E72D297353CC}">
                <c16:uniqueId val="{00000003-28B6-6F4F-80A7-09939819EFFD}"/>
              </c:ext>
            </c:extLst>
          </c:dPt>
          <c:dPt>
            <c:idx val="2"/>
            <c:bubble3D val="0"/>
            <c:spPr>
              <a:solidFill>
                <a:srgbClr val="FFAFD2"/>
              </a:solidFill>
            </c:spPr>
            <c:extLst>
              <c:ext xmlns:c16="http://schemas.microsoft.com/office/drawing/2014/chart" uri="{C3380CC4-5D6E-409C-BE32-E72D297353CC}">
                <c16:uniqueId val="{00000005-28B6-6F4F-80A7-09939819EFFD}"/>
              </c:ext>
            </c:extLst>
          </c:dPt>
          <c:dPt>
            <c:idx val="3"/>
            <c:bubble3D val="0"/>
            <c:extLst>
              <c:ext xmlns:c16="http://schemas.microsoft.com/office/drawing/2014/chart" uri="{C3380CC4-5D6E-409C-BE32-E72D297353CC}">
                <c16:uniqueId val="{00000006-28B6-6F4F-80A7-09939819EFFD}"/>
              </c:ext>
            </c:extLst>
          </c:dPt>
          <c:dPt>
            <c:idx val="4"/>
            <c:bubble3D val="0"/>
            <c:extLst>
              <c:ext xmlns:c16="http://schemas.microsoft.com/office/drawing/2014/chart" uri="{C3380CC4-5D6E-409C-BE32-E72D297353CC}">
                <c16:uniqueId val="{00000007-28B6-6F4F-80A7-09939819EFFD}"/>
              </c:ext>
            </c:extLst>
          </c:dPt>
          <c:dPt>
            <c:idx val="5"/>
            <c:bubble3D val="0"/>
            <c:extLst>
              <c:ext xmlns:c16="http://schemas.microsoft.com/office/drawing/2014/chart" uri="{C3380CC4-5D6E-409C-BE32-E72D297353CC}">
                <c16:uniqueId val="{00000008-28B6-6F4F-80A7-09939819EFFD}"/>
              </c:ext>
            </c:extLst>
          </c:dPt>
          <c:dPt>
            <c:idx val="6"/>
            <c:bubble3D val="0"/>
            <c:extLst>
              <c:ext xmlns:c16="http://schemas.microsoft.com/office/drawing/2014/chart" uri="{C3380CC4-5D6E-409C-BE32-E72D297353CC}">
                <c16:uniqueId val="{00000009-28B6-6F4F-80A7-09939819EFFD}"/>
              </c:ext>
            </c:extLst>
          </c:dPt>
          <c:dPt>
            <c:idx val="7"/>
            <c:bubble3D val="0"/>
            <c:extLst>
              <c:ext xmlns:c16="http://schemas.microsoft.com/office/drawing/2014/chart" uri="{C3380CC4-5D6E-409C-BE32-E72D297353CC}">
                <c16:uniqueId val="{0000000A-28B6-6F4F-80A7-09939819EFFD}"/>
              </c:ext>
            </c:extLst>
          </c:dPt>
          <c:dPt>
            <c:idx val="8"/>
            <c:bubble3D val="0"/>
            <c:extLst>
              <c:ext xmlns:c16="http://schemas.microsoft.com/office/drawing/2014/chart" uri="{C3380CC4-5D6E-409C-BE32-E72D297353CC}">
                <c16:uniqueId val="{0000000B-28B6-6F4F-80A7-09939819EFFD}"/>
              </c:ext>
            </c:extLst>
          </c:dPt>
          <c:cat>
            <c:numRef>
              <c:f>Sheet1!$A$2:$A$10</c:f>
              <c:numCache>
                <c:formatCode>General</c:formatCode>
                <c:ptCount val="9"/>
                <c:pt idx="0">
                  <c:v>1</c:v>
                </c:pt>
                <c:pt idx="1">
                  <c:v>2</c:v>
                </c:pt>
              </c:numCache>
            </c:numRef>
          </c:cat>
          <c:val>
            <c:numRef>
              <c:f>Sheet1!$B$2:$B$10</c:f>
              <c:numCache>
                <c:formatCode>General</c:formatCode>
                <c:ptCount val="9"/>
                <c:pt idx="0">
                  <c:v>42</c:v>
                </c:pt>
                <c:pt idx="1">
                  <c:v>30</c:v>
                </c:pt>
                <c:pt idx="2">
                  <c:v>28</c:v>
                </c:pt>
              </c:numCache>
            </c:numRef>
          </c:val>
          <c:extLst>
            <c:ext xmlns:c16="http://schemas.microsoft.com/office/drawing/2014/chart" uri="{C3380CC4-5D6E-409C-BE32-E72D297353CC}">
              <c16:uniqueId val="{0000000C-28B6-6F4F-80A7-09939819EFFD}"/>
            </c:ext>
          </c:extLst>
        </c:ser>
        <c:dLbls>
          <c:showLegendKey val="0"/>
          <c:showVal val="0"/>
          <c:showCatName val="0"/>
          <c:showSerName val="0"/>
          <c:showPercent val="0"/>
          <c:showBubbleSize val="0"/>
          <c:showLeaderLines val="1"/>
        </c:dLbls>
        <c:firstSliceAng val="0"/>
        <c:holeSize val="90"/>
      </c:doughnutChart>
      <c:spPr>
        <a:noFill/>
        <a:ln w="25414">
          <a:noFill/>
        </a:ln>
      </c:spPr>
    </c:plotArea>
    <c:plotVisOnly val="1"/>
    <c:dispBlanksAs val="zero"/>
    <c:showDLblsOverMax val="0"/>
  </c:chart>
  <c:txPr>
    <a:bodyPr/>
    <a:lstStyle/>
    <a:p>
      <a:pPr>
        <a:defRPr sz="1800"/>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9390160085088301"/>
          <c:y val="0"/>
          <c:w val="0.67346646218174799"/>
          <c:h val="0.93328715486429503"/>
        </c:manualLayout>
      </c:layout>
      <c:doughnutChart>
        <c:varyColors val="1"/>
        <c:ser>
          <c:idx val="0"/>
          <c:order val="0"/>
          <c:tx>
            <c:strRef>
              <c:f>Sheet1!$B$1</c:f>
              <c:strCache>
                <c:ptCount val="1"/>
                <c:pt idx="0">
                  <c:v>Column1</c:v>
                </c:pt>
              </c:strCache>
            </c:strRef>
          </c:tx>
          <c:spPr>
            <a:gradFill>
              <a:gsLst>
                <a:gs pos="0">
                  <a:srgbClr val="F14E37"/>
                </a:gs>
                <a:gs pos="50000">
                  <a:srgbClr val="F36C34"/>
                </a:gs>
                <a:gs pos="100000">
                  <a:srgbClr val="F6872E"/>
                </a:gs>
              </a:gsLst>
              <a:lin ang="5400000" scaled="1"/>
            </a:gradFill>
          </c:spPr>
          <c:dPt>
            <c:idx val="0"/>
            <c:bubble3D val="0"/>
            <c:spPr>
              <a:solidFill>
                <a:srgbClr val="0F62FE"/>
              </a:solidFill>
            </c:spPr>
            <c:extLst>
              <c:ext xmlns:c16="http://schemas.microsoft.com/office/drawing/2014/chart" uri="{C3380CC4-5D6E-409C-BE32-E72D297353CC}">
                <c16:uniqueId val="{00000001-FB48-764E-9433-2858FDAAD17F}"/>
              </c:ext>
            </c:extLst>
          </c:dPt>
          <c:dPt>
            <c:idx val="1"/>
            <c:bubble3D val="0"/>
            <c:spPr>
              <a:solidFill>
                <a:srgbClr val="C6C6C6"/>
              </a:solidFill>
            </c:spPr>
            <c:extLst>
              <c:ext xmlns:c16="http://schemas.microsoft.com/office/drawing/2014/chart" uri="{C3380CC4-5D6E-409C-BE32-E72D297353CC}">
                <c16:uniqueId val="{00000003-FB48-764E-9433-2858FDAAD17F}"/>
              </c:ext>
            </c:extLst>
          </c:dPt>
          <c:dPt>
            <c:idx val="2"/>
            <c:bubble3D val="0"/>
            <c:spPr>
              <a:solidFill>
                <a:srgbClr val="FFAFD2"/>
              </a:solidFill>
            </c:spPr>
            <c:extLst>
              <c:ext xmlns:c16="http://schemas.microsoft.com/office/drawing/2014/chart" uri="{C3380CC4-5D6E-409C-BE32-E72D297353CC}">
                <c16:uniqueId val="{00000005-FB48-764E-9433-2858FDAAD17F}"/>
              </c:ext>
            </c:extLst>
          </c:dPt>
          <c:dPt>
            <c:idx val="3"/>
            <c:bubble3D val="0"/>
            <c:extLst>
              <c:ext xmlns:c16="http://schemas.microsoft.com/office/drawing/2014/chart" uri="{C3380CC4-5D6E-409C-BE32-E72D297353CC}">
                <c16:uniqueId val="{00000006-FB48-764E-9433-2858FDAAD17F}"/>
              </c:ext>
            </c:extLst>
          </c:dPt>
          <c:dPt>
            <c:idx val="4"/>
            <c:bubble3D val="0"/>
            <c:extLst>
              <c:ext xmlns:c16="http://schemas.microsoft.com/office/drawing/2014/chart" uri="{C3380CC4-5D6E-409C-BE32-E72D297353CC}">
                <c16:uniqueId val="{00000007-FB48-764E-9433-2858FDAAD17F}"/>
              </c:ext>
            </c:extLst>
          </c:dPt>
          <c:dPt>
            <c:idx val="5"/>
            <c:bubble3D val="0"/>
            <c:extLst>
              <c:ext xmlns:c16="http://schemas.microsoft.com/office/drawing/2014/chart" uri="{C3380CC4-5D6E-409C-BE32-E72D297353CC}">
                <c16:uniqueId val="{00000008-FB48-764E-9433-2858FDAAD17F}"/>
              </c:ext>
            </c:extLst>
          </c:dPt>
          <c:dPt>
            <c:idx val="6"/>
            <c:bubble3D val="0"/>
            <c:extLst>
              <c:ext xmlns:c16="http://schemas.microsoft.com/office/drawing/2014/chart" uri="{C3380CC4-5D6E-409C-BE32-E72D297353CC}">
                <c16:uniqueId val="{00000009-FB48-764E-9433-2858FDAAD17F}"/>
              </c:ext>
            </c:extLst>
          </c:dPt>
          <c:dPt>
            <c:idx val="7"/>
            <c:bubble3D val="0"/>
            <c:extLst>
              <c:ext xmlns:c16="http://schemas.microsoft.com/office/drawing/2014/chart" uri="{C3380CC4-5D6E-409C-BE32-E72D297353CC}">
                <c16:uniqueId val="{0000000A-FB48-764E-9433-2858FDAAD17F}"/>
              </c:ext>
            </c:extLst>
          </c:dPt>
          <c:dPt>
            <c:idx val="8"/>
            <c:bubble3D val="0"/>
            <c:extLst>
              <c:ext xmlns:c16="http://schemas.microsoft.com/office/drawing/2014/chart" uri="{C3380CC4-5D6E-409C-BE32-E72D297353CC}">
                <c16:uniqueId val="{0000000B-FB48-764E-9433-2858FDAAD17F}"/>
              </c:ext>
            </c:extLst>
          </c:dPt>
          <c:cat>
            <c:numRef>
              <c:f>Sheet1!$A$2:$A$10</c:f>
              <c:numCache>
                <c:formatCode>General</c:formatCode>
                <c:ptCount val="9"/>
                <c:pt idx="0">
                  <c:v>1</c:v>
                </c:pt>
                <c:pt idx="1">
                  <c:v>2</c:v>
                </c:pt>
              </c:numCache>
            </c:numRef>
          </c:cat>
          <c:val>
            <c:numRef>
              <c:f>Sheet1!$B$2:$B$10</c:f>
              <c:numCache>
                <c:formatCode>General</c:formatCode>
                <c:ptCount val="9"/>
                <c:pt idx="0">
                  <c:v>46</c:v>
                </c:pt>
                <c:pt idx="1">
                  <c:v>35</c:v>
                </c:pt>
                <c:pt idx="2">
                  <c:v>19</c:v>
                </c:pt>
              </c:numCache>
            </c:numRef>
          </c:val>
          <c:extLst>
            <c:ext xmlns:c16="http://schemas.microsoft.com/office/drawing/2014/chart" uri="{C3380CC4-5D6E-409C-BE32-E72D297353CC}">
              <c16:uniqueId val="{0000000C-FB48-764E-9433-2858FDAAD17F}"/>
            </c:ext>
          </c:extLst>
        </c:ser>
        <c:dLbls>
          <c:showLegendKey val="0"/>
          <c:showVal val="0"/>
          <c:showCatName val="0"/>
          <c:showSerName val="0"/>
          <c:showPercent val="0"/>
          <c:showBubbleSize val="0"/>
          <c:showLeaderLines val="1"/>
        </c:dLbls>
        <c:firstSliceAng val="0"/>
        <c:holeSize val="90"/>
      </c:doughnutChart>
      <c:spPr>
        <a:noFill/>
        <a:ln w="25414">
          <a:noFill/>
        </a:ln>
      </c:spPr>
    </c:plotArea>
    <c:plotVisOnly val="1"/>
    <c:dispBlanksAs val="zero"/>
    <c:showDLblsOverMax val="0"/>
  </c:chart>
  <c:txPr>
    <a:bodyPr/>
    <a:lstStyle/>
    <a:p>
      <a:pPr>
        <a:defRPr sz="1800"/>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9390160085088301"/>
          <c:y val="0"/>
          <c:w val="0.67346646218174799"/>
          <c:h val="0.93328715486429503"/>
        </c:manualLayout>
      </c:layout>
      <c:doughnutChart>
        <c:varyColors val="1"/>
        <c:dLbls>
          <c:showLegendKey val="0"/>
          <c:showVal val="0"/>
          <c:showCatName val="0"/>
          <c:showSerName val="0"/>
          <c:showPercent val="0"/>
          <c:showBubbleSize val="0"/>
          <c:showLeaderLines val="0"/>
        </c:dLbls>
        <c:firstSliceAng val="0"/>
        <c:holeSize val="90"/>
      </c:doughnutChart>
      <c:spPr>
        <a:noFill/>
        <a:ln w="25414">
          <a:noFill/>
        </a:ln>
      </c:spPr>
    </c:plotArea>
    <c:plotVisOnly val="1"/>
    <c:dispBlanksAs val="zero"/>
    <c:showDLblsOverMax val="0"/>
  </c:chart>
  <c:txPr>
    <a:bodyPr/>
    <a:lstStyle/>
    <a:p>
      <a:pPr>
        <a:defRPr sz="18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3BE0B6-468F-48B9-B1F4-0EBB636C2911}" type="datetimeFigureOut">
              <a:rPr lang="en-US" smtClean="0"/>
              <a:t>9/18/2024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8F9D87-40E6-4B29-9608-1C7F6A0060C6}" type="slidenum">
              <a:rPr lang="en-US" smtClean="0"/>
              <a:t>‹#›</a:t>
            </a:fld>
            <a:endParaRPr lang="en-US"/>
          </a:p>
        </p:txBody>
      </p:sp>
    </p:spTree>
    <p:extLst>
      <p:ext uri="{BB962C8B-B14F-4D97-AF65-F5344CB8AC3E}">
        <p14:creationId xmlns:p14="http://schemas.microsoft.com/office/powerpoint/2010/main" val="612523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kern="100" dirty="0">
                <a:effectLst/>
                <a:latin typeface="+mn-lt"/>
                <a:ea typeface="Calibri" panose="020F0502020204030204" pitchFamily="34" charset="0"/>
                <a:cs typeface="Times New Roman (Body CS)"/>
              </a:rPr>
              <a:t>The advent of foundation models (FMs), given their remarkable performance and extensibility to a wide range of tasks, is bringing an inflection point in artificial intelligence (AI). Recognizing </a:t>
            </a:r>
            <a:r>
              <a:rPr lang="en-US" kern="100" dirty="0">
                <a:solidFill>
                  <a:srgbClr val="000000"/>
                </a:solidFill>
                <a:effectLst/>
                <a:latin typeface="+mn-lt"/>
                <a:ea typeface="Calibri" panose="020F0502020204030204" pitchFamily="34" charset="0"/>
                <a:cs typeface="Times New Roman (Body CS)"/>
              </a:rPr>
              <a:t>the significance of this moment, all clients are actively evaluating and seeking to incorporate </a:t>
            </a:r>
            <a:r>
              <a:rPr lang="en-US" kern="100" dirty="0">
                <a:solidFill>
                  <a:srgbClr val="000000"/>
                </a:solidFill>
                <a:latin typeface="+mn-lt"/>
                <a:ea typeface="Calibri" panose="020F0502020204030204" pitchFamily="34" charset="0"/>
                <a:cs typeface="Times New Roman (Body CS)"/>
              </a:rPr>
              <a:t>FMs</a:t>
            </a:r>
            <a:r>
              <a:rPr lang="en-US" kern="100" dirty="0">
                <a:solidFill>
                  <a:srgbClr val="000000"/>
                </a:solidFill>
                <a:effectLst/>
                <a:latin typeface="+mn-lt"/>
                <a:ea typeface="Calibri" panose="020F0502020204030204" pitchFamily="34" charset="0"/>
                <a:cs typeface="Times New Roman (Body CS)"/>
              </a:rPr>
              <a:t> in their workflows for applications involving generation, summarization, classification, </a:t>
            </a:r>
            <a:r>
              <a:rPr lang="en-US" kern="100" dirty="0">
                <a:solidFill>
                  <a:srgbClr val="000000"/>
                </a:solidFill>
                <a:latin typeface="+mn-lt"/>
                <a:ea typeface="Calibri" panose="020F0502020204030204" pitchFamily="34" charset="0"/>
                <a:cs typeface="Times New Roman (Body CS)"/>
              </a:rPr>
              <a:t>and more</a:t>
            </a:r>
            <a:r>
              <a:rPr lang="en-US" kern="100" dirty="0">
                <a:solidFill>
                  <a:srgbClr val="000000"/>
                </a:solidFill>
                <a:effectLst/>
                <a:latin typeface="+mn-lt"/>
                <a:ea typeface="Calibri" panose="020F0502020204030204" pitchFamily="34" charset="0"/>
                <a:cs typeface="Times New Roman (Body CS)"/>
              </a:rPr>
              <a:t>. </a:t>
            </a:r>
          </a:p>
          <a:p>
            <a:endParaRPr lang="en-US" b="0" dirty="0"/>
          </a:p>
        </p:txBody>
      </p:sp>
      <p:sp>
        <p:nvSpPr>
          <p:cNvPr id="4" name="Slide Number Placeholder 3"/>
          <p:cNvSpPr>
            <a:spLocks noGrp="1"/>
          </p:cNvSpPr>
          <p:nvPr>
            <p:ph type="sldNum" sz="quarter" idx="5"/>
          </p:nvPr>
        </p:nvSpPr>
        <p:spPr/>
        <p:txBody>
          <a:bodyPr/>
          <a:lstStyle/>
          <a:p>
            <a:fld id="{7C2E4B97-47D2-F84D-B38D-90044C23DECA}" type="slidenum">
              <a:rPr lang="en-US" smtClean="0"/>
              <a:t>5</a:t>
            </a:fld>
            <a:endParaRPr lang="en-US"/>
          </a:p>
        </p:txBody>
      </p:sp>
    </p:spTree>
    <p:extLst>
      <p:ext uri="{BB962C8B-B14F-4D97-AF65-F5344CB8AC3E}">
        <p14:creationId xmlns:p14="http://schemas.microsoft.com/office/powerpoint/2010/main" val="549642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r>
              <a:rPr lang="en-US" dirty="0"/>
              <a:t>This self-explanatory slide points out specific indicators of the impact that generative AI has over digital transformation.</a:t>
            </a:r>
          </a:p>
        </p:txBody>
      </p:sp>
      <p:sp>
        <p:nvSpPr>
          <p:cNvPr id="4" name="Slide Number Placeholder 3"/>
          <p:cNvSpPr>
            <a:spLocks noGrp="1"/>
          </p:cNvSpPr>
          <p:nvPr>
            <p:ph type="sldNum" sz="quarter" idx="5"/>
          </p:nvPr>
        </p:nvSpPr>
        <p:spPr/>
        <p:txBody>
          <a:bodyPr/>
          <a:lstStyle/>
          <a:p>
            <a:pPr marL="0" marR="0" lvl="0" indent="0" algn="r" defTabSz="1829379"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Light" panose="020B0503050203000203" pitchFamily="34" charset="0"/>
              </a:rPr>
              <a:pPr marL="0" marR="0" lvl="0" indent="0" algn="r" defTabSz="1829379" rtl="0" eaLnBrk="1" fontAlgn="auto" latinLnBrk="0" hangingPunct="1">
                <a:lnSpc>
                  <a:spcPct val="100000"/>
                </a:lnSpc>
                <a:spcBef>
                  <a:spcPts val="0"/>
                </a:spcBef>
                <a:spcAft>
                  <a:spcPts val="0"/>
                </a:spcAft>
                <a:buClrTx/>
                <a:buSzTx/>
                <a:buFontTx/>
                <a:buNone/>
                <a:tabLst/>
                <a:defRPr/>
              </a:pPr>
              <a:t>6</a:t>
            </a:fld>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Tree>
    <p:extLst>
      <p:ext uri="{BB962C8B-B14F-4D97-AF65-F5344CB8AC3E}">
        <p14:creationId xmlns:p14="http://schemas.microsoft.com/office/powerpoint/2010/main" val="844931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3" y="231775"/>
            <a:ext cx="6524625" cy="3670300"/>
          </a:xfrm>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kern="100" dirty="0">
                <a:effectLst/>
                <a:latin typeface="+mn-lt"/>
                <a:ea typeface="Calibri" panose="020F0502020204030204" pitchFamily="34" charset="0"/>
                <a:cs typeface="Times New Roman" panose="02020603050405020304" pitchFamily="18" charset="0"/>
              </a:rPr>
              <a:t>Organizations are increasingly turning to generative AI solutions to gain a competitive edge and unlock new opportunities. As AI adoption accelerates across enterprises, it becomes increasingly crucial to navigate the landscape carefully and responsibly.  </a:t>
            </a:r>
          </a:p>
          <a:p>
            <a:pPr marL="0" marR="0">
              <a:lnSpc>
                <a:spcPct val="107000"/>
              </a:lnSpc>
              <a:spcBef>
                <a:spcPts val="0"/>
              </a:spcBef>
              <a:spcAft>
                <a:spcPts val="0"/>
              </a:spcAft>
            </a:pPr>
            <a:endParaRPr lang="en-US"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kern="100" dirty="0">
                <a:effectLst/>
                <a:latin typeface="+mn-lt"/>
                <a:ea typeface="Calibri" panose="020F0502020204030204" pitchFamily="34" charset="0"/>
                <a:cs typeface="Times New Roman" panose="02020603050405020304" pitchFamily="18" charset="0"/>
              </a:rPr>
              <a:t>Implementing AI is a complex process that requires careful planning and consideration. Businesses must ensure they integrate with existing systems, select the right AI models, consider ethical implications, define the problems they want to solve and scale, and ensure that their data is of high quality. </a:t>
            </a:r>
          </a:p>
          <a:p>
            <a:pPr marL="0" marR="0">
              <a:lnSpc>
                <a:spcPct val="107000"/>
              </a:lnSpc>
              <a:spcBef>
                <a:spcPts val="0"/>
              </a:spcBef>
              <a:spcAft>
                <a:spcPts val="0"/>
              </a:spcAft>
            </a:pPr>
            <a:endParaRPr lang="en-US"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kern="100" dirty="0">
                <a:effectLst/>
                <a:latin typeface="+mn-lt"/>
                <a:ea typeface="Calibri" panose="020F0502020204030204" pitchFamily="34" charset="0"/>
                <a:cs typeface="Times New Roman" panose="02020603050405020304" pitchFamily="18" charset="0"/>
              </a:rPr>
              <a:t>This self-explanatory slide lists five truths as enterprises look to put AI to work in the most effective and responsible way possible.</a:t>
            </a:r>
          </a:p>
          <a:p>
            <a:pPr marL="0" marR="0">
              <a:lnSpc>
                <a:spcPct val="107000"/>
              </a:lnSpc>
              <a:spcBef>
                <a:spcPts val="0"/>
              </a:spcBef>
              <a:spcAft>
                <a:spcPts val="0"/>
              </a:spcAft>
            </a:pPr>
            <a:endParaRPr lang="en-US" kern="100" dirty="0">
              <a:effectLst/>
              <a:latin typeface="+mn-lt"/>
              <a:ea typeface="Calibri" panose="020F0502020204030204" pitchFamily="34" charset="0"/>
              <a:cs typeface="Times New Roman" panose="02020603050405020304" pitchFamily="18" charset="0"/>
            </a:endParaRPr>
          </a:p>
          <a:p>
            <a:r>
              <a:rPr lang="en-US" b="1" kern="100" dirty="0">
                <a:latin typeface="+mn-lt"/>
                <a:ea typeface="Calibri" panose="020F0502020204030204" pitchFamily="34" charset="0"/>
                <a:cs typeface="Times New Roman" panose="02020603050405020304" pitchFamily="18" charset="0"/>
              </a:rPr>
              <a:t>Acronym:</a:t>
            </a:r>
          </a:p>
          <a:p>
            <a:pPr marL="174570" indent="-174570">
              <a:buFont typeface="Arial" panose="020B0604020202020204" pitchFamily="34" charset="0"/>
              <a:buChar char="•"/>
            </a:pPr>
            <a:r>
              <a:rPr lang="en-US" b="1" kern="100" dirty="0">
                <a:latin typeface="+mn-lt"/>
                <a:ea typeface="Calibri" panose="020F0502020204030204" pitchFamily="34" charset="0"/>
                <a:cs typeface="Times New Roman" panose="02020603050405020304" pitchFamily="18" charset="0"/>
              </a:rPr>
              <a:t>ROI: </a:t>
            </a:r>
            <a:r>
              <a:rPr lang="en-US" kern="100" dirty="0">
                <a:latin typeface="+mn-lt"/>
                <a:ea typeface="Calibri" panose="020F0502020204030204" pitchFamily="34" charset="0"/>
                <a:cs typeface="Times New Roman" panose="02020603050405020304" pitchFamily="18" charset="0"/>
              </a:rPr>
              <a:t>Return on Investment</a:t>
            </a:r>
            <a:endParaRPr lang="en-US" dirty="0">
              <a:latin typeface="+mn-lt"/>
            </a:endParaRPr>
          </a:p>
          <a:p>
            <a:pPr marL="0" marR="0">
              <a:lnSpc>
                <a:spcPct val="107000"/>
              </a:lnSpc>
              <a:spcBef>
                <a:spcPts val="0"/>
              </a:spcBef>
              <a:spcAft>
                <a:spcPts val="0"/>
              </a:spcAft>
            </a:pPr>
            <a:endParaRPr lang="en-US"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b="1" kern="100" dirty="0">
                <a:effectLst/>
                <a:latin typeface="+mn-lt"/>
                <a:ea typeface="Calibri" panose="020F0502020204030204" pitchFamily="34" charset="0"/>
                <a:cs typeface="Times New Roman" panose="02020603050405020304" pitchFamily="18" charset="0"/>
              </a:rPr>
              <a:t>Sources:</a:t>
            </a:r>
            <a:endParaRPr lang="en-US" kern="100" dirty="0">
              <a:effectLst/>
              <a:latin typeface="+mn-lt"/>
              <a:ea typeface="Calibri" panose="020F0502020204030204" pitchFamily="34" charset="0"/>
              <a:cs typeface="Times New Roman" panose="02020603050405020304" pitchFamily="18" charset="0"/>
            </a:endParaRPr>
          </a:p>
          <a:p>
            <a:pPr marL="171450" marR="0" indent="-171450">
              <a:lnSpc>
                <a:spcPct val="107000"/>
              </a:lnSpc>
              <a:spcBef>
                <a:spcPts val="0"/>
              </a:spcBef>
              <a:spcAft>
                <a:spcPts val="0"/>
              </a:spcAft>
              <a:buFont typeface="Arial" panose="020B0604020202020204" pitchFamily="34" charset="0"/>
              <a:buChar char="•"/>
            </a:pPr>
            <a:r>
              <a:rPr lang="en-US" b="1" kern="100" dirty="0">
                <a:effectLst/>
                <a:latin typeface="+mn-lt"/>
                <a:ea typeface="Calibri" panose="020F0502020204030204" pitchFamily="34" charset="0"/>
                <a:cs typeface="Times New Roman" panose="02020603050405020304" pitchFamily="18" charset="0"/>
              </a:rPr>
              <a:t>Truth 1:</a:t>
            </a:r>
            <a:r>
              <a:rPr lang="en-US" kern="100" dirty="0">
                <a:effectLst/>
                <a:latin typeface="+mn-lt"/>
                <a:ea typeface="Calibri" panose="020F0502020204030204" pitchFamily="34" charset="0"/>
                <a:cs typeface="Times New Roman" panose="02020603050405020304" pitchFamily="18" charset="0"/>
              </a:rPr>
              <a:t> Source: IBM conducted primary interviews to understand enterprises’ foundation model strategy decisions</a:t>
            </a:r>
          </a:p>
          <a:p>
            <a:pPr marL="171450" marR="0" indent="-171450">
              <a:lnSpc>
                <a:spcPct val="107000"/>
              </a:lnSpc>
              <a:spcBef>
                <a:spcPts val="0"/>
              </a:spcBef>
              <a:spcAft>
                <a:spcPts val="0"/>
              </a:spcAft>
              <a:buFont typeface="Arial" panose="020B0604020202020204" pitchFamily="34" charset="0"/>
              <a:buChar char="•"/>
            </a:pPr>
            <a:r>
              <a:rPr lang="en-US" b="1" kern="100" dirty="0">
                <a:effectLst/>
                <a:latin typeface="+mn-lt"/>
                <a:ea typeface="Calibri" panose="020F0502020204030204" pitchFamily="34" charset="0"/>
                <a:cs typeface="Times New Roman" panose="02020603050405020304" pitchFamily="18" charset="0"/>
              </a:rPr>
              <a:t>Truth 2: </a:t>
            </a:r>
            <a:r>
              <a:rPr lang="en-US" kern="100" dirty="0">
                <a:effectLst/>
                <a:latin typeface="+mn-lt"/>
                <a:ea typeface="Calibri" panose="020F0502020204030204" pitchFamily="34" charset="0"/>
                <a:cs typeface="Times New Roman" panose="02020603050405020304" pitchFamily="18" charset="0"/>
              </a:rPr>
              <a:t>Source: Cisco and Gartner</a:t>
            </a:r>
          </a:p>
          <a:p>
            <a:pPr marL="171450" marR="0" indent="-171450">
              <a:lnSpc>
                <a:spcPct val="107000"/>
              </a:lnSpc>
              <a:spcBef>
                <a:spcPts val="0"/>
              </a:spcBef>
              <a:spcAft>
                <a:spcPts val="0"/>
              </a:spcAft>
              <a:buFont typeface="Arial" panose="020B0604020202020204" pitchFamily="34" charset="0"/>
              <a:buChar char="•"/>
            </a:pPr>
            <a:r>
              <a:rPr lang="en-US" b="1" kern="100" dirty="0">
                <a:effectLst/>
                <a:latin typeface="+mn-lt"/>
                <a:ea typeface="Calibri" panose="020F0502020204030204" pitchFamily="34" charset="0"/>
                <a:cs typeface="Times New Roman" panose="02020603050405020304" pitchFamily="18" charset="0"/>
              </a:rPr>
              <a:t>Truth 3: </a:t>
            </a:r>
            <a:r>
              <a:rPr lang="en-US" kern="100" dirty="0">
                <a:effectLst/>
                <a:latin typeface="+mn-lt"/>
                <a:ea typeface="Calibri" panose="020F0502020204030204" pitchFamily="34" charset="0"/>
                <a:cs typeface="Times New Roman" panose="02020603050405020304" pitchFamily="18" charset="0"/>
              </a:rPr>
              <a:t>IBM Institute of Business Value</a:t>
            </a:r>
          </a:p>
          <a:p>
            <a:pPr marL="171450" marR="0" indent="-171450">
              <a:lnSpc>
                <a:spcPct val="107000"/>
              </a:lnSpc>
              <a:spcBef>
                <a:spcPts val="0"/>
              </a:spcBef>
              <a:spcAft>
                <a:spcPts val="0"/>
              </a:spcAft>
              <a:buFont typeface="Arial" panose="020B0604020202020204" pitchFamily="34" charset="0"/>
              <a:buChar char="•"/>
            </a:pPr>
            <a:r>
              <a:rPr lang="en-US" b="1" kern="100" dirty="0">
                <a:effectLst/>
                <a:latin typeface="+mn-lt"/>
                <a:ea typeface="Calibri" panose="020F0502020204030204" pitchFamily="34" charset="0"/>
                <a:cs typeface="Times New Roman" panose="02020603050405020304" pitchFamily="18" charset="0"/>
              </a:rPr>
              <a:t>Truth 4: </a:t>
            </a:r>
            <a:r>
              <a:rPr lang="en-US" kern="100" dirty="0">
                <a:effectLst/>
                <a:latin typeface="+mn-lt"/>
                <a:ea typeface="Calibri" panose="020F0502020204030204" pitchFamily="34" charset="0"/>
                <a:cs typeface="Times New Roman" panose="02020603050405020304" pitchFamily="18" charset="0"/>
              </a:rPr>
              <a:t>Source: Human-Generative AI Collaboration Experiment (May-June 2023); BCG analysis, Decoding the True Cost of Generative AI for Your Enterprise by Maryam Ashoori, PhD</a:t>
            </a:r>
          </a:p>
        </p:txBody>
      </p:sp>
      <p:sp>
        <p:nvSpPr>
          <p:cNvPr id="4" name="Slide Number Placeholder 3"/>
          <p:cNvSpPr>
            <a:spLocks noGrp="1"/>
          </p:cNvSpPr>
          <p:nvPr>
            <p:ph type="sldNum" sz="quarter" idx="5"/>
          </p:nvPr>
        </p:nvSpPr>
        <p:spPr/>
        <p:txBody>
          <a:bodyPr/>
          <a:lstStyle/>
          <a:p>
            <a:pPr marL="0" marR="0" lvl="0" indent="0" algn="r" defTabSz="1829379"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Light" panose="020B0503050203000203" pitchFamily="34" charset="0"/>
              </a:rPr>
              <a:pPr marL="0" marR="0" lvl="0" indent="0" algn="r" defTabSz="1829379" rtl="0" eaLnBrk="1" fontAlgn="auto" latinLnBrk="0" hangingPunct="1">
                <a:lnSpc>
                  <a:spcPct val="100000"/>
                </a:lnSpc>
                <a:spcBef>
                  <a:spcPts val="0"/>
                </a:spcBef>
                <a:spcAft>
                  <a:spcPts val="0"/>
                </a:spcAft>
                <a:buClrTx/>
                <a:buSzTx/>
                <a:buFontTx/>
                <a:buNone/>
                <a:tabLst/>
                <a:defRPr/>
              </a:pPr>
              <a:t>7</a:t>
            </a:fld>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Tree>
    <p:extLst>
      <p:ext uri="{BB962C8B-B14F-4D97-AF65-F5344CB8AC3E}">
        <p14:creationId xmlns:p14="http://schemas.microsoft.com/office/powerpoint/2010/main" val="537340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r>
              <a:rPr lang="en-US" dirty="0">
                <a:latin typeface="+mn-lt"/>
              </a:rPr>
              <a:t>This slide highlights IBM’s point of view (POV) on some vital characteristics of generative artificial intelligence (AI) and foundation models (FMs) used for business. Businesses want a holistic strategy – one that embraces traditional AI and generative AI – the latter must be tailored to the enterprise. IBM’s four core principles to tailor generative AI for the enterprise: </a:t>
            </a:r>
          </a:p>
          <a:p>
            <a:endParaRPr lang="en-US" dirty="0">
              <a:latin typeface="+mn-lt"/>
            </a:endParaRPr>
          </a:p>
          <a:p>
            <a:pPr marL="174570" indent="-174570">
              <a:buFont typeface="Arial" panose="020B0604020202020204" pitchFamily="34" charset="0"/>
              <a:buChar char="•"/>
            </a:pPr>
            <a:r>
              <a:rPr lang="en-US" b="1" dirty="0">
                <a:latin typeface="+mn-lt"/>
              </a:rPr>
              <a:t>Open </a:t>
            </a:r>
            <a:r>
              <a:rPr lang="en-US" dirty="0">
                <a:latin typeface="+mn-lt"/>
              </a:rPr>
              <a:t>– Open source is a rich source of innovation and is a rich source of many FMs (such as those available on Hugging Face). A generative AI platform needs to be open – or it will restrict what is available to its practitioners and lock them in. One model will not rule them all.</a:t>
            </a:r>
          </a:p>
          <a:p>
            <a:pPr marL="174570" indent="-174570">
              <a:buFont typeface="Arial" panose="020B0604020202020204" pitchFamily="34" charset="0"/>
              <a:buChar char="•"/>
            </a:pPr>
            <a:endParaRPr lang="en-US" dirty="0">
              <a:latin typeface="+mn-lt"/>
            </a:endParaRPr>
          </a:p>
          <a:p>
            <a:pPr marL="174570" indent="-174570">
              <a:buFont typeface="Arial" panose="020B0604020202020204" pitchFamily="34" charset="0"/>
              <a:buChar char="•"/>
            </a:pPr>
            <a:r>
              <a:rPr lang="en-US" b="1" dirty="0">
                <a:latin typeface="+mn-lt"/>
              </a:rPr>
              <a:t>Trusted </a:t>
            </a:r>
            <a:r>
              <a:rPr lang="en-US" dirty="0">
                <a:latin typeface="+mn-lt"/>
              </a:rPr>
              <a:t>– There are already well-known issues with generative AI platforms like </a:t>
            </a:r>
            <a:r>
              <a:rPr lang="en-US" dirty="0" err="1">
                <a:latin typeface="+mn-lt"/>
              </a:rPr>
              <a:t>ChatGPT</a:t>
            </a:r>
            <a:r>
              <a:rPr lang="en-US" dirty="0">
                <a:latin typeface="+mn-lt"/>
              </a:rPr>
              <a:t> or applications like Google Bard. Generative AI models are known for hallucination (making up answers). Generative AI platforms need to be trusted, offering security and data and model protection. They also need to be architected with governance in mind from the start, not an afterthought and provide transparency, and </a:t>
            </a:r>
            <a:r>
              <a:rPr lang="en-US" dirty="0" err="1">
                <a:latin typeface="+mn-lt"/>
              </a:rPr>
              <a:t>explainability</a:t>
            </a:r>
            <a:r>
              <a:rPr lang="en-US" dirty="0">
                <a:latin typeface="+mn-lt"/>
              </a:rPr>
              <a:t> for their models to support increasing regulatory compliance demands.</a:t>
            </a:r>
          </a:p>
          <a:p>
            <a:pPr marL="174570" indent="-174570">
              <a:buFont typeface="Arial" panose="020B0604020202020204" pitchFamily="34" charset="0"/>
              <a:buChar char="•"/>
            </a:pPr>
            <a:endParaRPr lang="en-US" dirty="0">
              <a:latin typeface="+mn-lt"/>
            </a:endParaRPr>
          </a:p>
          <a:p>
            <a:pPr marL="174570" indent="-174570">
              <a:buFont typeface="Arial" panose="020B0604020202020204" pitchFamily="34" charset="0"/>
              <a:buChar char="•"/>
            </a:pPr>
            <a:r>
              <a:rPr lang="en-US" b="1" dirty="0">
                <a:latin typeface="+mn-lt"/>
              </a:rPr>
              <a:t>Targeted</a:t>
            </a:r>
            <a:r>
              <a:rPr lang="en-US" dirty="0">
                <a:latin typeface="+mn-lt"/>
              </a:rPr>
              <a:t> – Platforms like </a:t>
            </a:r>
            <a:r>
              <a:rPr lang="en-US" dirty="0" err="1">
                <a:latin typeface="+mn-lt"/>
              </a:rPr>
              <a:t>ChatGPT</a:t>
            </a:r>
            <a:r>
              <a:rPr lang="en-US" dirty="0">
                <a:latin typeface="+mn-lt"/>
              </a:rPr>
              <a:t> are not targeted. They are used for general consumption and are “generalists” – they are trained on huge amounts of internet-supplied data and require a large overhead to run (clusters of GPU nodes) and are expensive to run (inference) or to fine-tune. Enterprises should look for platforms that provide targeted models (or domain-specific models) for business use cases that can be quickly, effectively, and economically tuned with a small set of proprietary data from the business. </a:t>
            </a:r>
          </a:p>
          <a:p>
            <a:pPr marL="174570" indent="-174570">
              <a:buFont typeface="Arial" panose="020B0604020202020204" pitchFamily="34" charset="0"/>
              <a:buChar char="•"/>
            </a:pPr>
            <a:endParaRPr lang="en-US" dirty="0">
              <a:latin typeface="+mn-lt"/>
            </a:endParaRPr>
          </a:p>
          <a:p>
            <a:pPr marL="174570" indent="-174570">
              <a:buFont typeface="Arial" panose="020B0604020202020204" pitchFamily="34" charset="0"/>
              <a:buChar char="•"/>
            </a:pPr>
            <a:r>
              <a:rPr lang="en-US" b="1" dirty="0">
                <a:latin typeface="+mn-lt"/>
              </a:rPr>
              <a:t>Empowering</a:t>
            </a:r>
            <a:r>
              <a:rPr lang="en-US" dirty="0">
                <a:latin typeface="+mn-lt"/>
              </a:rPr>
              <a:t> – Generative AI is not just about FMs, it must provide a platform that empowers enterprises to bring their own data to tune, train, and deploy generative AI models. The platform must also provide governance to ensure proper, responsible usage of the AI models. Moreover, it needs to be able to support running wherever the business wants to, at a desirable scale. </a:t>
            </a:r>
          </a:p>
          <a:p>
            <a:endParaRPr lang="en-US" dirty="0">
              <a:latin typeface="+mn-lt"/>
            </a:endParaRPr>
          </a:p>
          <a:p>
            <a:pPr marL="0" indent="0">
              <a:buFont typeface="Arial" panose="020B0604020202020204" pitchFamily="34" charset="0"/>
              <a:buNone/>
            </a:pPr>
            <a:r>
              <a:rPr lang="en-US" b="1" dirty="0">
                <a:latin typeface="+mn-lt"/>
              </a:rPr>
              <a:t>Note:</a:t>
            </a:r>
          </a:p>
          <a:p>
            <a:pPr marL="0" indent="0">
              <a:buFont typeface="Arial" panose="020B0604020202020204" pitchFamily="34" charset="0"/>
              <a:buNone/>
            </a:pPr>
            <a:endParaRPr lang="en-US" b="1" dirty="0">
              <a:latin typeface="+mn-lt"/>
            </a:endParaRPr>
          </a:p>
          <a:p>
            <a:pPr marL="171450" marR="0" lvl="0" indent="-171450" algn="l" defTabSz="2438522"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b="1" dirty="0">
                <a:latin typeface="+mn-lt"/>
              </a:rPr>
              <a:t>Hallucination</a:t>
            </a:r>
            <a:r>
              <a:rPr lang="en-US" dirty="0">
                <a:latin typeface="+mn-lt"/>
              </a:rPr>
              <a:t> is a well-known phenomenon in a large language model (LLM) in which the system provides an answer that is factually incorrect, irrelevant, or nonsensical because of limitations in it’s training data and architecture.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2E38B8-B0B4-AD41-AC6E-B781F46A9F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Footer</a:t>
            </a:r>
          </a:p>
        </p:txBody>
      </p:sp>
    </p:spTree>
    <p:extLst>
      <p:ext uri="{BB962C8B-B14F-4D97-AF65-F5344CB8AC3E}">
        <p14:creationId xmlns:p14="http://schemas.microsoft.com/office/powerpoint/2010/main" val="3334969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15</a:t>
            </a:fld>
            <a:endParaRPr lang="en-US"/>
          </a:p>
        </p:txBody>
      </p:sp>
      <p:sp>
        <p:nvSpPr>
          <p:cNvPr id="5" name="Footer Placeholder 4"/>
          <p:cNvSpPr>
            <a:spLocks noGrp="1"/>
          </p:cNvSpPr>
          <p:nvPr>
            <p:ph type="ftr" sz="quarter" idx="4"/>
          </p:nvPr>
        </p:nvSpPr>
        <p:spPr/>
        <p:txBody>
          <a:bodyPr/>
          <a:lstStyle/>
          <a:p>
            <a:r>
              <a:rPr lang="en-US"/>
              <a:t>Footer</a:t>
            </a:r>
          </a:p>
        </p:txBody>
      </p:sp>
    </p:spTree>
    <p:extLst>
      <p:ext uri="{BB962C8B-B14F-4D97-AF65-F5344CB8AC3E}">
        <p14:creationId xmlns:p14="http://schemas.microsoft.com/office/powerpoint/2010/main" val="844931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need for AI governance is clear. However, implementing it presents very real hurdles for most organizations. An optimized approach like the one provided by IBM allows organizations to clear those hurdles.</a:t>
            </a:r>
          </a:p>
          <a:p>
            <a:endParaRPr lang="en-US" dirty="0"/>
          </a:p>
          <a:p>
            <a:pPr marL="285750" indent="-285750">
              <a:buFont typeface="Arial" panose="020B0604020202020204" pitchFamily="34" charset="0"/>
              <a:buChar char="•"/>
            </a:pPr>
            <a:r>
              <a:rPr lang="en-US" b="1" dirty="0"/>
              <a:t>Manual work </a:t>
            </a:r>
            <a:r>
              <a:rPr lang="en-US" dirty="0"/>
              <a:t>- governing models, both in development and in production environments, is a relatively new field and frequently involves a lot of manual labor and new skills that the traditional data scientists who develops and deploys the models may not have. Where possible, tasks should be automated to reduce stress on the data science team and prevent errors.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Multiple, disparate, tools and interfaces not optimized for AI – </a:t>
            </a:r>
            <a:r>
              <a:rPr lang="en-US" b="0" dirty="0"/>
              <a:t>with the </a:t>
            </a:r>
            <a:r>
              <a:rPr lang="en-US" dirty="0"/>
              <a:t>rapid growth of data science in general and AI in particular means that most organizations have not settled on standard processes, platforms or toolsets. These varied environments are difficult to monitor and maintain. Where possible, models, processes, and metrics data should be consolidated on a single governance platform to provide a centralized, comprehensive view of the entire AI and </a:t>
            </a:r>
            <a:r>
              <a:rPr lang="en-US" dirty="0" err="1"/>
              <a:t>MLOps</a:t>
            </a:r>
            <a:r>
              <a:rPr lang="en-US" dirty="0"/>
              <a:t> landscape. many practices, processes and tools were rapidly developed in an ad-hoc manner to quickly fill a need for deployment, monitoring, or reporting, or are repurposed general risk compliance or data quality solutions not optimized for AI governance. Where possible, those tools should be replaced and standardized with better, more fully-featured alternatives built from the ground up to address AI governance issues.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Governing AI is not a one-size-fits-all </a:t>
            </a:r>
            <a:r>
              <a:rPr lang="en-US" dirty="0"/>
              <a:t>- environments vary widely from organization to organization, so there will never be a single approach that is right for everyone. A true AI governance solution should be configurable to a client’s specific needs, and scale as they bring more AI capability online.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Lack of tools for collaboration and communication </a:t>
            </a:r>
            <a:r>
              <a:rPr lang="en-US" dirty="0"/>
              <a:t>– it has been said that AI is becoming a “team sport” with many stakeholders from the data scientist all the way up to the CRO. CCO and other C level executives. Traditionally collaboration has been done via instant messaging or email. This can draw out process when building and validating models.  </a:t>
            </a:r>
          </a:p>
          <a:p>
            <a:endParaRPr lang="en-B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17</a:t>
            </a:fld>
            <a:endParaRPr lang="en-US" dirty="0"/>
          </a:p>
        </p:txBody>
      </p:sp>
      <p:sp>
        <p:nvSpPr>
          <p:cNvPr id="5" name="Footer Placeholder 4"/>
          <p:cNvSpPr>
            <a:spLocks noGrp="1"/>
          </p:cNvSpPr>
          <p:nvPr>
            <p:ph type="ftr" sz="quarter" idx="4"/>
          </p:nvPr>
        </p:nvSpPr>
        <p:spPr/>
        <p:txBody>
          <a:bodyPr/>
          <a:lstStyle/>
          <a:p>
            <a:r>
              <a:rPr lang="en-US"/>
              <a:t>Group Name / DOC ID / Month XX, 2022 / © 2022 IBM Corporation</a:t>
            </a:r>
            <a:endParaRPr lang="en-US" dirty="0"/>
          </a:p>
        </p:txBody>
      </p:sp>
    </p:spTree>
    <p:extLst>
      <p:ext uri="{BB962C8B-B14F-4D97-AF65-F5344CB8AC3E}">
        <p14:creationId xmlns:p14="http://schemas.microsoft.com/office/powerpoint/2010/main" val="3434904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196CCE-2D85-8147-BD1C-3C82AD4DCE85}"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7B04A7-1A16-0243-88F5-B0467017875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022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96CCE-2D85-8147-BD1C-3C82AD4DCE85}"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7B04A7-1A16-0243-88F5-B0467017875C}" type="slidenum">
              <a:rPr lang="en-US" smtClean="0"/>
              <a:t>‹#›</a:t>
            </a:fld>
            <a:endParaRPr lang="en-US"/>
          </a:p>
        </p:txBody>
      </p:sp>
    </p:spTree>
    <p:extLst>
      <p:ext uri="{BB962C8B-B14F-4D97-AF65-F5344CB8AC3E}">
        <p14:creationId xmlns:p14="http://schemas.microsoft.com/office/powerpoint/2010/main" val="611510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96CCE-2D85-8147-BD1C-3C82AD4DCE85}"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7B04A7-1A16-0243-88F5-B0467017875C}" type="slidenum">
              <a:rPr lang="en-US" smtClean="0"/>
              <a:t>‹#›</a:t>
            </a:fld>
            <a:endParaRPr lang="en-US"/>
          </a:p>
        </p:txBody>
      </p:sp>
    </p:spTree>
    <p:extLst>
      <p:ext uri="{BB962C8B-B14F-4D97-AF65-F5344CB8AC3E}">
        <p14:creationId xmlns:p14="http://schemas.microsoft.com/office/powerpoint/2010/main" val="3539616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arge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7EC0-4BFB-A603-5703-0D692C62692D}"/>
              </a:ext>
            </a:extLst>
          </p:cNvPr>
          <p:cNvSpPr>
            <a:spLocks noGrp="1"/>
          </p:cNvSpPr>
          <p:nvPr>
            <p:ph type="title"/>
          </p:nvPr>
        </p:nvSpPr>
        <p:spPr>
          <a:xfrm>
            <a:off x="287302" y="210314"/>
            <a:ext cx="8569796" cy="4095751"/>
          </a:xfrm>
        </p:spPr>
        <p:txBody>
          <a:bodyPr/>
          <a:lstStyle>
            <a:lvl1pPr>
              <a:defRPr sz="8598" b="0" i="0">
                <a:solidFill>
                  <a:schemeClr val="tx2"/>
                </a:solidFill>
                <a:latin typeface="IBM Plex Sans ExtLt" panose="020B0303050203000203" pitchFamily="34" charset="0"/>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76697187-0170-8894-23C9-28F80A0C3B2B}"/>
              </a:ext>
            </a:extLst>
          </p:cNvPr>
          <p:cNvSpPr txBox="1">
            <a:spLocks noGrp="1"/>
          </p:cNvSpPr>
          <p:nvPr>
            <p:ph type="sldNum" sz="quarter" idx="4"/>
          </p:nvPr>
        </p:nvSpPr>
        <p:spPr>
          <a:xfrm>
            <a:off x="11782874" y="6469422"/>
            <a:ext cx="121828"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5" name="Footer Placeholder 3">
            <a:extLst>
              <a:ext uri="{FF2B5EF4-FFF2-40B4-BE49-F238E27FC236}">
                <a16:creationId xmlns:a16="http://schemas.microsoft.com/office/drawing/2014/main" id="{BC591478-AD3F-2EF7-29A4-36A887DC1956}"/>
              </a:ext>
            </a:extLst>
          </p:cNvPr>
          <p:cNvSpPr>
            <a:spLocks noGrp="1"/>
          </p:cNvSpPr>
          <p:nvPr>
            <p:ph type="ftr" sz="quarter" idx="18"/>
          </p:nvPr>
        </p:nvSpPr>
        <p:spPr>
          <a:xfrm>
            <a:off x="284127" y="6402119"/>
            <a:ext cx="2477765" cy="190500"/>
          </a:xfrm>
        </p:spPr>
        <p:txBody>
          <a:bodyPr/>
          <a:lstStyle/>
          <a:p>
            <a:endParaRPr lang="en-US" dirty="0"/>
          </a:p>
        </p:txBody>
      </p:sp>
    </p:spTree>
    <p:extLst>
      <p:ext uri="{BB962C8B-B14F-4D97-AF65-F5344CB8AC3E}">
        <p14:creationId xmlns:p14="http://schemas.microsoft.com/office/powerpoint/2010/main" val="327133271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ver, pla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87999" y="192025"/>
            <a:ext cx="5524575" cy="2286793"/>
          </a:xfrm>
        </p:spPr>
        <p:txBody>
          <a:bodyPr/>
          <a:lstStyle>
            <a:lvl1pPr>
              <a:lnSpc>
                <a:spcPct val="100000"/>
              </a:lnSpc>
              <a:defRPr sz="4300" b="0" i="0">
                <a:latin typeface="IBM Plex Sans Light" panose="020B0403050203000203" pitchFamily="34" charset="0"/>
              </a:defRPr>
            </a:lvl1pPr>
          </a:lstStyle>
          <a:p>
            <a:r>
              <a:rPr lang="en-US" dirty="0"/>
              <a:t>Click to edit Master title style</a:t>
            </a:r>
          </a:p>
        </p:txBody>
      </p:sp>
    </p:spTree>
    <p:extLst>
      <p:ext uri="{BB962C8B-B14F-4D97-AF65-F5344CB8AC3E}">
        <p14:creationId xmlns:p14="http://schemas.microsoft.com/office/powerpoint/2010/main" val="4074827681"/>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87999" y="192601"/>
            <a:ext cx="2474591" cy="763524"/>
          </a:xfrm>
        </p:spPr>
        <p:txBody>
          <a:bodyPr/>
          <a:lstStyle>
            <a:lvl1pPr>
              <a:lnSpc>
                <a:spcPct val="100000"/>
              </a:lnSpc>
              <a:defRPr sz="3200" b="0" i="0">
                <a:solidFill>
                  <a:schemeClr val="tx2"/>
                </a:solidFill>
                <a:latin typeface="IBM Plex Sans Light" panose="020B0403050203000203" pitchFamily="34" charset="0"/>
              </a:defRPr>
            </a:lvl1pPr>
          </a:lstStyle>
          <a:p>
            <a:r>
              <a:rPr lang="en-US" dirty="0"/>
              <a:t>Click to edit Master title style</a:t>
            </a:r>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p:txBody>
          <a:bodyPr/>
          <a:lstStyle>
            <a:lvl1pPr>
              <a:defRPr b="0" i="0">
                <a:latin typeface="IBM Plex Sans Light" panose="020B0403050203000203" pitchFamily="34" charset="0"/>
              </a:defRPr>
            </a:lvl1pPr>
          </a:lstStyle>
          <a:p>
            <a:endParaRPr lang="en-US" dirty="0"/>
          </a:p>
        </p:txBody>
      </p:sp>
      <p:sp>
        <p:nvSpPr>
          <p:cNvPr id="5" name="Slide Number">
            <a:extLst>
              <a:ext uri="{FF2B5EF4-FFF2-40B4-BE49-F238E27FC236}">
                <a16:creationId xmlns:a16="http://schemas.microsoft.com/office/drawing/2014/main" id="{BAFC9C6E-79FD-9BB8-F74D-EAA013319C68}"/>
              </a:ext>
            </a:extLst>
          </p:cNvPr>
          <p:cNvSpPr txBox="1">
            <a:spLocks noGrp="1"/>
          </p:cNvSpPr>
          <p:nvPr>
            <p:ph type="sldNum" sz="quarter" idx="4"/>
          </p:nvPr>
        </p:nvSpPr>
        <p:spPr>
          <a:xfrm>
            <a:off x="11782873" y="6469419"/>
            <a:ext cx="121828"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Light" panose="020B04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72385002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ext, 4 columns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8000" y="288037"/>
            <a:ext cx="2474591" cy="762795"/>
          </a:xfrm>
        </p:spPr>
        <p:txBody>
          <a:bodyPr/>
          <a:lstStyle>
            <a:lvl1pPr>
              <a:lnSpc>
                <a:spcPct val="110000"/>
              </a:lnSpc>
              <a:defRPr sz="14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1C17B282-9F6A-839A-442D-69BC9DF3749A}"/>
              </a:ext>
            </a:extLst>
          </p:cNvPr>
          <p:cNvSpPr>
            <a:spLocks noGrp="1"/>
          </p:cNvSpPr>
          <p:nvPr>
            <p:ph type="body" sz="quarter" idx="11"/>
          </p:nvPr>
        </p:nvSpPr>
        <p:spPr>
          <a:xfrm>
            <a:off x="288000" y="1714501"/>
            <a:ext cx="2477765" cy="4286251"/>
          </a:xfrm>
        </p:spPr>
        <p:txBody>
          <a:bodyPr/>
          <a:lstStyle>
            <a:lvl1pPr>
              <a:spcBef>
                <a:spcPts val="0"/>
              </a:spcBef>
              <a:defRPr sz="1000" b="0" i="0">
                <a:solidFill>
                  <a:schemeClr val="tx1"/>
                </a:solidFill>
                <a:latin typeface="IBM Plex Sans" panose="020B0503050203000203" pitchFamily="34" charset="0"/>
              </a:defRPr>
            </a:lvl1pPr>
            <a:lvl2pPr marL="91420" indent="-91420">
              <a:spcBef>
                <a:spcPts val="0"/>
              </a:spcBef>
              <a:defRPr sz="1000" b="0" i="0">
                <a:solidFill>
                  <a:schemeClr val="tx1"/>
                </a:solidFill>
                <a:latin typeface="IBM Plex Sans" panose="020B0503050203000203" pitchFamily="34" charset="0"/>
              </a:defRPr>
            </a:lvl2pPr>
            <a:lvl3pPr marL="182842" indent="-91420">
              <a:spcBef>
                <a:spcPts val="0"/>
              </a:spcBef>
              <a:defRPr sz="1000" b="0" i="0">
                <a:solidFill>
                  <a:schemeClr val="tx1"/>
                </a:solidFill>
                <a:latin typeface="IBM Plex Sans" panose="020B0503050203000203" pitchFamily="34" charset="0"/>
              </a:defRPr>
            </a:lvl3pPr>
            <a:lvl4pPr marL="274262" indent="-91420">
              <a:spcBef>
                <a:spcPts val="0"/>
              </a:spcBef>
              <a:defRPr sz="1000" b="0" i="0">
                <a:solidFill>
                  <a:schemeClr val="tx1"/>
                </a:solidFill>
                <a:latin typeface="IBM Plex Sans" panose="020B0503050203000203" pitchFamily="34" charset="0"/>
              </a:defRPr>
            </a:lvl4pPr>
            <a:lvl5pPr>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3333316" y="1714501"/>
            <a:ext cx="2475384" cy="4286251"/>
          </a:xfrm>
        </p:spPr>
        <p:txBody>
          <a:bodyPr/>
          <a:lstStyle>
            <a:lvl1pPr>
              <a:spcBef>
                <a:spcPts val="0"/>
              </a:spcBef>
              <a:defRPr sz="1000" b="0" i="0">
                <a:solidFill>
                  <a:schemeClr val="tx1"/>
                </a:solidFill>
                <a:latin typeface="IBM Plex Sans" panose="020B0503050203000203" pitchFamily="34" charset="0"/>
              </a:defRPr>
            </a:lvl1pPr>
            <a:lvl2pPr marL="91420" indent="-91420">
              <a:spcBef>
                <a:spcPts val="0"/>
              </a:spcBef>
              <a:defRPr sz="1000" b="0" i="0">
                <a:solidFill>
                  <a:schemeClr val="tx1"/>
                </a:solidFill>
                <a:latin typeface="IBM Plex Sans" panose="020B0503050203000203" pitchFamily="34" charset="0"/>
              </a:defRPr>
            </a:lvl2pPr>
            <a:lvl3pPr marL="182842" indent="-91420">
              <a:spcBef>
                <a:spcPts val="0"/>
              </a:spcBef>
              <a:defRPr sz="1000" b="0" i="0">
                <a:solidFill>
                  <a:schemeClr val="tx1"/>
                </a:solidFill>
                <a:latin typeface="IBM Plex Sans" panose="020B0503050203000203" pitchFamily="34" charset="0"/>
              </a:defRPr>
            </a:lvl3pPr>
            <a:lvl4pPr marL="274262" indent="-91420">
              <a:spcBef>
                <a:spcPts val="0"/>
              </a:spcBef>
              <a:defRPr sz="1000" b="0" i="0">
                <a:solidFill>
                  <a:schemeClr val="tx1"/>
                </a:solidFill>
                <a:latin typeface="IBM Plex Sans" panose="020B0503050203000203" pitchFamily="34" charset="0"/>
              </a:defRPr>
            </a:lvl4pPr>
            <a:lvl5pPr>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6380919" y="1714501"/>
            <a:ext cx="2476179" cy="4286251"/>
          </a:xfrm>
        </p:spPr>
        <p:txBody>
          <a:bodyPr/>
          <a:lstStyle>
            <a:lvl1pPr>
              <a:spcBef>
                <a:spcPts val="0"/>
              </a:spcBef>
              <a:defRPr sz="1000" b="0" i="0">
                <a:solidFill>
                  <a:schemeClr val="tx1"/>
                </a:solidFill>
                <a:latin typeface="IBM Plex Sans" panose="020B0503050203000203" pitchFamily="34" charset="0"/>
              </a:defRPr>
            </a:lvl1pPr>
            <a:lvl2pPr marL="91420" indent="-91420">
              <a:spcBef>
                <a:spcPts val="0"/>
              </a:spcBef>
              <a:defRPr sz="1000" b="0" i="0">
                <a:solidFill>
                  <a:schemeClr val="tx1"/>
                </a:solidFill>
                <a:latin typeface="IBM Plex Sans" panose="020B0503050203000203" pitchFamily="34" charset="0"/>
              </a:defRPr>
            </a:lvl2pPr>
            <a:lvl3pPr marL="182842" indent="-91420">
              <a:spcBef>
                <a:spcPts val="0"/>
              </a:spcBef>
              <a:defRPr sz="1000" b="0" i="0">
                <a:solidFill>
                  <a:schemeClr val="tx1"/>
                </a:solidFill>
                <a:latin typeface="IBM Plex Sans" panose="020B0503050203000203" pitchFamily="34" charset="0"/>
              </a:defRPr>
            </a:lvl3pPr>
            <a:lvl4pPr marL="274262" indent="-91420">
              <a:spcBef>
                <a:spcPts val="0"/>
              </a:spcBef>
              <a:defRPr sz="1000" b="0" i="0">
                <a:solidFill>
                  <a:schemeClr val="tx1"/>
                </a:solidFill>
                <a:latin typeface="IBM Plex Sans" panose="020B0503050203000203" pitchFamily="34" charset="0"/>
              </a:defRPr>
            </a:lvl4pPr>
            <a:lvl5pPr>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9428523" y="1714501"/>
            <a:ext cx="2479352" cy="4286251"/>
          </a:xfrm>
        </p:spPr>
        <p:txBody>
          <a:bodyPr/>
          <a:lstStyle>
            <a:lvl1pPr>
              <a:spcBef>
                <a:spcPts val="0"/>
              </a:spcBef>
              <a:defRPr sz="1000" b="0" i="0">
                <a:solidFill>
                  <a:schemeClr val="tx1"/>
                </a:solidFill>
                <a:latin typeface="IBM Plex Sans" panose="020B0503050203000203" pitchFamily="34" charset="0"/>
              </a:defRPr>
            </a:lvl1pPr>
            <a:lvl2pPr marL="91420" indent="-91420">
              <a:spcBef>
                <a:spcPts val="0"/>
              </a:spcBef>
              <a:defRPr sz="1000" b="0" i="0">
                <a:solidFill>
                  <a:schemeClr val="tx1"/>
                </a:solidFill>
                <a:latin typeface="IBM Plex Sans" panose="020B0503050203000203" pitchFamily="34" charset="0"/>
              </a:defRPr>
            </a:lvl2pPr>
            <a:lvl3pPr marL="182842" indent="-91420">
              <a:spcBef>
                <a:spcPts val="0"/>
              </a:spcBef>
              <a:defRPr sz="1000" b="0" i="0">
                <a:solidFill>
                  <a:schemeClr val="tx1"/>
                </a:solidFill>
                <a:latin typeface="IBM Plex Sans" panose="020B0503050203000203" pitchFamily="34" charset="0"/>
              </a:defRPr>
            </a:lvl3pPr>
            <a:lvl4pPr marL="274262" indent="-91420">
              <a:spcBef>
                <a:spcPts val="0"/>
              </a:spcBef>
              <a:defRPr sz="1000" b="0" i="0">
                <a:solidFill>
                  <a:schemeClr val="tx1"/>
                </a:solidFill>
                <a:latin typeface="IBM Plex Sans" panose="020B0503050203000203" pitchFamily="34" charset="0"/>
              </a:defRPr>
            </a:lvl4pPr>
            <a:lvl5pPr>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a:extLst>
              <a:ext uri="{FF2B5EF4-FFF2-40B4-BE49-F238E27FC236}">
                <a16:creationId xmlns:a16="http://schemas.microsoft.com/office/drawing/2014/main" id="{E78A9E4F-B41B-2A68-ED74-D619432AAB28}"/>
              </a:ext>
            </a:extLst>
          </p:cNvPr>
          <p:cNvSpPr txBox="1">
            <a:spLocks noGrp="1"/>
          </p:cNvSpPr>
          <p:nvPr>
            <p:ph type="sldNum" sz="quarter" idx="4"/>
          </p:nvPr>
        </p:nvSpPr>
        <p:spPr>
          <a:xfrm>
            <a:off x="11782874" y="6469422"/>
            <a:ext cx="121828"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FBB77C83-5304-5E09-3590-D4337DA42A40}"/>
              </a:ext>
            </a:extLst>
          </p:cNvPr>
          <p:cNvSpPr>
            <a:spLocks noGrp="1"/>
          </p:cNvSpPr>
          <p:nvPr>
            <p:ph type="ftr" sz="quarter" idx="18"/>
          </p:nvPr>
        </p:nvSpPr>
        <p:spPr>
          <a:xfrm>
            <a:off x="284127" y="6402119"/>
            <a:ext cx="2477765" cy="190500"/>
          </a:xfrm>
        </p:spPr>
        <p:txBody>
          <a:bodyPr/>
          <a:lstStyle/>
          <a:p>
            <a:endParaRPr lang="en-US" dirty="0"/>
          </a:p>
        </p:txBody>
      </p:sp>
    </p:spTree>
    <p:extLst>
      <p:ext uri="{BB962C8B-B14F-4D97-AF65-F5344CB8AC3E}">
        <p14:creationId xmlns:p14="http://schemas.microsoft.com/office/powerpoint/2010/main" val="3738983916"/>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ext, 1 wide colum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7999" y="192024"/>
            <a:ext cx="2474590" cy="570706"/>
          </a:xfrm>
        </p:spPr>
        <p:txBody>
          <a:bodyPr/>
          <a:lstStyle>
            <a:lvl1pPr>
              <a:lnSpc>
                <a:spcPct val="100000"/>
              </a:lnSpc>
              <a:defRPr sz="3199">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3332554" y="192024"/>
            <a:ext cx="2477765" cy="570706"/>
          </a:xfrm>
        </p:spPr>
        <p:txBody>
          <a:bodyPr/>
          <a:lstStyle>
            <a:lvl1pPr>
              <a:lnSpc>
                <a:spcPct val="100000"/>
              </a:lnSpc>
              <a:spcBef>
                <a:spcPts val="0"/>
              </a:spcBef>
              <a:defRPr sz="3199">
                <a:solidFill>
                  <a:schemeClr val="tx2"/>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US"/>
              <a:t>Click to edit Master text styles</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3333316" y="1714500"/>
            <a:ext cx="2475384" cy="4286250"/>
          </a:xfrm>
        </p:spPr>
        <p:txBody>
          <a:bodyPr/>
          <a:lstStyle>
            <a:lvl1pPr>
              <a:spcBef>
                <a:spcPts val="0"/>
              </a:spcBef>
              <a:defRPr sz="1400" b="0" i="0">
                <a:solidFill>
                  <a:schemeClr val="tx1"/>
                </a:solidFill>
                <a:latin typeface="IBM Plex Sans Light" panose="020B0403050203000203" pitchFamily="34" charset="0"/>
              </a:defRPr>
            </a:lvl1pPr>
            <a:lvl2pPr marL="127990" indent="-127990">
              <a:spcBef>
                <a:spcPts val="0"/>
              </a:spcBef>
              <a:defRPr sz="1400" b="0" i="0">
                <a:solidFill>
                  <a:schemeClr val="tx1"/>
                </a:solidFill>
                <a:latin typeface="IBM Plex Sans Light" panose="020B0403050203000203" pitchFamily="34" charset="0"/>
              </a:defRPr>
            </a:lvl2pPr>
            <a:lvl3pPr marL="255981" indent="-127990">
              <a:spcBef>
                <a:spcPts val="0"/>
              </a:spcBef>
              <a:defRPr sz="1400" b="0" i="0">
                <a:solidFill>
                  <a:schemeClr val="tx1"/>
                </a:solidFill>
                <a:latin typeface="IBM Plex Sans Light" panose="020B0403050203000203" pitchFamily="34" charset="0"/>
              </a:defRPr>
            </a:lvl3pPr>
            <a:lvl4pPr marL="383971" indent="-127990">
              <a:spcBef>
                <a:spcPts val="0"/>
              </a:spcBef>
              <a:defRPr sz="1400" b="0" i="0">
                <a:solidFill>
                  <a:schemeClr val="tx1"/>
                </a:solidFill>
                <a:latin typeface="IBM Plex Sans Light" panose="020B0403050203000203" pitchFamily="34" charset="0"/>
              </a:defRPr>
            </a:lvl4pPr>
            <a:lvl5pPr>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6380919" y="1714500"/>
            <a:ext cx="5047593" cy="4286250"/>
          </a:xfrm>
        </p:spPr>
        <p:txBody>
          <a:bodyPr/>
          <a:lstStyle>
            <a:lvl1pPr>
              <a:spcBef>
                <a:spcPts val="0"/>
              </a:spcBef>
              <a:defRPr sz="1400" b="0" i="0">
                <a:solidFill>
                  <a:schemeClr val="tx1"/>
                </a:solidFill>
                <a:latin typeface="IBM Plex Sans Light" panose="020B0403050203000203" pitchFamily="34" charset="0"/>
              </a:defRPr>
            </a:lvl1pPr>
            <a:lvl2pPr marL="127990" indent="-127990">
              <a:spcBef>
                <a:spcPts val="0"/>
              </a:spcBef>
              <a:defRPr sz="1400" b="0" i="0">
                <a:solidFill>
                  <a:schemeClr val="tx1"/>
                </a:solidFill>
                <a:latin typeface="IBM Plex Sans Light" panose="020B0403050203000203" pitchFamily="34" charset="0"/>
              </a:defRPr>
            </a:lvl2pPr>
            <a:lvl3pPr marL="255981" indent="-127990">
              <a:spcBef>
                <a:spcPts val="0"/>
              </a:spcBef>
              <a:defRPr sz="1400" b="0" i="0">
                <a:solidFill>
                  <a:schemeClr val="tx1"/>
                </a:solidFill>
                <a:latin typeface="IBM Plex Sans Light" panose="020B0403050203000203" pitchFamily="34" charset="0"/>
              </a:defRPr>
            </a:lvl3pPr>
            <a:lvl4pPr marL="383971" indent="-127990">
              <a:spcBef>
                <a:spcPts val="0"/>
              </a:spcBef>
              <a:defRPr sz="1400" b="0" i="0">
                <a:solidFill>
                  <a:schemeClr val="tx1"/>
                </a:solidFill>
                <a:latin typeface="IBM Plex Sans Light" panose="020B0403050203000203" pitchFamily="34" charset="0"/>
              </a:defRPr>
            </a:lvl4pPr>
            <a:lvl5pPr>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A03B922-FA59-5165-48BF-0B57DFD66348}"/>
              </a:ext>
            </a:extLst>
          </p:cNvPr>
          <p:cNvSpPr>
            <a:spLocks noGrp="1"/>
          </p:cNvSpPr>
          <p:nvPr>
            <p:ph type="ftr" sz="quarter" idx="16"/>
          </p:nvPr>
        </p:nvSpPr>
        <p:spPr/>
        <p:txBody>
          <a:bodyPr/>
          <a:lstStyle/>
          <a:p>
            <a:endParaRPr lang="en-US" dirty="0"/>
          </a:p>
        </p:txBody>
      </p:sp>
      <p:sp>
        <p:nvSpPr>
          <p:cNvPr id="5" name="Slide Number">
            <a:extLst>
              <a:ext uri="{FF2B5EF4-FFF2-40B4-BE49-F238E27FC236}">
                <a16:creationId xmlns:a16="http://schemas.microsoft.com/office/drawing/2014/main" id="{5C3B405E-94D1-4A09-C6BF-A66D9CBEF63D}"/>
              </a:ext>
            </a:extLst>
          </p:cNvPr>
          <p:cNvSpPr txBox="1">
            <a:spLocks noGrp="1"/>
          </p:cNvSpPr>
          <p:nvPr>
            <p:ph type="sldNum" sz="quarter" idx="4"/>
          </p:nvPr>
        </p:nvSpPr>
        <p:spPr>
          <a:xfrm>
            <a:off x="11769264"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96384474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96CCE-2D85-8147-BD1C-3C82AD4DCE85}"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7B04A7-1A16-0243-88F5-B0467017875C}" type="slidenum">
              <a:rPr lang="en-US" smtClean="0"/>
              <a:t>‹#›</a:t>
            </a:fld>
            <a:endParaRPr lang="en-US"/>
          </a:p>
        </p:txBody>
      </p:sp>
    </p:spTree>
    <p:extLst>
      <p:ext uri="{BB962C8B-B14F-4D97-AF65-F5344CB8AC3E}">
        <p14:creationId xmlns:p14="http://schemas.microsoft.com/office/powerpoint/2010/main" val="188162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96CCE-2D85-8147-BD1C-3C82AD4DCE85}"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7B04A7-1A16-0243-88F5-B0467017875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976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196CCE-2D85-8147-BD1C-3C82AD4DCE85}"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7B04A7-1A16-0243-88F5-B0467017875C}" type="slidenum">
              <a:rPr lang="en-US" smtClean="0"/>
              <a:t>‹#›</a:t>
            </a:fld>
            <a:endParaRPr lang="en-US"/>
          </a:p>
        </p:txBody>
      </p:sp>
    </p:spTree>
    <p:extLst>
      <p:ext uri="{BB962C8B-B14F-4D97-AF65-F5344CB8AC3E}">
        <p14:creationId xmlns:p14="http://schemas.microsoft.com/office/powerpoint/2010/main" val="3783046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196CCE-2D85-8147-BD1C-3C82AD4DCE85}" type="datetimeFigureOut">
              <a:rPr lang="en-US" smtClean="0"/>
              <a:t>9/18/2024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7B04A7-1A16-0243-88F5-B0467017875C}" type="slidenum">
              <a:rPr lang="en-US" smtClean="0"/>
              <a:t>‹#›</a:t>
            </a:fld>
            <a:endParaRPr lang="en-US"/>
          </a:p>
        </p:txBody>
      </p:sp>
    </p:spTree>
    <p:extLst>
      <p:ext uri="{BB962C8B-B14F-4D97-AF65-F5344CB8AC3E}">
        <p14:creationId xmlns:p14="http://schemas.microsoft.com/office/powerpoint/2010/main" val="264324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196CCE-2D85-8147-BD1C-3C82AD4DCE85}" type="datetimeFigureOut">
              <a:rPr lang="en-US" smtClean="0"/>
              <a:t>9/18/2024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7B04A7-1A16-0243-88F5-B0467017875C}" type="slidenum">
              <a:rPr lang="en-US" smtClean="0"/>
              <a:t>‹#›</a:t>
            </a:fld>
            <a:endParaRPr lang="en-US"/>
          </a:p>
        </p:txBody>
      </p:sp>
    </p:spTree>
    <p:extLst>
      <p:ext uri="{BB962C8B-B14F-4D97-AF65-F5344CB8AC3E}">
        <p14:creationId xmlns:p14="http://schemas.microsoft.com/office/powerpoint/2010/main" val="4209489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C196CCE-2D85-8147-BD1C-3C82AD4DCE85}" type="datetimeFigureOut">
              <a:rPr lang="en-US" smtClean="0"/>
              <a:t>9/18/2024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A7B04A7-1A16-0243-88F5-B0467017875C}" type="slidenum">
              <a:rPr lang="en-US" smtClean="0"/>
              <a:t>‹#›</a:t>
            </a:fld>
            <a:endParaRPr lang="en-US"/>
          </a:p>
        </p:txBody>
      </p:sp>
    </p:spTree>
    <p:extLst>
      <p:ext uri="{BB962C8B-B14F-4D97-AF65-F5344CB8AC3E}">
        <p14:creationId xmlns:p14="http://schemas.microsoft.com/office/powerpoint/2010/main" val="3732212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C196CCE-2D85-8147-BD1C-3C82AD4DCE85}" type="datetimeFigureOut">
              <a:rPr lang="en-US" smtClean="0"/>
              <a:t>9/18/2024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A7B04A7-1A16-0243-88F5-B0467017875C}" type="slidenum">
              <a:rPr lang="en-US" smtClean="0"/>
              <a:t>‹#›</a:t>
            </a:fld>
            <a:endParaRPr lang="en-US"/>
          </a:p>
        </p:txBody>
      </p:sp>
    </p:spTree>
    <p:extLst>
      <p:ext uri="{BB962C8B-B14F-4D97-AF65-F5344CB8AC3E}">
        <p14:creationId xmlns:p14="http://schemas.microsoft.com/office/powerpoint/2010/main" val="1993497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196CCE-2D85-8147-BD1C-3C82AD4DCE85}"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7B04A7-1A16-0243-88F5-B0467017875C}" type="slidenum">
              <a:rPr lang="en-US" smtClean="0"/>
              <a:t>‹#›</a:t>
            </a:fld>
            <a:endParaRPr lang="en-US"/>
          </a:p>
        </p:txBody>
      </p:sp>
    </p:spTree>
    <p:extLst>
      <p:ext uri="{BB962C8B-B14F-4D97-AF65-F5344CB8AC3E}">
        <p14:creationId xmlns:p14="http://schemas.microsoft.com/office/powerpoint/2010/main" val="62847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C196CCE-2D85-8147-BD1C-3C82AD4DCE85}" type="datetimeFigureOut">
              <a:rPr lang="en-US" smtClean="0"/>
              <a:t>9/18/2024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A7B04A7-1A16-0243-88F5-B0467017875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7390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5.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3.x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2.x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F517C-CC12-B5F2-43E8-8A1FD8C156CB}"/>
              </a:ext>
            </a:extLst>
          </p:cNvPr>
          <p:cNvSpPr>
            <a:spLocks noGrp="1"/>
          </p:cNvSpPr>
          <p:nvPr>
            <p:ph type="ctrTitle"/>
          </p:nvPr>
        </p:nvSpPr>
        <p:spPr/>
        <p:txBody>
          <a:bodyPr/>
          <a:lstStyle/>
          <a:p>
            <a:r>
              <a:rPr lang="en-US" dirty="0"/>
              <a:t>Advent of Generative AI</a:t>
            </a:r>
          </a:p>
        </p:txBody>
      </p:sp>
      <p:sp>
        <p:nvSpPr>
          <p:cNvPr id="3" name="Subtitle 2">
            <a:extLst>
              <a:ext uri="{FF2B5EF4-FFF2-40B4-BE49-F238E27FC236}">
                <a16:creationId xmlns:a16="http://schemas.microsoft.com/office/drawing/2014/main" id="{931511DA-4CF0-EADA-ED7A-DE2AAB880F84}"/>
              </a:ext>
            </a:extLst>
          </p:cNvPr>
          <p:cNvSpPr>
            <a:spLocks noGrp="1"/>
          </p:cNvSpPr>
          <p:nvPr>
            <p:ph type="subTitle" idx="1"/>
          </p:nvPr>
        </p:nvSpPr>
        <p:spPr/>
        <p:txBody>
          <a:bodyPr>
            <a:normAutofit fontScale="85000" lnSpcReduction="20000"/>
          </a:bodyPr>
          <a:lstStyle/>
          <a:p>
            <a:r>
              <a:rPr lang="en-US" dirty="0"/>
              <a:t>How AI is Shaping Our World and Careers</a:t>
            </a:r>
          </a:p>
          <a:p>
            <a:r>
              <a:rPr lang="en-US" dirty="0"/>
              <a:t>-Vyoma Gajjar</a:t>
            </a:r>
          </a:p>
          <a:p>
            <a:r>
              <a:rPr lang="en-US" dirty="0"/>
              <a:t>AI Technical </a:t>
            </a:r>
            <a:r>
              <a:rPr lang="en-US"/>
              <a:t>Solution Architect, IBM</a:t>
            </a:r>
            <a:endParaRPr lang="en-US" dirty="0"/>
          </a:p>
        </p:txBody>
      </p:sp>
    </p:spTree>
    <p:extLst>
      <p:ext uri="{BB962C8B-B14F-4D97-AF65-F5344CB8AC3E}">
        <p14:creationId xmlns:p14="http://schemas.microsoft.com/office/powerpoint/2010/main" val="3163637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6B8E3-D4F4-5FE2-5FA0-89F2164E03BA}"/>
              </a:ext>
            </a:extLst>
          </p:cNvPr>
          <p:cNvSpPr>
            <a:spLocks noGrp="1"/>
          </p:cNvSpPr>
          <p:nvPr>
            <p:ph type="title"/>
          </p:nvPr>
        </p:nvSpPr>
        <p:spPr/>
        <p:txBody>
          <a:bodyPr/>
          <a:lstStyle/>
          <a:p>
            <a:r>
              <a:rPr lang="en-US" dirty="0"/>
              <a:t>Skills to Focus On</a:t>
            </a:r>
          </a:p>
        </p:txBody>
      </p:sp>
      <p:sp>
        <p:nvSpPr>
          <p:cNvPr id="3" name="Content Placeholder 2">
            <a:extLst>
              <a:ext uri="{FF2B5EF4-FFF2-40B4-BE49-F238E27FC236}">
                <a16:creationId xmlns:a16="http://schemas.microsoft.com/office/drawing/2014/main" id="{501BFC07-541C-C5A8-B008-A329E24502BD}"/>
              </a:ext>
            </a:extLst>
          </p:cNvPr>
          <p:cNvSpPr>
            <a:spLocks noGrp="1"/>
          </p:cNvSpPr>
          <p:nvPr>
            <p:ph idx="1"/>
          </p:nvPr>
        </p:nvSpPr>
        <p:spPr/>
        <p:txBody>
          <a:bodyPr/>
          <a:lstStyle/>
          <a:p>
            <a:r>
              <a:rPr lang="en-US" b="1" dirty="0"/>
              <a:t>AI/ML Basics:</a:t>
            </a:r>
            <a:r>
              <a:rPr lang="en-US" dirty="0"/>
              <a:t> Understanding AI concepts, algorithms, and models.</a:t>
            </a:r>
          </a:p>
          <a:p>
            <a:r>
              <a:rPr lang="en-US" b="1" dirty="0"/>
              <a:t>Data Skills:</a:t>
            </a:r>
            <a:r>
              <a:rPr lang="en-US" dirty="0"/>
              <a:t> Working with data is key in AI. Learn Python, SQL, and data analysis.</a:t>
            </a:r>
          </a:p>
          <a:p>
            <a:r>
              <a:rPr lang="en-US" b="1" dirty="0"/>
              <a:t>Creative Problem Solving:</a:t>
            </a:r>
            <a:r>
              <a:rPr lang="en-US" dirty="0"/>
              <a:t> Using AI tools in creative ways to solve real-world problems.</a:t>
            </a:r>
          </a:p>
          <a:p>
            <a:r>
              <a:rPr lang="en-US" b="1" dirty="0"/>
              <a:t>Ethics &amp; Responsibility:</a:t>
            </a:r>
            <a:r>
              <a:rPr lang="en-US" dirty="0"/>
              <a:t> Knowing the impact AI can have on society and being aware of ethical implications.</a:t>
            </a:r>
          </a:p>
        </p:txBody>
      </p:sp>
    </p:spTree>
    <p:extLst>
      <p:ext uri="{BB962C8B-B14F-4D97-AF65-F5344CB8AC3E}">
        <p14:creationId xmlns:p14="http://schemas.microsoft.com/office/powerpoint/2010/main" val="1197330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75F4B-BFF2-6FA1-EA9E-2651C8E4E0DC}"/>
              </a:ext>
            </a:extLst>
          </p:cNvPr>
          <p:cNvSpPr>
            <a:spLocks noGrp="1"/>
          </p:cNvSpPr>
          <p:nvPr>
            <p:ph type="title"/>
          </p:nvPr>
        </p:nvSpPr>
        <p:spPr/>
        <p:txBody>
          <a:bodyPr/>
          <a:lstStyle/>
          <a:p>
            <a:r>
              <a:rPr lang="en-US" dirty="0"/>
              <a:t>How to Get Started with Gen AI?</a:t>
            </a:r>
          </a:p>
        </p:txBody>
      </p:sp>
      <p:sp>
        <p:nvSpPr>
          <p:cNvPr id="3" name="Content Placeholder 2">
            <a:extLst>
              <a:ext uri="{FF2B5EF4-FFF2-40B4-BE49-F238E27FC236}">
                <a16:creationId xmlns:a16="http://schemas.microsoft.com/office/drawing/2014/main" id="{A8E2CB60-E6FD-B16A-A3B0-273F7C0C2958}"/>
              </a:ext>
            </a:extLst>
          </p:cNvPr>
          <p:cNvSpPr>
            <a:spLocks noGrp="1"/>
          </p:cNvSpPr>
          <p:nvPr>
            <p:ph idx="1"/>
          </p:nvPr>
        </p:nvSpPr>
        <p:spPr/>
        <p:txBody>
          <a:bodyPr/>
          <a:lstStyle/>
          <a:p>
            <a:pPr marL="0" indent="0">
              <a:buNone/>
            </a:pPr>
            <a:r>
              <a:rPr lang="en-US" b="1" dirty="0"/>
              <a:t>Courses &amp; Resources:</a:t>
            </a:r>
          </a:p>
          <a:p>
            <a:pPr lvl="1"/>
            <a:r>
              <a:rPr lang="en-US" dirty="0"/>
              <a:t>Online platforms like Coursera, edX, and Udemy.</a:t>
            </a:r>
          </a:p>
          <a:p>
            <a:pPr lvl="1"/>
            <a:r>
              <a:rPr lang="en-US" dirty="0"/>
              <a:t>AI-focused courses offered by universities and organizations.</a:t>
            </a:r>
          </a:p>
          <a:p>
            <a:pPr lvl="1"/>
            <a:endParaRPr lang="en-US" dirty="0"/>
          </a:p>
          <a:p>
            <a:pPr marL="0" indent="0">
              <a:buNone/>
            </a:pPr>
            <a:r>
              <a:rPr lang="en-US" b="1" dirty="0"/>
              <a:t>Projects &amp; Internships:</a:t>
            </a:r>
            <a:r>
              <a:rPr lang="en-US" dirty="0"/>
              <a:t> Start building projects related to generative AI to gain experience.</a:t>
            </a:r>
          </a:p>
          <a:p>
            <a:endParaRPr lang="en-US" b="1" dirty="0"/>
          </a:p>
          <a:p>
            <a:pPr marL="0" indent="0">
              <a:buNone/>
            </a:pPr>
            <a:r>
              <a:rPr lang="en-US" b="1" dirty="0"/>
              <a:t>Networking:</a:t>
            </a:r>
            <a:r>
              <a:rPr lang="en-US" dirty="0"/>
              <a:t> Join AI communities, attend conferences, and participate in hackathons.</a:t>
            </a:r>
          </a:p>
        </p:txBody>
      </p:sp>
    </p:spTree>
    <p:extLst>
      <p:ext uri="{BB962C8B-B14F-4D97-AF65-F5344CB8AC3E}">
        <p14:creationId xmlns:p14="http://schemas.microsoft.com/office/powerpoint/2010/main" val="1297788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1C082-6C6A-9A90-5CB3-CDD9E024E3B3}"/>
              </a:ext>
            </a:extLst>
          </p:cNvPr>
          <p:cNvSpPr>
            <a:spLocks noGrp="1"/>
          </p:cNvSpPr>
          <p:nvPr>
            <p:ph type="title"/>
          </p:nvPr>
        </p:nvSpPr>
        <p:spPr/>
        <p:txBody>
          <a:bodyPr/>
          <a:lstStyle/>
          <a:p>
            <a:r>
              <a:rPr lang="en-US" dirty="0"/>
              <a:t>What is Future of Generative AI</a:t>
            </a:r>
          </a:p>
        </p:txBody>
      </p:sp>
      <p:sp>
        <p:nvSpPr>
          <p:cNvPr id="3" name="Content Placeholder 2">
            <a:extLst>
              <a:ext uri="{FF2B5EF4-FFF2-40B4-BE49-F238E27FC236}">
                <a16:creationId xmlns:a16="http://schemas.microsoft.com/office/drawing/2014/main" id="{D2412FA1-6A72-43DA-8357-CE64FE8D60F4}"/>
              </a:ext>
            </a:extLst>
          </p:cNvPr>
          <p:cNvSpPr>
            <a:spLocks noGrp="1"/>
          </p:cNvSpPr>
          <p:nvPr>
            <p:ph idx="1"/>
          </p:nvPr>
        </p:nvSpPr>
        <p:spPr/>
        <p:txBody>
          <a:bodyPr/>
          <a:lstStyle/>
          <a:p>
            <a:pPr marL="0" indent="0">
              <a:buNone/>
            </a:pPr>
            <a:r>
              <a:rPr lang="en-US" b="1" dirty="0"/>
              <a:t>Evolution:</a:t>
            </a:r>
            <a:r>
              <a:rPr lang="en-US" dirty="0"/>
              <a:t> Generative AI will only grow in its impact across industries.</a:t>
            </a:r>
          </a:p>
          <a:p>
            <a:pPr marL="0" indent="0">
              <a:buNone/>
            </a:pPr>
            <a:endParaRPr lang="en-US" dirty="0"/>
          </a:p>
          <a:p>
            <a:pPr marL="0" indent="0">
              <a:buNone/>
            </a:pPr>
            <a:r>
              <a:rPr lang="en-US" b="1" dirty="0"/>
              <a:t>Personalized Solutions:</a:t>
            </a:r>
            <a:r>
              <a:rPr lang="en-US" dirty="0"/>
              <a:t> AI will tailor content and services more to individual needs.</a:t>
            </a:r>
          </a:p>
          <a:p>
            <a:endParaRPr lang="en-US" dirty="0"/>
          </a:p>
          <a:p>
            <a:pPr marL="0" indent="0">
              <a:buNone/>
            </a:pPr>
            <a:r>
              <a:rPr lang="en-US" b="1" dirty="0"/>
              <a:t>Ethical Challenges:</a:t>
            </a:r>
            <a:r>
              <a:rPr lang="en-US" dirty="0"/>
              <a:t> Understand the ethical concerns like data privacy, bias, and misinformation.</a:t>
            </a:r>
          </a:p>
        </p:txBody>
      </p:sp>
    </p:spTree>
    <p:extLst>
      <p:ext uri="{BB962C8B-B14F-4D97-AF65-F5344CB8AC3E}">
        <p14:creationId xmlns:p14="http://schemas.microsoft.com/office/powerpoint/2010/main" val="2760182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C3933AF-6A29-DE95-488D-EC4D7559C022}"/>
              </a:ext>
            </a:extLst>
          </p:cNvPr>
          <p:cNvSpPr/>
          <p:nvPr/>
        </p:nvSpPr>
        <p:spPr bwMode="auto">
          <a:xfrm>
            <a:off x="0" y="447"/>
            <a:ext cx="3047603" cy="6857107"/>
          </a:xfrm>
          <a:prstGeom prst="rect">
            <a:avLst/>
          </a:prstGeom>
          <a:solidFill>
            <a:srgbClr val="E5F6FF"/>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5714" tIns="45714" rIns="45714" bIns="45714" numCol="1" rtlCol="0" anchor="t" anchorCtr="0" compatLnSpc="1">
            <a:prstTxWarp prst="textNoShape">
              <a:avLst/>
            </a:prstTxWarp>
          </a:bodyPr>
          <a:lstStyle/>
          <a:p>
            <a:pPr defTabSz="457109" fontAlgn="base">
              <a:spcBef>
                <a:spcPct val="0"/>
              </a:spcBef>
              <a:spcAft>
                <a:spcPct val="0"/>
              </a:spcAft>
            </a:pPr>
            <a:endParaRPr lang="en-BR" sz="700" dirty="0">
              <a:solidFill>
                <a:schemeClr val="bg1"/>
              </a:solidFill>
            </a:endParaRPr>
          </a:p>
        </p:txBody>
      </p:sp>
      <p:sp>
        <p:nvSpPr>
          <p:cNvPr id="2" name="Title 1">
            <a:extLst>
              <a:ext uri="{FF2B5EF4-FFF2-40B4-BE49-F238E27FC236}">
                <a16:creationId xmlns:a16="http://schemas.microsoft.com/office/drawing/2014/main" id="{D2129754-649A-DDF8-67E5-FB8314CC29FC}"/>
              </a:ext>
            </a:extLst>
          </p:cNvPr>
          <p:cNvSpPr>
            <a:spLocks noGrp="1"/>
          </p:cNvSpPr>
          <p:nvPr>
            <p:ph type="title"/>
          </p:nvPr>
        </p:nvSpPr>
        <p:spPr/>
        <p:txBody>
          <a:bodyPr>
            <a:normAutofit fontScale="90000"/>
          </a:bodyPr>
          <a:lstStyle/>
          <a:p>
            <a:r>
              <a:rPr lang="en-US" sz="1800" dirty="0"/>
              <a:t>The impact of generative AI  </a:t>
            </a:r>
            <a:br>
              <a:rPr lang="en-US" sz="1800" dirty="0"/>
            </a:br>
            <a:r>
              <a:rPr lang="en-US" sz="1800" dirty="0">
                <a:solidFill>
                  <a:srgbClr val="0F62FE"/>
                </a:solidFill>
                <a:latin typeface="IBM Plex Sans Light" panose="020B0403050203000203" pitchFamily="34" charset="0"/>
              </a:rPr>
              <a:t>The opportunity</a:t>
            </a:r>
            <a:br>
              <a:rPr lang="en-US" dirty="0">
                <a:latin typeface="IBM Plex Sans Light" panose="020B0403050203000203" pitchFamily="34" charset="0"/>
              </a:rPr>
            </a:br>
            <a:endParaRPr lang="en-BR" dirty="0"/>
          </a:p>
        </p:txBody>
      </p:sp>
      <p:sp>
        <p:nvSpPr>
          <p:cNvPr id="3" name="Text Placeholder 2">
            <a:extLst>
              <a:ext uri="{FF2B5EF4-FFF2-40B4-BE49-F238E27FC236}">
                <a16:creationId xmlns:a16="http://schemas.microsoft.com/office/drawing/2014/main" id="{43B24A39-A029-6C08-A333-16ED253C6019}"/>
              </a:ext>
            </a:extLst>
          </p:cNvPr>
          <p:cNvSpPr>
            <a:spLocks noGrp="1"/>
          </p:cNvSpPr>
          <p:nvPr>
            <p:ph type="body" sz="quarter" idx="11"/>
          </p:nvPr>
        </p:nvSpPr>
        <p:spPr/>
        <p:txBody>
          <a:bodyPr/>
          <a:lstStyle/>
          <a:p>
            <a:r>
              <a:rPr lang="en-US" sz="1400" dirty="0">
                <a:latin typeface="+mn-lt"/>
              </a:rPr>
              <a:t>The speed, scope, and </a:t>
            </a:r>
            <a:br>
              <a:rPr lang="en-US" sz="1400" dirty="0">
                <a:latin typeface="+mn-lt"/>
              </a:rPr>
            </a:br>
            <a:r>
              <a:rPr lang="en-US" sz="1400" dirty="0">
                <a:latin typeface="+mn-lt"/>
              </a:rPr>
              <a:t>scale of generative AI I</a:t>
            </a:r>
            <a:br>
              <a:rPr lang="en-US" sz="1400" dirty="0">
                <a:latin typeface="+mn-lt"/>
              </a:rPr>
            </a:br>
            <a:r>
              <a:rPr lang="en-US" sz="1400" dirty="0">
                <a:latin typeface="+mn-lt"/>
              </a:rPr>
              <a:t>impact is unprecedented</a:t>
            </a:r>
            <a:endParaRPr lang="en-BR" sz="1400" dirty="0">
              <a:latin typeface="+mn-lt"/>
            </a:endParaRPr>
          </a:p>
        </p:txBody>
      </p:sp>
      <p:sp>
        <p:nvSpPr>
          <p:cNvPr id="4" name="Text Placeholder 3">
            <a:extLst>
              <a:ext uri="{FF2B5EF4-FFF2-40B4-BE49-F238E27FC236}">
                <a16:creationId xmlns:a16="http://schemas.microsoft.com/office/drawing/2014/main" id="{727C4A96-2700-A0BA-C7EF-0C3D72EF7C0E}"/>
              </a:ext>
            </a:extLst>
          </p:cNvPr>
          <p:cNvSpPr>
            <a:spLocks noGrp="1"/>
          </p:cNvSpPr>
          <p:nvPr>
            <p:ph type="body" sz="quarter" idx="12"/>
          </p:nvPr>
        </p:nvSpPr>
        <p:spPr>
          <a:xfrm>
            <a:off x="3333317" y="289334"/>
            <a:ext cx="2475384" cy="4285692"/>
          </a:xfrm>
        </p:spPr>
        <p:txBody>
          <a:bodyPr/>
          <a:lstStyle/>
          <a:p>
            <a:r>
              <a:rPr lang="en-US" sz="1800" dirty="0">
                <a:solidFill>
                  <a:srgbClr val="161616"/>
                </a:solidFill>
                <a:latin typeface="+mn-lt"/>
              </a:rPr>
              <a:t>Massive early </a:t>
            </a:r>
          </a:p>
          <a:p>
            <a:r>
              <a:rPr lang="en-US" sz="1800" dirty="0">
                <a:solidFill>
                  <a:srgbClr val="161616"/>
                </a:solidFill>
                <a:latin typeface="+mn-lt"/>
              </a:rPr>
              <a:t>adoption</a:t>
            </a:r>
          </a:p>
          <a:p>
            <a:endParaRPr lang="en-BR" sz="1800" dirty="0"/>
          </a:p>
          <a:p>
            <a:endParaRPr lang="en-BR" sz="2200" dirty="0"/>
          </a:p>
          <a:p>
            <a:endParaRPr lang="en-US" sz="4299" dirty="0">
              <a:solidFill>
                <a:srgbClr val="0F62FE"/>
              </a:solidFill>
              <a:latin typeface="+mn-lt"/>
            </a:endParaRPr>
          </a:p>
          <a:p>
            <a:r>
              <a:rPr lang="en-US" sz="4299" dirty="0">
                <a:solidFill>
                  <a:srgbClr val="0F62FE"/>
                </a:solidFill>
                <a:latin typeface="+mn-lt"/>
              </a:rPr>
              <a:t>80%</a:t>
            </a:r>
            <a:br>
              <a:rPr lang="en-US" sz="1400" dirty="0">
                <a:solidFill>
                  <a:srgbClr val="161616"/>
                </a:solidFill>
                <a:latin typeface="+mn-lt"/>
              </a:rPr>
            </a:br>
            <a:r>
              <a:rPr lang="en-US" sz="1400" dirty="0">
                <a:solidFill>
                  <a:srgbClr val="161616"/>
                </a:solidFill>
                <a:latin typeface="+mn-lt"/>
              </a:rPr>
              <a:t>of enterprises are working with or planning to leverage </a:t>
            </a:r>
            <a:br>
              <a:rPr lang="en-US" sz="1400" dirty="0">
                <a:solidFill>
                  <a:srgbClr val="161616"/>
                </a:solidFill>
                <a:latin typeface="+mn-lt"/>
              </a:rPr>
            </a:br>
            <a:r>
              <a:rPr lang="en-US" sz="1400" dirty="0">
                <a:solidFill>
                  <a:srgbClr val="161616"/>
                </a:solidFill>
                <a:latin typeface="+mn-lt"/>
              </a:rPr>
              <a:t>foundation models and adopt generative AI</a:t>
            </a:r>
            <a:endParaRPr lang="en-US" sz="1400" dirty="0">
              <a:solidFill>
                <a:srgbClr val="161616"/>
              </a:solidFill>
              <a:latin typeface="+mn-lt"/>
              <a:ea typeface="+mj-lt"/>
              <a:cs typeface="+mj-lt"/>
            </a:endParaRPr>
          </a:p>
          <a:p>
            <a:endParaRPr lang="en-BR" dirty="0"/>
          </a:p>
        </p:txBody>
      </p:sp>
      <p:sp>
        <p:nvSpPr>
          <p:cNvPr id="5" name="Text Placeholder 4">
            <a:extLst>
              <a:ext uri="{FF2B5EF4-FFF2-40B4-BE49-F238E27FC236}">
                <a16:creationId xmlns:a16="http://schemas.microsoft.com/office/drawing/2014/main" id="{F803404F-B453-F742-39DB-48EB44BED1CD}"/>
              </a:ext>
            </a:extLst>
          </p:cNvPr>
          <p:cNvSpPr>
            <a:spLocks noGrp="1"/>
          </p:cNvSpPr>
          <p:nvPr>
            <p:ph type="body" sz="quarter" idx="13"/>
          </p:nvPr>
        </p:nvSpPr>
        <p:spPr>
          <a:xfrm>
            <a:off x="6380919" y="289334"/>
            <a:ext cx="2476178" cy="4285692"/>
          </a:xfrm>
        </p:spPr>
        <p:txBody>
          <a:bodyPr/>
          <a:lstStyle/>
          <a:p>
            <a:r>
              <a:rPr lang="en-US" sz="1800" dirty="0">
                <a:solidFill>
                  <a:srgbClr val="161616"/>
                </a:solidFill>
                <a:latin typeface="+mn-lt"/>
              </a:rPr>
              <a:t>Broad-reaching </a:t>
            </a:r>
          </a:p>
          <a:p>
            <a:r>
              <a:rPr lang="en-US" sz="1800" dirty="0">
                <a:solidFill>
                  <a:srgbClr val="161616"/>
                </a:solidFill>
                <a:latin typeface="+mn-lt"/>
              </a:rPr>
              <a:t>and deep impact</a:t>
            </a:r>
          </a:p>
          <a:p>
            <a:endParaRPr lang="en-BR" sz="1800" dirty="0"/>
          </a:p>
          <a:p>
            <a:endParaRPr lang="en-BR" sz="2200" dirty="0"/>
          </a:p>
          <a:p>
            <a:endParaRPr lang="en-US" sz="4299" dirty="0">
              <a:solidFill>
                <a:srgbClr val="0F62FE"/>
              </a:solidFill>
              <a:latin typeface="+mn-lt"/>
            </a:endParaRPr>
          </a:p>
          <a:p>
            <a:r>
              <a:rPr lang="en-US" sz="4299" dirty="0">
                <a:solidFill>
                  <a:srgbClr val="0F62FE"/>
                </a:solidFill>
                <a:latin typeface="+mn-lt"/>
              </a:rPr>
              <a:t>+7% </a:t>
            </a:r>
          </a:p>
          <a:p>
            <a:r>
              <a:rPr lang="en-US" sz="1400" dirty="0">
                <a:solidFill>
                  <a:srgbClr val="161616"/>
                </a:solidFill>
                <a:latin typeface="+mn-lt"/>
              </a:rPr>
              <a:t>Generative AI could raise </a:t>
            </a:r>
            <a:br>
              <a:rPr lang="en-US" sz="1400" dirty="0">
                <a:solidFill>
                  <a:srgbClr val="161616"/>
                </a:solidFill>
                <a:latin typeface="+mn-lt"/>
              </a:rPr>
            </a:br>
            <a:r>
              <a:rPr lang="en-US" sz="1400" dirty="0">
                <a:solidFill>
                  <a:srgbClr val="161616"/>
                </a:solidFill>
                <a:latin typeface="+mn-lt"/>
              </a:rPr>
              <a:t>global GDP by 7% within </a:t>
            </a:r>
            <a:br>
              <a:rPr lang="en-US" sz="1400" dirty="0">
                <a:solidFill>
                  <a:srgbClr val="161616"/>
                </a:solidFill>
                <a:latin typeface="+mn-lt"/>
              </a:rPr>
            </a:br>
            <a:r>
              <a:rPr lang="en-US" sz="1400" dirty="0">
                <a:solidFill>
                  <a:srgbClr val="161616"/>
                </a:solidFill>
                <a:latin typeface="+mn-lt"/>
              </a:rPr>
              <a:t>10 years</a:t>
            </a:r>
          </a:p>
          <a:p>
            <a:endParaRPr lang="en-BR" dirty="0"/>
          </a:p>
        </p:txBody>
      </p:sp>
      <p:sp>
        <p:nvSpPr>
          <p:cNvPr id="6" name="Text Placeholder 5">
            <a:extLst>
              <a:ext uri="{FF2B5EF4-FFF2-40B4-BE49-F238E27FC236}">
                <a16:creationId xmlns:a16="http://schemas.microsoft.com/office/drawing/2014/main" id="{AAA5E26C-1CEB-67AB-A016-0C2B808007C9}"/>
              </a:ext>
            </a:extLst>
          </p:cNvPr>
          <p:cNvSpPr>
            <a:spLocks noGrp="1"/>
          </p:cNvSpPr>
          <p:nvPr>
            <p:ph type="body" sz="quarter" idx="14"/>
          </p:nvPr>
        </p:nvSpPr>
        <p:spPr>
          <a:xfrm>
            <a:off x="9428523" y="289334"/>
            <a:ext cx="2479352" cy="4285692"/>
          </a:xfrm>
        </p:spPr>
        <p:txBody>
          <a:bodyPr/>
          <a:lstStyle/>
          <a:p>
            <a:r>
              <a:rPr lang="en-US" sz="1800" dirty="0">
                <a:solidFill>
                  <a:srgbClr val="161616"/>
                </a:solidFill>
                <a:latin typeface="+mn-lt"/>
                <a:ea typeface="IBM Plex Sans" charset="0"/>
                <a:cs typeface="IBM Plex Sans" charset="0"/>
              </a:rPr>
              <a:t>Critical focus of AI </a:t>
            </a:r>
            <a:br>
              <a:rPr lang="en-US" sz="1800" dirty="0">
                <a:solidFill>
                  <a:srgbClr val="161616"/>
                </a:solidFill>
                <a:latin typeface="+mn-lt"/>
                <a:ea typeface="IBM Plex Sans" charset="0"/>
                <a:cs typeface="IBM Plex Sans" charset="0"/>
              </a:rPr>
            </a:br>
            <a:r>
              <a:rPr lang="en-US" sz="1800" dirty="0">
                <a:solidFill>
                  <a:srgbClr val="161616"/>
                </a:solidFill>
                <a:latin typeface="+mn-lt"/>
                <a:ea typeface="IBM Plex Sans" charset="0"/>
                <a:cs typeface="IBM Plex Sans" charset="0"/>
              </a:rPr>
              <a:t>activity and investment</a:t>
            </a:r>
          </a:p>
          <a:p>
            <a:endParaRPr lang="en-US" sz="1800" dirty="0">
              <a:solidFill>
                <a:schemeClr val="accent1"/>
              </a:solidFill>
              <a:latin typeface="IBM Plex Sans ExtLt" panose="020B0303050203000203" pitchFamily="34" charset="0"/>
            </a:endParaRPr>
          </a:p>
          <a:p>
            <a:endParaRPr lang="en-US" sz="2400" dirty="0">
              <a:solidFill>
                <a:schemeClr val="accent1"/>
              </a:solidFill>
              <a:latin typeface="IBM Plex Sans ExtLt" panose="020B0303050203000203" pitchFamily="34" charset="0"/>
            </a:endParaRPr>
          </a:p>
          <a:p>
            <a:endParaRPr lang="en-US" sz="4299" dirty="0">
              <a:solidFill>
                <a:srgbClr val="0F62FE"/>
              </a:solidFill>
              <a:latin typeface="+mn-lt"/>
            </a:endParaRPr>
          </a:p>
          <a:p>
            <a:r>
              <a:rPr lang="en-US" sz="4299" dirty="0">
                <a:solidFill>
                  <a:srgbClr val="0F62FE"/>
                </a:solidFill>
                <a:latin typeface="+mn-lt"/>
              </a:rPr>
              <a:t>30% </a:t>
            </a:r>
          </a:p>
          <a:p>
            <a:r>
              <a:rPr lang="en-US" sz="1400" dirty="0">
                <a:solidFill>
                  <a:srgbClr val="161616"/>
                </a:solidFill>
                <a:latin typeface="+mn-lt"/>
              </a:rPr>
              <a:t>Generative AI expected </a:t>
            </a:r>
            <a:br>
              <a:rPr lang="en-US" sz="1400" dirty="0">
                <a:solidFill>
                  <a:srgbClr val="161616"/>
                </a:solidFill>
                <a:latin typeface="+mn-lt"/>
              </a:rPr>
            </a:br>
            <a:r>
              <a:rPr lang="en-US" sz="1400" dirty="0">
                <a:solidFill>
                  <a:srgbClr val="161616"/>
                </a:solidFill>
                <a:latin typeface="+mn-lt"/>
              </a:rPr>
              <a:t>to represent 30% of overall market by 2025</a:t>
            </a:r>
          </a:p>
          <a:p>
            <a:endParaRPr lang="en-BR" dirty="0"/>
          </a:p>
        </p:txBody>
      </p:sp>
      <p:cxnSp>
        <p:nvCxnSpPr>
          <p:cNvPr id="13" name="Straight Connector 12">
            <a:extLst>
              <a:ext uri="{FF2B5EF4-FFF2-40B4-BE49-F238E27FC236}">
                <a16:creationId xmlns:a16="http://schemas.microsoft.com/office/drawing/2014/main" id="{A332EAB4-75BB-0C58-6F18-B460A88583E9}"/>
              </a:ext>
            </a:extLst>
          </p:cNvPr>
          <p:cNvCxnSpPr>
            <a:cxnSpLocks/>
          </p:cNvCxnSpPr>
          <p:nvPr/>
        </p:nvCxnSpPr>
        <p:spPr bwMode="auto">
          <a:xfrm flipV="1">
            <a:off x="6096000" y="289334"/>
            <a:ext cx="0" cy="570870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68CFF82-B613-202C-5807-8EDA7A143CD2}"/>
              </a:ext>
            </a:extLst>
          </p:cNvPr>
          <p:cNvCxnSpPr>
            <a:cxnSpLocks/>
          </p:cNvCxnSpPr>
          <p:nvPr/>
        </p:nvCxnSpPr>
        <p:spPr bwMode="auto">
          <a:xfrm flipV="1">
            <a:off x="9143603" y="289334"/>
            <a:ext cx="0" cy="570870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340F3EDC-E831-7164-6D50-B62DC1D18A5F}"/>
              </a:ext>
            </a:extLst>
          </p:cNvPr>
          <p:cNvSpPr txBox="1"/>
          <p:nvPr/>
        </p:nvSpPr>
        <p:spPr>
          <a:xfrm>
            <a:off x="287999" y="5505592"/>
            <a:ext cx="2473098" cy="492443"/>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b">
            <a:spAutoFit/>
          </a:bodyPr>
          <a:lstStyle/>
          <a:p>
            <a:pPr defTabSz="380833"/>
            <a:r>
              <a:rPr lang="en-NL" sz="800" kern="0" dirty="0">
                <a:solidFill>
                  <a:srgbClr val="000000"/>
                </a:solidFill>
                <a:latin typeface="IBM Plex Sans Light"/>
              </a:rPr>
              <a:t>Source</a:t>
            </a:r>
            <a:r>
              <a:rPr lang="en-US" sz="800" kern="0" dirty="0">
                <a:solidFill>
                  <a:srgbClr val="000000"/>
                </a:solidFill>
                <a:latin typeface="IBM Plex Sans Light"/>
              </a:rPr>
              <a:t>s</a:t>
            </a:r>
            <a:r>
              <a:rPr lang="en-NL" sz="800" kern="0" dirty="0">
                <a:solidFill>
                  <a:srgbClr val="000000"/>
                </a:solidFill>
                <a:latin typeface="IBM Plex Sans Light"/>
              </a:rPr>
              <a:t>: </a:t>
            </a:r>
            <a:r>
              <a:rPr lang="en-US" sz="800" kern="0" dirty="0">
                <a:solidFill>
                  <a:srgbClr val="000000"/>
                </a:solidFill>
                <a:latin typeface="IBM Plex Sans Light"/>
              </a:rPr>
              <a:t>Statista</a:t>
            </a:r>
            <a:r>
              <a:rPr lang="en-NL" sz="800" kern="0" dirty="0">
                <a:solidFill>
                  <a:srgbClr val="000000"/>
                </a:solidFill>
                <a:latin typeface="IBM Plex Sans Light"/>
              </a:rPr>
              <a:t>; </a:t>
            </a:r>
            <a:r>
              <a:rPr lang="en-US" sz="800" kern="0" dirty="0">
                <a:solidFill>
                  <a:srgbClr val="000000"/>
                </a:solidFill>
                <a:latin typeface="IBM Plex Sans Light"/>
              </a:rPr>
              <a:t>Reuters</a:t>
            </a:r>
            <a:r>
              <a:rPr lang="en-NL" sz="800" kern="0" dirty="0">
                <a:solidFill>
                  <a:srgbClr val="000000"/>
                </a:solidFill>
                <a:latin typeface="IBM Plex Sans Light"/>
              </a:rPr>
              <a:t>; Goldman Sachs; IBM Institute for Business Value; </a:t>
            </a:r>
            <a:r>
              <a:rPr lang="en-US" sz="800" kern="0" dirty="0">
                <a:solidFill>
                  <a:srgbClr val="000000"/>
                </a:solidFill>
                <a:latin typeface="IBM Plex Sans Light"/>
              </a:rPr>
              <a:t>Gartner. </a:t>
            </a:r>
            <a:r>
              <a:rPr lang="en-US" sz="800" dirty="0">
                <a:solidFill>
                  <a:srgbClr val="000000"/>
                </a:solidFill>
                <a:latin typeface="IBM Plex Sans Light" panose="020B0403050203000203" pitchFamily="34" charset="0"/>
                <a:ea typeface="Calibri" panose="020F0502020204030204" pitchFamily="34" charset="0"/>
                <a:cs typeface="Times New Roman" panose="02020603050405020304" pitchFamily="18" charset="0"/>
              </a:rPr>
              <a:t>Scale Zeitgeist: AI Readiness Report, a survey of more than 1,600 executives and ML practitioners</a:t>
            </a:r>
            <a:endParaRPr lang="en-NL" sz="800" kern="0" dirty="0">
              <a:solidFill>
                <a:srgbClr val="000000"/>
              </a:solidFill>
              <a:latin typeface="IBM Plex Sans Light"/>
            </a:endParaRPr>
          </a:p>
        </p:txBody>
      </p:sp>
      <p:sp>
        <p:nvSpPr>
          <p:cNvPr id="9" name="Footer Placeholder 3">
            <a:extLst>
              <a:ext uri="{FF2B5EF4-FFF2-40B4-BE49-F238E27FC236}">
                <a16:creationId xmlns:a16="http://schemas.microsoft.com/office/drawing/2014/main" id="{D5E96B05-5E48-B9A8-A7D8-6036B9D8DF91}"/>
              </a:ext>
            </a:extLst>
          </p:cNvPr>
          <p:cNvSpPr>
            <a:spLocks noGrp="1"/>
          </p:cNvSpPr>
          <p:nvPr>
            <p:ph type="ftr" sz="quarter" idx="18"/>
          </p:nvPr>
        </p:nvSpPr>
        <p:spPr/>
        <p:txBody>
          <a:bodyPr/>
          <a:lstStyle/>
          <a:p>
            <a:endParaRPr lang="en-US" dirty="0">
              <a:highlight>
                <a:srgbClr val="000080"/>
              </a:highlight>
            </a:endParaRPr>
          </a:p>
        </p:txBody>
      </p:sp>
    </p:spTree>
    <p:extLst>
      <p:ext uri="{BB962C8B-B14F-4D97-AF65-F5344CB8AC3E}">
        <p14:creationId xmlns:p14="http://schemas.microsoft.com/office/powerpoint/2010/main" val="47860498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EB0C84C-EF5C-35A2-DABA-ADB4BC8BD972}"/>
              </a:ext>
            </a:extLst>
          </p:cNvPr>
          <p:cNvSpPr/>
          <p:nvPr/>
        </p:nvSpPr>
        <p:spPr bwMode="auto">
          <a:xfrm>
            <a:off x="0" y="447"/>
            <a:ext cx="6096000" cy="6857107"/>
          </a:xfrm>
          <a:prstGeom prst="rect">
            <a:avLst/>
          </a:prstGeom>
          <a:solidFill>
            <a:srgbClr val="E5F6FF"/>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5714" tIns="45714" rIns="45714" bIns="45714" numCol="1" rtlCol="0" anchor="t" anchorCtr="0" compatLnSpc="1">
            <a:prstTxWarp prst="textNoShape">
              <a:avLst/>
            </a:prstTxWarp>
          </a:bodyPr>
          <a:lstStyle/>
          <a:p>
            <a:pPr defTabSz="457109" fontAlgn="base">
              <a:spcBef>
                <a:spcPct val="0"/>
              </a:spcBef>
              <a:spcAft>
                <a:spcPct val="0"/>
              </a:spcAft>
            </a:pPr>
            <a:endParaRPr lang="en-BR" sz="700" dirty="0">
              <a:solidFill>
                <a:schemeClr val="bg1"/>
              </a:solidFill>
            </a:endParaRPr>
          </a:p>
        </p:txBody>
      </p:sp>
      <p:sp>
        <p:nvSpPr>
          <p:cNvPr id="2" name="Title 1">
            <a:extLst>
              <a:ext uri="{FF2B5EF4-FFF2-40B4-BE49-F238E27FC236}">
                <a16:creationId xmlns:a16="http://schemas.microsoft.com/office/drawing/2014/main" id="{D2129754-649A-DDF8-67E5-FB8314CC29FC}"/>
              </a:ext>
            </a:extLst>
          </p:cNvPr>
          <p:cNvSpPr>
            <a:spLocks noGrp="1"/>
          </p:cNvSpPr>
          <p:nvPr>
            <p:ph type="title"/>
          </p:nvPr>
        </p:nvSpPr>
        <p:spPr>
          <a:xfrm>
            <a:off x="287999" y="288445"/>
            <a:ext cx="3254840" cy="762695"/>
          </a:xfrm>
        </p:spPr>
        <p:txBody>
          <a:bodyPr/>
          <a:lstStyle/>
          <a:p>
            <a:pPr defTabSz="380833"/>
            <a:r>
              <a:rPr lang="en-US" sz="1800" kern="0" dirty="0">
                <a:solidFill>
                  <a:srgbClr val="000000"/>
                </a:solidFill>
                <a:latin typeface="+mn-lt"/>
              </a:rPr>
              <a:t>Enterprise considerations </a:t>
            </a:r>
          </a:p>
        </p:txBody>
      </p:sp>
      <p:sp>
        <p:nvSpPr>
          <p:cNvPr id="10" name="Text Placeholder 9">
            <a:extLst>
              <a:ext uri="{FF2B5EF4-FFF2-40B4-BE49-F238E27FC236}">
                <a16:creationId xmlns:a16="http://schemas.microsoft.com/office/drawing/2014/main" id="{741C1804-4669-3519-CDE3-39AB9745D0FD}"/>
              </a:ext>
            </a:extLst>
          </p:cNvPr>
          <p:cNvSpPr>
            <a:spLocks noGrp="1"/>
          </p:cNvSpPr>
          <p:nvPr>
            <p:ph type="body" sz="quarter" idx="11"/>
          </p:nvPr>
        </p:nvSpPr>
        <p:spPr>
          <a:xfrm>
            <a:off x="6402933" y="1738473"/>
            <a:ext cx="2477765" cy="1352373"/>
          </a:xfrm>
        </p:spPr>
        <p:txBody>
          <a:bodyPr/>
          <a:lstStyle/>
          <a:p>
            <a:r>
              <a:rPr lang="en-US" sz="1400" b="1" kern="0" dirty="0" err="1">
                <a:solidFill>
                  <a:srgbClr val="000000"/>
                </a:solidFill>
                <a:latin typeface="IBM Plex Sans SmBld" panose="020B0503050203000203" pitchFamily="34" charset="0"/>
              </a:rPr>
              <a:t>Explainability</a:t>
            </a:r>
            <a:endParaRPr lang="en-BR" sz="1400" b="1" dirty="0">
              <a:latin typeface="IBM Plex Sans SmBld" panose="020B0503050203000203" pitchFamily="34" charset="0"/>
            </a:endParaRPr>
          </a:p>
          <a:p>
            <a:r>
              <a:rPr lang="en-US" sz="1400" kern="0" dirty="0">
                <a:solidFill>
                  <a:srgbClr val="000000"/>
                </a:solidFill>
                <a:latin typeface="+mn-lt"/>
              </a:rPr>
              <a:t>Believe decisions made by Generative AI are not sufficiently explainable.</a:t>
            </a:r>
          </a:p>
          <a:p>
            <a:endParaRPr lang="en-BR" sz="1400" dirty="0">
              <a:latin typeface="+mn-lt"/>
            </a:endParaRPr>
          </a:p>
        </p:txBody>
      </p:sp>
      <p:sp>
        <p:nvSpPr>
          <p:cNvPr id="16" name="Text Placeholder 15">
            <a:extLst>
              <a:ext uri="{FF2B5EF4-FFF2-40B4-BE49-F238E27FC236}">
                <a16:creationId xmlns:a16="http://schemas.microsoft.com/office/drawing/2014/main" id="{8619A4D3-1AD8-71B0-33DE-562E79D7B7F2}"/>
              </a:ext>
            </a:extLst>
          </p:cNvPr>
          <p:cNvSpPr>
            <a:spLocks noGrp="1"/>
          </p:cNvSpPr>
          <p:nvPr>
            <p:ph type="body" sz="quarter" idx="12"/>
          </p:nvPr>
        </p:nvSpPr>
        <p:spPr>
          <a:xfrm>
            <a:off x="9448251" y="1738473"/>
            <a:ext cx="2048777" cy="1352373"/>
          </a:xfrm>
        </p:spPr>
        <p:txBody>
          <a:bodyPr/>
          <a:lstStyle/>
          <a:p>
            <a:r>
              <a:rPr lang="en-US" sz="1400" b="1" dirty="0">
                <a:solidFill>
                  <a:srgbClr val="000000"/>
                </a:solidFill>
                <a:latin typeface="IBM Plex Sans SmBld" panose="020B0503050203000203" pitchFamily="34" charset="0"/>
              </a:rPr>
              <a:t>Ethics</a:t>
            </a:r>
          </a:p>
          <a:p>
            <a:r>
              <a:rPr lang="en-US" sz="1400" kern="0" dirty="0">
                <a:solidFill>
                  <a:srgbClr val="000000"/>
                </a:solidFill>
                <a:latin typeface="+mn-lt"/>
              </a:rPr>
              <a:t>Concerned about the safety and ethical </a:t>
            </a:r>
            <a:br>
              <a:rPr lang="en-US" sz="1400" kern="0" dirty="0">
                <a:solidFill>
                  <a:srgbClr val="000000"/>
                </a:solidFill>
                <a:latin typeface="+mn-lt"/>
              </a:rPr>
            </a:br>
            <a:r>
              <a:rPr lang="en-US" sz="1400" kern="0" dirty="0">
                <a:solidFill>
                  <a:srgbClr val="000000"/>
                </a:solidFill>
                <a:latin typeface="+mn-lt"/>
              </a:rPr>
              <a:t>aspects of Generative AI.</a:t>
            </a:r>
          </a:p>
          <a:p>
            <a:endParaRPr lang="en-BR" sz="1400" dirty="0">
              <a:latin typeface="+mn-lt"/>
            </a:endParaRPr>
          </a:p>
        </p:txBody>
      </p:sp>
      <p:sp>
        <p:nvSpPr>
          <p:cNvPr id="18" name="Text Placeholder 17">
            <a:extLst>
              <a:ext uri="{FF2B5EF4-FFF2-40B4-BE49-F238E27FC236}">
                <a16:creationId xmlns:a16="http://schemas.microsoft.com/office/drawing/2014/main" id="{6C6B694F-86CE-D2A7-BE88-0209358483BD}"/>
              </a:ext>
            </a:extLst>
          </p:cNvPr>
          <p:cNvSpPr>
            <a:spLocks noGrp="1"/>
          </p:cNvSpPr>
          <p:nvPr>
            <p:ph type="body" sz="quarter" idx="13"/>
          </p:nvPr>
        </p:nvSpPr>
        <p:spPr>
          <a:xfrm>
            <a:off x="6380919" y="4887905"/>
            <a:ext cx="2476178" cy="1352373"/>
          </a:xfrm>
        </p:spPr>
        <p:txBody>
          <a:bodyPr/>
          <a:lstStyle/>
          <a:p>
            <a:r>
              <a:rPr lang="en-US" sz="1400" b="1" dirty="0">
                <a:solidFill>
                  <a:srgbClr val="000000"/>
                </a:solidFill>
                <a:latin typeface="IBM Plex Sans SmBld" panose="020B0503050203000203" pitchFamily="34" charset="0"/>
              </a:rPr>
              <a:t>Bias</a:t>
            </a:r>
          </a:p>
          <a:p>
            <a:pPr marL="0" indent="0" defTabSz="457017">
              <a:spcAft>
                <a:spcPts val="300"/>
              </a:spcAft>
              <a:buNone/>
            </a:pPr>
            <a:r>
              <a:rPr lang="en-US" sz="1400" kern="0" dirty="0">
                <a:solidFill>
                  <a:srgbClr val="000000"/>
                </a:solidFill>
                <a:latin typeface="+mn-lt"/>
              </a:rPr>
              <a:t>Believe that Generative AI will propagate established biases.</a:t>
            </a:r>
          </a:p>
          <a:p>
            <a:endParaRPr lang="en-BR" sz="1400" dirty="0">
              <a:latin typeface="+mn-lt"/>
            </a:endParaRPr>
          </a:p>
        </p:txBody>
      </p:sp>
      <p:sp>
        <p:nvSpPr>
          <p:cNvPr id="20" name="Text Placeholder 19">
            <a:extLst>
              <a:ext uri="{FF2B5EF4-FFF2-40B4-BE49-F238E27FC236}">
                <a16:creationId xmlns:a16="http://schemas.microsoft.com/office/drawing/2014/main" id="{4FA4E1C2-5028-5BF2-97BC-92B79435FA51}"/>
              </a:ext>
            </a:extLst>
          </p:cNvPr>
          <p:cNvSpPr>
            <a:spLocks noGrp="1"/>
          </p:cNvSpPr>
          <p:nvPr>
            <p:ph type="body" sz="quarter" idx="14"/>
          </p:nvPr>
        </p:nvSpPr>
        <p:spPr>
          <a:xfrm>
            <a:off x="9428522" y="4887905"/>
            <a:ext cx="2228560" cy="1352373"/>
          </a:xfrm>
        </p:spPr>
        <p:txBody>
          <a:bodyPr/>
          <a:lstStyle/>
          <a:p>
            <a:r>
              <a:rPr lang="en-US" sz="1400" b="1" dirty="0">
                <a:solidFill>
                  <a:srgbClr val="000000"/>
                </a:solidFill>
                <a:latin typeface="IBM Plex Sans SmBld" panose="020B0503050203000203" pitchFamily="34" charset="0"/>
              </a:rPr>
              <a:t>Trust</a:t>
            </a:r>
          </a:p>
          <a:p>
            <a:r>
              <a:rPr lang="en-US" sz="1400" kern="0" dirty="0">
                <a:solidFill>
                  <a:srgbClr val="000000"/>
                </a:solidFill>
                <a:latin typeface="+mn-lt"/>
              </a:rPr>
              <a:t>Believe Generative AI cannot be trusted.</a:t>
            </a:r>
          </a:p>
          <a:p>
            <a:endParaRPr lang="en-BR" sz="1400" dirty="0">
              <a:latin typeface="+mn-lt"/>
            </a:endParaRPr>
          </a:p>
        </p:txBody>
      </p:sp>
      <p:sp>
        <p:nvSpPr>
          <p:cNvPr id="23" name="Title 1">
            <a:extLst>
              <a:ext uri="{FF2B5EF4-FFF2-40B4-BE49-F238E27FC236}">
                <a16:creationId xmlns:a16="http://schemas.microsoft.com/office/drawing/2014/main" id="{6056E242-5D8A-87F7-2CA8-81A4B9E4D8C6}"/>
              </a:ext>
            </a:extLst>
          </p:cNvPr>
          <p:cNvSpPr txBox="1">
            <a:spLocks/>
          </p:cNvSpPr>
          <p:nvPr/>
        </p:nvSpPr>
        <p:spPr>
          <a:xfrm>
            <a:off x="287999" y="1725172"/>
            <a:ext cx="4196333" cy="34181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marL="0" marR="0" indent="0" algn="l" defTabSz="2438400" rtl="0" eaLnBrk="1" latinLnBrk="0" hangingPunct="1">
              <a:lnSpc>
                <a:spcPct val="110000"/>
              </a:lnSpc>
              <a:spcBef>
                <a:spcPts val="0"/>
              </a:spcBef>
              <a:spcAft>
                <a:spcPts val="0"/>
              </a:spcAft>
              <a:buClrTx/>
              <a:buSzTx/>
              <a:buFontTx/>
              <a:buNone/>
              <a:tabLst/>
              <a:defRPr sz="2800" b="0" i="0" u="none" strike="noStrike" cap="none" spc="0" baseline="0">
                <a:solidFill>
                  <a:schemeClr val="tx2"/>
                </a:solidFill>
                <a:uFillTx/>
                <a:latin typeface="+mj-lt"/>
                <a:ea typeface="+mj-ea"/>
                <a:cs typeface="+mj-cs"/>
                <a:sym typeface="IBM Plex Sans Light"/>
              </a:defRPr>
            </a:lvl1pPr>
            <a:lvl2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2pPr>
            <a:lvl3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3pPr>
            <a:lvl4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4pPr>
            <a:lvl5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5pPr>
            <a:lvl6pPr marL="0" marR="0" indent="362568"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6pPr>
            <a:lvl7pPr marL="0" marR="0" indent="725139"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7pPr>
            <a:lvl8pPr marL="0" marR="0" indent="108770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8pPr>
            <a:lvl9pPr marL="0" marR="0" indent="145027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9pPr>
          </a:lstStyle>
          <a:p>
            <a:pPr defTabSz="380833"/>
            <a:r>
              <a:rPr lang="en-US" sz="2400" kern="0" dirty="0">
                <a:solidFill>
                  <a:srgbClr val="000000"/>
                </a:solidFill>
                <a:latin typeface="+mn-lt"/>
              </a:rPr>
              <a:t>Business leaders face challenges in scaling AI across the enterprise with trust</a:t>
            </a:r>
          </a:p>
          <a:p>
            <a:pPr defTabSz="380833"/>
            <a:endParaRPr lang="en-US" sz="2400" kern="0" dirty="0">
              <a:solidFill>
                <a:srgbClr val="000000"/>
              </a:solidFill>
              <a:latin typeface="+mn-lt"/>
            </a:endParaRPr>
          </a:p>
          <a:p>
            <a:pPr defTabSz="380833"/>
            <a:r>
              <a:rPr lang="en-US" sz="2400" kern="0" dirty="0">
                <a:solidFill>
                  <a:srgbClr val="000000"/>
                </a:solidFill>
                <a:latin typeface="+mn-lt"/>
              </a:rPr>
              <a:t>80% of business leaders see at least one of these ethical issues as a major concern</a:t>
            </a:r>
          </a:p>
        </p:txBody>
      </p:sp>
      <p:graphicFrame>
        <p:nvGraphicFramePr>
          <p:cNvPr id="28" name="Chart 36">
            <a:extLst>
              <a:ext uri="{FF2B5EF4-FFF2-40B4-BE49-F238E27FC236}">
                <a16:creationId xmlns:a16="http://schemas.microsoft.com/office/drawing/2014/main" id="{A3BCF939-A714-7B3A-BB09-CCE3666A7BB7}"/>
              </a:ext>
            </a:extLst>
          </p:cNvPr>
          <p:cNvGraphicFramePr>
            <a:graphicFrameLocks noChangeAspect="1"/>
          </p:cNvGraphicFramePr>
          <p:nvPr/>
        </p:nvGraphicFramePr>
        <p:xfrm>
          <a:off x="5896160" y="300218"/>
          <a:ext cx="2048777" cy="13300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9" name="Chart 36">
            <a:extLst>
              <a:ext uri="{FF2B5EF4-FFF2-40B4-BE49-F238E27FC236}">
                <a16:creationId xmlns:a16="http://schemas.microsoft.com/office/drawing/2014/main" id="{1BA7B3DF-6445-CA63-9E67-AEA57E78B65C}"/>
              </a:ext>
            </a:extLst>
          </p:cNvPr>
          <p:cNvGraphicFramePr>
            <a:graphicFrameLocks noChangeAspect="1"/>
          </p:cNvGraphicFramePr>
          <p:nvPr/>
        </p:nvGraphicFramePr>
        <p:xfrm>
          <a:off x="8944364" y="300218"/>
          <a:ext cx="2048777" cy="133009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0" name="Chart 36">
            <a:extLst>
              <a:ext uri="{FF2B5EF4-FFF2-40B4-BE49-F238E27FC236}">
                <a16:creationId xmlns:a16="http://schemas.microsoft.com/office/drawing/2014/main" id="{D0C3F4B1-B29C-139C-9BB4-BEBDF9891D46}"/>
              </a:ext>
            </a:extLst>
          </p:cNvPr>
          <p:cNvGraphicFramePr>
            <a:graphicFrameLocks noChangeAspect="1"/>
          </p:cNvGraphicFramePr>
          <p:nvPr/>
        </p:nvGraphicFramePr>
        <p:xfrm>
          <a:off x="8955248" y="3427373"/>
          <a:ext cx="2048777" cy="133009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2" name="Chart 36">
            <a:extLst>
              <a:ext uri="{FF2B5EF4-FFF2-40B4-BE49-F238E27FC236}">
                <a16:creationId xmlns:a16="http://schemas.microsoft.com/office/drawing/2014/main" id="{B25E471A-047A-91D9-9B42-5253389046ED}"/>
              </a:ext>
            </a:extLst>
          </p:cNvPr>
          <p:cNvGraphicFramePr>
            <a:graphicFrameLocks noChangeAspect="1"/>
          </p:cNvGraphicFramePr>
          <p:nvPr/>
        </p:nvGraphicFramePr>
        <p:xfrm>
          <a:off x="5891018" y="3427373"/>
          <a:ext cx="2048777" cy="133009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3" name="Chart 36">
            <a:extLst>
              <a:ext uri="{FF2B5EF4-FFF2-40B4-BE49-F238E27FC236}">
                <a16:creationId xmlns:a16="http://schemas.microsoft.com/office/drawing/2014/main" id="{872D6A29-45F3-7313-3A27-DE45A0061E00}"/>
              </a:ext>
            </a:extLst>
          </p:cNvPr>
          <p:cNvGraphicFramePr>
            <a:graphicFrameLocks noChangeAspect="1"/>
          </p:cNvGraphicFramePr>
          <p:nvPr/>
        </p:nvGraphicFramePr>
        <p:xfrm>
          <a:off x="-79858" y="1204875"/>
          <a:ext cx="1559586" cy="1012506"/>
        </p:xfrm>
        <a:graphic>
          <a:graphicData uri="http://schemas.openxmlformats.org/drawingml/2006/chart">
            <c:chart xmlns:c="http://schemas.openxmlformats.org/drawingml/2006/chart" xmlns:r="http://schemas.openxmlformats.org/officeDocument/2006/relationships" r:id="rId6"/>
          </a:graphicData>
        </a:graphic>
      </p:graphicFrame>
      <p:sp>
        <p:nvSpPr>
          <p:cNvPr id="38" name="TextBox 37">
            <a:extLst>
              <a:ext uri="{FF2B5EF4-FFF2-40B4-BE49-F238E27FC236}">
                <a16:creationId xmlns:a16="http://schemas.microsoft.com/office/drawing/2014/main" id="{AF6C8A6B-B5A7-3215-3BCC-63FFBA1F90E1}"/>
              </a:ext>
            </a:extLst>
          </p:cNvPr>
          <p:cNvSpPr txBox="1"/>
          <p:nvPr/>
        </p:nvSpPr>
        <p:spPr>
          <a:xfrm>
            <a:off x="6505661" y="3894846"/>
            <a:ext cx="952128" cy="296154"/>
          </a:xfrm>
          <a:prstGeom prst="rect">
            <a:avLst/>
          </a:prstGeom>
        </p:spPr>
        <p:txBody>
          <a:bodyPr wrap="square" lIns="0" tIns="0" rIns="0" bIns="0" rtlCol="0">
            <a:noAutofit/>
          </a:bodyPr>
          <a:lstStyle/>
          <a:p>
            <a:pPr algn="ctr" defTabSz="457071">
              <a:lnSpc>
                <a:spcPct val="105000"/>
              </a:lnSpc>
              <a:spcBef>
                <a:spcPts val="416"/>
              </a:spcBef>
            </a:pPr>
            <a:r>
              <a:rPr lang="en-US" sz="2400" dirty="0">
                <a:solidFill>
                  <a:srgbClr val="000000"/>
                </a:solidFill>
                <a:latin typeface="IBM Plex Sans Light" panose="020B0403050203000203" pitchFamily="34" charset="0"/>
                <a:ea typeface="IBM Plex Sans" charset="0"/>
                <a:cs typeface="IBM Plex Sans" charset="0"/>
              </a:rPr>
              <a:t>46%</a:t>
            </a:r>
          </a:p>
        </p:txBody>
      </p:sp>
      <p:sp>
        <p:nvSpPr>
          <p:cNvPr id="39" name="TextBox 38">
            <a:extLst>
              <a:ext uri="{FF2B5EF4-FFF2-40B4-BE49-F238E27FC236}">
                <a16:creationId xmlns:a16="http://schemas.microsoft.com/office/drawing/2014/main" id="{1E915249-DE22-945A-AC6E-457B98F87C75}"/>
              </a:ext>
            </a:extLst>
          </p:cNvPr>
          <p:cNvSpPr txBox="1"/>
          <p:nvPr/>
        </p:nvSpPr>
        <p:spPr>
          <a:xfrm>
            <a:off x="6503847" y="758301"/>
            <a:ext cx="983865" cy="303722"/>
          </a:xfrm>
          <a:prstGeom prst="rect">
            <a:avLst/>
          </a:prstGeom>
        </p:spPr>
        <p:txBody>
          <a:bodyPr wrap="square" lIns="0" tIns="0" rIns="0" bIns="0" rtlCol="0">
            <a:noAutofit/>
          </a:bodyPr>
          <a:lstStyle/>
          <a:p>
            <a:pPr algn="ctr" defTabSz="457071">
              <a:lnSpc>
                <a:spcPct val="105000"/>
              </a:lnSpc>
              <a:spcBef>
                <a:spcPts val="416"/>
              </a:spcBef>
            </a:pPr>
            <a:r>
              <a:rPr lang="en-US" sz="2400" dirty="0">
                <a:solidFill>
                  <a:srgbClr val="000000"/>
                </a:solidFill>
                <a:latin typeface="IBM Plex Sans Light" panose="020B0403050203000203" pitchFamily="34" charset="0"/>
                <a:ea typeface="IBM Plex Sans" charset="0"/>
                <a:cs typeface="IBM Plex Sans" charset="0"/>
              </a:rPr>
              <a:t>48%</a:t>
            </a:r>
          </a:p>
        </p:txBody>
      </p:sp>
      <p:sp>
        <p:nvSpPr>
          <p:cNvPr id="40" name="TextBox 39">
            <a:extLst>
              <a:ext uri="{FF2B5EF4-FFF2-40B4-BE49-F238E27FC236}">
                <a16:creationId xmlns:a16="http://schemas.microsoft.com/office/drawing/2014/main" id="{5055A7F8-C99E-6E4E-C26D-50FF9F74257F}"/>
              </a:ext>
            </a:extLst>
          </p:cNvPr>
          <p:cNvSpPr txBox="1"/>
          <p:nvPr/>
        </p:nvSpPr>
        <p:spPr>
          <a:xfrm>
            <a:off x="9533756" y="3890028"/>
            <a:ext cx="1024013" cy="303722"/>
          </a:xfrm>
          <a:prstGeom prst="rect">
            <a:avLst/>
          </a:prstGeom>
        </p:spPr>
        <p:txBody>
          <a:bodyPr wrap="square" lIns="0" tIns="0" rIns="0" bIns="0" rtlCol="0">
            <a:noAutofit/>
          </a:bodyPr>
          <a:lstStyle/>
          <a:p>
            <a:pPr algn="ctr" defTabSz="457071">
              <a:lnSpc>
                <a:spcPct val="105000"/>
              </a:lnSpc>
              <a:spcBef>
                <a:spcPts val="416"/>
              </a:spcBef>
            </a:pPr>
            <a:r>
              <a:rPr lang="en-US" sz="2400" dirty="0">
                <a:solidFill>
                  <a:srgbClr val="000000"/>
                </a:solidFill>
                <a:latin typeface="IBM Plex Sans Light" panose="020B0403050203000203" pitchFamily="34" charset="0"/>
                <a:ea typeface="IBM Plex Sans" charset="0"/>
                <a:cs typeface="IBM Plex Sans" charset="0"/>
              </a:rPr>
              <a:t>42%</a:t>
            </a:r>
          </a:p>
        </p:txBody>
      </p:sp>
      <p:sp>
        <p:nvSpPr>
          <p:cNvPr id="41" name="Rectangle 3">
            <a:extLst>
              <a:ext uri="{FF2B5EF4-FFF2-40B4-BE49-F238E27FC236}">
                <a16:creationId xmlns:a16="http://schemas.microsoft.com/office/drawing/2014/main" id="{69AC5927-7766-6B83-A462-0B0FEDD29EA8}"/>
              </a:ext>
            </a:extLst>
          </p:cNvPr>
          <p:cNvSpPr txBox="1">
            <a:spLocks noChangeArrowheads="1"/>
          </p:cNvSpPr>
          <p:nvPr/>
        </p:nvSpPr>
        <p:spPr>
          <a:xfrm>
            <a:off x="9603616" y="563301"/>
            <a:ext cx="877097" cy="673648"/>
          </a:xfrm>
          <a:prstGeom prst="rect">
            <a:avLst/>
          </a:prstGeom>
        </p:spPr>
        <p:txBody>
          <a:bodyPr lIns="0" tIns="0" rIns="0" bIns="0" anchor="ctr"/>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algn="ctr" defTabSz="457071">
              <a:spcBef>
                <a:spcPts val="500"/>
              </a:spcBef>
              <a:buNone/>
            </a:pPr>
            <a:r>
              <a:rPr lang="en-US" sz="2400" kern="0" spc="-62" dirty="0">
                <a:solidFill>
                  <a:srgbClr val="000000"/>
                </a:solidFill>
                <a:latin typeface="IBM Plex Sans Light" panose="020B0403050203000203" pitchFamily="34" charset="0"/>
                <a:ea typeface="IBM Plex Sans" charset="0"/>
                <a:cs typeface="IBM Plex Sans" charset="0"/>
              </a:rPr>
              <a:t>46%</a:t>
            </a:r>
          </a:p>
        </p:txBody>
      </p:sp>
      <p:sp>
        <p:nvSpPr>
          <p:cNvPr id="43" name="TextBox 42">
            <a:extLst>
              <a:ext uri="{FF2B5EF4-FFF2-40B4-BE49-F238E27FC236}">
                <a16:creationId xmlns:a16="http://schemas.microsoft.com/office/drawing/2014/main" id="{2307453E-ED15-F893-13C5-BA0D20A3B776}"/>
              </a:ext>
            </a:extLst>
          </p:cNvPr>
          <p:cNvSpPr txBox="1"/>
          <p:nvPr/>
        </p:nvSpPr>
        <p:spPr>
          <a:xfrm>
            <a:off x="6588767" y="6432681"/>
            <a:ext cx="434259" cy="183740"/>
          </a:xfrm>
          <a:prstGeom prst="rect">
            <a:avLst/>
          </a:prstGeom>
          <a:noFill/>
        </p:spPr>
        <p:txBody>
          <a:bodyPr wrap="none" lIns="0" tIns="0" rIns="0" bIns="0" rtlCol="0">
            <a:noAutofit/>
          </a:bodyPr>
          <a:lstStyle/>
          <a:p>
            <a:pPr defTabSz="457071">
              <a:lnSpc>
                <a:spcPct val="110000"/>
              </a:lnSpc>
              <a:spcBef>
                <a:spcPts val="750"/>
              </a:spcBef>
            </a:pPr>
            <a:r>
              <a:rPr lang="en-US" sz="800" dirty="0">
                <a:solidFill>
                  <a:srgbClr val="000000"/>
                </a:solidFill>
                <a:latin typeface="IBM Plex Sans" panose="020B0503050203000203" pitchFamily="34" charset="0"/>
                <a:ea typeface="IBM Plex Sans" charset="0"/>
                <a:cs typeface="IBM Plex Sans" charset="0"/>
              </a:rPr>
              <a:t>Agree</a:t>
            </a:r>
          </a:p>
        </p:txBody>
      </p:sp>
      <p:sp>
        <p:nvSpPr>
          <p:cNvPr id="44" name="TextBox 43">
            <a:extLst>
              <a:ext uri="{FF2B5EF4-FFF2-40B4-BE49-F238E27FC236}">
                <a16:creationId xmlns:a16="http://schemas.microsoft.com/office/drawing/2014/main" id="{2BE1D3F2-A852-6AF6-12A5-C42350F908D3}"/>
              </a:ext>
            </a:extLst>
          </p:cNvPr>
          <p:cNvSpPr txBox="1"/>
          <p:nvPr/>
        </p:nvSpPr>
        <p:spPr>
          <a:xfrm>
            <a:off x="7321113" y="6432679"/>
            <a:ext cx="434259" cy="183742"/>
          </a:xfrm>
          <a:prstGeom prst="rect">
            <a:avLst/>
          </a:prstGeom>
          <a:noFill/>
        </p:spPr>
        <p:txBody>
          <a:bodyPr wrap="none" lIns="0" tIns="0" rIns="0" bIns="0" rtlCol="0">
            <a:noAutofit/>
          </a:bodyPr>
          <a:lstStyle/>
          <a:p>
            <a:pPr defTabSz="457071">
              <a:lnSpc>
                <a:spcPct val="110000"/>
              </a:lnSpc>
              <a:spcBef>
                <a:spcPts val="750"/>
              </a:spcBef>
            </a:pPr>
            <a:r>
              <a:rPr lang="en-US" sz="800" dirty="0">
                <a:solidFill>
                  <a:srgbClr val="000000"/>
                </a:solidFill>
                <a:latin typeface="IBM Plex Sans" panose="020B0503050203000203" pitchFamily="34" charset="0"/>
                <a:ea typeface="IBM Plex Sans" charset="0"/>
                <a:cs typeface="IBM Plex Sans" charset="0"/>
              </a:rPr>
              <a:t>Neutral</a:t>
            </a:r>
          </a:p>
        </p:txBody>
      </p:sp>
      <p:sp>
        <p:nvSpPr>
          <p:cNvPr id="45" name="TextBox 44">
            <a:extLst>
              <a:ext uri="{FF2B5EF4-FFF2-40B4-BE49-F238E27FC236}">
                <a16:creationId xmlns:a16="http://schemas.microsoft.com/office/drawing/2014/main" id="{E9DF699A-2AE5-3068-499E-E7042E3C7DB2}"/>
              </a:ext>
            </a:extLst>
          </p:cNvPr>
          <p:cNvSpPr txBox="1"/>
          <p:nvPr/>
        </p:nvSpPr>
        <p:spPr>
          <a:xfrm>
            <a:off x="8135243" y="6432681"/>
            <a:ext cx="651305" cy="183740"/>
          </a:xfrm>
          <a:prstGeom prst="rect">
            <a:avLst/>
          </a:prstGeom>
          <a:noFill/>
        </p:spPr>
        <p:txBody>
          <a:bodyPr wrap="none" lIns="0" tIns="0" rIns="0" bIns="0" rtlCol="0">
            <a:noAutofit/>
          </a:bodyPr>
          <a:lstStyle/>
          <a:p>
            <a:pPr defTabSz="457071">
              <a:lnSpc>
                <a:spcPct val="110000"/>
              </a:lnSpc>
              <a:spcBef>
                <a:spcPts val="750"/>
              </a:spcBef>
            </a:pPr>
            <a:r>
              <a:rPr lang="en-US" sz="800" dirty="0">
                <a:solidFill>
                  <a:srgbClr val="000000"/>
                </a:solidFill>
                <a:latin typeface="IBM Plex Sans" panose="020B0503050203000203" pitchFamily="34" charset="0"/>
                <a:ea typeface="IBM Plex Sans" charset="0"/>
                <a:cs typeface="IBM Plex Sans" charset="0"/>
              </a:rPr>
              <a:t>Disagree</a:t>
            </a:r>
          </a:p>
        </p:txBody>
      </p:sp>
      <p:sp>
        <p:nvSpPr>
          <p:cNvPr id="46" name="Rectangle 45">
            <a:extLst>
              <a:ext uri="{FF2B5EF4-FFF2-40B4-BE49-F238E27FC236}">
                <a16:creationId xmlns:a16="http://schemas.microsoft.com/office/drawing/2014/main" id="{365D3601-9FCC-B7D7-DD90-396FC8C76DDC}"/>
              </a:ext>
            </a:extLst>
          </p:cNvPr>
          <p:cNvSpPr/>
          <p:nvPr/>
        </p:nvSpPr>
        <p:spPr bwMode="auto">
          <a:xfrm>
            <a:off x="6380920" y="6440176"/>
            <a:ext cx="123008" cy="118829"/>
          </a:xfrm>
          <a:prstGeom prst="rect">
            <a:avLst/>
          </a:prstGeom>
          <a:solidFill>
            <a:srgbClr val="0E61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8085" tIns="38085" rIns="38085" bIns="38085" numCol="1" rtlCol="0" anchor="t" anchorCtr="0" compatLnSpc="1">
            <a:prstTxWarp prst="textNoShape">
              <a:avLst/>
            </a:prstTxWarp>
          </a:bodyPr>
          <a:lstStyle/>
          <a:p>
            <a:pPr defTabSz="380776" fontAlgn="base">
              <a:spcBef>
                <a:spcPct val="0"/>
              </a:spcBef>
              <a:spcAft>
                <a:spcPct val="0"/>
              </a:spcAft>
            </a:pPr>
            <a:endParaRPr lang="en-US" sz="800" dirty="0">
              <a:solidFill>
                <a:srgbClr val="FFFFFF"/>
              </a:solidFill>
              <a:latin typeface="IBM Plex Sans Light"/>
            </a:endParaRPr>
          </a:p>
        </p:txBody>
      </p:sp>
      <p:sp>
        <p:nvSpPr>
          <p:cNvPr id="47" name="Rectangle 46">
            <a:extLst>
              <a:ext uri="{FF2B5EF4-FFF2-40B4-BE49-F238E27FC236}">
                <a16:creationId xmlns:a16="http://schemas.microsoft.com/office/drawing/2014/main" id="{2BDA149E-F81D-FFB9-2899-D31DA67DDF94}"/>
              </a:ext>
            </a:extLst>
          </p:cNvPr>
          <p:cNvSpPr/>
          <p:nvPr/>
        </p:nvSpPr>
        <p:spPr bwMode="auto">
          <a:xfrm>
            <a:off x="7133654" y="6440176"/>
            <a:ext cx="123008" cy="118829"/>
          </a:xfrm>
          <a:prstGeom prst="rect">
            <a:avLst/>
          </a:prstGeom>
          <a:solidFill>
            <a:srgbClr val="C6C6C6"/>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8085" tIns="38085" rIns="38085" bIns="38085" numCol="1" rtlCol="0" anchor="t" anchorCtr="0" compatLnSpc="1">
            <a:prstTxWarp prst="textNoShape">
              <a:avLst/>
            </a:prstTxWarp>
          </a:bodyPr>
          <a:lstStyle/>
          <a:p>
            <a:pPr defTabSz="380776" fontAlgn="base">
              <a:spcBef>
                <a:spcPct val="0"/>
              </a:spcBef>
              <a:spcAft>
                <a:spcPct val="0"/>
              </a:spcAft>
            </a:pPr>
            <a:endParaRPr lang="en-US" sz="800" dirty="0">
              <a:solidFill>
                <a:srgbClr val="FFFFFF"/>
              </a:solidFill>
              <a:latin typeface="IBM Plex Sans Light"/>
            </a:endParaRPr>
          </a:p>
        </p:txBody>
      </p:sp>
      <p:sp>
        <p:nvSpPr>
          <p:cNvPr id="48" name="Rectangle 47">
            <a:extLst>
              <a:ext uri="{FF2B5EF4-FFF2-40B4-BE49-F238E27FC236}">
                <a16:creationId xmlns:a16="http://schemas.microsoft.com/office/drawing/2014/main" id="{509DB1F9-2DA7-8426-B158-0B69C7619F04}"/>
              </a:ext>
            </a:extLst>
          </p:cNvPr>
          <p:cNvSpPr/>
          <p:nvPr/>
        </p:nvSpPr>
        <p:spPr bwMode="auto">
          <a:xfrm>
            <a:off x="7928669" y="6440176"/>
            <a:ext cx="123008" cy="118829"/>
          </a:xfrm>
          <a:prstGeom prst="rect">
            <a:avLst/>
          </a:prstGeom>
          <a:solidFill>
            <a:srgbClr val="FFAFD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8085" tIns="38085" rIns="38085" bIns="38085" numCol="1" rtlCol="0" anchor="t" anchorCtr="0" compatLnSpc="1">
            <a:prstTxWarp prst="textNoShape">
              <a:avLst/>
            </a:prstTxWarp>
          </a:bodyPr>
          <a:lstStyle/>
          <a:p>
            <a:pPr defTabSz="380776" fontAlgn="base">
              <a:spcBef>
                <a:spcPct val="0"/>
              </a:spcBef>
              <a:spcAft>
                <a:spcPct val="0"/>
              </a:spcAft>
            </a:pPr>
            <a:endParaRPr lang="en-US" sz="800" dirty="0">
              <a:solidFill>
                <a:srgbClr val="FFFFFF"/>
              </a:solidFill>
              <a:latin typeface="IBM Plex Sans Light"/>
            </a:endParaRPr>
          </a:p>
        </p:txBody>
      </p:sp>
      <p:sp>
        <p:nvSpPr>
          <p:cNvPr id="3" name="Footer Placeholder 3">
            <a:extLst>
              <a:ext uri="{FF2B5EF4-FFF2-40B4-BE49-F238E27FC236}">
                <a16:creationId xmlns:a16="http://schemas.microsoft.com/office/drawing/2014/main" id="{C2B77DB4-C1C4-1FDF-390D-092F184D67C9}"/>
              </a:ext>
            </a:extLst>
          </p:cNvPr>
          <p:cNvSpPr>
            <a:spLocks noGrp="1"/>
          </p:cNvSpPr>
          <p:nvPr>
            <p:ph type="ftr" sz="quarter" idx="18"/>
          </p:nvPr>
        </p:nvSpPr>
        <p:spPr/>
        <p:txBody>
          <a:bodyPr/>
          <a:lstStyle/>
          <a:p>
            <a:r>
              <a:rPr lang="en-US" dirty="0" err="1"/>
              <a:t>watsonx.governance</a:t>
            </a:r>
            <a:endParaRPr lang="en-US" dirty="0"/>
          </a:p>
        </p:txBody>
      </p:sp>
    </p:spTree>
    <p:extLst>
      <p:ext uri="{BB962C8B-B14F-4D97-AF65-F5344CB8AC3E}">
        <p14:creationId xmlns:p14="http://schemas.microsoft.com/office/powerpoint/2010/main" val="120126142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CE490C5B-4CA4-7261-D010-BB89CD5E1254}"/>
              </a:ext>
            </a:extLst>
          </p:cNvPr>
          <p:cNvGraphicFramePr>
            <a:graphicFrameLocks noChangeAspect="1"/>
          </p:cNvGraphicFramePr>
          <p:nvPr>
            <p:custDataLst>
              <p:tags r:id="rId1"/>
            </p:custDataLst>
          </p:nvPr>
        </p:nvGraphicFramePr>
        <p:xfrm>
          <a:off x="1589" y="1686"/>
          <a:ext cx="613" cy="794"/>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9" name="Object 8" hidden="1">
                        <a:extLst>
                          <a:ext uri="{FF2B5EF4-FFF2-40B4-BE49-F238E27FC236}">
                            <a16:creationId xmlns:a16="http://schemas.microsoft.com/office/drawing/2014/main" id="{CE490C5B-4CA4-7261-D010-BB89CD5E1254}"/>
                          </a:ext>
                        </a:extLst>
                      </p:cNvPr>
                      <p:cNvPicPr/>
                      <p:nvPr/>
                    </p:nvPicPr>
                    <p:blipFill>
                      <a:blip r:embed="rId5"/>
                      <a:stretch>
                        <a:fillRect/>
                      </a:stretch>
                    </p:blipFill>
                    <p:spPr>
                      <a:xfrm>
                        <a:off x="1589" y="1686"/>
                        <a:ext cx="613" cy="794"/>
                      </a:xfrm>
                      <a:prstGeom prst="rect">
                        <a:avLst/>
                      </a:prstGeom>
                    </p:spPr>
                  </p:pic>
                </p:oleObj>
              </mc:Fallback>
            </mc:AlternateContent>
          </a:graphicData>
        </a:graphic>
      </p:graphicFrame>
      <p:sp>
        <p:nvSpPr>
          <p:cNvPr id="17" name="TextBox 16">
            <a:extLst>
              <a:ext uri="{FF2B5EF4-FFF2-40B4-BE49-F238E27FC236}">
                <a16:creationId xmlns:a16="http://schemas.microsoft.com/office/drawing/2014/main" id="{948261C8-ED2E-7D9B-F650-EA254F2F3AD3}"/>
              </a:ext>
            </a:extLst>
          </p:cNvPr>
          <p:cNvSpPr txBox="1"/>
          <p:nvPr/>
        </p:nvSpPr>
        <p:spPr>
          <a:xfrm>
            <a:off x="6506355" y="2748570"/>
            <a:ext cx="1051286" cy="594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rtlCol="0">
            <a:noAutofit/>
          </a:bodyPr>
          <a:lstStyle/>
          <a:p>
            <a:pPr algn="ctr" defTabSz="1218712">
              <a:spcBef>
                <a:spcPts val="1450"/>
              </a:spcBef>
              <a:buSzPct val="100000"/>
            </a:pPr>
            <a:r>
              <a:rPr lang="en-US" sz="3998" b="1" kern="0" dirty="0">
                <a:solidFill>
                  <a:schemeClr val="accent1"/>
                </a:solidFill>
                <a:latin typeface="+mj-lt"/>
                <a:ea typeface="+mj-ea"/>
                <a:cs typeface="+mj-cs"/>
                <a:sym typeface="IBM Plex Sans Light"/>
              </a:rPr>
              <a:t>25 </a:t>
            </a:r>
          </a:p>
        </p:txBody>
      </p:sp>
      <p:sp>
        <p:nvSpPr>
          <p:cNvPr id="19" name="TextBox 18">
            <a:extLst>
              <a:ext uri="{FF2B5EF4-FFF2-40B4-BE49-F238E27FC236}">
                <a16:creationId xmlns:a16="http://schemas.microsoft.com/office/drawing/2014/main" id="{EF77B4C5-8E32-EB9A-FAB7-F21D9643EC4C}"/>
              </a:ext>
            </a:extLst>
          </p:cNvPr>
          <p:cNvSpPr txBox="1"/>
          <p:nvPr/>
        </p:nvSpPr>
        <p:spPr>
          <a:xfrm>
            <a:off x="6505167" y="3755430"/>
            <a:ext cx="1051286" cy="594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rtlCol="0">
            <a:noAutofit/>
          </a:bodyPr>
          <a:lstStyle/>
          <a:p>
            <a:pPr algn="ctr" defTabSz="1218712">
              <a:spcBef>
                <a:spcPts val="1450"/>
              </a:spcBef>
              <a:buSzPct val="100000"/>
            </a:pPr>
            <a:r>
              <a:rPr lang="en-US" sz="3998" b="1" kern="0" dirty="0">
                <a:solidFill>
                  <a:schemeClr val="accent1"/>
                </a:solidFill>
                <a:latin typeface="+mj-lt"/>
                <a:ea typeface="+mj-ea"/>
                <a:cs typeface="+mj-cs"/>
                <a:sym typeface="IBM Plex Sans Light"/>
              </a:rPr>
              <a:t>15 </a:t>
            </a:r>
          </a:p>
        </p:txBody>
      </p:sp>
      <p:sp>
        <p:nvSpPr>
          <p:cNvPr id="12" name="Text Placeholder 52">
            <a:extLst>
              <a:ext uri="{FF2B5EF4-FFF2-40B4-BE49-F238E27FC236}">
                <a16:creationId xmlns:a16="http://schemas.microsoft.com/office/drawing/2014/main" id="{DA8A5582-45C2-2796-47E8-9B1443AA975D}"/>
              </a:ext>
            </a:extLst>
          </p:cNvPr>
          <p:cNvSpPr txBox="1">
            <a:spLocks/>
          </p:cNvSpPr>
          <p:nvPr/>
        </p:nvSpPr>
        <p:spPr>
          <a:xfrm>
            <a:off x="288756" y="6472144"/>
            <a:ext cx="5523856" cy="156424"/>
          </a:xfrm>
          <a:prstGeom prst="rect">
            <a:avLst/>
          </a:prstGeom>
        </p:spPr>
        <p:txBody>
          <a:bodyPr lIns="45714" tIns="22857" rIns="45714" bIns="22857" anchor="t"/>
          <a:lst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mj-lt"/>
                <a:ea typeface="+mj-ea"/>
                <a:cs typeface="+mj-cs"/>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Arial" panose="020B0604020202020204" pitchFamily="34" charset="0"/>
              <a:buChar char="•"/>
              <a:tabLst/>
              <a:defRPr sz="3600" b="0" i="0" u="none" strike="noStrike" cap="none" spc="0" baseline="0">
                <a:solidFill>
                  <a:srgbClr val="000000"/>
                </a:solidFill>
                <a:uFillTx/>
                <a:latin typeface="+mj-lt"/>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r>
              <a:rPr lang="en-US" sz="650" kern="0" dirty="0">
                <a:solidFill>
                  <a:schemeClr val="bg1">
                    <a:lumMod val="50000"/>
                  </a:schemeClr>
                </a:solidFill>
              </a:rPr>
              <a:t>Sources: </a:t>
            </a:r>
            <a:r>
              <a:rPr lang="en-US" sz="650" kern="0" dirty="0">
                <a:solidFill>
                  <a:schemeClr val="bg1">
                    <a:lumMod val="50000"/>
                  </a:schemeClr>
                </a:solidFill>
                <a:ea typeface="+mj-lt"/>
                <a:cs typeface="+mj-lt"/>
              </a:rPr>
              <a:t>Center for Strategic and International Studies (CSIS)</a:t>
            </a:r>
            <a:br>
              <a:rPr lang="en-US" sz="650" kern="0" dirty="0">
                <a:solidFill>
                  <a:schemeClr val="bg1">
                    <a:lumMod val="50000"/>
                  </a:schemeClr>
                </a:solidFill>
                <a:ea typeface="+mj-lt"/>
                <a:cs typeface="+mj-lt"/>
              </a:rPr>
            </a:br>
            <a:r>
              <a:rPr lang="en-US" sz="650" kern="0">
                <a:solidFill>
                  <a:schemeClr val="bg1">
                    <a:lumMod val="50000"/>
                  </a:schemeClr>
                </a:solidFill>
                <a:ea typeface="+mj-lt"/>
                <a:cs typeface="+mj-lt"/>
              </a:rPr>
              <a:t>National Conference of State Legislatures (NCSL)</a:t>
            </a:r>
            <a:endParaRPr lang="en-US" sz="650" kern="0" dirty="0">
              <a:solidFill>
                <a:schemeClr val="bg1">
                  <a:lumMod val="50000"/>
                </a:schemeClr>
              </a:solidFill>
              <a:ea typeface="+mj-lt"/>
              <a:cs typeface="+mj-lt"/>
            </a:endParaRPr>
          </a:p>
        </p:txBody>
      </p:sp>
      <p:sp>
        <p:nvSpPr>
          <p:cNvPr id="26" name="Rectangle 25">
            <a:extLst>
              <a:ext uri="{FF2B5EF4-FFF2-40B4-BE49-F238E27FC236}">
                <a16:creationId xmlns:a16="http://schemas.microsoft.com/office/drawing/2014/main" id="{B0B1C8CA-E9BB-D2DC-29DB-0F09C755C460}"/>
              </a:ext>
            </a:extLst>
          </p:cNvPr>
          <p:cNvSpPr/>
          <p:nvPr/>
        </p:nvSpPr>
        <p:spPr bwMode="auto">
          <a:xfrm>
            <a:off x="250320" y="2013721"/>
            <a:ext cx="5959951" cy="3510233"/>
          </a:xfrm>
          <a:prstGeom prst="rect">
            <a:avLst/>
          </a:prstGeom>
          <a:solidFill>
            <a:schemeClr val="bg1">
              <a:lumMod val="95000"/>
            </a:schemeClr>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5708" tIns="45708" rIns="45708" bIns="45708" numCol="1" rtlCol="0" anchor="t" anchorCtr="0" compatLnSpc="1">
            <a:prstTxWarp prst="textNoShape">
              <a:avLst/>
            </a:prstTxWarp>
          </a:bodyPr>
          <a:lstStyle/>
          <a:p>
            <a:pPr defTabSz="457018" fontAlgn="base">
              <a:spcBef>
                <a:spcPct val="0"/>
              </a:spcBef>
              <a:spcAft>
                <a:spcPct val="0"/>
              </a:spcAft>
            </a:pPr>
            <a:endParaRPr lang="en-US" sz="700" dirty="0">
              <a:solidFill>
                <a:schemeClr val="bg1"/>
              </a:solidFill>
            </a:endParaRPr>
          </a:p>
        </p:txBody>
      </p:sp>
      <p:sp>
        <p:nvSpPr>
          <p:cNvPr id="5" name="TextBox 4">
            <a:extLst>
              <a:ext uri="{FF2B5EF4-FFF2-40B4-BE49-F238E27FC236}">
                <a16:creationId xmlns:a16="http://schemas.microsoft.com/office/drawing/2014/main" id="{0EB354EA-8F87-6B34-6EB0-DBDAE7508AE3}"/>
              </a:ext>
            </a:extLst>
          </p:cNvPr>
          <p:cNvSpPr txBox="1"/>
          <p:nvPr/>
        </p:nvSpPr>
        <p:spPr>
          <a:xfrm>
            <a:off x="1524009" y="3019652"/>
            <a:ext cx="4234300" cy="369332"/>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defPPr>
              <a:defRPr lang="en-US"/>
            </a:defPPr>
            <a:lvl1pPr>
              <a:defRPr sz="3200">
                <a:solidFill>
                  <a:schemeClr val="accent1"/>
                </a:solidFill>
              </a:defRPr>
            </a:lvl1pPr>
          </a:lstStyle>
          <a:p>
            <a:pPr defTabSz="914324">
              <a:defRPr/>
            </a:pPr>
            <a:r>
              <a:rPr lang="en-US" sz="1800" dirty="0">
                <a:solidFill>
                  <a:srgbClr val="000000"/>
                </a:solidFill>
                <a:latin typeface="+mj-lt"/>
              </a:rPr>
              <a:t>countries have passed AI regulations. </a:t>
            </a:r>
          </a:p>
        </p:txBody>
      </p:sp>
      <p:sp>
        <p:nvSpPr>
          <p:cNvPr id="11" name="TextBox 10">
            <a:extLst>
              <a:ext uri="{FF2B5EF4-FFF2-40B4-BE49-F238E27FC236}">
                <a16:creationId xmlns:a16="http://schemas.microsoft.com/office/drawing/2014/main" id="{35D7B1E9-6BB5-1673-02D3-9EFCE83FF8C5}"/>
              </a:ext>
            </a:extLst>
          </p:cNvPr>
          <p:cNvSpPr txBox="1"/>
          <p:nvPr/>
        </p:nvSpPr>
        <p:spPr>
          <a:xfrm>
            <a:off x="234861" y="2915188"/>
            <a:ext cx="1739691" cy="5332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chor="ctr">
            <a:noAutofit/>
          </a:bodyPr>
          <a:lstStyle/>
          <a:p>
            <a:pPr algn="ctr" defTabSz="1218712">
              <a:spcBef>
                <a:spcPts val="1450"/>
              </a:spcBef>
              <a:buSzPct val="100000"/>
              <a:defRPr/>
            </a:pPr>
            <a:r>
              <a:rPr lang="en-US" sz="3998" b="1" kern="0" dirty="0">
                <a:solidFill>
                  <a:srgbClr val="0F62FE"/>
                </a:solidFill>
                <a:latin typeface="+mj-lt"/>
                <a:sym typeface="IBM Plex Sans Light"/>
              </a:rPr>
              <a:t>31</a:t>
            </a:r>
          </a:p>
        </p:txBody>
      </p:sp>
      <p:sp>
        <p:nvSpPr>
          <p:cNvPr id="7" name="TextBox 6">
            <a:extLst>
              <a:ext uri="{FF2B5EF4-FFF2-40B4-BE49-F238E27FC236}">
                <a16:creationId xmlns:a16="http://schemas.microsoft.com/office/drawing/2014/main" id="{DBB5A1FB-A6AD-F841-7EDD-F6A5BFF241B3}"/>
              </a:ext>
            </a:extLst>
          </p:cNvPr>
          <p:cNvSpPr txBox="1"/>
          <p:nvPr/>
        </p:nvSpPr>
        <p:spPr>
          <a:xfrm>
            <a:off x="532255" y="3690551"/>
            <a:ext cx="1051286" cy="594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rtlCol="0">
            <a:noAutofit/>
          </a:bodyPr>
          <a:lstStyle/>
          <a:p>
            <a:pPr algn="ctr" defTabSz="1218712">
              <a:spcBef>
                <a:spcPts val="1450"/>
              </a:spcBef>
              <a:buSzPct val="100000"/>
            </a:pPr>
            <a:r>
              <a:rPr lang="en-US" sz="3998" b="1" kern="0" dirty="0">
                <a:solidFill>
                  <a:schemeClr val="accent1"/>
                </a:solidFill>
                <a:latin typeface="+mj-lt"/>
                <a:ea typeface="+mj-ea"/>
                <a:cs typeface="+mj-cs"/>
                <a:sym typeface="IBM Plex Sans Light"/>
              </a:rPr>
              <a:t>13</a:t>
            </a:r>
          </a:p>
        </p:txBody>
      </p:sp>
      <p:sp>
        <p:nvSpPr>
          <p:cNvPr id="8" name="TextBox 7">
            <a:extLst>
              <a:ext uri="{FF2B5EF4-FFF2-40B4-BE49-F238E27FC236}">
                <a16:creationId xmlns:a16="http://schemas.microsoft.com/office/drawing/2014/main" id="{D0D7375D-F91B-C283-C413-E1E470FBFE6D}"/>
              </a:ext>
            </a:extLst>
          </p:cNvPr>
          <p:cNvSpPr txBox="1"/>
          <p:nvPr/>
        </p:nvSpPr>
        <p:spPr>
          <a:xfrm>
            <a:off x="1979841" y="4138790"/>
            <a:ext cx="4230430" cy="8227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chor="ctr">
            <a:noAutofit/>
          </a:bodyPr>
          <a:lstStyle/>
          <a:p>
            <a:pPr defTabSz="1218712">
              <a:spcBef>
                <a:spcPts val="1450"/>
              </a:spcBef>
              <a:buSzPct val="100000"/>
            </a:pPr>
            <a:endParaRPr lang="en-US" sz="900" kern="0" dirty="0">
              <a:solidFill>
                <a:srgbClr val="000000"/>
              </a:solidFill>
              <a:latin typeface="+mj-lt"/>
              <a:ea typeface="+mj-ea"/>
              <a:cs typeface="+mj-cs"/>
              <a:sym typeface="IBM Plex Sans Light"/>
            </a:endParaRPr>
          </a:p>
        </p:txBody>
      </p:sp>
      <p:sp>
        <p:nvSpPr>
          <p:cNvPr id="3" name="Title 4">
            <a:extLst>
              <a:ext uri="{FF2B5EF4-FFF2-40B4-BE49-F238E27FC236}">
                <a16:creationId xmlns:a16="http://schemas.microsoft.com/office/drawing/2014/main" id="{A8F78387-E58A-5E27-5524-B7189DD2B62D}"/>
              </a:ext>
            </a:extLst>
          </p:cNvPr>
          <p:cNvSpPr txBox="1">
            <a:spLocks/>
          </p:cNvSpPr>
          <p:nvPr/>
        </p:nvSpPr>
        <p:spPr>
          <a:xfrm>
            <a:off x="288755" y="301169"/>
            <a:ext cx="2859048" cy="666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marL="0" marR="0" indent="0" algn="l" defTabSz="2438400" rtl="0" eaLnBrk="1" latinLnBrk="0" hangingPunct="1">
              <a:lnSpc>
                <a:spcPct val="100000"/>
              </a:lnSpc>
              <a:spcBef>
                <a:spcPts val="0"/>
              </a:spcBef>
              <a:spcAft>
                <a:spcPts val="0"/>
              </a:spcAft>
              <a:buClrTx/>
              <a:buSzTx/>
              <a:buFontTx/>
              <a:buNone/>
              <a:tabLst/>
              <a:defRPr sz="8600" b="0" i="0" u="none" strike="noStrike" cap="none" spc="0" baseline="0">
                <a:solidFill>
                  <a:schemeClr val="tx2"/>
                </a:solidFill>
                <a:uFillTx/>
                <a:latin typeface="IBM Plex Sans Light" panose="020B0403050203000203" pitchFamily="34" charset="0"/>
                <a:ea typeface="+mj-ea"/>
                <a:cs typeface="+mj-cs"/>
                <a:sym typeface="IBM Plex Sans Light"/>
              </a:defRPr>
            </a:lvl1pPr>
            <a:lvl2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2pPr>
            <a:lvl3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3pPr>
            <a:lvl4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4pPr>
            <a:lvl5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5pPr>
            <a:lvl6pPr marL="0" marR="0" indent="362568"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6pPr>
            <a:lvl7pPr marL="0" marR="0" indent="725139"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7pPr>
            <a:lvl8pPr marL="0" marR="0" indent="108770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8pPr>
            <a:lvl9pPr marL="0" marR="0" indent="145027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9pPr>
          </a:lstStyle>
          <a:p>
            <a:r>
              <a:rPr lang="en-US" sz="1800" kern="0" dirty="0">
                <a:latin typeface="+mj-lt"/>
              </a:rPr>
              <a:t>Enterprise considerations</a:t>
            </a:r>
            <a:endParaRPr lang="en-US" sz="1800" kern="0" dirty="0">
              <a:latin typeface="+mn-lt"/>
            </a:endParaRPr>
          </a:p>
        </p:txBody>
      </p:sp>
      <p:sp>
        <p:nvSpPr>
          <p:cNvPr id="2" name="Title 2">
            <a:extLst>
              <a:ext uri="{FF2B5EF4-FFF2-40B4-BE49-F238E27FC236}">
                <a16:creationId xmlns:a16="http://schemas.microsoft.com/office/drawing/2014/main" id="{0C4DA3C9-3A05-D844-F4B7-609780C0FE27}"/>
              </a:ext>
            </a:extLst>
          </p:cNvPr>
          <p:cNvSpPr txBox="1">
            <a:spLocks/>
          </p:cNvSpPr>
          <p:nvPr/>
        </p:nvSpPr>
        <p:spPr>
          <a:xfrm>
            <a:off x="234861" y="761759"/>
            <a:ext cx="10796252" cy="5623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marL="0" marR="0" indent="0" algn="l" defTabSz="1218971" rtl="0" eaLnBrk="1" latinLnBrk="0" hangingPunct="1">
              <a:lnSpc>
                <a:spcPct val="110000"/>
              </a:lnSpc>
              <a:spcBef>
                <a:spcPts val="0"/>
              </a:spcBef>
              <a:spcAft>
                <a:spcPts val="0"/>
              </a:spcAft>
              <a:buClrTx/>
              <a:buSzTx/>
              <a:buFontTx/>
              <a:buNone/>
              <a:tabLst/>
              <a:defRPr sz="1400" b="0" i="0" u="none" strike="noStrike" cap="none" spc="0" baseline="0">
                <a:solidFill>
                  <a:schemeClr val="tx2"/>
                </a:solidFill>
                <a:uFillTx/>
                <a:latin typeface="+mj-lt"/>
                <a:ea typeface="+mj-ea"/>
                <a:cs typeface="+mj-cs"/>
                <a:sym typeface="IBM Plex Sans Light"/>
              </a:defRPr>
            </a:lvl1pPr>
            <a:lvl2pPr marL="0" marR="0" indent="0"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2pPr>
            <a:lvl3pPr marL="0" marR="0" indent="0"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3pPr>
            <a:lvl4pPr marL="0" marR="0" indent="0"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4pPr>
            <a:lvl5pPr marL="0" marR="0" indent="0"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5pPr>
            <a:lvl6pPr marL="0" marR="0" indent="181250"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6pPr>
            <a:lvl7pPr marL="0" marR="0" indent="362501"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7pPr>
            <a:lvl8pPr marL="0" marR="0" indent="543751"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8pPr>
            <a:lvl9pPr marL="0" marR="0" indent="725002"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9pPr>
          </a:lstStyle>
          <a:p>
            <a:pPr defTabSz="913961">
              <a:defRPr/>
            </a:pPr>
            <a:r>
              <a:rPr lang="en-US" sz="2400" dirty="0"/>
              <a:t>AI regulation is coming fast. You’ll want to be prepared. </a:t>
            </a:r>
            <a:endParaRPr lang="en-US" sz="2400" kern="0" dirty="0">
              <a:latin typeface="+mn-lt"/>
            </a:endParaRPr>
          </a:p>
        </p:txBody>
      </p:sp>
      <p:sp>
        <p:nvSpPr>
          <p:cNvPr id="4" name="TextBox 3">
            <a:extLst>
              <a:ext uri="{FF2B5EF4-FFF2-40B4-BE49-F238E27FC236}">
                <a16:creationId xmlns:a16="http://schemas.microsoft.com/office/drawing/2014/main" id="{20CCE448-6621-ADD9-3673-C7CF28AF3180}"/>
              </a:ext>
            </a:extLst>
          </p:cNvPr>
          <p:cNvSpPr txBox="1"/>
          <p:nvPr/>
        </p:nvSpPr>
        <p:spPr>
          <a:xfrm>
            <a:off x="1524009" y="3829032"/>
            <a:ext cx="4234300" cy="369332"/>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defPPr>
              <a:defRPr lang="en-US"/>
            </a:defPPr>
            <a:lvl1pPr>
              <a:defRPr sz="3200">
                <a:solidFill>
                  <a:schemeClr val="accent1"/>
                </a:solidFill>
              </a:defRPr>
            </a:lvl1pPr>
          </a:lstStyle>
          <a:p>
            <a:pPr defTabSz="914324">
              <a:defRPr/>
            </a:pPr>
            <a:r>
              <a:rPr lang="en-US" sz="1800" dirty="0">
                <a:solidFill>
                  <a:srgbClr val="000000"/>
                </a:solidFill>
                <a:latin typeface="+mj-lt"/>
              </a:rPr>
              <a:t>more are debating AI laws.</a:t>
            </a:r>
          </a:p>
        </p:txBody>
      </p:sp>
      <p:sp>
        <p:nvSpPr>
          <p:cNvPr id="6" name="TextBox 5">
            <a:extLst>
              <a:ext uri="{FF2B5EF4-FFF2-40B4-BE49-F238E27FC236}">
                <a16:creationId xmlns:a16="http://schemas.microsoft.com/office/drawing/2014/main" id="{4F31E650-E70E-CE0E-6165-5FFDE70EFD0F}"/>
              </a:ext>
            </a:extLst>
          </p:cNvPr>
          <p:cNvSpPr txBox="1"/>
          <p:nvPr/>
        </p:nvSpPr>
        <p:spPr>
          <a:xfrm>
            <a:off x="7332860" y="2792649"/>
            <a:ext cx="4234300" cy="369332"/>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defPPr>
              <a:defRPr lang="en-US"/>
            </a:defPPr>
            <a:lvl1pPr>
              <a:defRPr sz="3200">
                <a:solidFill>
                  <a:schemeClr val="accent1"/>
                </a:solidFill>
              </a:defRPr>
            </a:lvl1pPr>
          </a:lstStyle>
          <a:p>
            <a:pPr defTabSz="914324">
              <a:defRPr/>
            </a:pPr>
            <a:r>
              <a:rPr lang="en-US" sz="1800" dirty="0">
                <a:solidFill>
                  <a:srgbClr val="000000"/>
                </a:solidFill>
                <a:latin typeface="+mj-lt"/>
              </a:rPr>
              <a:t>U.S. states have introduced AI bills.</a:t>
            </a:r>
          </a:p>
        </p:txBody>
      </p:sp>
      <p:sp>
        <p:nvSpPr>
          <p:cNvPr id="10" name="TextBox 9">
            <a:extLst>
              <a:ext uri="{FF2B5EF4-FFF2-40B4-BE49-F238E27FC236}">
                <a16:creationId xmlns:a16="http://schemas.microsoft.com/office/drawing/2014/main" id="{E876040E-776D-E991-892D-6EF1B195DFB2}"/>
              </a:ext>
            </a:extLst>
          </p:cNvPr>
          <p:cNvSpPr txBox="1"/>
          <p:nvPr/>
        </p:nvSpPr>
        <p:spPr>
          <a:xfrm>
            <a:off x="7425446" y="3829032"/>
            <a:ext cx="4234300" cy="646331"/>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defPPr>
              <a:defRPr lang="en-US"/>
            </a:defPPr>
            <a:lvl1pPr>
              <a:defRPr sz="3200">
                <a:solidFill>
                  <a:schemeClr val="accent1"/>
                </a:solidFill>
              </a:defRPr>
            </a:lvl1pPr>
          </a:lstStyle>
          <a:p>
            <a:pPr defTabSz="914324">
              <a:defRPr/>
            </a:pPr>
            <a:r>
              <a:rPr lang="en-US" sz="1800" dirty="0">
                <a:solidFill>
                  <a:srgbClr val="000000"/>
                </a:solidFill>
                <a:latin typeface="+mj-lt"/>
              </a:rPr>
              <a:t>more adopted resolutions or enacted legislation.  </a:t>
            </a:r>
          </a:p>
        </p:txBody>
      </p:sp>
    </p:spTree>
    <p:extLst>
      <p:ext uri="{BB962C8B-B14F-4D97-AF65-F5344CB8AC3E}">
        <p14:creationId xmlns:p14="http://schemas.microsoft.com/office/powerpoint/2010/main" val="39075191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02777-1953-5532-0745-04478759E0B8}"/>
              </a:ext>
            </a:extLst>
          </p:cNvPr>
          <p:cNvSpPr>
            <a:spLocks noGrp="1"/>
          </p:cNvSpPr>
          <p:nvPr>
            <p:ph type="title"/>
          </p:nvPr>
        </p:nvSpPr>
        <p:spPr>
          <a:xfrm>
            <a:off x="287301" y="210731"/>
            <a:ext cx="9680902" cy="4095217"/>
          </a:xfrm>
        </p:spPr>
        <p:txBody>
          <a:bodyPr>
            <a:normAutofit fontScale="90000"/>
          </a:bodyPr>
          <a:lstStyle/>
          <a:p>
            <a:pPr>
              <a:lnSpc>
                <a:spcPct val="100000"/>
              </a:lnSpc>
            </a:pPr>
            <a:r>
              <a:rPr lang="en-US" sz="5399" dirty="0">
                <a:latin typeface="+mj-lt"/>
              </a:rPr>
              <a:t>AI needs</a:t>
            </a:r>
            <a:r>
              <a:rPr lang="en-US" sz="5399" dirty="0">
                <a:solidFill>
                  <a:srgbClr val="161616"/>
                </a:solidFill>
                <a:latin typeface="+mj-lt"/>
              </a:rPr>
              <a:t> governance </a:t>
            </a:r>
            <a:br>
              <a:rPr lang="en-US" sz="5399" dirty="0">
                <a:latin typeface="+mj-lt"/>
              </a:rPr>
            </a:br>
            <a:r>
              <a:rPr lang="en-US" sz="5399" dirty="0">
                <a:solidFill>
                  <a:srgbClr val="0F62FE"/>
                </a:solidFill>
                <a:latin typeface="+mj-lt"/>
              </a:rPr>
              <a:t>↓</a:t>
            </a:r>
            <a:br>
              <a:rPr lang="en-US" sz="5399" dirty="0">
                <a:latin typeface="+mj-lt"/>
              </a:rPr>
            </a:br>
            <a:r>
              <a:rPr lang="en-US" sz="5399" dirty="0">
                <a:latin typeface="+mj-lt"/>
              </a:rPr>
              <a:t>The process of directing, monitoring and managing the AI activities of an organization</a:t>
            </a:r>
            <a:endParaRPr lang="en-BR" sz="5399" dirty="0">
              <a:latin typeface="+mj-lt"/>
            </a:endParaRPr>
          </a:p>
        </p:txBody>
      </p:sp>
      <p:sp>
        <p:nvSpPr>
          <p:cNvPr id="5" name="Footer Placeholder 3">
            <a:extLst>
              <a:ext uri="{FF2B5EF4-FFF2-40B4-BE49-F238E27FC236}">
                <a16:creationId xmlns:a16="http://schemas.microsoft.com/office/drawing/2014/main" id="{D9025941-A692-4E07-EE62-4E3122B714C0}"/>
              </a:ext>
            </a:extLst>
          </p:cNvPr>
          <p:cNvSpPr>
            <a:spLocks noGrp="1"/>
          </p:cNvSpPr>
          <p:nvPr>
            <p:ph type="ftr" sz="quarter" idx="18"/>
          </p:nvPr>
        </p:nvSpPr>
        <p:spPr/>
        <p:txBody>
          <a:bodyPr/>
          <a:lstStyle/>
          <a:p>
            <a:endParaRPr lang="en-US" dirty="0"/>
          </a:p>
        </p:txBody>
      </p:sp>
    </p:spTree>
    <p:extLst>
      <p:ext uri="{BB962C8B-B14F-4D97-AF65-F5344CB8AC3E}">
        <p14:creationId xmlns:p14="http://schemas.microsoft.com/office/powerpoint/2010/main" val="269411503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438B3043-13F7-78AC-1F73-485A5DE40BB3}"/>
              </a:ext>
            </a:extLst>
          </p:cNvPr>
          <p:cNvSpPr>
            <a:spLocks noGrp="1"/>
          </p:cNvSpPr>
          <p:nvPr>
            <p:ph type="title"/>
          </p:nvPr>
        </p:nvSpPr>
        <p:spPr>
          <a:xfrm>
            <a:off x="287999" y="256232"/>
            <a:ext cx="4280232" cy="570632"/>
          </a:xfrm>
        </p:spPr>
        <p:txBody>
          <a:bodyPr/>
          <a:lstStyle/>
          <a:p>
            <a:r>
              <a:rPr lang="en-US" altLang="zh-CN" sz="2200" dirty="0">
                <a:solidFill>
                  <a:srgbClr val="000000">
                    <a:lumMod val="95000"/>
                    <a:lumOff val="5000"/>
                  </a:srgbClr>
                </a:solidFill>
              </a:rPr>
              <a:t>AI governance is complicated</a:t>
            </a:r>
            <a:endParaRPr lang="en-RO" sz="2200" dirty="0"/>
          </a:p>
        </p:txBody>
      </p:sp>
      <p:sp>
        <p:nvSpPr>
          <p:cNvPr id="35" name="Footer Placeholder 3">
            <a:extLst>
              <a:ext uri="{FF2B5EF4-FFF2-40B4-BE49-F238E27FC236}">
                <a16:creationId xmlns:a16="http://schemas.microsoft.com/office/drawing/2014/main" id="{0E228955-E819-5A64-5C86-AFB181B64141}"/>
              </a:ext>
            </a:extLst>
          </p:cNvPr>
          <p:cNvSpPr>
            <a:spLocks noGrp="1"/>
          </p:cNvSpPr>
          <p:nvPr>
            <p:ph type="ftr" sz="quarter" idx="16"/>
          </p:nvPr>
        </p:nvSpPr>
        <p:spPr/>
        <p:txBody>
          <a:bodyPr/>
          <a:lstStyle/>
          <a:p>
            <a:endParaRPr lang="en-US" dirty="0"/>
          </a:p>
        </p:txBody>
      </p:sp>
      <p:grpSp>
        <p:nvGrpSpPr>
          <p:cNvPr id="51" name="Group 50">
            <a:extLst>
              <a:ext uri="{FF2B5EF4-FFF2-40B4-BE49-F238E27FC236}">
                <a16:creationId xmlns:a16="http://schemas.microsoft.com/office/drawing/2014/main" id="{85C241F9-1BA8-DB12-53C2-A5BF5F529959}"/>
              </a:ext>
            </a:extLst>
          </p:cNvPr>
          <p:cNvGrpSpPr/>
          <p:nvPr/>
        </p:nvGrpSpPr>
        <p:grpSpPr>
          <a:xfrm>
            <a:off x="300761" y="2126579"/>
            <a:ext cx="11590706" cy="3280334"/>
            <a:chOff x="601600" y="2858664"/>
            <a:chExt cx="23184431" cy="6561523"/>
          </a:xfrm>
        </p:grpSpPr>
        <p:sp>
          <p:nvSpPr>
            <p:cNvPr id="12" name="Rectangle 11">
              <a:extLst>
                <a:ext uri="{FF2B5EF4-FFF2-40B4-BE49-F238E27FC236}">
                  <a16:creationId xmlns:a16="http://schemas.microsoft.com/office/drawing/2014/main" id="{3AE223E9-1DB0-9F63-D159-77B1F0791D76}"/>
                </a:ext>
              </a:extLst>
            </p:cNvPr>
            <p:cNvSpPr/>
            <p:nvPr/>
          </p:nvSpPr>
          <p:spPr bwMode="auto">
            <a:xfrm>
              <a:off x="601600" y="2858664"/>
              <a:ext cx="11017313" cy="1373702"/>
            </a:xfrm>
            <a:prstGeom prst="rect">
              <a:avLst/>
            </a:prstGeom>
            <a:solidFill>
              <a:srgbClr val="F4F4F4"/>
            </a:solidFill>
            <a:ln w="12700">
              <a:solidFill>
                <a:srgbClr val="52525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37142" tIns="137142" rIns="137142" bIns="137142" numCol="1" rtlCol="0" anchor="ctr" anchorCtr="0" compatLnSpc="1">
              <a:prstTxWarp prst="textNoShape">
                <a:avLst/>
              </a:prstTxWarp>
            </a:bodyPr>
            <a:lstStyle/>
            <a:p>
              <a:pPr defTabSz="914461">
                <a:lnSpc>
                  <a:spcPct val="110000"/>
                </a:lnSpc>
                <a:defRPr/>
              </a:pPr>
              <a:r>
                <a:rPr lang="en-US" sz="1200" dirty="0">
                  <a:solidFill>
                    <a:schemeClr val="tx1"/>
                  </a:solidFill>
                  <a:latin typeface="+mj-lt"/>
                  <a:sym typeface="IBM Plex Sans"/>
                </a:rPr>
                <a:t>Manual work can lead to costly errors, drawn out model lifecycles </a:t>
              </a:r>
              <a:br>
                <a:rPr lang="en-US" sz="1200" dirty="0">
                  <a:solidFill>
                    <a:schemeClr val="tx1"/>
                  </a:solidFill>
                  <a:latin typeface="+mj-lt"/>
                  <a:sym typeface="IBM Plex Sans"/>
                </a:rPr>
              </a:br>
              <a:r>
                <a:rPr lang="en-US" sz="1200" dirty="0">
                  <a:solidFill>
                    <a:schemeClr val="tx1"/>
                  </a:solidFill>
                  <a:latin typeface="+mj-lt"/>
                  <a:sym typeface="IBM Plex Sans"/>
                </a:rPr>
                <a:t>and lead to employee burnout </a:t>
              </a:r>
            </a:p>
          </p:txBody>
        </p:sp>
        <p:sp>
          <p:nvSpPr>
            <p:cNvPr id="15" name="Rectangle 14">
              <a:extLst>
                <a:ext uri="{FF2B5EF4-FFF2-40B4-BE49-F238E27FC236}">
                  <a16:creationId xmlns:a16="http://schemas.microsoft.com/office/drawing/2014/main" id="{B2F23B48-1611-8D61-FAA1-55A1FCEE9817}"/>
                </a:ext>
              </a:extLst>
            </p:cNvPr>
            <p:cNvSpPr/>
            <p:nvPr/>
          </p:nvSpPr>
          <p:spPr bwMode="auto">
            <a:xfrm>
              <a:off x="601600" y="2858664"/>
              <a:ext cx="52450" cy="1373702"/>
            </a:xfrm>
            <a:prstGeom prst="rect">
              <a:avLst/>
            </a:prstGeom>
            <a:solidFill>
              <a:srgbClr val="525252"/>
            </a:solidFill>
            <a:ln w="1270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5714" tIns="45714" rIns="45714" bIns="45714" numCol="1" rtlCol="0" anchor="t" anchorCtr="0" compatLnSpc="1">
              <a:prstTxWarp prst="textNoShape">
                <a:avLst/>
              </a:prstTxWarp>
            </a:bodyPr>
            <a:lstStyle/>
            <a:p>
              <a:pPr defTabSz="457109" fontAlgn="base">
                <a:spcBef>
                  <a:spcPct val="0"/>
                </a:spcBef>
                <a:spcAft>
                  <a:spcPct val="0"/>
                </a:spcAft>
                <a:defRPr/>
              </a:pPr>
              <a:endParaRPr lang="en-US" sz="700" dirty="0">
                <a:solidFill>
                  <a:srgbClr val="FFFFFF"/>
                </a:solidFill>
                <a:latin typeface="IBM Plex Sans Light"/>
              </a:endParaRPr>
            </a:p>
          </p:txBody>
        </p:sp>
        <p:sp>
          <p:nvSpPr>
            <p:cNvPr id="16" name="Rectangle 15">
              <a:extLst>
                <a:ext uri="{FF2B5EF4-FFF2-40B4-BE49-F238E27FC236}">
                  <a16:creationId xmlns:a16="http://schemas.microsoft.com/office/drawing/2014/main" id="{B54BD3DC-E223-8B25-07D7-D3D938E5A000}"/>
                </a:ext>
              </a:extLst>
            </p:cNvPr>
            <p:cNvSpPr/>
            <p:nvPr/>
          </p:nvSpPr>
          <p:spPr bwMode="auto">
            <a:xfrm>
              <a:off x="601600" y="4594158"/>
              <a:ext cx="11017313" cy="1373702"/>
            </a:xfrm>
            <a:prstGeom prst="rect">
              <a:avLst/>
            </a:prstGeom>
            <a:solidFill>
              <a:srgbClr val="F4F4F4"/>
            </a:solidFill>
            <a:ln w="12700">
              <a:solidFill>
                <a:srgbClr val="52525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37142" tIns="137142" rIns="137142" bIns="137142" numCol="1" rtlCol="0" anchor="ctr" anchorCtr="0" compatLnSpc="1">
              <a:prstTxWarp prst="textNoShape">
                <a:avLst/>
              </a:prstTxWarp>
            </a:bodyPr>
            <a:lstStyle/>
            <a:p>
              <a:pPr algn="l">
                <a:lnSpc>
                  <a:spcPct val="110000"/>
                </a:lnSpc>
              </a:pPr>
              <a:r>
                <a:rPr lang="en-US" sz="1200" dirty="0">
                  <a:solidFill>
                    <a:schemeClr val="tx1"/>
                  </a:solidFill>
                  <a:latin typeface="+mj-lt"/>
                  <a:sym typeface="IBM Plex Sans"/>
                </a:rPr>
                <a:t>Overhead and missed opportunities resulting from multiple, </a:t>
              </a:r>
              <a:br>
                <a:rPr lang="en-US" sz="1200" dirty="0">
                  <a:solidFill>
                    <a:schemeClr val="tx1"/>
                  </a:solidFill>
                  <a:latin typeface="+mj-lt"/>
                  <a:sym typeface="IBM Plex Sans"/>
                </a:rPr>
              </a:br>
              <a:r>
                <a:rPr lang="en-US" sz="1200" dirty="0">
                  <a:solidFill>
                    <a:schemeClr val="tx1"/>
                  </a:solidFill>
                  <a:latin typeface="+mj-lt"/>
                  <a:sym typeface="IBM Plex Sans"/>
                </a:rPr>
                <a:t>disparate, tools and interfaces not optimized for AI </a:t>
              </a:r>
            </a:p>
          </p:txBody>
        </p:sp>
        <p:sp>
          <p:nvSpPr>
            <p:cNvPr id="17" name="Rectangle 16">
              <a:extLst>
                <a:ext uri="{FF2B5EF4-FFF2-40B4-BE49-F238E27FC236}">
                  <a16:creationId xmlns:a16="http://schemas.microsoft.com/office/drawing/2014/main" id="{85562F58-3E5F-F07F-AB7F-1AD2B4FC8F30}"/>
                </a:ext>
              </a:extLst>
            </p:cNvPr>
            <p:cNvSpPr/>
            <p:nvPr/>
          </p:nvSpPr>
          <p:spPr bwMode="auto">
            <a:xfrm>
              <a:off x="601600" y="4594158"/>
              <a:ext cx="52450" cy="1373702"/>
            </a:xfrm>
            <a:prstGeom prst="rect">
              <a:avLst/>
            </a:prstGeom>
            <a:solidFill>
              <a:srgbClr val="525252"/>
            </a:solidFill>
            <a:ln w="1270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5714" tIns="45714" rIns="45714" bIns="45714" numCol="1" rtlCol="0" anchor="t" anchorCtr="0" compatLnSpc="1">
              <a:prstTxWarp prst="textNoShape">
                <a:avLst/>
              </a:prstTxWarp>
            </a:bodyPr>
            <a:lstStyle/>
            <a:p>
              <a:pPr defTabSz="457109" fontAlgn="base">
                <a:spcBef>
                  <a:spcPct val="0"/>
                </a:spcBef>
                <a:spcAft>
                  <a:spcPct val="0"/>
                </a:spcAft>
                <a:defRPr/>
              </a:pPr>
              <a:endParaRPr lang="en-US" sz="700" dirty="0">
                <a:solidFill>
                  <a:srgbClr val="FFFFFF"/>
                </a:solidFill>
                <a:latin typeface="IBM Plex Sans Light"/>
              </a:endParaRPr>
            </a:p>
          </p:txBody>
        </p:sp>
        <p:sp>
          <p:nvSpPr>
            <p:cNvPr id="18" name="Rectangle 17">
              <a:extLst>
                <a:ext uri="{FF2B5EF4-FFF2-40B4-BE49-F238E27FC236}">
                  <a16:creationId xmlns:a16="http://schemas.microsoft.com/office/drawing/2014/main" id="{49FF2223-31F6-429D-F637-94A5AC0746E6}"/>
                </a:ext>
              </a:extLst>
            </p:cNvPr>
            <p:cNvSpPr/>
            <p:nvPr/>
          </p:nvSpPr>
          <p:spPr bwMode="auto">
            <a:xfrm>
              <a:off x="601600" y="6310991"/>
              <a:ext cx="11017313" cy="1373702"/>
            </a:xfrm>
            <a:prstGeom prst="rect">
              <a:avLst/>
            </a:prstGeom>
            <a:solidFill>
              <a:srgbClr val="F4F4F4"/>
            </a:solidFill>
            <a:ln w="12700">
              <a:solidFill>
                <a:srgbClr val="52525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37142" tIns="137142" rIns="137142" bIns="137142" numCol="1" rtlCol="0" anchor="ctr" anchorCtr="0" compatLnSpc="1">
              <a:prstTxWarp prst="textNoShape">
                <a:avLst/>
              </a:prstTxWarp>
            </a:bodyPr>
            <a:lstStyle/>
            <a:p>
              <a:pPr algn="l">
                <a:lnSpc>
                  <a:spcPct val="110000"/>
                </a:lnSpc>
              </a:pPr>
              <a:r>
                <a:rPr lang="en-US" sz="1200" dirty="0">
                  <a:solidFill>
                    <a:schemeClr val="tx1"/>
                  </a:solidFill>
                  <a:latin typeface="+mj-lt"/>
                  <a:sym typeface="IBM Plex Sans"/>
                </a:rPr>
                <a:t>Governing AI is not a one-size-fits-all approach, </a:t>
              </a:r>
              <a:br>
                <a:rPr lang="en-US" sz="1200" dirty="0">
                  <a:solidFill>
                    <a:schemeClr val="tx1"/>
                  </a:solidFill>
                  <a:latin typeface="+mj-lt"/>
                  <a:sym typeface="IBM Plex Sans"/>
                </a:rPr>
              </a:br>
              <a:r>
                <a:rPr lang="en-US" sz="1200" dirty="0">
                  <a:solidFill>
                    <a:schemeClr val="tx1"/>
                  </a:solidFill>
                  <a:latin typeface="+mj-lt"/>
                  <a:sym typeface="IBM Plex Sans"/>
                </a:rPr>
                <a:t>need to govern across hybrid AI </a:t>
              </a:r>
            </a:p>
          </p:txBody>
        </p:sp>
        <p:sp>
          <p:nvSpPr>
            <p:cNvPr id="20" name="Rectangle 19">
              <a:extLst>
                <a:ext uri="{FF2B5EF4-FFF2-40B4-BE49-F238E27FC236}">
                  <a16:creationId xmlns:a16="http://schemas.microsoft.com/office/drawing/2014/main" id="{A0B06FC7-3856-AB3C-AA34-79FEB29F5CCD}"/>
                </a:ext>
              </a:extLst>
            </p:cNvPr>
            <p:cNvSpPr/>
            <p:nvPr/>
          </p:nvSpPr>
          <p:spPr bwMode="auto">
            <a:xfrm>
              <a:off x="601600" y="6310991"/>
              <a:ext cx="52450" cy="1373702"/>
            </a:xfrm>
            <a:prstGeom prst="rect">
              <a:avLst/>
            </a:prstGeom>
            <a:solidFill>
              <a:srgbClr val="525252"/>
            </a:solidFill>
            <a:ln w="1270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5714" tIns="45714" rIns="45714" bIns="45714" numCol="1" rtlCol="0" anchor="t" anchorCtr="0" compatLnSpc="1">
              <a:prstTxWarp prst="textNoShape">
                <a:avLst/>
              </a:prstTxWarp>
            </a:bodyPr>
            <a:lstStyle/>
            <a:p>
              <a:pPr defTabSz="457109" fontAlgn="base">
                <a:spcBef>
                  <a:spcPct val="0"/>
                </a:spcBef>
                <a:spcAft>
                  <a:spcPct val="0"/>
                </a:spcAft>
                <a:defRPr/>
              </a:pPr>
              <a:endParaRPr lang="en-US" sz="700" dirty="0">
                <a:solidFill>
                  <a:srgbClr val="FFFFFF"/>
                </a:solidFill>
                <a:latin typeface="IBM Plex Sans Light"/>
              </a:endParaRPr>
            </a:p>
          </p:txBody>
        </p:sp>
        <p:sp>
          <p:nvSpPr>
            <p:cNvPr id="21" name="Rectangle 20">
              <a:extLst>
                <a:ext uri="{FF2B5EF4-FFF2-40B4-BE49-F238E27FC236}">
                  <a16:creationId xmlns:a16="http://schemas.microsoft.com/office/drawing/2014/main" id="{68217938-5624-BA81-67C4-F6780C4251AB}"/>
                </a:ext>
              </a:extLst>
            </p:cNvPr>
            <p:cNvSpPr/>
            <p:nvPr/>
          </p:nvSpPr>
          <p:spPr bwMode="auto">
            <a:xfrm>
              <a:off x="601600" y="8046485"/>
              <a:ext cx="11017313" cy="1373702"/>
            </a:xfrm>
            <a:prstGeom prst="rect">
              <a:avLst/>
            </a:prstGeom>
            <a:solidFill>
              <a:srgbClr val="F4F4F4"/>
            </a:solidFill>
            <a:ln w="12700">
              <a:solidFill>
                <a:srgbClr val="52525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37142" tIns="137142" rIns="137142" bIns="137142" numCol="1" rtlCol="0" anchor="ctr" anchorCtr="0" compatLnSpc="1">
              <a:prstTxWarp prst="textNoShape">
                <a:avLst/>
              </a:prstTxWarp>
            </a:bodyPr>
            <a:lstStyle/>
            <a:p>
              <a:pPr algn="l">
                <a:lnSpc>
                  <a:spcPct val="110000"/>
                </a:lnSpc>
              </a:pPr>
              <a:r>
                <a:rPr lang="en-US" sz="1200" dirty="0">
                  <a:solidFill>
                    <a:schemeClr val="tx1"/>
                  </a:solidFill>
                  <a:latin typeface="+mj-lt"/>
                  <a:sym typeface="IBM Plex Sans"/>
                </a:rPr>
                <a:t>AI is becoming a team sport with many stakeholders, lack of tools for collaboration and communication can draw out model </a:t>
              </a:r>
              <a:r>
                <a:rPr lang="en-US" sz="1200">
                  <a:solidFill>
                    <a:schemeClr val="tx1"/>
                  </a:solidFill>
                  <a:latin typeface="+mj-lt"/>
                  <a:sym typeface="IBM Plex Sans"/>
                </a:rPr>
                <a:t>deployment and use</a:t>
              </a:r>
              <a:endParaRPr lang="en-US" sz="1200" dirty="0">
                <a:solidFill>
                  <a:schemeClr val="tx1"/>
                </a:solidFill>
                <a:latin typeface="+mj-lt"/>
                <a:sym typeface="IBM Plex Sans"/>
              </a:endParaRPr>
            </a:p>
          </p:txBody>
        </p:sp>
        <p:sp>
          <p:nvSpPr>
            <p:cNvPr id="22" name="Rectangle 21">
              <a:extLst>
                <a:ext uri="{FF2B5EF4-FFF2-40B4-BE49-F238E27FC236}">
                  <a16:creationId xmlns:a16="http://schemas.microsoft.com/office/drawing/2014/main" id="{E4C1D821-9DF2-A74A-2F8B-84D08F4492E6}"/>
                </a:ext>
              </a:extLst>
            </p:cNvPr>
            <p:cNvSpPr/>
            <p:nvPr/>
          </p:nvSpPr>
          <p:spPr bwMode="auto">
            <a:xfrm>
              <a:off x="601600" y="8046485"/>
              <a:ext cx="52450" cy="1373702"/>
            </a:xfrm>
            <a:prstGeom prst="rect">
              <a:avLst/>
            </a:prstGeom>
            <a:solidFill>
              <a:srgbClr val="525252"/>
            </a:solidFill>
            <a:ln w="1270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5714" tIns="45714" rIns="45714" bIns="45714" numCol="1" rtlCol="0" anchor="t" anchorCtr="0" compatLnSpc="1">
              <a:prstTxWarp prst="textNoShape">
                <a:avLst/>
              </a:prstTxWarp>
            </a:bodyPr>
            <a:lstStyle/>
            <a:p>
              <a:pPr defTabSz="457109" fontAlgn="base">
                <a:spcBef>
                  <a:spcPct val="0"/>
                </a:spcBef>
                <a:spcAft>
                  <a:spcPct val="0"/>
                </a:spcAft>
                <a:defRPr/>
              </a:pPr>
              <a:endParaRPr lang="en-US" sz="700" dirty="0">
                <a:solidFill>
                  <a:srgbClr val="FFFFFF"/>
                </a:solidFill>
                <a:latin typeface="IBM Plex Sans Light"/>
              </a:endParaRPr>
            </a:p>
          </p:txBody>
        </p:sp>
        <p:sp>
          <p:nvSpPr>
            <p:cNvPr id="31" name="Rectangle 30">
              <a:extLst>
                <a:ext uri="{FF2B5EF4-FFF2-40B4-BE49-F238E27FC236}">
                  <a16:creationId xmlns:a16="http://schemas.microsoft.com/office/drawing/2014/main" id="{BE3FACF1-ED75-93CB-96E7-B868DEE99825}"/>
                </a:ext>
              </a:extLst>
            </p:cNvPr>
            <p:cNvSpPr/>
            <p:nvPr/>
          </p:nvSpPr>
          <p:spPr bwMode="auto">
            <a:xfrm>
              <a:off x="12768718" y="2858664"/>
              <a:ext cx="11017313" cy="1373702"/>
            </a:xfrm>
            <a:prstGeom prst="rect">
              <a:avLst/>
            </a:prstGeom>
            <a:solidFill>
              <a:srgbClr val="E5F6FF"/>
            </a:solidFill>
            <a:ln w="12700">
              <a:solidFill>
                <a:srgbClr val="0F62FE"/>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37142" tIns="137142" rIns="137142" bIns="137142" numCol="1" rtlCol="0" anchor="ctr" anchorCtr="0" compatLnSpc="1">
              <a:prstTxWarp prst="textNoShape">
                <a:avLst/>
              </a:prstTxWarp>
            </a:bodyPr>
            <a:lstStyle/>
            <a:p>
              <a:pPr defTabSz="914461">
                <a:lnSpc>
                  <a:spcPct val="110000"/>
                </a:lnSpc>
                <a:defRPr/>
              </a:pPr>
              <a:r>
                <a:rPr lang="en-US" sz="1200" dirty="0">
                  <a:solidFill>
                    <a:schemeClr val="lt1"/>
                  </a:solidFill>
                  <a:highlight>
                    <a:srgbClr val="000080"/>
                  </a:highlight>
                  <a:sym typeface="IBM Plex Sans"/>
                </a:rPr>
                <a:t>Automate AI governance activities to streamline processes </a:t>
              </a:r>
            </a:p>
          </p:txBody>
        </p:sp>
        <p:sp>
          <p:nvSpPr>
            <p:cNvPr id="32" name="Rectangle 31">
              <a:extLst>
                <a:ext uri="{FF2B5EF4-FFF2-40B4-BE49-F238E27FC236}">
                  <a16:creationId xmlns:a16="http://schemas.microsoft.com/office/drawing/2014/main" id="{BD364900-B322-53CF-7FF7-8D37940E576B}"/>
                </a:ext>
              </a:extLst>
            </p:cNvPr>
            <p:cNvSpPr/>
            <p:nvPr/>
          </p:nvSpPr>
          <p:spPr bwMode="auto">
            <a:xfrm>
              <a:off x="12768718" y="2858664"/>
              <a:ext cx="52450" cy="1373702"/>
            </a:xfrm>
            <a:prstGeom prst="rect">
              <a:avLst/>
            </a:prstGeom>
            <a:solidFill>
              <a:srgbClr val="0F62FE"/>
            </a:solidFill>
            <a:ln w="1270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5714" tIns="45714" rIns="45714" bIns="45714" numCol="1" rtlCol="0" anchor="t" anchorCtr="0" compatLnSpc="1">
              <a:prstTxWarp prst="textNoShape">
                <a:avLst/>
              </a:prstTxWarp>
            </a:bodyPr>
            <a:lstStyle/>
            <a:p>
              <a:pPr defTabSz="457109" fontAlgn="base">
                <a:spcBef>
                  <a:spcPct val="0"/>
                </a:spcBef>
                <a:spcAft>
                  <a:spcPct val="0"/>
                </a:spcAft>
                <a:defRPr/>
              </a:pPr>
              <a:endParaRPr lang="en-US" sz="700" dirty="0">
                <a:solidFill>
                  <a:srgbClr val="FFFFFF"/>
                </a:solidFill>
                <a:latin typeface="IBM Plex Sans Light"/>
              </a:endParaRPr>
            </a:p>
          </p:txBody>
        </p:sp>
        <p:sp>
          <p:nvSpPr>
            <p:cNvPr id="33" name="Rectangle 32">
              <a:extLst>
                <a:ext uri="{FF2B5EF4-FFF2-40B4-BE49-F238E27FC236}">
                  <a16:creationId xmlns:a16="http://schemas.microsoft.com/office/drawing/2014/main" id="{6EB21A93-BB68-62C8-C2B7-4B8550426EB6}"/>
                </a:ext>
              </a:extLst>
            </p:cNvPr>
            <p:cNvSpPr/>
            <p:nvPr/>
          </p:nvSpPr>
          <p:spPr bwMode="auto">
            <a:xfrm>
              <a:off x="12768718" y="4594158"/>
              <a:ext cx="11017313" cy="1373702"/>
            </a:xfrm>
            <a:prstGeom prst="rect">
              <a:avLst/>
            </a:prstGeom>
            <a:solidFill>
              <a:srgbClr val="E5F6FF"/>
            </a:solidFill>
            <a:ln w="12700">
              <a:solidFill>
                <a:srgbClr val="0F62FE"/>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37142" tIns="137142" rIns="137142" bIns="137142" numCol="1" rtlCol="0" anchor="ctr" anchorCtr="0" compatLnSpc="1">
              <a:prstTxWarp prst="textNoShape">
                <a:avLst/>
              </a:prstTxWarp>
            </a:bodyPr>
            <a:lstStyle/>
            <a:p>
              <a:pPr defTabSz="914461">
                <a:lnSpc>
                  <a:spcPct val="110000"/>
                </a:lnSpc>
                <a:defRPr/>
              </a:pPr>
              <a:r>
                <a:rPr lang="en-US" sz="1200" dirty="0">
                  <a:solidFill>
                    <a:schemeClr val="lt1"/>
                  </a:solidFill>
                  <a:highlight>
                    <a:srgbClr val="000080"/>
                  </a:highlight>
                  <a:sym typeface="IBM Plex Sans"/>
                </a:rPr>
                <a:t>Enhance suboptimal tooling, automate and consolidate  </a:t>
              </a:r>
            </a:p>
          </p:txBody>
        </p:sp>
        <p:sp>
          <p:nvSpPr>
            <p:cNvPr id="34" name="Rectangle 33">
              <a:extLst>
                <a:ext uri="{FF2B5EF4-FFF2-40B4-BE49-F238E27FC236}">
                  <a16:creationId xmlns:a16="http://schemas.microsoft.com/office/drawing/2014/main" id="{7FE04810-A2BB-4E11-B0C8-B9E5FE2C2A89}"/>
                </a:ext>
              </a:extLst>
            </p:cNvPr>
            <p:cNvSpPr/>
            <p:nvPr/>
          </p:nvSpPr>
          <p:spPr bwMode="auto">
            <a:xfrm>
              <a:off x="12768718" y="4594158"/>
              <a:ext cx="52450" cy="1373702"/>
            </a:xfrm>
            <a:prstGeom prst="rect">
              <a:avLst/>
            </a:prstGeom>
            <a:solidFill>
              <a:srgbClr val="0F62FE"/>
            </a:solidFill>
            <a:ln w="1270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5714" tIns="45714" rIns="45714" bIns="45714" numCol="1" rtlCol="0" anchor="t" anchorCtr="0" compatLnSpc="1">
              <a:prstTxWarp prst="textNoShape">
                <a:avLst/>
              </a:prstTxWarp>
            </a:bodyPr>
            <a:lstStyle/>
            <a:p>
              <a:pPr defTabSz="457109" fontAlgn="base">
                <a:spcBef>
                  <a:spcPct val="0"/>
                </a:spcBef>
                <a:spcAft>
                  <a:spcPct val="0"/>
                </a:spcAft>
                <a:defRPr/>
              </a:pPr>
              <a:endParaRPr lang="en-US" sz="700" dirty="0">
                <a:solidFill>
                  <a:srgbClr val="FFFFFF"/>
                </a:solidFill>
                <a:latin typeface="IBM Plex Sans Light"/>
              </a:endParaRPr>
            </a:p>
          </p:txBody>
        </p:sp>
        <p:sp>
          <p:nvSpPr>
            <p:cNvPr id="36" name="Rectangle 35">
              <a:extLst>
                <a:ext uri="{FF2B5EF4-FFF2-40B4-BE49-F238E27FC236}">
                  <a16:creationId xmlns:a16="http://schemas.microsoft.com/office/drawing/2014/main" id="{2949ABF4-A1BD-8A7D-F10E-C91A7C4D5A29}"/>
                </a:ext>
              </a:extLst>
            </p:cNvPr>
            <p:cNvSpPr/>
            <p:nvPr/>
          </p:nvSpPr>
          <p:spPr bwMode="auto">
            <a:xfrm>
              <a:off x="12768718" y="6310991"/>
              <a:ext cx="11017313" cy="1373702"/>
            </a:xfrm>
            <a:prstGeom prst="rect">
              <a:avLst/>
            </a:prstGeom>
            <a:solidFill>
              <a:srgbClr val="E5F6FF"/>
            </a:solidFill>
            <a:ln w="12700">
              <a:solidFill>
                <a:srgbClr val="0F62FE"/>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37142" tIns="137142" rIns="137142" bIns="137142" numCol="1" rtlCol="0" anchor="ctr" anchorCtr="0" compatLnSpc="1">
              <a:prstTxWarp prst="textNoShape">
                <a:avLst/>
              </a:prstTxWarp>
            </a:bodyPr>
            <a:lstStyle/>
            <a:p>
              <a:pPr defTabSz="914461">
                <a:lnSpc>
                  <a:spcPct val="110000"/>
                </a:lnSpc>
                <a:defRPr/>
              </a:pPr>
              <a:r>
                <a:rPr lang="en-US" sz="1200" dirty="0">
                  <a:solidFill>
                    <a:schemeClr val="lt1"/>
                  </a:solidFill>
                  <a:highlight>
                    <a:srgbClr val="000080"/>
                  </a:highlight>
                  <a:sym typeface="IBM Plex Sans"/>
                </a:rPr>
                <a:t>Use a single set of governance policies and workflows </a:t>
              </a:r>
              <a:br>
                <a:rPr lang="en-US" sz="1200" dirty="0">
                  <a:solidFill>
                    <a:schemeClr val="lt1"/>
                  </a:solidFill>
                  <a:highlight>
                    <a:srgbClr val="000080"/>
                  </a:highlight>
                  <a:sym typeface="IBM Plex Sans"/>
                </a:rPr>
              </a:br>
              <a:r>
                <a:rPr lang="en-US" sz="1200" dirty="0">
                  <a:solidFill>
                    <a:schemeClr val="lt1"/>
                  </a:solidFill>
                  <a:highlight>
                    <a:srgbClr val="000080"/>
                  </a:highlight>
                  <a:sym typeface="IBM Plex Sans"/>
                </a:rPr>
                <a:t>across platforms and applications </a:t>
              </a:r>
            </a:p>
          </p:txBody>
        </p:sp>
        <p:sp>
          <p:nvSpPr>
            <p:cNvPr id="37" name="Rectangle 36">
              <a:extLst>
                <a:ext uri="{FF2B5EF4-FFF2-40B4-BE49-F238E27FC236}">
                  <a16:creationId xmlns:a16="http://schemas.microsoft.com/office/drawing/2014/main" id="{5DAF4DD0-1BD0-2724-CFBC-9B824019267C}"/>
                </a:ext>
              </a:extLst>
            </p:cNvPr>
            <p:cNvSpPr/>
            <p:nvPr/>
          </p:nvSpPr>
          <p:spPr bwMode="auto">
            <a:xfrm>
              <a:off x="12768718" y="6310991"/>
              <a:ext cx="52450" cy="1373702"/>
            </a:xfrm>
            <a:prstGeom prst="rect">
              <a:avLst/>
            </a:prstGeom>
            <a:solidFill>
              <a:srgbClr val="0F62FE"/>
            </a:solidFill>
            <a:ln w="1270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5714" tIns="45714" rIns="45714" bIns="45714" numCol="1" rtlCol="0" anchor="t" anchorCtr="0" compatLnSpc="1">
              <a:prstTxWarp prst="textNoShape">
                <a:avLst/>
              </a:prstTxWarp>
            </a:bodyPr>
            <a:lstStyle/>
            <a:p>
              <a:pPr defTabSz="457109" fontAlgn="base">
                <a:spcBef>
                  <a:spcPct val="0"/>
                </a:spcBef>
                <a:spcAft>
                  <a:spcPct val="0"/>
                </a:spcAft>
                <a:defRPr/>
              </a:pPr>
              <a:endParaRPr lang="en-US" sz="700" dirty="0">
                <a:solidFill>
                  <a:srgbClr val="FFFFFF"/>
                </a:solidFill>
                <a:latin typeface="IBM Plex Sans Light"/>
              </a:endParaRPr>
            </a:p>
          </p:txBody>
        </p:sp>
        <p:sp>
          <p:nvSpPr>
            <p:cNvPr id="38" name="Rectangle 37">
              <a:extLst>
                <a:ext uri="{FF2B5EF4-FFF2-40B4-BE49-F238E27FC236}">
                  <a16:creationId xmlns:a16="http://schemas.microsoft.com/office/drawing/2014/main" id="{5B08DD92-6DE8-4E9E-BC4A-42D2BA8E8245}"/>
                </a:ext>
              </a:extLst>
            </p:cNvPr>
            <p:cNvSpPr/>
            <p:nvPr/>
          </p:nvSpPr>
          <p:spPr bwMode="auto">
            <a:xfrm>
              <a:off x="12768718" y="8046485"/>
              <a:ext cx="11017313" cy="1373702"/>
            </a:xfrm>
            <a:prstGeom prst="rect">
              <a:avLst/>
            </a:prstGeom>
            <a:solidFill>
              <a:srgbClr val="E5F6FF"/>
            </a:solidFill>
            <a:ln w="12700">
              <a:solidFill>
                <a:srgbClr val="0F62FE"/>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37142" tIns="137142" rIns="137142" bIns="137142" numCol="1" rtlCol="0" anchor="ctr" anchorCtr="0" compatLnSpc="1">
              <a:prstTxWarp prst="textNoShape">
                <a:avLst/>
              </a:prstTxWarp>
            </a:bodyPr>
            <a:lstStyle/>
            <a:p>
              <a:pPr defTabSz="914461">
                <a:lnSpc>
                  <a:spcPct val="110000"/>
                </a:lnSpc>
                <a:defRPr/>
              </a:pPr>
              <a:r>
                <a:rPr lang="en-US" sz="1200" dirty="0">
                  <a:solidFill>
                    <a:schemeClr val="lt1"/>
                  </a:solidFill>
                  <a:highlight>
                    <a:srgbClr val="000080"/>
                  </a:highlight>
                  <a:sym typeface="IBM Plex Sans"/>
                </a:rPr>
                <a:t>Drive visibility across the organization with automated </a:t>
              </a:r>
              <a:br>
                <a:rPr lang="en-US" sz="1200" dirty="0">
                  <a:solidFill>
                    <a:schemeClr val="lt1"/>
                  </a:solidFill>
                  <a:highlight>
                    <a:srgbClr val="000080"/>
                  </a:highlight>
                  <a:sym typeface="IBM Plex Sans"/>
                </a:rPr>
              </a:br>
              <a:r>
                <a:rPr lang="en-US" sz="1200" dirty="0">
                  <a:solidFill>
                    <a:schemeClr val="lt1"/>
                  </a:solidFill>
                  <a:highlight>
                    <a:srgbClr val="000080"/>
                  </a:highlight>
                  <a:sym typeface="IBM Plex Sans"/>
                </a:rPr>
                <a:t>collaborative tools, customizable dashboards and reports </a:t>
              </a:r>
            </a:p>
          </p:txBody>
        </p:sp>
        <p:sp>
          <p:nvSpPr>
            <p:cNvPr id="39" name="Rectangle 38">
              <a:extLst>
                <a:ext uri="{FF2B5EF4-FFF2-40B4-BE49-F238E27FC236}">
                  <a16:creationId xmlns:a16="http://schemas.microsoft.com/office/drawing/2014/main" id="{0D1E6F3C-1389-6E7B-AEF7-CC3A865B30EB}"/>
                </a:ext>
              </a:extLst>
            </p:cNvPr>
            <p:cNvSpPr/>
            <p:nvPr/>
          </p:nvSpPr>
          <p:spPr bwMode="auto">
            <a:xfrm>
              <a:off x="12768718" y="8046485"/>
              <a:ext cx="52450" cy="1373702"/>
            </a:xfrm>
            <a:prstGeom prst="rect">
              <a:avLst/>
            </a:prstGeom>
            <a:solidFill>
              <a:srgbClr val="0F62FE"/>
            </a:solidFill>
            <a:ln w="1270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5714" tIns="45714" rIns="45714" bIns="45714" numCol="1" rtlCol="0" anchor="t" anchorCtr="0" compatLnSpc="1">
              <a:prstTxWarp prst="textNoShape">
                <a:avLst/>
              </a:prstTxWarp>
            </a:bodyPr>
            <a:lstStyle/>
            <a:p>
              <a:pPr defTabSz="457109" fontAlgn="base">
                <a:spcBef>
                  <a:spcPct val="0"/>
                </a:spcBef>
                <a:spcAft>
                  <a:spcPct val="0"/>
                </a:spcAft>
                <a:defRPr/>
              </a:pPr>
              <a:endParaRPr lang="en-US" sz="700" dirty="0">
                <a:solidFill>
                  <a:srgbClr val="FFFFFF"/>
                </a:solidFill>
                <a:latin typeface="IBM Plex Sans Light"/>
              </a:endParaRPr>
            </a:p>
          </p:txBody>
        </p:sp>
        <p:cxnSp>
          <p:nvCxnSpPr>
            <p:cNvPr id="46" name="Straight Arrow Connector 45">
              <a:extLst>
                <a:ext uri="{FF2B5EF4-FFF2-40B4-BE49-F238E27FC236}">
                  <a16:creationId xmlns:a16="http://schemas.microsoft.com/office/drawing/2014/main" id="{0ACDE2AE-9456-646C-C041-34C5B76F7DAA}"/>
                </a:ext>
              </a:extLst>
            </p:cNvPr>
            <p:cNvCxnSpPr>
              <a:cxnSpLocks/>
            </p:cNvCxnSpPr>
            <p:nvPr/>
          </p:nvCxnSpPr>
          <p:spPr bwMode="auto">
            <a:xfrm>
              <a:off x="11618913" y="3582955"/>
              <a:ext cx="1149805" cy="0"/>
            </a:xfrm>
            <a:prstGeom prst="straightConnector1">
              <a:avLst/>
            </a:prstGeom>
            <a:ln w="12700">
              <a:solidFill>
                <a:srgbClr val="A8A8A8"/>
              </a:solidFill>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F52B8952-F4FC-982E-7873-C1CD327B5C90}"/>
                </a:ext>
              </a:extLst>
            </p:cNvPr>
            <p:cNvCxnSpPr>
              <a:cxnSpLocks/>
            </p:cNvCxnSpPr>
            <p:nvPr/>
          </p:nvCxnSpPr>
          <p:spPr bwMode="auto">
            <a:xfrm>
              <a:off x="11618913" y="5299788"/>
              <a:ext cx="1149805" cy="0"/>
            </a:xfrm>
            <a:prstGeom prst="straightConnector1">
              <a:avLst/>
            </a:prstGeom>
            <a:ln w="12700">
              <a:solidFill>
                <a:srgbClr val="A8A8A8"/>
              </a:solidFill>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58B50E64-62E2-F897-9387-7262C358073E}"/>
                </a:ext>
              </a:extLst>
            </p:cNvPr>
            <p:cNvCxnSpPr>
              <a:cxnSpLocks/>
            </p:cNvCxnSpPr>
            <p:nvPr/>
          </p:nvCxnSpPr>
          <p:spPr bwMode="auto">
            <a:xfrm>
              <a:off x="11618913" y="7035281"/>
              <a:ext cx="1149805" cy="0"/>
            </a:xfrm>
            <a:prstGeom prst="straightConnector1">
              <a:avLst/>
            </a:prstGeom>
            <a:ln w="12700">
              <a:solidFill>
                <a:srgbClr val="A8A8A8"/>
              </a:solidFill>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9688E2AC-21E9-A4E9-7784-5696630504D2}"/>
                </a:ext>
              </a:extLst>
            </p:cNvPr>
            <p:cNvCxnSpPr>
              <a:cxnSpLocks/>
            </p:cNvCxnSpPr>
            <p:nvPr/>
          </p:nvCxnSpPr>
          <p:spPr bwMode="auto">
            <a:xfrm>
              <a:off x="11618913" y="8789436"/>
              <a:ext cx="1149805" cy="0"/>
            </a:xfrm>
            <a:prstGeom prst="straightConnector1">
              <a:avLst/>
            </a:prstGeom>
            <a:ln w="12700">
              <a:solidFill>
                <a:srgbClr val="A8A8A8"/>
              </a:solidFill>
              <a:headEnd type="none" w="med" len="med"/>
              <a:tailEnd type="triangle"/>
            </a:ln>
            <a:effectLst/>
          </p:spPr>
          <p:style>
            <a:lnRef idx="1">
              <a:schemeClr val="dk1"/>
            </a:lnRef>
            <a:fillRef idx="0">
              <a:schemeClr val="dk1"/>
            </a:fillRef>
            <a:effectRef idx="0">
              <a:schemeClr val="dk1"/>
            </a:effectRef>
            <a:fontRef idx="minor">
              <a:schemeClr val="tx1"/>
            </a:fontRef>
          </p:style>
        </p:cxnSp>
      </p:grpSp>
      <p:sp>
        <p:nvSpPr>
          <p:cNvPr id="54" name="Text Placeholder 4">
            <a:extLst>
              <a:ext uri="{FF2B5EF4-FFF2-40B4-BE49-F238E27FC236}">
                <a16:creationId xmlns:a16="http://schemas.microsoft.com/office/drawing/2014/main" id="{F80FFAE8-4066-D8C3-D230-A8D7C55F6441}"/>
              </a:ext>
            </a:extLst>
          </p:cNvPr>
          <p:cNvSpPr txBox="1">
            <a:spLocks/>
          </p:cNvSpPr>
          <p:nvPr/>
        </p:nvSpPr>
        <p:spPr>
          <a:xfrm>
            <a:off x="288888" y="1725354"/>
            <a:ext cx="2625906" cy="292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marL="0" marR="0" indent="0" algn="l" defTabSz="2438400" rtl="0" eaLnBrk="1" latinLnBrk="0" hangingPunct="1">
              <a:lnSpc>
                <a:spcPct val="110000"/>
              </a:lnSpc>
              <a:spcBef>
                <a:spcPts val="0"/>
              </a:spcBef>
              <a:spcAft>
                <a:spcPts val="0"/>
              </a:spcAft>
              <a:buClrTx/>
              <a:buSzTx/>
              <a:buFontTx/>
              <a:buNone/>
              <a:tabLst/>
              <a:defRPr sz="2800" b="0" i="0" u="none" strike="noStrike" cap="none" spc="0" baseline="0">
                <a:solidFill>
                  <a:schemeClr val="tx1"/>
                </a:solidFill>
                <a:uFillTx/>
                <a:latin typeface="IBM Plex Sans Light" panose="020B0403050203000203" pitchFamily="34" charset="0"/>
                <a:ea typeface="+mj-ea"/>
                <a:cs typeface="+mj-cs"/>
                <a:sym typeface="IBM Plex Sans Light"/>
              </a:defRPr>
            </a:lvl1pPr>
            <a:lvl2pPr marL="256032" marR="0" indent="-256032" algn="l" defTabSz="2438400" rtl="0" eaLnBrk="1" latinLnBrk="0" hangingPunct="1">
              <a:lnSpc>
                <a:spcPct val="110000"/>
              </a:lnSpc>
              <a:spcBef>
                <a:spcPts val="0"/>
              </a:spcBef>
              <a:spcAft>
                <a:spcPts val="0"/>
              </a:spcAft>
              <a:buClrTx/>
              <a:buSzPct val="100000"/>
              <a:buFontTx/>
              <a:buChar char="–"/>
              <a:tabLst/>
              <a:defRPr sz="2800" b="0" i="0" u="none" strike="noStrike" cap="none" spc="0" baseline="0">
                <a:solidFill>
                  <a:schemeClr val="tx1"/>
                </a:solidFill>
                <a:uFillTx/>
                <a:latin typeface="IBM Plex Sans Light" panose="020B0403050203000203" pitchFamily="34" charset="0"/>
                <a:ea typeface="+mj-ea"/>
                <a:cs typeface="+mj-cs"/>
                <a:sym typeface="IBM Plex Sans Light"/>
              </a:defRPr>
            </a:lvl2pPr>
            <a:lvl3pPr marL="512064" marR="0" indent="-256032" algn="l" defTabSz="2438400" rtl="0" eaLnBrk="1" latinLnBrk="0" hangingPunct="1">
              <a:lnSpc>
                <a:spcPct val="110000"/>
              </a:lnSpc>
              <a:spcBef>
                <a:spcPts val="0"/>
              </a:spcBef>
              <a:spcAft>
                <a:spcPts val="0"/>
              </a:spcAft>
              <a:buClrTx/>
              <a:buSzPct val="100000"/>
              <a:buFontTx/>
              <a:buChar char="•"/>
              <a:tabLst/>
              <a:defRPr sz="2800" b="0" i="0" u="none" strike="noStrike" cap="none" spc="0" baseline="0">
                <a:solidFill>
                  <a:schemeClr val="tx1"/>
                </a:solidFill>
                <a:uFillTx/>
                <a:latin typeface="IBM Plex Sans Light" panose="020B0403050203000203" pitchFamily="34" charset="0"/>
                <a:ea typeface="+mj-ea"/>
                <a:cs typeface="+mj-cs"/>
                <a:sym typeface="IBM Plex Sans Light"/>
              </a:defRPr>
            </a:lvl3pPr>
            <a:lvl4pPr marL="768096" marR="0" indent="-256032" algn="l" defTabSz="2438400" rtl="0" eaLnBrk="1" latinLnBrk="0" hangingPunct="1">
              <a:lnSpc>
                <a:spcPct val="110000"/>
              </a:lnSpc>
              <a:spcBef>
                <a:spcPts val="0"/>
              </a:spcBef>
              <a:spcAft>
                <a:spcPts val="0"/>
              </a:spcAft>
              <a:buClrTx/>
              <a:buSzPct val="100000"/>
              <a:buFontTx/>
              <a:buChar char="–"/>
              <a:tabLst/>
              <a:defRPr sz="2800" b="0" i="0" u="none" strike="noStrike" cap="none" spc="0" baseline="0">
                <a:solidFill>
                  <a:schemeClr val="tx1"/>
                </a:solidFill>
                <a:uFillTx/>
                <a:latin typeface="IBM Plex Sans Light" panose="020B0403050203000203" pitchFamily="34" charset="0"/>
                <a:ea typeface="+mj-ea"/>
                <a:cs typeface="+mj-cs"/>
                <a:sym typeface="IBM Plex Sans Light"/>
              </a:defRPr>
            </a:lvl4pPr>
            <a:lvl5pPr marL="1143000" marR="0" indent="-457200" algn="l" defTabSz="2438400" rtl="0" eaLnBrk="1" latinLnBrk="0" hangingPunct="1">
              <a:lnSpc>
                <a:spcPct val="110000"/>
              </a:lnSpc>
              <a:spcBef>
                <a:spcPts val="0"/>
              </a:spcBef>
              <a:spcAft>
                <a:spcPts val="0"/>
              </a:spcAft>
              <a:buClrTx/>
              <a:buSzPct val="100000"/>
              <a:buFont typeface="Arial" panose="020B0604020202020204" pitchFamily="34" charset="0"/>
              <a:buChar char="•"/>
              <a:tabLst/>
              <a:defRPr sz="2800" b="0" i="0" u="none" strike="noStrike" cap="none" spc="0" baseline="0">
                <a:solidFill>
                  <a:schemeClr val="tx1"/>
                </a:solidFill>
                <a:uFillTx/>
                <a:latin typeface="IBM Plex Sans Light" panose="020B0403050203000203" pitchFamily="34" charset="0"/>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pPr>
              <a:lnSpc>
                <a:spcPct val="100000"/>
              </a:lnSpc>
            </a:pPr>
            <a:r>
              <a:rPr lang="en-GB" sz="1400" kern="0" dirty="0"/>
              <a:t>Common challenges</a:t>
            </a:r>
          </a:p>
        </p:txBody>
      </p:sp>
      <p:sp>
        <p:nvSpPr>
          <p:cNvPr id="55" name="Text Placeholder 4">
            <a:extLst>
              <a:ext uri="{FF2B5EF4-FFF2-40B4-BE49-F238E27FC236}">
                <a16:creationId xmlns:a16="http://schemas.microsoft.com/office/drawing/2014/main" id="{B48E0528-E1F7-1EF0-B179-0F1AC7A5C39A}"/>
              </a:ext>
            </a:extLst>
          </p:cNvPr>
          <p:cNvSpPr txBox="1">
            <a:spLocks/>
          </p:cNvSpPr>
          <p:nvPr/>
        </p:nvSpPr>
        <p:spPr>
          <a:xfrm>
            <a:off x="6380983" y="1725354"/>
            <a:ext cx="3047539" cy="292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marL="0" marR="0" indent="0" algn="l" defTabSz="2438400" rtl="0" eaLnBrk="1" latinLnBrk="0" hangingPunct="1">
              <a:lnSpc>
                <a:spcPct val="110000"/>
              </a:lnSpc>
              <a:spcBef>
                <a:spcPts val="0"/>
              </a:spcBef>
              <a:spcAft>
                <a:spcPts val="0"/>
              </a:spcAft>
              <a:buClrTx/>
              <a:buSzTx/>
              <a:buFontTx/>
              <a:buNone/>
              <a:tabLst/>
              <a:defRPr sz="2800" b="0" i="0" u="none" strike="noStrike" cap="none" spc="0" baseline="0">
                <a:solidFill>
                  <a:schemeClr val="tx1"/>
                </a:solidFill>
                <a:uFillTx/>
                <a:latin typeface="IBM Plex Sans Light" panose="020B0403050203000203" pitchFamily="34" charset="0"/>
                <a:ea typeface="+mj-ea"/>
                <a:cs typeface="+mj-cs"/>
                <a:sym typeface="IBM Plex Sans Light"/>
              </a:defRPr>
            </a:lvl1pPr>
            <a:lvl2pPr marL="256032" marR="0" indent="-256032" algn="l" defTabSz="2438400" rtl="0" eaLnBrk="1" latinLnBrk="0" hangingPunct="1">
              <a:lnSpc>
                <a:spcPct val="110000"/>
              </a:lnSpc>
              <a:spcBef>
                <a:spcPts val="0"/>
              </a:spcBef>
              <a:spcAft>
                <a:spcPts val="0"/>
              </a:spcAft>
              <a:buClrTx/>
              <a:buSzPct val="100000"/>
              <a:buFontTx/>
              <a:buChar char="–"/>
              <a:tabLst/>
              <a:defRPr sz="2800" b="0" i="0" u="none" strike="noStrike" cap="none" spc="0" baseline="0">
                <a:solidFill>
                  <a:schemeClr val="tx1"/>
                </a:solidFill>
                <a:uFillTx/>
                <a:latin typeface="IBM Plex Sans Light" panose="020B0403050203000203" pitchFamily="34" charset="0"/>
                <a:ea typeface="+mj-ea"/>
                <a:cs typeface="+mj-cs"/>
                <a:sym typeface="IBM Plex Sans Light"/>
              </a:defRPr>
            </a:lvl2pPr>
            <a:lvl3pPr marL="512064" marR="0" indent="-256032" algn="l" defTabSz="2438400" rtl="0" eaLnBrk="1" latinLnBrk="0" hangingPunct="1">
              <a:lnSpc>
                <a:spcPct val="110000"/>
              </a:lnSpc>
              <a:spcBef>
                <a:spcPts val="0"/>
              </a:spcBef>
              <a:spcAft>
                <a:spcPts val="0"/>
              </a:spcAft>
              <a:buClrTx/>
              <a:buSzPct val="100000"/>
              <a:buFontTx/>
              <a:buChar char="•"/>
              <a:tabLst/>
              <a:defRPr sz="2800" b="0" i="0" u="none" strike="noStrike" cap="none" spc="0" baseline="0">
                <a:solidFill>
                  <a:schemeClr val="tx1"/>
                </a:solidFill>
                <a:uFillTx/>
                <a:latin typeface="IBM Plex Sans Light" panose="020B0403050203000203" pitchFamily="34" charset="0"/>
                <a:ea typeface="+mj-ea"/>
                <a:cs typeface="+mj-cs"/>
                <a:sym typeface="IBM Plex Sans Light"/>
              </a:defRPr>
            </a:lvl3pPr>
            <a:lvl4pPr marL="768096" marR="0" indent="-256032" algn="l" defTabSz="2438400" rtl="0" eaLnBrk="1" latinLnBrk="0" hangingPunct="1">
              <a:lnSpc>
                <a:spcPct val="110000"/>
              </a:lnSpc>
              <a:spcBef>
                <a:spcPts val="0"/>
              </a:spcBef>
              <a:spcAft>
                <a:spcPts val="0"/>
              </a:spcAft>
              <a:buClrTx/>
              <a:buSzPct val="100000"/>
              <a:buFontTx/>
              <a:buChar char="–"/>
              <a:tabLst/>
              <a:defRPr sz="2800" b="0" i="0" u="none" strike="noStrike" cap="none" spc="0" baseline="0">
                <a:solidFill>
                  <a:schemeClr val="tx1"/>
                </a:solidFill>
                <a:uFillTx/>
                <a:latin typeface="IBM Plex Sans Light" panose="020B0403050203000203" pitchFamily="34" charset="0"/>
                <a:ea typeface="+mj-ea"/>
                <a:cs typeface="+mj-cs"/>
                <a:sym typeface="IBM Plex Sans Light"/>
              </a:defRPr>
            </a:lvl4pPr>
            <a:lvl5pPr marL="1143000" marR="0" indent="-457200" algn="l" defTabSz="2438400" rtl="0" eaLnBrk="1" latinLnBrk="0" hangingPunct="1">
              <a:lnSpc>
                <a:spcPct val="110000"/>
              </a:lnSpc>
              <a:spcBef>
                <a:spcPts val="0"/>
              </a:spcBef>
              <a:spcAft>
                <a:spcPts val="0"/>
              </a:spcAft>
              <a:buClrTx/>
              <a:buSzPct val="100000"/>
              <a:buFont typeface="Arial" panose="020B0604020202020204" pitchFamily="34" charset="0"/>
              <a:buChar char="•"/>
              <a:tabLst/>
              <a:defRPr sz="2800" b="0" i="0" u="none" strike="noStrike" cap="none" spc="0" baseline="0">
                <a:solidFill>
                  <a:schemeClr val="tx1"/>
                </a:solidFill>
                <a:uFillTx/>
                <a:latin typeface="IBM Plex Sans Light" panose="020B0403050203000203" pitchFamily="34" charset="0"/>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pPr>
              <a:lnSpc>
                <a:spcPct val="100000"/>
              </a:lnSpc>
            </a:pPr>
            <a:r>
              <a:rPr lang="en-GB" sz="1400" kern="0" dirty="0"/>
              <a:t>Getting to an ideal state</a:t>
            </a:r>
          </a:p>
        </p:txBody>
      </p:sp>
    </p:spTree>
    <p:extLst>
      <p:ext uri="{BB962C8B-B14F-4D97-AF65-F5344CB8AC3E}">
        <p14:creationId xmlns:p14="http://schemas.microsoft.com/office/powerpoint/2010/main" val="15147296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220DF-E6BF-7605-796D-1D68E4D36BC8}"/>
              </a:ext>
            </a:extLst>
          </p:cNvPr>
          <p:cNvSpPr>
            <a:spLocks noGrp="1"/>
          </p:cNvSpPr>
          <p:nvPr>
            <p:ph type="title"/>
          </p:nvPr>
        </p:nvSpPr>
        <p:spPr/>
        <p:txBody>
          <a:bodyPr/>
          <a:lstStyle/>
          <a:p>
            <a:r>
              <a:rPr lang="en-US" dirty="0"/>
              <a:t>Closing Thoughts</a:t>
            </a:r>
          </a:p>
        </p:txBody>
      </p:sp>
      <p:sp>
        <p:nvSpPr>
          <p:cNvPr id="3" name="Content Placeholder 2">
            <a:extLst>
              <a:ext uri="{FF2B5EF4-FFF2-40B4-BE49-F238E27FC236}">
                <a16:creationId xmlns:a16="http://schemas.microsoft.com/office/drawing/2014/main" id="{3E3800A8-4BBB-089E-4A1D-8831E03CEF61}"/>
              </a:ext>
            </a:extLst>
          </p:cNvPr>
          <p:cNvSpPr>
            <a:spLocks noGrp="1"/>
          </p:cNvSpPr>
          <p:nvPr>
            <p:ph idx="1"/>
          </p:nvPr>
        </p:nvSpPr>
        <p:spPr/>
        <p:txBody>
          <a:bodyPr>
            <a:normAutofit/>
          </a:bodyPr>
          <a:lstStyle/>
          <a:p>
            <a:pPr marL="0" indent="0">
              <a:buNone/>
            </a:pPr>
            <a:r>
              <a:rPr lang="en-US" b="1" dirty="0"/>
              <a:t>Takeaway:</a:t>
            </a:r>
            <a:r>
              <a:rPr lang="en-US" dirty="0"/>
              <a:t> </a:t>
            </a:r>
          </a:p>
          <a:p>
            <a:pPr marL="457200" lvl="1" indent="0">
              <a:buNone/>
            </a:pPr>
            <a:r>
              <a:rPr lang="en-US" dirty="0"/>
              <a:t>Generative AI isn’t just about robots taking over the world (no Skynet here! ). It’s a tool that lets you </a:t>
            </a:r>
            <a:r>
              <a:rPr lang="en-US" b="1" i="1" dirty="0"/>
              <a:t>create</a:t>
            </a:r>
            <a:r>
              <a:rPr lang="en-US" dirty="0"/>
              <a:t>, </a:t>
            </a:r>
            <a:r>
              <a:rPr lang="en-US" b="1" i="1" dirty="0"/>
              <a:t>innovate</a:t>
            </a:r>
            <a:r>
              <a:rPr lang="en-US" dirty="0"/>
              <a:t>, and </a:t>
            </a:r>
            <a:r>
              <a:rPr lang="en-US" i="1" dirty="0"/>
              <a:t>make an </a:t>
            </a:r>
            <a:r>
              <a:rPr lang="en-US" b="1" i="1" dirty="0"/>
              <a:t>impact</a:t>
            </a:r>
            <a:r>
              <a:rPr lang="en-US" dirty="0"/>
              <a:t> in almost every industry. Whether you’re into coding, art, or even healthcare, AI has something exciting in store for you. 🚀</a:t>
            </a:r>
          </a:p>
          <a:p>
            <a:pPr marL="457200" lvl="1" indent="0">
              <a:buNone/>
            </a:pPr>
            <a:endParaRPr lang="en-US" sz="2800" b="1" dirty="0"/>
          </a:p>
          <a:p>
            <a:pPr marL="457200" lvl="1" indent="0">
              <a:buNone/>
            </a:pPr>
            <a:r>
              <a:rPr lang="en-US" sz="2800" b="1" dirty="0"/>
              <a:t>Opportunity: </a:t>
            </a:r>
          </a:p>
          <a:p>
            <a:pPr marL="457200" lvl="1" indent="0">
              <a:buNone/>
            </a:pPr>
            <a:r>
              <a:rPr lang="en-US" dirty="0"/>
              <a:t>Ladies, the future is wide open! Don’t let tech scare you—embrace it. You could be the next AI superstar or even build the tool that revolutionizes the way we live and work. There’s so much space for </a:t>
            </a:r>
            <a:r>
              <a:rPr lang="en-US" b="1" dirty="0"/>
              <a:t>creativity</a:t>
            </a:r>
            <a:r>
              <a:rPr lang="en-US" dirty="0"/>
              <a:t> and </a:t>
            </a:r>
            <a:r>
              <a:rPr lang="en-US" b="1" dirty="0"/>
              <a:t>leadership</a:t>
            </a:r>
            <a:r>
              <a:rPr lang="en-US" dirty="0"/>
              <a:t> in this field.</a:t>
            </a:r>
          </a:p>
          <a:p>
            <a:pPr marL="457200" lvl="1" indent="0">
              <a:buNone/>
            </a:pPr>
            <a:endParaRPr lang="en-US" b="1" dirty="0"/>
          </a:p>
          <a:p>
            <a:pPr marL="457200" lvl="1" indent="0">
              <a:buNone/>
            </a:pPr>
            <a:r>
              <a:rPr lang="en-US" b="1" dirty="0"/>
              <a:t>Call to Action:</a:t>
            </a:r>
            <a:r>
              <a:rPr lang="en-US" dirty="0"/>
              <a:t> </a:t>
            </a:r>
          </a:p>
          <a:p>
            <a:pPr marL="457200" lvl="1" indent="0">
              <a:buNone/>
            </a:pPr>
            <a:r>
              <a:rPr lang="en-US" dirty="0"/>
              <a:t>Stay </a:t>
            </a:r>
            <a:r>
              <a:rPr lang="en-US" b="1" dirty="0"/>
              <a:t>curious</a:t>
            </a:r>
            <a:r>
              <a:rPr lang="en-US" dirty="0"/>
              <a:t>, start </a:t>
            </a:r>
            <a:r>
              <a:rPr lang="en-US" b="1" dirty="0"/>
              <a:t>learning</a:t>
            </a:r>
            <a:r>
              <a:rPr lang="en-US" dirty="0"/>
              <a:t>, and </a:t>
            </a:r>
            <a:r>
              <a:rPr lang="en-US" b="1" dirty="0"/>
              <a:t>explore</a:t>
            </a:r>
            <a:r>
              <a:rPr lang="en-US" dirty="0"/>
              <a:t> how AI can shape your career path!</a:t>
            </a:r>
          </a:p>
        </p:txBody>
      </p:sp>
    </p:spTree>
    <p:extLst>
      <p:ext uri="{BB962C8B-B14F-4D97-AF65-F5344CB8AC3E}">
        <p14:creationId xmlns:p14="http://schemas.microsoft.com/office/powerpoint/2010/main" val="1024940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8FE9B-5A53-EB87-4260-8331BFEF5905}"/>
              </a:ext>
            </a:extLst>
          </p:cNvPr>
          <p:cNvSpPr>
            <a:spLocks noGrp="1"/>
          </p:cNvSpPr>
          <p:nvPr>
            <p:ph type="title"/>
          </p:nvPr>
        </p:nvSpPr>
        <p:spPr>
          <a:xfrm>
            <a:off x="990932" y="286603"/>
            <a:ext cx="6750987" cy="1450757"/>
          </a:xfrm>
        </p:spPr>
        <p:txBody>
          <a:bodyPr>
            <a:normAutofit/>
          </a:bodyPr>
          <a:lstStyle/>
          <a:p>
            <a:r>
              <a:rPr lang="en-US">
                <a:solidFill>
                  <a:schemeClr val="accent2"/>
                </a:solidFill>
              </a:rPr>
              <a:t>What is Generative AI?</a:t>
            </a:r>
          </a:p>
        </p:txBody>
      </p:sp>
      <p:sp>
        <p:nvSpPr>
          <p:cNvPr id="3" name="Content Placeholder 2">
            <a:extLst>
              <a:ext uri="{FF2B5EF4-FFF2-40B4-BE49-F238E27FC236}">
                <a16:creationId xmlns:a16="http://schemas.microsoft.com/office/drawing/2014/main" id="{8A1F8332-700E-CA4B-F373-90EE82476D85}"/>
              </a:ext>
            </a:extLst>
          </p:cNvPr>
          <p:cNvSpPr>
            <a:spLocks noGrp="1"/>
          </p:cNvSpPr>
          <p:nvPr>
            <p:ph idx="1"/>
          </p:nvPr>
        </p:nvSpPr>
        <p:spPr>
          <a:xfrm>
            <a:off x="1044204" y="2023962"/>
            <a:ext cx="6697715" cy="3845131"/>
          </a:xfrm>
        </p:spPr>
        <p:txBody>
          <a:bodyPr>
            <a:normAutofit/>
          </a:bodyPr>
          <a:lstStyle/>
          <a:p>
            <a:pPr marL="0" indent="0">
              <a:buNone/>
            </a:pPr>
            <a:r>
              <a:rPr lang="en-US" b="1" dirty="0"/>
              <a:t>Definition:</a:t>
            </a:r>
            <a:r>
              <a:rPr lang="en-US" dirty="0"/>
              <a:t> Generative AI refers to AI models that create new content like text, images, or even music based on the data they are trained on.</a:t>
            </a:r>
          </a:p>
          <a:p>
            <a:pPr marL="0" indent="0">
              <a:buNone/>
            </a:pPr>
            <a:endParaRPr lang="en-US" dirty="0"/>
          </a:p>
          <a:p>
            <a:pPr>
              <a:buFont typeface="Arial" panose="020B0604020202020204" pitchFamily="34" charset="0"/>
              <a:buChar char="•"/>
            </a:pPr>
            <a:r>
              <a:rPr lang="en-US" b="1" dirty="0"/>
              <a:t>Key Examples:</a:t>
            </a:r>
          </a:p>
          <a:p>
            <a:pPr marL="457200" lvl="1" indent="0">
              <a:buNone/>
            </a:pPr>
            <a:r>
              <a:rPr lang="en-US" dirty="0"/>
              <a:t>Text: ChatGPT, generating essays or stories</a:t>
            </a:r>
          </a:p>
          <a:p>
            <a:pPr marL="457200" lvl="1" indent="0">
              <a:buNone/>
            </a:pPr>
            <a:r>
              <a:rPr lang="en-US" dirty="0"/>
              <a:t>Images: DALL·E, creating unique artwork</a:t>
            </a:r>
          </a:p>
          <a:p>
            <a:pPr marL="457200" lvl="1" indent="0">
              <a:buNone/>
            </a:pPr>
            <a:r>
              <a:rPr lang="en-US" dirty="0"/>
              <a:t>Code: AI writing software programs</a:t>
            </a:r>
          </a:p>
          <a:p>
            <a:pPr marL="0" indent="0">
              <a:buNone/>
            </a:pPr>
            <a:endParaRPr lang="en-US" dirty="0"/>
          </a:p>
        </p:txBody>
      </p:sp>
      <p:sp>
        <p:nvSpPr>
          <p:cNvPr id="10" name="Rectangle 9">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77012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8FE9B-5A53-EB87-4260-8331BFEF5905}"/>
              </a:ext>
            </a:extLst>
          </p:cNvPr>
          <p:cNvSpPr>
            <a:spLocks noGrp="1"/>
          </p:cNvSpPr>
          <p:nvPr>
            <p:ph type="title"/>
          </p:nvPr>
        </p:nvSpPr>
        <p:spPr/>
        <p:txBody>
          <a:bodyPr/>
          <a:lstStyle/>
          <a:p>
            <a:r>
              <a:rPr lang="en-US" dirty="0"/>
              <a:t>How Does Generative AI Work?</a:t>
            </a:r>
          </a:p>
        </p:txBody>
      </p:sp>
      <p:sp>
        <p:nvSpPr>
          <p:cNvPr id="3" name="Content Placeholder 2">
            <a:extLst>
              <a:ext uri="{FF2B5EF4-FFF2-40B4-BE49-F238E27FC236}">
                <a16:creationId xmlns:a16="http://schemas.microsoft.com/office/drawing/2014/main" id="{8A1F8332-700E-CA4B-F373-90EE82476D85}"/>
              </a:ext>
            </a:extLst>
          </p:cNvPr>
          <p:cNvSpPr>
            <a:spLocks noGrp="1"/>
          </p:cNvSpPr>
          <p:nvPr>
            <p:ph idx="1"/>
          </p:nvPr>
        </p:nvSpPr>
        <p:spPr/>
        <p:txBody>
          <a:bodyPr>
            <a:normAutofit/>
          </a:bodyPr>
          <a:lstStyle/>
          <a:p>
            <a:pPr marL="0" indent="0">
              <a:buNone/>
            </a:pPr>
            <a:r>
              <a:rPr lang="en-US" b="1" dirty="0"/>
              <a:t>Core Technology:</a:t>
            </a:r>
            <a:r>
              <a:rPr lang="en-US" dirty="0"/>
              <a:t> Generative AI uses </a:t>
            </a:r>
            <a:r>
              <a:rPr lang="en-US" b="1" dirty="0"/>
              <a:t>deep learning</a:t>
            </a:r>
            <a:r>
              <a:rPr lang="en-US" dirty="0"/>
              <a:t> and </a:t>
            </a:r>
            <a:r>
              <a:rPr lang="en-US" b="1" dirty="0"/>
              <a:t>neural networks</a:t>
            </a:r>
            <a:r>
              <a:rPr lang="en-US" dirty="0"/>
              <a:t>.</a:t>
            </a:r>
          </a:p>
          <a:p>
            <a:pPr marL="0" indent="0">
              <a:buNone/>
            </a:pPr>
            <a:endParaRPr lang="en-US" dirty="0"/>
          </a:p>
          <a:p>
            <a:pPr marL="0" indent="0">
              <a:buNone/>
            </a:pPr>
            <a:r>
              <a:rPr lang="en-US" b="1" dirty="0"/>
              <a:t>Training:</a:t>
            </a:r>
            <a:r>
              <a:rPr lang="en-US" dirty="0"/>
              <a:t> Models are trained on vast amounts of data to learn patterns and generate new content.</a:t>
            </a:r>
          </a:p>
          <a:p>
            <a:pPr marL="0" indent="0">
              <a:buNone/>
            </a:pPr>
            <a:endParaRPr lang="en-US" dirty="0"/>
          </a:p>
          <a:p>
            <a:pPr marL="0" indent="0">
              <a:buNone/>
            </a:pPr>
            <a:r>
              <a:rPr lang="en-US" b="1" dirty="0"/>
              <a:t>Examples of Models:</a:t>
            </a:r>
            <a:endParaRPr lang="en-US" dirty="0"/>
          </a:p>
          <a:p>
            <a:pPr marL="742950" lvl="1" indent="-285750">
              <a:buFont typeface="Arial" panose="020B0604020202020204" pitchFamily="34" charset="0"/>
              <a:buChar char="•"/>
            </a:pPr>
            <a:r>
              <a:rPr lang="en-US" b="1" dirty="0"/>
              <a:t>Transformer models</a:t>
            </a:r>
            <a:r>
              <a:rPr lang="en-US" dirty="0"/>
              <a:t> like GPT, used for generating text.</a:t>
            </a:r>
          </a:p>
          <a:p>
            <a:pPr marL="742950" lvl="1" indent="-285750">
              <a:buFont typeface="Arial" panose="020B0604020202020204" pitchFamily="34" charset="0"/>
              <a:buChar char="•"/>
            </a:pPr>
            <a:r>
              <a:rPr lang="en-US" b="1" dirty="0"/>
              <a:t>GANs (Generative Adversarial Networks)</a:t>
            </a:r>
            <a:r>
              <a:rPr lang="en-US" dirty="0"/>
              <a:t> for generating realistic images.</a:t>
            </a:r>
          </a:p>
          <a:p>
            <a:pPr marL="0" indent="0">
              <a:buNone/>
            </a:pPr>
            <a:endParaRPr lang="en-US" dirty="0"/>
          </a:p>
        </p:txBody>
      </p:sp>
    </p:spTree>
    <p:extLst>
      <p:ext uri="{BB962C8B-B14F-4D97-AF65-F5344CB8AC3E}">
        <p14:creationId xmlns:p14="http://schemas.microsoft.com/office/powerpoint/2010/main" val="3425898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13C87-A3A0-04EA-6953-B98316462A74}"/>
              </a:ext>
            </a:extLst>
          </p:cNvPr>
          <p:cNvSpPr>
            <a:spLocks noGrp="1"/>
          </p:cNvSpPr>
          <p:nvPr>
            <p:ph type="title"/>
          </p:nvPr>
        </p:nvSpPr>
        <p:spPr/>
        <p:txBody>
          <a:bodyPr/>
          <a:lstStyle/>
          <a:p>
            <a:r>
              <a:rPr lang="en-US" dirty="0"/>
              <a:t>Applications of Generative AI</a:t>
            </a:r>
          </a:p>
        </p:txBody>
      </p:sp>
      <p:sp>
        <p:nvSpPr>
          <p:cNvPr id="3" name="Content Placeholder 2">
            <a:extLst>
              <a:ext uri="{FF2B5EF4-FFF2-40B4-BE49-F238E27FC236}">
                <a16:creationId xmlns:a16="http://schemas.microsoft.com/office/drawing/2014/main" id="{651A7961-C78A-855B-A7B9-09D6C43509F3}"/>
              </a:ext>
            </a:extLst>
          </p:cNvPr>
          <p:cNvSpPr>
            <a:spLocks noGrp="1"/>
          </p:cNvSpPr>
          <p:nvPr>
            <p:ph idx="1"/>
          </p:nvPr>
        </p:nvSpPr>
        <p:spPr/>
        <p:txBody>
          <a:bodyPr/>
          <a:lstStyle/>
          <a:p>
            <a:pPr marL="0" indent="0">
              <a:buNone/>
            </a:pPr>
            <a:r>
              <a:rPr lang="en-US" b="1" dirty="0"/>
              <a:t>Healthcare:</a:t>
            </a:r>
            <a:r>
              <a:rPr lang="en-US" dirty="0"/>
              <a:t> AI discovering new drugs and treatments.</a:t>
            </a:r>
          </a:p>
          <a:p>
            <a:pPr marL="0" indent="0">
              <a:buNone/>
            </a:pPr>
            <a:r>
              <a:rPr lang="en-US" b="1" dirty="0"/>
              <a:t>Entertainment:</a:t>
            </a:r>
            <a:r>
              <a:rPr lang="en-US" dirty="0"/>
              <a:t> AI creating movie scripts, music, or artworks.</a:t>
            </a:r>
          </a:p>
          <a:p>
            <a:pPr marL="0" indent="0">
              <a:buNone/>
            </a:pPr>
            <a:r>
              <a:rPr lang="en-US" b="1" dirty="0"/>
              <a:t>Education:</a:t>
            </a:r>
            <a:r>
              <a:rPr lang="en-US" dirty="0"/>
              <a:t> Personalized learning experiences and content generation.</a:t>
            </a:r>
          </a:p>
          <a:p>
            <a:pPr marL="0" indent="0">
              <a:buNone/>
            </a:pPr>
            <a:r>
              <a:rPr lang="en-US" b="1" dirty="0"/>
              <a:t>Marketing:</a:t>
            </a:r>
            <a:r>
              <a:rPr lang="en-US" dirty="0"/>
              <a:t> AI generating ads, social media posts, or product descriptions.</a:t>
            </a:r>
          </a:p>
        </p:txBody>
      </p:sp>
    </p:spTree>
    <p:extLst>
      <p:ext uri="{BB962C8B-B14F-4D97-AF65-F5344CB8AC3E}">
        <p14:creationId xmlns:p14="http://schemas.microsoft.com/office/powerpoint/2010/main" val="3379845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02CD014-E353-EC51-1BFF-F51C4C9E9054}"/>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4" name="Object 3" hidden="1">
                        <a:extLst>
                          <a:ext uri="{FF2B5EF4-FFF2-40B4-BE49-F238E27FC236}">
                            <a16:creationId xmlns:a16="http://schemas.microsoft.com/office/drawing/2014/main" id="{D02CD014-E353-EC51-1BFF-F51C4C9E9054}"/>
                          </a:ext>
                        </a:extLst>
                      </p:cNvPr>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1EA05A8A-AA4D-C4E1-C775-36B0162D152F}"/>
              </a:ext>
            </a:extLst>
          </p:cNvPr>
          <p:cNvSpPr/>
          <p:nvPr/>
        </p:nvSpPr>
        <p:spPr bwMode="auto">
          <a:xfrm>
            <a:off x="6095205" y="-1800"/>
            <a:ext cx="6096795" cy="6857107"/>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5715" tIns="45715" rIns="45715" bIns="45715" numCol="1" rtlCol="0" anchor="t" anchorCtr="0" compatLnSpc="1">
            <a:prstTxWarp prst="textNoShape">
              <a:avLst/>
            </a:prstTxWarp>
          </a:bodyPr>
          <a:lstStyle/>
          <a:p>
            <a:pPr defTabSz="457098" fontAlgn="base">
              <a:spcBef>
                <a:spcPct val="0"/>
              </a:spcBef>
              <a:spcAft>
                <a:spcPct val="0"/>
              </a:spcAft>
              <a:defRPr/>
            </a:pPr>
            <a:endParaRPr lang="en-US" sz="700" dirty="0">
              <a:solidFill>
                <a:srgbClr val="FFFFFF"/>
              </a:solidFill>
              <a:latin typeface="IBM Plex Sans Light"/>
            </a:endParaRPr>
          </a:p>
        </p:txBody>
      </p:sp>
      <p:sp>
        <p:nvSpPr>
          <p:cNvPr id="2" name="Title 1">
            <a:extLst>
              <a:ext uri="{FF2B5EF4-FFF2-40B4-BE49-F238E27FC236}">
                <a16:creationId xmlns:a16="http://schemas.microsoft.com/office/drawing/2014/main" id="{2427B2D2-57C0-D7D2-6061-B22D6891C947}"/>
              </a:ext>
            </a:extLst>
          </p:cNvPr>
          <p:cNvSpPr>
            <a:spLocks noGrp="1"/>
          </p:cNvSpPr>
          <p:nvPr>
            <p:ph type="title"/>
          </p:nvPr>
        </p:nvSpPr>
        <p:spPr>
          <a:xfrm>
            <a:off x="6412229" y="1520190"/>
            <a:ext cx="5779771" cy="4608725"/>
          </a:xfrm>
        </p:spPr>
        <p:txBody>
          <a:bodyPr vert="horz" lIns="0" tIns="0" rIns="0" bIns="0" rtlCol="0" anchor="t">
            <a:normAutofit/>
          </a:bodyPr>
          <a:lstStyle/>
          <a:p>
            <a:r>
              <a:rPr lang="en-US" sz="4400" dirty="0">
                <a:latin typeface="IBM Plex Sans ExtraLight"/>
              </a:rPr>
              <a:t>...but </a:t>
            </a:r>
            <a:r>
              <a:rPr lang="en-US" sz="4400" dirty="0">
                <a:solidFill>
                  <a:schemeClr val="tx1"/>
                </a:solidFill>
                <a:latin typeface="IBM Plex Sans ExtraLight"/>
              </a:rPr>
              <a:t>how enterprises adopt and execute </a:t>
            </a:r>
            <a:r>
              <a:rPr lang="en-US" sz="4400" dirty="0">
                <a:latin typeface="IBM Plex Sans ExtraLight"/>
              </a:rPr>
              <a:t>will define whether they </a:t>
            </a:r>
            <a:br>
              <a:rPr lang="en-US" sz="4400" dirty="0">
                <a:latin typeface="IBM Plex Sans ExtraLight"/>
              </a:rPr>
            </a:br>
            <a:r>
              <a:rPr lang="en-US" sz="4400" dirty="0">
                <a:solidFill>
                  <a:schemeClr val="accent1"/>
                </a:solidFill>
                <a:latin typeface="IBM Plex Sans ExtraLight"/>
              </a:rPr>
              <a:t>unlock value at scale</a:t>
            </a:r>
          </a:p>
        </p:txBody>
      </p:sp>
      <p:sp>
        <p:nvSpPr>
          <p:cNvPr id="5" name="Title 1">
            <a:extLst>
              <a:ext uri="{FF2B5EF4-FFF2-40B4-BE49-F238E27FC236}">
                <a16:creationId xmlns:a16="http://schemas.microsoft.com/office/drawing/2014/main" id="{122BEA62-69AE-504A-E3FA-D32E9E9AC778}"/>
              </a:ext>
            </a:extLst>
          </p:cNvPr>
          <p:cNvSpPr txBox="1">
            <a:spLocks/>
          </p:cNvSpPr>
          <p:nvPr/>
        </p:nvSpPr>
        <p:spPr>
          <a:xfrm>
            <a:off x="163905" y="283206"/>
            <a:ext cx="5435617" cy="8574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lstStyle>
            <a:lvl1pPr marL="0" marR="0" indent="0" algn="l" defTabSz="1218971" rtl="0" eaLnBrk="1" latinLnBrk="0" hangingPunct="1">
              <a:lnSpc>
                <a:spcPct val="90000"/>
              </a:lnSpc>
              <a:spcBef>
                <a:spcPts val="0"/>
              </a:spcBef>
              <a:spcAft>
                <a:spcPts val="0"/>
              </a:spcAft>
              <a:buClrTx/>
              <a:buSzTx/>
              <a:buFontTx/>
              <a:buNone/>
              <a:tabLst/>
              <a:defRPr sz="8598" b="0" i="0" u="none" strike="noStrike" cap="none" spc="0" baseline="0">
                <a:solidFill>
                  <a:schemeClr val="tx2"/>
                </a:solidFill>
                <a:uFillTx/>
                <a:latin typeface="IBM Plex Sans ExtraLight" panose="020B0303050203000203" pitchFamily="34" charset="0"/>
                <a:ea typeface="+mj-ea"/>
                <a:cs typeface="+mj-cs"/>
                <a:sym typeface="IBM Plex Sans Light"/>
              </a:defRPr>
            </a:lvl1pPr>
            <a:lvl2pPr marL="0" marR="0" indent="0"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2pPr>
            <a:lvl3pPr marL="0" marR="0" indent="0"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3pPr>
            <a:lvl4pPr marL="0" marR="0" indent="0"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4pPr>
            <a:lvl5pPr marL="0" marR="0" indent="0"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5pPr>
            <a:lvl6pPr marL="0" marR="0" indent="181250"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6pPr>
            <a:lvl7pPr marL="0" marR="0" indent="362501"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7pPr>
            <a:lvl8pPr marL="0" marR="0" indent="543751"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8pPr>
            <a:lvl9pPr marL="0" marR="0" indent="725002"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9pPr>
          </a:lstStyle>
          <a:p>
            <a:r>
              <a:rPr lang="en-US" sz="3600" kern="0" dirty="0">
                <a:solidFill>
                  <a:schemeClr val="accent1"/>
                </a:solidFill>
                <a:latin typeface="IBM Plex Sans ExtraLight"/>
              </a:rPr>
              <a:t>Foundation Models </a:t>
            </a:r>
            <a:r>
              <a:rPr lang="en-US" sz="3600" kern="0" dirty="0">
                <a:latin typeface="IBM Plex Sans ExtraLight"/>
              </a:rPr>
              <a:t>are bringing an inflection point in AI...</a:t>
            </a:r>
            <a:endParaRPr lang="en-US" sz="3600" kern="0" dirty="0"/>
          </a:p>
        </p:txBody>
      </p:sp>
    </p:spTree>
    <p:extLst>
      <p:ext uri="{BB962C8B-B14F-4D97-AF65-F5344CB8AC3E}">
        <p14:creationId xmlns:p14="http://schemas.microsoft.com/office/powerpoint/2010/main" val="380818335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CE490C5B-4CA4-7261-D010-BB89CD5E1254}"/>
              </a:ext>
            </a:extLst>
          </p:cNvPr>
          <p:cNvGraphicFramePr>
            <a:graphicFrameLocks noChangeAspect="1"/>
          </p:cNvGraphicFramePr>
          <p:nvPr>
            <p:custDataLst>
              <p:tags r:id="rId1"/>
            </p:custDataLst>
          </p:nvPr>
        </p:nvGraphicFramePr>
        <p:xfrm>
          <a:off x="795" y="1241"/>
          <a:ext cx="613" cy="793"/>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9" name="Object 8" hidden="1">
                        <a:extLst>
                          <a:ext uri="{FF2B5EF4-FFF2-40B4-BE49-F238E27FC236}">
                            <a16:creationId xmlns:a16="http://schemas.microsoft.com/office/drawing/2014/main" id="{CE490C5B-4CA4-7261-D010-BB89CD5E1254}"/>
                          </a:ext>
                        </a:extLst>
                      </p:cNvPr>
                      <p:cNvPicPr/>
                      <p:nvPr/>
                    </p:nvPicPr>
                    <p:blipFill>
                      <a:blip r:embed="rId5"/>
                      <a:stretch>
                        <a:fillRect/>
                      </a:stretch>
                    </p:blipFill>
                    <p:spPr>
                      <a:xfrm>
                        <a:off x="795" y="1241"/>
                        <a:ext cx="613" cy="793"/>
                      </a:xfrm>
                      <a:prstGeom prst="rect">
                        <a:avLst/>
                      </a:prstGeom>
                    </p:spPr>
                  </p:pic>
                </p:oleObj>
              </mc:Fallback>
            </mc:AlternateContent>
          </a:graphicData>
        </a:graphic>
      </p:graphicFrame>
      <p:grpSp>
        <p:nvGrpSpPr>
          <p:cNvPr id="46" name="Group 45">
            <a:extLst>
              <a:ext uri="{FF2B5EF4-FFF2-40B4-BE49-F238E27FC236}">
                <a16:creationId xmlns:a16="http://schemas.microsoft.com/office/drawing/2014/main" id="{65358788-807B-BEDE-04E9-3AE896F6D809}"/>
              </a:ext>
            </a:extLst>
          </p:cNvPr>
          <p:cNvGrpSpPr/>
          <p:nvPr/>
        </p:nvGrpSpPr>
        <p:grpSpPr>
          <a:xfrm>
            <a:off x="6614129" y="2768960"/>
            <a:ext cx="5408848" cy="822853"/>
            <a:chOff x="9881356" y="4062916"/>
            <a:chExt cx="10819104" cy="1645920"/>
          </a:xfrm>
        </p:grpSpPr>
        <p:sp>
          <p:nvSpPr>
            <p:cNvPr id="17" name="TextBox 16">
              <a:extLst>
                <a:ext uri="{FF2B5EF4-FFF2-40B4-BE49-F238E27FC236}">
                  <a16:creationId xmlns:a16="http://schemas.microsoft.com/office/drawing/2014/main" id="{948261C8-ED2E-7D9B-F650-EA254F2F3AD3}"/>
                </a:ext>
              </a:extLst>
            </p:cNvPr>
            <p:cNvSpPr txBox="1"/>
            <p:nvPr/>
          </p:nvSpPr>
          <p:spPr>
            <a:xfrm>
              <a:off x="9881356" y="4291516"/>
              <a:ext cx="2103120" cy="1188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rtlCol="0">
              <a:noAutofit/>
            </a:bodyPr>
            <a:lstStyle/>
            <a:p>
              <a:pPr algn="ctr" defTabSz="1219170">
                <a:spcBef>
                  <a:spcPts val="1451"/>
                </a:spcBef>
                <a:buSzPct val="100000"/>
              </a:pPr>
              <a:r>
                <a:rPr lang="en-US" sz="4000" b="1" kern="0" dirty="0">
                  <a:solidFill>
                    <a:srgbClr val="0F62FE"/>
                  </a:solidFill>
                  <a:latin typeface="IBM Plex Sans Light"/>
                  <a:sym typeface="IBM Plex Sans Light"/>
                </a:rPr>
                <a:t>80%</a:t>
              </a:r>
            </a:p>
          </p:txBody>
        </p:sp>
        <p:sp>
          <p:nvSpPr>
            <p:cNvPr id="18" name="TextBox 17">
              <a:extLst>
                <a:ext uri="{FF2B5EF4-FFF2-40B4-BE49-F238E27FC236}">
                  <a16:creationId xmlns:a16="http://schemas.microsoft.com/office/drawing/2014/main" id="{A3A469DE-96B5-EC7F-D751-382BAB547A18}"/>
                </a:ext>
              </a:extLst>
            </p:cNvPr>
            <p:cNvSpPr txBox="1"/>
            <p:nvPr/>
          </p:nvSpPr>
          <p:spPr>
            <a:xfrm>
              <a:off x="12548681" y="4062916"/>
              <a:ext cx="8151779" cy="16459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chor="ctr">
              <a:noAutofit/>
            </a:bodyPr>
            <a:lstStyle/>
            <a:p>
              <a:pPr defTabSz="1219170">
                <a:spcBef>
                  <a:spcPts val="1451"/>
                </a:spcBef>
                <a:buSzPct val="100000"/>
              </a:pPr>
              <a:r>
                <a:rPr lang="en-US" sz="2400" kern="0" dirty="0">
                  <a:solidFill>
                    <a:srgbClr val="000000"/>
                  </a:solidFill>
                  <a:latin typeface="IBM Plex Sans Light"/>
                  <a:sym typeface="IBM Plex Sans Light"/>
                </a:rPr>
                <a:t>of enterprises will have incorporated Gen AI into their business processes</a:t>
              </a:r>
            </a:p>
          </p:txBody>
        </p:sp>
      </p:grpSp>
      <p:grpSp>
        <p:nvGrpSpPr>
          <p:cNvPr id="44" name="Group 43">
            <a:extLst>
              <a:ext uri="{FF2B5EF4-FFF2-40B4-BE49-F238E27FC236}">
                <a16:creationId xmlns:a16="http://schemas.microsoft.com/office/drawing/2014/main" id="{798D5949-912D-5912-9A5D-CA77CF650665}"/>
              </a:ext>
            </a:extLst>
          </p:cNvPr>
          <p:cNvGrpSpPr/>
          <p:nvPr/>
        </p:nvGrpSpPr>
        <p:grpSpPr>
          <a:xfrm>
            <a:off x="6606636" y="4138882"/>
            <a:ext cx="5177429" cy="822853"/>
            <a:chOff x="9881356" y="8585762"/>
            <a:chExt cx="10356208" cy="1645920"/>
          </a:xfrm>
        </p:grpSpPr>
        <p:sp>
          <p:nvSpPr>
            <p:cNvPr id="19" name="TextBox 18">
              <a:extLst>
                <a:ext uri="{FF2B5EF4-FFF2-40B4-BE49-F238E27FC236}">
                  <a16:creationId xmlns:a16="http://schemas.microsoft.com/office/drawing/2014/main" id="{EF77B4C5-8E32-EB9A-FAB7-F21D9643EC4C}"/>
                </a:ext>
              </a:extLst>
            </p:cNvPr>
            <p:cNvSpPr txBox="1"/>
            <p:nvPr/>
          </p:nvSpPr>
          <p:spPr>
            <a:xfrm>
              <a:off x="9881356" y="8814362"/>
              <a:ext cx="2103120" cy="1188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rtlCol="0">
              <a:noAutofit/>
            </a:bodyPr>
            <a:lstStyle/>
            <a:p>
              <a:pPr algn="ctr" defTabSz="1219170">
                <a:spcBef>
                  <a:spcPts val="1451"/>
                </a:spcBef>
                <a:buSzPct val="100000"/>
              </a:pPr>
              <a:r>
                <a:rPr lang="en-US" sz="4000" b="1" kern="0" dirty="0">
                  <a:solidFill>
                    <a:srgbClr val="0F62FE"/>
                  </a:solidFill>
                  <a:latin typeface="IBM Plex Sans Light"/>
                  <a:sym typeface="IBM Plex Sans Light"/>
                </a:rPr>
                <a:t>70%</a:t>
              </a:r>
            </a:p>
          </p:txBody>
        </p:sp>
        <p:sp>
          <p:nvSpPr>
            <p:cNvPr id="20" name="TextBox 19">
              <a:extLst>
                <a:ext uri="{FF2B5EF4-FFF2-40B4-BE49-F238E27FC236}">
                  <a16:creationId xmlns:a16="http://schemas.microsoft.com/office/drawing/2014/main" id="{2D61678F-90A1-BC36-DBF8-FF63F175D639}"/>
                </a:ext>
              </a:extLst>
            </p:cNvPr>
            <p:cNvSpPr txBox="1"/>
            <p:nvPr/>
          </p:nvSpPr>
          <p:spPr>
            <a:xfrm>
              <a:off x="12548681" y="8585762"/>
              <a:ext cx="7688883" cy="16459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chor="ctr">
              <a:noAutofit/>
            </a:bodyPr>
            <a:lstStyle/>
            <a:p>
              <a:pPr defTabSz="1219170">
                <a:spcBef>
                  <a:spcPts val="1451"/>
                </a:spcBef>
                <a:buSzPct val="100000"/>
              </a:pPr>
              <a:r>
                <a:rPr lang="en-US" sz="2400" kern="0" dirty="0">
                  <a:solidFill>
                    <a:srgbClr val="000000"/>
                  </a:solidFill>
                  <a:latin typeface="IBM Plex Sans Light"/>
                  <a:sym typeface="IBM Plex Sans Light"/>
                </a:rPr>
                <a:t>of software vendors will integrate Gen AI in their enterprise applications</a:t>
              </a:r>
            </a:p>
          </p:txBody>
        </p:sp>
      </p:grpSp>
      <p:sp>
        <p:nvSpPr>
          <p:cNvPr id="12" name="Text Placeholder 52">
            <a:extLst>
              <a:ext uri="{FF2B5EF4-FFF2-40B4-BE49-F238E27FC236}">
                <a16:creationId xmlns:a16="http://schemas.microsoft.com/office/drawing/2014/main" id="{DA8A5582-45C2-2796-47E8-9B1443AA975D}"/>
              </a:ext>
            </a:extLst>
          </p:cNvPr>
          <p:cNvSpPr txBox="1">
            <a:spLocks/>
          </p:cNvSpPr>
          <p:nvPr/>
        </p:nvSpPr>
        <p:spPr>
          <a:xfrm>
            <a:off x="265970" y="6405671"/>
            <a:ext cx="5524575" cy="156444"/>
          </a:xfrm>
          <a:prstGeom prst="rect">
            <a:avLst/>
          </a:prstGeom>
        </p:spPr>
        <p:txBody>
          <a:bodyPr/>
          <a:lst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mj-lt"/>
                <a:ea typeface="+mj-ea"/>
                <a:cs typeface="+mj-cs"/>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Arial" panose="020B0604020202020204" pitchFamily="34" charset="0"/>
              <a:buChar char="•"/>
              <a:tabLst/>
              <a:defRPr sz="3600" b="0" i="0" u="none" strike="noStrike" cap="none" spc="0" baseline="0">
                <a:solidFill>
                  <a:srgbClr val="000000"/>
                </a:solidFill>
                <a:uFillTx/>
                <a:latin typeface="+mj-lt"/>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pPr defTabSz="1219170"/>
            <a:r>
              <a:rPr lang="en-US" sz="900" kern="0" dirty="0">
                <a:solidFill>
                  <a:srgbClr val="000000"/>
                </a:solidFill>
                <a:latin typeface="IBM Plex Sans Light"/>
              </a:rPr>
              <a:t>Source: Gartner </a:t>
            </a:r>
          </a:p>
        </p:txBody>
      </p:sp>
      <p:sp>
        <p:nvSpPr>
          <p:cNvPr id="26" name="Rectangle 25">
            <a:extLst>
              <a:ext uri="{FF2B5EF4-FFF2-40B4-BE49-F238E27FC236}">
                <a16:creationId xmlns:a16="http://schemas.microsoft.com/office/drawing/2014/main" id="{B0B1C8CA-E9BB-D2DC-29DB-0F09C755C460}"/>
              </a:ext>
            </a:extLst>
          </p:cNvPr>
          <p:cNvSpPr/>
          <p:nvPr/>
        </p:nvSpPr>
        <p:spPr bwMode="auto">
          <a:xfrm>
            <a:off x="249557" y="2451227"/>
            <a:ext cx="5960728" cy="3073000"/>
          </a:xfrm>
          <a:prstGeom prst="rect">
            <a:avLst/>
          </a:prstGeom>
          <a:solidFill>
            <a:schemeClr val="bg1">
              <a:lumMod val="95000"/>
            </a:schemeClr>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5715" tIns="45715" rIns="45715" bIns="45715" numCol="1" rtlCol="0" anchor="t" anchorCtr="0" compatLnSpc="1">
            <a:prstTxWarp prst="textNoShape">
              <a:avLst/>
            </a:prstTxWarp>
          </a:bodyPr>
          <a:lstStyle/>
          <a:p>
            <a:pPr defTabSz="457189" fontAlgn="base">
              <a:spcBef>
                <a:spcPct val="0"/>
              </a:spcBef>
              <a:spcAft>
                <a:spcPct val="0"/>
              </a:spcAft>
            </a:pPr>
            <a:endParaRPr lang="en-US" sz="700" dirty="0">
              <a:solidFill>
                <a:srgbClr val="FFFFFF"/>
              </a:solidFill>
              <a:latin typeface="IBM Plex Sans Light"/>
            </a:endParaRPr>
          </a:p>
        </p:txBody>
      </p:sp>
      <p:sp>
        <p:nvSpPr>
          <p:cNvPr id="5" name="TextBox 4">
            <a:extLst>
              <a:ext uri="{FF2B5EF4-FFF2-40B4-BE49-F238E27FC236}">
                <a16:creationId xmlns:a16="http://schemas.microsoft.com/office/drawing/2014/main" id="{0EB354EA-8F87-6B34-6EB0-DBDAE7508AE3}"/>
              </a:ext>
            </a:extLst>
          </p:cNvPr>
          <p:cNvSpPr txBox="1"/>
          <p:nvPr/>
        </p:nvSpPr>
        <p:spPr>
          <a:xfrm>
            <a:off x="1912228" y="2904281"/>
            <a:ext cx="4234851" cy="646331"/>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defPPr>
              <a:defRPr lang="en-US"/>
            </a:defPPr>
            <a:lvl1pPr>
              <a:defRPr sz="3200">
                <a:solidFill>
                  <a:schemeClr val="accent1"/>
                </a:solidFill>
              </a:defRPr>
            </a:lvl1pPr>
          </a:lstStyle>
          <a:p>
            <a:pPr defTabSz="914666">
              <a:defRPr/>
            </a:pPr>
            <a:r>
              <a:rPr lang="en-US" sz="1800" dirty="0">
                <a:solidFill>
                  <a:srgbClr val="000000"/>
                </a:solidFill>
                <a:latin typeface="IBM Plex Sans Light"/>
              </a:rPr>
              <a:t>forecasted economic benefits to the global economy across industries</a:t>
            </a:r>
          </a:p>
        </p:txBody>
      </p:sp>
      <p:sp>
        <p:nvSpPr>
          <p:cNvPr id="11" name="TextBox 10">
            <a:extLst>
              <a:ext uri="{FF2B5EF4-FFF2-40B4-BE49-F238E27FC236}">
                <a16:creationId xmlns:a16="http://schemas.microsoft.com/office/drawing/2014/main" id="{35D7B1E9-6BB5-1673-02D3-9EFCE83FF8C5}"/>
              </a:ext>
            </a:extLst>
          </p:cNvPr>
          <p:cNvSpPr txBox="1"/>
          <p:nvPr/>
        </p:nvSpPr>
        <p:spPr>
          <a:xfrm>
            <a:off x="234099" y="2915121"/>
            <a:ext cx="1739917" cy="533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chor="ctr">
            <a:noAutofit/>
          </a:bodyPr>
          <a:lstStyle/>
          <a:p>
            <a:pPr algn="ctr" defTabSz="1219170">
              <a:spcBef>
                <a:spcPts val="1451"/>
              </a:spcBef>
              <a:buSzPct val="100000"/>
              <a:defRPr/>
            </a:pPr>
            <a:r>
              <a:rPr lang="en-US" sz="4000" b="1" kern="0" dirty="0">
                <a:solidFill>
                  <a:srgbClr val="0F62FE"/>
                </a:solidFill>
                <a:latin typeface="IBM Plex Sans Light"/>
                <a:sym typeface="IBM Plex Sans Light"/>
              </a:rPr>
              <a:t>$3-4T</a:t>
            </a:r>
          </a:p>
        </p:txBody>
      </p:sp>
      <p:sp>
        <p:nvSpPr>
          <p:cNvPr id="7" name="TextBox 6">
            <a:extLst>
              <a:ext uri="{FF2B5EF4-FFF2-40B4-BE49-F238E27FC236}">
                <a16:creationId xmlns:a16="http://schemas.microsoft.com/office/drawing/2014/main" id="{DBB5A1FB-A6AD-F841-7EDD-F6A5BFF241B3}"/>
              </a:ext>
            </a:extLst>
          </p:cNvPr>
          <p:cNvSpPr txBox="1"/>
          <p:nvPr/>
        </p:nvSpPr>
        <p:spPr>
          <a:xfrm>
            <a:off x="578346" y="4253167"/>
            <a:ext cx="1051423" cy="5942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rtlCol="0">
            <a:noAutofit/>
          </a:bodyPr>
          <a:lstStyle/>
          <a:p>
            <a:pPr algn="ctr" defTabSz="1219170">
              <a:spcBef>
                <a:spcPts val="1451"/>
              </a:spcBef>
              <a:buSzPct val="100000"/>
            </a:pPr>
            <a:r>
              <a:rPr lang="en-US" sz="4000" b="1" kern="0" dirty="0">
                <a:solidFill>
                  <a:srgbClr val="0F62FE"/>
                </a:solidFill>
                <a:latin typeface="IBM Plex Sans Light"/>
                <a:sym typeface="IBM Plex Sans Light"/>
              </a:rPr>
              <a:t>80%</a:t>
            </a:r>
          </a:p>
        </p:txBody>
      </p:sp>
      <p:sp>
        <p:nvSpPr>
          <p:cNvPr id="8" name="TextBox 7">
            <a:extLst>
              <a:ext uri="{FF2B5EF4-FFF2-40B4-BE49-F238E27FC236}">
                <a16:creationId xmlns:a16="http://schemas.microsoft.com/office/drawing/2014/main" id="{D0D7375D-F91B-C283-C413-E1E470FBFE6D}"/>
              </a:ext>
            </a:extLst>
          </p:cNvPr>
          <p:cNvSpPr txBox="1"/>
          <p:nvPr/>
        </p:nvSpPr>
        <p:spPr>
          <a:xfrm>
            <a:off x="1979304" y="4138882"/>
            <a:ext cx="4230981" cy="8228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chor="ctr">
            <a:noAutofit/>
          </a:bodyPr>
          <a:lstStyle/>
          <a:p>
            <a:pPr defTabSz="1219170">
              <a:spcBef>
                <a:spcPts val="1451"/>
              </a:spcBef>
              <a:buSzPct val="100000"/>
            </a:pPr>
            <a:r>
              <a:rPr lang="en-US" sz="2400" kern="0" dirty="0">
                <a:solidFill>
                  <a:srgbClr val="000000"/>
                </a:solidFill>
                <a:latin typeface="IBM Plex Sans Light"/>
                <a:sym typeface="IBM Plex Sans Light"/>
              </a:rPr>
              <a:t>productivity gains across classes of knowledge workers and creative tasks</a:t>
            </a:r>
          </a:p>
        </p:txBody>
      </p:sp>
      <p:sp>
        <p:nvSpPr>
          <p:cNvPr id="33" name="TextBox 32">
            <a:extLst>
              <a:ext uri="{FF2B5EF4-FFF2-40B4-BE49-F238E27FC236}">
                <a16:creationId xmlns:a16="http://schemas.microsoft.com/office/drawing/2014/main" id="{DB5BAE09-630D-1A1A-9F7A-DBA1D067FFB6}"/>
              </a:ext>
            </a:extLst>
          </p:cNvPr>
          <p:cNvSpPr txBox="1"/>
          <p:nvPr/>
        </p:nvSpPr>
        <p:spPr>
          <a:xfrm>
            <a:off x="2562308" y="1870132"/>
            <a:ext cx="7067385" cy="400110"/>
          </a:xfrm>
          <a:prstGeom prst="rect">
            <a:avLst/>
          </a:prstGeom>
          <a:noFill/>
        </p:spPr>
        <p:txBody>
          <a:bodyPr wrap="square">
            <a:spAutoFit/>
          </a:bodyPr>
          <a:lstStyle/>
          <a:p>
            <a:pPr algn="ctr" defTabSz="362560">
              <a:spcBef>
                <a:spcPts val="151"/>
              </a:spcBef>
              <a:defRPr/>
            </a:pPr>
            <a:r>
              <a:rPr lang="en-US" sz="2000" i="1" dirty="0">
                <a:solidFill>
                  <a:srgbClr val="000000"/>
                </a:solidFill>
                <a:latin typeface="IBM Plex Sans Light"/>
              </a:rPr>
              <a:t>Scale of impact points to swift adoption over next 3 years</a:t>
            </a:r>
            <a:endParaRPr lang="en-US" sz="2000" i="1" baseline="30000" dirty="0">
              <a:solidFill>
                <a:srgbClr val="000000"/>
              </a:solidFill>
              <a:latin typeface="IBM Plex Sans Light"/>
            </a:endParaRPr>
          </a:p>
        </p:txBody>
      </p:sp>
      <p:sp>
        <p:nvSpPr>
          <p:cNvPr id="2" name="Title 2">
            <a:extLst>
              <a:ext uri="{FF2B5EF4-FFF2-40B4-BE49-F238E27FC236}">
                <a16:creationId xmlns:a16="http://schemas.microsoft.com/office/drawing/2014/main" id="{0C4DA3C9-3A05-D844-F4B7-609780C0FE27}"/>
              </a:ext>
            </a:extLst>
          </p:cNvPr>
          <p:cNvSpPr txBox="1">
            <a:spLocks/>
          </p:cNvSpPr>
          <p:nvPr/>
        </p:nvSpPr>
        <p:spPr>
          <a:xfrm>
            <a:off x="265970" y="626540"/>
            <a:ext cx="10797657" cy="5624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marL="0" marR="0" indent="0" algn="l" defTabSz="1218971" rtl="0" eaLnBrk="1" latinLnBrk="0" hangingPunct="1">
              <a:lnSpc>
                <a:spcPct val="110000"/>
              </a:lnSpc>
              <a:spcBef>
                <a:spcPts val="0"/>
              </a:spcBef>
              <a:spcAft>
                <a:spcPts val="0"/>
              </a:spcAft>
              <a:buClrTx/>
              <a:buSzTx/>
              <a:buFontTx/>
              <a:buNone/>
              <a:tabLst/>
              <a:defRPr sz="1400" b="0" i="0" u="none" strike="noStrike" cap="none" spc="0" baseline="0">
                <a:solidFill>
                  <a:schemeClr val="tx2"/>
                </a:solidFill>
                <a:uFillTx/>
                <a:latin typeface="+mj-lt"/>
                <a:ea typeface="+mj-ea"/>
                <a:cs typeface="+mj-cs"/>
                <a:sym typeface="IBM Plex Sans Light"/>
              </a:defRPr>
            </a:lvl1pPr>
            <a:lvl2pPr marL="0" marR="0" indent="0"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2pPr>
            <a:lvl3pPr marL="0" marR="0" indent="0"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3pPr>
            <a:lvl4pPr marL="0" marR="0" indent="0"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4pPr>
            <a:lvl5pPr marL="0" marR="0" indent="0"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5pPr>
            <a:lvl6pPr marL="0" marR="0" indent="181250"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6pPr>
            <a:lvl7pPr marL="0" marR="0" indent="362501"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7pPr>
            <a:lvl8pPr marL="0" marR="0" indent="543751"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8pPr>
            <a:lvl9pPr marL="0" marR="0" indent="725002"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9pPr>
          </a:lstStyle>
          <a:p>
            <a:pPr defTabSz="914304">
              <a:defRPr/>
            </a:pPr>
            <a:r>
              <a:rPr lang="en-US" sz="2400" dirty="0">
                <a:solidFill>
                  <a:srgbClr val="000000"/>
                </a:solidFill>
                <a:latin typeface="IBM Plex Sans Light"/>
              </a:rPr>
              <a:t>Generative AI has immense potential to accelerate digital transformation</a:t>
            </a:r>
            <a:endParaRPr lang="en-US" sz="2400" kern="0" dirty="0">
              <a:solidFill>
                <a:srgbClr val="000000"/>
              </a:solidFill>
              <a:latin typeface="IBM Plex Sans Light"/>
            </a:endParaRPr>
          </a:p>
        </p:txBody>
      </p:sp>
    </p:spTree>
    <p:extLst>
      <p:ext uri="{BB962C8B-B14F-4D97-AF65-F5344CB8AC3E}">
        <p14:creationId xmlns:p14="http://schemas.microsoft.com/office/powerpoint/2010/main" val="276190404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503A8BF-2DE6-E8FC-FFC5-816C5A3AA30F}"/>
              </a:ext>
            </a:extLst>
          </p:cNvPr>
          <p:cNvGrpSpPr/>
          <p:nvPr/>
        </p:nvGrpSpPr>
        <p:grpSpPr>
          <a:xfrm>
            <a:off x="2547129" y="1340142"/>
            <a:ext cx="2251200" cy="5223177"/>
            <a:chOff x="5044674" y="2824252"/>
            <a:chExt cx="4704850" cy="10586945"/>
          </a:xfrm>
        </p:grpSpPr>
        <p:sp>
          <p:nvSpPr>
            <p:cNvPr id="6" name="TextBox 5">
              <a:extLst>
                <a:ext uri="{FF2B5EF4-FFF2-40B4-BE49-F238E27FC236}">
                  <a16:creationId xmlns:a16="http://schemas.microsoft.com/office/drawing/2014/main" id="{B252539B-96E8-BF6D-795F-5AF31262E131}"/>
                </a:ext>
              </a:extLst>
            </p:cNvPr>
            <p:cNvSpPr txBox="1"/>
            <p:nvPr/>
          </p:nvSpPr>
          <p:spPr>
            <a:xfrm>
              <a:off x="5121878" y="2824252"/>
              <a:ext cx="4627646" cy="10586945"/>
            </a:xfrm>
            <a:prstGeom prst="rect">
              <a:avLst/>
            </a:prstGeom>
            <a:solidFill>
              <a:srgbClr val="E5F7FF"/>
            </a:solidFill>
          </p:spPr>
          <p:txBody>
            <a:bodyPr wrap="square" lIns="182832" tIns="91416" rIns="182832" bIns="91416" rtlCol="0">
              <a:noAutofit/>
            </a:bodyPr>
            <a:lstStyle/>
            <a:p>
              <a:pPr algn="ctr" defTabSz="914172">
                <a:defRPr/>
              </a:pPr>
              <a:r>
                <a:rPr lang="en-US" sz="1400" dirty="0">
                  <a:solidFill>
                    <a:srgbClr val="0F62FE"/>
                  </a:solidFill>
                  <a:latin typeface="IBM Plex Sans Light" panose="020B0403050203000203" pitchFamily="34" charset="0"/>
                </a:rPr>
                <a:t>Truth 2</a:t>
              </a:r>
            </a:p>
          </p:txBody>
        </p:sp>
        <p:sp>
          <p:nvSpPr>
            <p:cNvPr id="13" name="TextBox 12">
              <a:extLst>
                <a:ext uri="{FF2B5EF4-FFF2-40B4-BE49-F238E27FC236}">
                  <a16:creationId xmlns:a16="http://schemas.microsoft.com/office/drawing/2014/main" id="{E0B66F46-6219-940E-1122-283E69CE3F9B}"/>
                </a:ext>
              </a:extLst>
            </p:cNvPr>
            <p:cNvSpPr txBox="1"/>
            <p:nvPr/>
          </p:nvSpPr>
          <p:spPr>
            <a:xfrm>
              <a:off x="5044674" y="3423958"/>
              <a:ext cx="4571404" cy="748605"/>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pPr algn="ctr" defTabSz="914172">
                <a:defRPr/>
              </a:pPr>
              <a:r>
                <a:rPr lang="en-US" dirty="0">
                  <a:solidFill>
                    <a:srgbClr val="0F62FE"/>
                  </a:solidFill>
                  <a:latin typeface="IBM Plex Sans Light"/>
                </a:rPr>
                <a:t>Multi | hybrid cloud</a:t>
              </a:r>
            </a:p>
          </p:txBody>
        </p:sp>
      </p:grpSp>
      <p:sp>
        <p:nvSpPr>
          <p:cNvPr id="3" name="TextBox 2">
            <a:extLst>
              <a:ext uri="{FF2B5EF4-FFF2-40B4-BE49-F238E27FC236}">
                <a16:creationId xmlns:a16="http://schemas.microsoft.com/office/drawing/2014/main" id="{59C02074-700E-7754-8D86-9D6D6413B347}"/>
              </a:ext>
            </a:extLst>
          </p:cNvPr>
          <p:cNvSpPr txBox="1"/>
          <p:nvPr/>
        </p:nvSpPr>
        <p:spPr>
          <a:xfrm>
            <a:off x="7367969" y="1352240"/>
            <a:ext cx="2203889" cy="5223177"/>
          </a:xfrm>
          <a:prstGeom prst="rect">
            <a:avLst/>
          </a:prstGeom>
          <a:solidFill>
            <a:srgbClr val="E5F7FF"/>
          </a:solidFill>
        </p:spPr>
        <p:txBody>
          <a:bodyPr wrap="square" lIns="182832" tIns="91416" rIns="182832" bIns="91416" rtlCol="0">
            <a:noAutofit/>
          </a:bodyPr>
          <a:lstStyle/>
          <a:p>
            <a:pPr algn="ctr" defTabSz="914172">
              <a:defRPr/>
            </a:pPr>
            <a:r>
              <a:rPr lang="en-US" sz="1400" dirty="0">
                <a:solidFill>
                  <a:srgbClr val="0F62FE"/>
                </a:solidFill>
                <a:latin typeface="IBM Plex Sans Light"/>
              </a:rPr>
              <a:t>Truth 4</a:t>
            </a:r>
          </a:p>
          <a:p>
            <a:pPr algn="ctr" defTabSz="914172">
              <a:defRPr/>
            </a:pPr>
            <a:r>
              <a:rPr lang="en-US" sz="2000" dirty="0">
                <a:solidFill>
                  <a:srgbClr val="0F62FE"/>
                </a:solidFill>
                <a:latin typeface="IBM Plex Sans Light"/>
              </a:rPr>
              <a:t>Scale for value</a:t>
            </a:r>
          </a:p>
        </p:txBody>
      </p:sp>
      <p:sp>
        <p:nvSpPr>
          <p:cNvPr id="4" name="TextBox 3">
            <a:extLst>
              <a:ext uri="{FF2B5EF4-FFF2-40B4-BE49-F238E27FC236}">
                <a16:creationId xmlns:a16="http://schemas.microsoft.com/office/drawing/2014/main" id="{79D49B3A-5AE5-A63F-267C-0BB663F82092}"/>
              </a:ext>
            </a:extLst>
          </p:cNvPr>
          <p:cNvSpPr txBox="1"/>
          <p:nvPr/>
        </p:nvSpPr>
        <p:spPr>
          <a:xfrm>
            <a:off x="9758743" y="1352239"/>
            <a:ext cx="2141989" cy="5214047"/>
          </a:xfrm>
          <a:prstGeom prst="rect">
            <a:avLst/>
          </a:prstGeom>
          <a:solidFill>
            <a:srgbClr val="E5F7FF"/>
          </a:solidFill>
        </p:spPr>
        <p:txBody>
          <a:bodyPr wrap="square" lIns="182832" tIns="91416" rIns="182832" bIns="91416" rtlCol="0">
            <a:noAutofit/>
          </a:bodyPr>
          <a:lstStyle/>
          <a:p>
            <a:pPr algn="ctr" defTabSz="914172">
              <a:defRPr/>
            </a:pPr>
            <a:r>
              <a:rPr lang="en-US" sz="1400" dirty="0">
                <a:solidFill>
                  <a:srgbClr val="0F62FE"/>
                </a:solidFill>
                <a:latin typeface="IBM Plex Sans Light"/>
              </a:rPr>
              <a:t>Truth 5</a:t>
            </a:r>
          </a:p>
          <a:p>
            <a:pPr algn="ctr" defTabSz="914172">
              <a:defRPr/>
            </a:pPr>
            <a:r>
              <a:rPr lang="en-US" sz="2400" dirty="0">
                <a:solidFill>
                  <a:srgbClr val="0F62FE"/>
                </a:solidFill>
                <a:latin typeface="IBM Plex Sans Light"/>
              </a:rPr>
              <a:t>Data matters</a:t>
            </a:r>
          </a:p>
        </p:txBody>
      </p:sp>
      <p:sp>
        <p:nvSpPr>
          <p:cNvPr id="7" name="TextBox 6">
            <a:extLst>
              <a:ext uri="{FF2B5EF4-FFF2-40B4-BE49-F238E27FC236}">
                <a16:creationId xmlns:a16="http://schemas.microsoft.com/office/drawing/2014/main" id="{4BF7DA49-14D7-BDCF-2E12-25BEF74A7F33}"/>
              </a:ext>
            </a:extLst>
          </p:cNvPr>
          <p:cNvSpPr txBox="1"/>
          <p:nvPr/>
        </p:nvSpPr>
        <p:spPr>
          <a:xfrm>
            <a:off x="278635" y="1352239"/>
            <a:ext cx="2144197" cy="5214047"/>
          </a:xfrm>
          <a:prstGeom prst="rect">
            <a:avLst/>
          </a:prstGeom>
          <a:solidFill>
            <a:srgbClr val="E5F7FF"/>
          </a:solidFill>
        </p:spPr>
        <p:txBody>
          <a:bodyPr wrap="square" lIns="182832" tIns="91416" rIns="182832" bIns="91416" rtlCol="0">
            <a:noAutofit/>
          </a:bodyPr>
          <a:lstStyle/>
          <a:p>
            <a:pPr algn="ctr" defTabSz="914172">
              <a:defRPr/>
            </a:pPr>
            <a:r>
              <a:rPr lang="en-US" sz="1400" dirty="0">
                <a:solidFill>
                  <a:srgbClr val="0F62FE"/>
                </a:solidFill>
                <a:latin typeface="IBM Plex Sans Light"/>
                <a:ea typeface="IBM Plex Sans" charset="0"/>
                <a:cs typeface="IBM Plex Sans" charset="0"/>
              </a:rPr>
              <a:t>Truth 1 </a:t>
            </a:r>
          </a:p>
          <a:p>
            <a:pPr algn="ctr" defTabSz="914172">
              <a:defRPr/>
            </a:pPr>
            <a:r>
              <a:rPr lang="en-US" sz="2400" dirty="0">
                <a:solidFill>
                  <a:srgbClr val="0F62FE"/>
                </a:solidFill>
                <a:latin typeface="IBM Plex Sans Light"/>
                <a:ea typeface="IBM Plex Sans" charset="0"/>
                <a:cs typeface="IBM Plex Sans" charset="0"/>
              </a:rPr>
              <a:t>Multi-model</a:t>
            </a:r>
          </a:p>
          <a:p>
            <a:pPr defTabSz="914172">
              <a:spcAft>
                <a:spcPts val="1800"/>
              </a:spcAft>
              <a:defRPr/>
            </a:pPr>
            <a:endParaRPr lang="en-US" sz="1300" dirty="0">
              <a:solidFill>
                <a:srgbClr val="000000"/>
              </a:solidFill>
              <a:latin typeface="IBM Plex Sans Light"/>
            </a:endParaRPr>
          </a:p>
        </p:txBody>
      </p:sp>
      <p:sp>
        <p:nvSpPr>
          <p:cNvPr id="8" name="TextBox 7">
            <a:extLst>
              <a:ext uri="{FF2B5EF4-FFF2-40B4-BE49-F238E27FC236}">
                <a16:creationId xmlns:a16="http://schemas.microsoft.com/office/drawing/2014/main" id="{3292A8BC-E7A3-38CE-61F5-ED1546554309}"/>
              </a:ext>
            </a:extLst>
          </p:cNvPr>
          <p:cNvSpPr txBox="1"/>
          <p:nvPr/>
        </p:nvSpPr>
        <p:spPr>
          <a:xfrm>
            <a:off x="4959567" y="1346891"/>
            <a:ext cx="2221516" cy="5216427"/>
          </a:xfrm>
          <a:prstGeom prst="rect">
            <a:avLst/>
          </a:prstGeom>
          <a:solidFill>
            <a:srgbClr val="E5F7FF"/>
          </a:solidFill>
        </p:spPr>
        <p:txBody>
          <a:bodyPr wrap="square" lIns="182832" tIns="91416" rIns="182832" bIns="91416" rtlCol="0">
            <a:noAutofit/>
          </a:bodyPr>
          <a:lstStyle/>
          <a:p>
            <a:pPr algn="ctr" defTabSz="914172">
              <a:spcAft>
                <a:spcPts val="1800"/>
              </a:spcAft>
              <a:defRPr/>
            </a:pPr>
            <a:r>
              <a:rPr lang="en-US" sz="1400" dirty="0">
                <a:solidFill>
                  <a:srgbClr val="0F62FE"/>
                </a:solidFill>
                <a:latin typeface="IBM Plex Sans Light"/>
              </a:rPr>
              <a:t>Truth 3</a:t>
            </a:r>
            <a:br>
              <a:rPr lang="en-US" sz="1400" dirty="0">
                <a:solidFill>
                  <a:srgbClr val="0F62FE"/>
                </a:solidFill>
                <a:latin typeface="IBM Plex Sans Light"/>
              </a:rPr>
            </a:br>
            <a:r>
              <a:rPr lang="en-US" sz="1400" dirty="0">
                <a:solidFill>
                  <a:srgbClr val="0F62FE"/>
                </a:solidFill>
                <a:latin typeface="IBM Plex Sans Light"/>
              </a:rPr>
              <a:t> </a:t>
            </a:r>
            <a:r>
              <a:rPr lang="en-US" sz="2400" dirty="0">
                <a:solidFill>
                  <a:srgbClr val="0F62FE"/>
                </a:solidFill>
                <a:latin typeface="IBM Plex Sans Light"/>
              </a:rPr>
              <a:t>Governance</a:t>
            </a:r>
          </a:p>
        </p:txBody>
      </p:sp>
      <p:sp>
        <p:nvSpPr>
          <p:cNvPr id="9" name="TextBox 8">
            <a:extLst>
              <a:ext uri="{FF2B5EF4-FFF2-40B4-BE49-F238E27FC236}">
                <a16:creationId xmlns:a16="http://schemas.microsoft.com/office/drawing/2014/main" id="{CA9F7950-BE78-D872-10BA-B4D33C046B91}"/>
              </a:ext>
            </a:extLst>
          </p:cNvPr>
          <p:cNvSpPr txBox="1"/>
          <p:nvPr/>
        </p:nvSpPr>
        <p:spPr>
          <a:xfrm>
            <a:off x="353430" y="2094495"/>
            <a:ext cx="2010671" cy="4455194"/>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pPr defTabSz="914172">
              <a:spcAft>
                <a:spcPts val="1200"/>
              </a:spcAft>
              <a:defRPr/>
            </a:pPr>
            <a:r>
              <a:rPr lang="en-US" sz="1300" dirty="0">
                <a:solidFill>
                  <a:srgbClr val="000000"/>
                </a:solidFill>
                <a:latin typeface="IBM Plex Sans Light"/>
              </a:rPr>
              <a:t>Two thirds of 150+ enterprises surveyed report pursuing a </a:t>
            </a:r>
            <a:r>
              <a:rPr lang="en-US" sz="1300" dirty="0">
                <a:solidFill>
                  <a:srgbClr val="000000"/>
                </a:solidFill>
                <a:latin typeface="IBM Plex Sans Medm" panose="020B0503050203000203" pitchFamily="34" charset="0"/>
              </a:rPr>
              <a:t>multi-model strategy</a:t>
            </a:r>
          </a:p>
          <a:p>
            <a:pPr defTabSz="914172">
              <a:spcAft>
                <a:spcPts val="1200"/>
              </a:spcAft>
              <a:defRPr/>
            </a:pPr>
            <a:endParaRPr lang="en-US" sz="351" dirty="0">
              <a:solidFill>
                <a:srgbClr val="000000"/>
              </a:solidFill>
              <a:latin typeface="IBM Plex Sans Medm" panose="020B0503050203000203" pitchFamily="34" charset="0"/>
              <a:ea typeface="IBM Plex Sans" charset="0"/>
              <a:cs typeface="IBM Plex Sans" charset="0"/>
            </a:endParaRPr>
          </a:p>
          <a:p>
            <a:pPr marL="285744" indent="-285744" defTabSz="914172">
              <a:spcAft>
                <a:spcPts val="1200"/>
              </a:spcAft>
              <a:buFont typeface="Arial" panose="020B0604020202020204" pitchFamily="34" charset="0"/>
              <a:buChar char="•"/>
              <a:defRPr/>
            </a:pPr>
            <a:r>
              <a:rPr lang="en-US" sz="1200" dirty="0">
                <a:solidFill>
                  <a:srgbClr val="000000"/>
                </a:solidFill>
                <a:latin typeface="IBM Plex Sans Light"/>
                <a:ea typeface="IBM Plex Sans" charset="0"/>
                <a:cs typeface="IBM Plex Sans" charset="0"/>
              </a:rPr>
              <a:t>60% + of enterprises pursuing multi-model are experimental with commercial &amp; open-source models</a:t>
            </a:r>
          </a:p>
          <a:p>
            <a:pPr marL="285744" indent="-285744" defTabSz="914172">
              <a:spcAft>
                <a:spcPts val="1200"/>
              </a:spcAft>
              <a:buFont typeface="Arial" panose="020B0604020202020204" pitchFamily="34" charset="0"/>
              <a:buChar char="•"/>
              <a:defRPr/>
            </a:pPr>
            <a:r>
              <a:rPr lang="en-US" sz="1200" dirty="0">
                <a:solidFill>
                  <a:srgbClr val="000000"/>
                </a:solidFill>
                <a:latin typeface="IBM Plex Sans Light"/>
                <a:ea typeface="IBM Plex Sans" charset="0"/>
                <a:cs typeface="IBM Plex Sans" charset="0"/>
              </a:rPr>
              <a:t>Commercial &amp; open-source innovation</a:t>
            </a:r>
          </a:p>
          <a:p>
            <a:pPr marL="285744" indent="-285744" defTabSz="914172">
              <a:spcAft>
                <a:spcPts val="1200"/>
              </a:spcAft>
              <a:buFont typeface="Arial" panose="020B0604020202020204" pitchFamily="34" charset="0"/>
              <a:buChar char="•"/>
              <a:defRPr/>
            </a:pPr>
            <a:r>
              <a:rPr lang="en-US" sz="1200" dirty="0">
                <a:solidFill>
                  <a:srgbClr val="000000"/>
                </a:solidFill>
                <a:latin typeface="IBM Plex Sans Light"/>
              </a:rPr>
              <a:t>Quickly prioritize use cases that will outlive the model</a:t>
            </a:r>
          </a:p>
          <a:p>
            <a:pPr marL="285744" indent="-285744" defTabSz="914172">
              <a:spcAft>
                <a:spcPts val="1200"/>
              </a:spcAft>
              <a:buFont typeface="Arial" panose="020B0604020202020204" pitchFamily="34" charset="0"/>
              <a:buChar char="•"/>
              <a:defRPr/>
            </a:pPr>
            <a:r>
              <a:rPr lang="en-US" sz="1200" dirty="0">
                <a:solidFill>
                  <a:srgbClr val="000000"/>
                </a:solidFill>
                <a:latin typeface="IBM Plex Sans Light"/>
              </a:rPr>
              <a:t>Multi-modal (text, image, audio, etc.)</a:t>
            </a:r>
          </a:p>
          <a:p>
            <a:pPr marL="285744" indent="-285744" defTabSz="914172">
              <a:spcAft>
                <a:spcPts val="1200"/>
              </a:spcAft>
              <a:buFont typeface="Arial" panose="020B0604020202020204" pitchFamily="34" charset="0"/>
              <a:buChar char="•"/>
              <a:defRPr/>
            </a:pPr>
            <a:r>
              <a:rPr lang="en-US" sz="1200" dirty="0">
                <a:solidFill>
                  <a:srgbClr val="000000"/>
                </a:solidFill>
                <a:latin typeface="IBM Plex Sans Light"/>
              </a:rPr>
              <a:t>One model will not </a:t>
            </a:r>
            <a:br>
              <a:rPr lang="en-US" sz="1200" dirty="0">
                <a:solidFill>
                  <a:srgbClr val="000000"/>
                </a:solidFill>
                <a:latin typeface="IBM Plex Sans Light"/>
              </a:rPr>
            </a:br>
            <a:r>
              <a:rPr lang="en-US" sz="1200" dirty="0">
                <a:solidFill>
                  <a:srgbClr val="000000"/>
                </a:solidFill>
                <a:latin typeface="IBM Plex Sans Light"/>
              </a:rPr>
              <a:t>rule them all</a:t>
            </a:r>
            <a:endParaRPr lang="en-US" sz="1200" dirty="0">
              <a:solidFill>
                <a:srgbClr val="FFFFFF">
                  <a:lumMod val="50000"/>
                </a:srgbClr>
              </a:solidFill>
              <a:latin typeface="IBM Plex Sans Light"/>
            </a:endParaRPr>
          </a:p>
        </p:txBody>
      </p:sp>
      <p:sp>
        <p:nvSpPr>
          <p:cNvPr id="16" name="TextBox 15">
            <a:extLst>
              <a:ext uri="{FF2B5EF4-FFF2-40B4-BE49-F238E27FC236}">
                <a16:creationId xmlns:a16="http://schemas.microsoft.com/office/drawing/2014/main" id="{9007B02F-B6B5-2D8A-559E-FDF31EFEC924}"/>
              </a:ext>
            </a:extLst>
          </p:cNvPr>
          <p:cNvSpPr txBox="1"/>
          <p:nvPr/>
        </p:nvSpPr>
        <p:spPr>
          <a:xfrm>
            <a:off x="5070637" y="2071415"/>
            <a:ext cx="2110447" cy="3585597"/>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pPr defTabSz="914172">
              <a:spcAft>
                <a:spcPts val="1200"/>
              </a:spcAft>
              <a:defRPr/>
            </a:pPr>
            <a:r>
              <a:rPr lang="en-US" sz="1300" dirty="0">
                <a:solidFill>
                  <a:srgbClr val="000000"/>
                </a:solidFill>
                <a:latin typeface="IBM Plex Sans Light"/>
              </a:rPr>
              <a:t>Surveyed companies report </a:t>
            </a:r>
            <a:r>
              <a:rPr lang="en-US" sz="1300" dirty="0">
                <a:solidFill>
                  <a:srgbClr val="000000"/>
                </a:solidFill>
                <a:latin typeface="IBM Plex Sans Medm" panose="020B0503050203000203" pitchFamily="34" charset="0"/>
              </a:rPr>
              <a:t>governance as a top requirement</a:t>
            </a:r>
            <a:r>
              <a:rPr lang="en-US" sz="1300" dirty="0">
                <a:solidFill>
                  <a:srgbClr val="000000"/>
                </a:solidFill>
                <a:latin typeface="IBM Plex Sans Light"/>
              </a:rPr>
              <a:t>, impact of generative AI makes governance more difficult</a:t>
            </a:r>
            <a:endParaRPr lang="en-US" sz="1300" dirty="0">
              <a:solidFill>
                <a:srgbClr val="000000"/>
              </a:solidFill>
              <a:latin typeface="IBM Plex Sans Light"/>
              <a:ea typeface="IBM Plex Sans" charset="0"/>
              <a:cs typeface="IBM Plex Sans" charset="0"/>
            </a:endParaRPr>
          </a:p>
          <a:p>
            <a:pPr marL="285744" indent="-285744" defTabSz="914172">
              <a:spcAft>
                <a:spcPts val="1200"/>
              </a:spcAft>
              <a:buFont typeface="Arial" panose="020B0604020202020204" pitchFamily="34" charset="0"/>
              <a:buChar char="•"/>
              <a:defRPr/>
            </a:pPr>
            <a:r>
              <a:rPr lang="en-US" sz="1200" dirty="0">
                <a:solidFill>
                  <a:srgbClr val="000000"/>
                </a:solidFill>
                <a:latin typeface="IBM Plex Sans Light"/>
                <a:ea typeface="IBM Plex Sans" charset="0"/>
                <a:cs typeface="IBM Plex Sans" charset="0"/>
              </a:rPr>
              <a:t>Businesses must control bias and monitor drift</a:t>
            </a:r>
          </a:p>
          <a:p>
            <a:pPr marL="285744" indent="-285744" defTabSz="914172">
              <a:spcAft>
                <a:spcPts val="1200"/>
              </a:spcAft>
              <a:buFont typeface="Arial" panose="020B0604020202020204" pitchFamily="34" charset="0"/>
              <a:buChar char="•"/>
              <a:defRPr/>
            </a:pPr>
            <a:r>
              <a:rPr lang="en-US" sz="1200" dirty="0">
                <a:solidFill>
                  <a:srgbClr val="000000"/>
                </a:solidFill>
                <a:latin typeface="IBM Plex Sans Light"/>
                <a:ea typeface="IBM Plex Sans" charset="0"/>
                <a:cs typeface="IBM Plex Sans" charset="0"/>
              </a:rPr>
              <a:t>Organizations must actively monitor hallucinations and </a:t>
            </a:r>
            <a:br>
              <a:rPr lang="en-US" sz="1200" dirty="0">
                <a:solidFill>
                  <a:srgbClr val="000000"/>
                </a:solidFill>
                <a:latin typeface="IBM Plex Sans Light"/>
                <a:ea typeface="IBM Plex Sans" charset="0"/>
                <a:cs typeface="IBM Plex Sans" charset="0"/>
              </a:rPr>
            </a:br>
            <a:r>
              <a:rPr lang="en-US" sz="1200" dirty="0">
                <a:solidFill>
                  <a:srgbClr val="000000"/>
                </a:solidFill>
                <a:latin typeface="IBM Plex Sans Light"/>
                <a:ea typeface="IBM Plex Sans" charset="0"/>
                <a:cs typeface="IBM Plex Sans" charset="0"/>
              </a:rPr>
              <a:t>ensure model explainability </a:t>
            </a:r>
          </a:p>
          <a:p>
            <a:pPr marL="285744" indent="-285744" defTabSz="914172">
              <a:spcAft>
                <a:spcPts val="1200"/>
              </a:spcAft>
              <a:buFont typeface="Arial" panose="020B0604020202020204" pitchFamily="34" charset="0"/>
              <a:buChar char="•"/>
              <a:defRPr/>
            </a:pPr>
            <a:r>
              <a:rPr lang="en-US" sz="1200" dirty="0">
                <a:solidFill>
                  <a:srgbClr val="000000"/>
                </a:solidFill>
                <a:latin typeface="IBM Plex Sans Light"/>
              </a:rPr>
              <a:t>Leaders must seek practices and tools to ensure model and </a:t>
            </a:r>
            <a:br>
              <a:rPr lang="en-US" sz="1200" dirty="0">
                <a:solidFill>
                  <a:srgbClr val="000000"/>
                </a:solidFill>
                <a:latin typeface="IBM Plex Sans Light"/>
              </a:rPr>
            </a:br>
            <a:r>
              <a:rPr lang="en-US" sz="1200" dirty="0">
                <a:solidFill>
                  <a:srgbClr val="000000"/>
                </a:solidFill>
                <a:latin typeface="IBM Plex Sans Light"/>
              </a:rPr>
              <a:t>data provenance</a:t>
            </a:r>
            <a:endParaRPr lang="en-US" sz="1200" dirty="0">
              <a:solidFill>
                <a:srgbClr val="FFFFFF">
                  <a:lumMod val="50000"/>
                </a:srgbClr>
              </a:solidFill>
              <a:latin typeface="IBM Plex Sans Light"/>
            </a:endParaRPr>
          </a:p>
        </p:txBody>
      </p:sp>
      <p:sp>
        <p:nvSpPr>
          <p:cNvPr id="17" name="TextBox 16">
            <a:extLst>
              <a:ext uri="{FF2B5EF4-FFF2-40B4-BE49-F238E27FC236}">
                <a16:creationId xmlns:a16="http://schemas.microsoft.com/office/drawing/2014/main" id="{34909570-0409-BDB9-D0CF-2FEB4FB67967}"/>
              </a:ext>
            </a:extLst>
          </p:cNvPr>
          <p:cNvSpPr txBox="1"/>
          <p:nvPr/>
        </p:nvSpPr>
        <p:spPr>
          <a:xfrm>
            <a:off x="7462504" y="2094495"/>
            <a:ext cx="2141989" cy="4078039"/>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pPr defTabSz="914172">
              <a:spcAft>
                <a:spcPts val="1200"/>
              </a:spcAft>
              <a:defRPr/>
            </a:pPr>
            <a:r>
              <a:rPr lang="en-US" sz="1300" dirty="0">
                <a:solidFill>
                  <a:srgbClr val="000000"/>
                </a:solidFill>
                <a:latin typeface="IBM Plex Sans Light"/>
              </a:rPr>
              <a:t>Critical to pick the </a:t>
            </a:r>
            <a:r>
              <a:rPr lang="en-US" sz="1300" dirty="0">
                <a:solidFill>
                  <a:srgbClr val="000000"/>
                </a:solidFill>
                <a:latin typeface="IBM Plex Sans Medm" panose="020B0503050203000203" pitchFamily="34" charset="0"/>
              </a:rPr>
              <a:t>right use cases and deployment for generative AI ROI  </a:t>
            </a:r>
          </a:p>
          <a:p>
            <a:pPr defTabSz="914172">
              <a:spcAft>
                <a:spcPts val="1200"/>
              </a:spcAft>
              <a:defRPr/>
            </a:pPr>
            <a:endParaRPr lang="en-US" sz="1400" dirty="0">
              <a:solidFill>
                <a:srgbClr val="000000"/>
              </a:solidFill>
              <a:latin typeface="IBM Plex Sans Medm" panose="020B0503050203000203" pitchFamily="34" charset="0"/>
            </a:endParaRPr>
          </a:p>
          <a:p>
            <a:pPr marL="293681" indent="-293681" defTabSz="914172">
              <a:spcAft>
                <a:spcPts val="1200"/>
              </a:spcAft>
              <a:buFont typeface="Arial" panose="020B0604020202020204" pitchFamily="34" charset="0"/>
              <a:buChar char="•"/>
              <a:defRPr/>
            </a:pPr>
            <a:r>
              <a:rPr lang="en-US" sz="1200" dirty="0">
                <a:solidFill>
                  <a:srgbClr val="000000"/>
                </a:solidFill>
                <a:latin typeface="IBM Plex Sans Light"/>
                <a:ea typeface="IBM Plex Sans" charset="0"/>
                <a:cs typeface="IBM Plex Sans" charset="0"/>
              </a:rPr>
              <a:t>Different work tasks </a:t>
            </a:r>
            <a:br>
              <a:rPr lang="en-US" sz="1200" dirty="0">
                <a:solidFill>
                  <a:srgbClr val="000000"/>
                </a:solidFill>
                <a:latin typeface="IBM Plex Sans Light"/>
                <a:ea typeface="IBM Plex Sans" charset="0"/>
                <a:cs typeface="IBM Plex Sans" charset="0"/>
              </a:rPr>
            </a:br>
            <a:r>
              <a:rPr lang="en-US" sz="1200" dirty="0">
                <a:solidFill>
                  <a:srgbClr val="000000"/>
                </a:solidFill>
                <a:latin typeface="IBM Plex Sans Light"/>
                <a:ea typeface="IBM Plex Sans" charset="0"/>
                <a:cs typeface="IBM Plex Sans" charset="0"/>
              </a:rPr>
              <a:t>have strongly positive </a:t>
            </a:r>
            <a:br>
              <a:rPr lang="en-US" sz="1200" dirty="0">
                <a:solidFill>
                  <a:srgbClr val="000000"/>
                </a:solidFill>
                <a:latin typeface="IBM Plex Sans Light"/>
                <a:ea typeface="IBM Plex Sans" charset="0"/>
                <a:cs typeface="IBM Plex Sans" charset="0"/>
              </a:rPr>
            </a:br>
            <a:r>
              <a:rPr lang="en-US" sz="1200" dirty="0">
                <a:solidFill>
                  <a:srgbClr val="000000"/>
                </a:solidFill>
                <a:latin typeface="IBM Plex Sans Light"/>
                <a:ea typeface="IBM Plex Sans" charset="0"/>
                <a:cs typeface="IBM Plex Sans" charset="0"/>
              </a:rPr>
              <a:t>or negative ROI impact</a:t>
            </a:r>
          </a:p>
          <a:p>
            <a:pPr marL="293681" indent="-293681" defTabSz="914172">
              <a:spcAft>
                <a:spcPts val="1200"/>
              </a:spcAft>
              <a:buFont typeface="Arial" panose="020B0604020202020204" pitchFamily="34" charset="0"/>
              <a:buChar char="•"/>
              <a:defRPr/>
            </a:pPr>
            <a:r>
              <a:rPr lang="en-US" sz="1200" dirty="0">
                <a:solidFill>
                  <a:srgbClr val="000000"/>
                </a:solidFill>
                <a:latin typeface="IBM Plex Sans Light"/>
                <a:ea typeface="IBM Plex Sans" charset="0"/>
                <a:cs typeface="IBM Plex Sans" charset="0"/>
              </a:rPr>
              <a:t>Time savings for a meaningful product innovation +40%; business problem solving -23% time needed</a:t>
            </a:r>
          </a:p>
          <a:p>
            <a:pPr marL="293681" indent="-293681" defTabSz="914172">
              <a:spcAft>
                <a:spcPts val="1200"/>
              </a:spcAft>
              <a:buFont typeface="Arial" panose="020B0604020202020204" pitchFamily="34" charset="0"/>
              <a:buChar char="•"/>
              <a:defRPr/>
            </a:pPr>
            <a:r>
              <a:rPr lang="en-US" sz="1200" dirty="0">
                <a:solidFill>
                  <a:srgbClr val="000000"/>
                </a:solidFill>
                <a:latin typeface="IBM Plex Sans Light"/>
                <a:ea typeface="IBM Plex Sans" charset="0"/>
                <a:cs typeface="IBM Plex Sans" charset="0"/>
              </a:rPr>
              <a:t>60+ points difference </a:t>
            </a:r>
            <a:br>
              <a:rPr lang="en-US" sz="1200" dirty="0">
                <a:solidFill>
                  <a:srgbClr val="000000"/>
                </a:solidFill>
                <a:latin typeface="IBM Plex Sans Light"/>
                <a:ea typeface="IBM Plex Sans" charset="0"/>
                <a:cs typeface="IBM Plex Sans" charset="0"/>
              </a:rPr>
            </a:br>
            <a:r>
              <a:rPr lang="en-US" sz="1200" dirty="0">
                <a:solidFill>
                  <a:srgbClr val="000000"/>
                </a:solidFill>
                <a:latin typeface="IBM Plex Sans Light"/>
                <a:ea typeface="IBM Plex Sans" charset="0"/>
                <a:cs typeface="IBM Plex Sans" charset="0"/>
              </a:rPr>
              <a:t>in value for work tasks</a:t>
            </a:r>
          </a:p>
          <a:p>
            <a:pPr marL="293681" indent="-293681" defTabSz="914172">
              <a:spcAft>
                <a:spcPts val="1200"/>
              </a:spcAft>
              <a:buFont typeface="Arial" panose="020B0604020202020204" pitchFamily="34" charset="0"/>
              <a:buChar char="•"/>
              <a:defRPr/>
            </a:pPr>
            <a:r>
              <a:rPr lang="en-US" sz="1200" dirty="0">
                <a:solidFill>
                  <a:srgbClr val="000000"/>
                </a:solidFill>
                <a:latin typeface="IBM Plex Sans Light"/>
                <a:ea typeface="IBM Plex Sans" charset="0"/>
                <a:cs typeface="IBM Plex Sans" charset="0"/>
              </a:rPr>
              <a:t>25x difference in cost per inference,  depending on model and deployment</a:t>
            </a:r>
          </a:p>
        </p:txBody>
      </p:sp>
      <p:sp>
        <p:nvSpPr>
          <p:cNvPr id="18" name="TextBox 17">
            <a:extLst>
              <a:ext uri="{FF2B5EF4-FFF2-40B4-BE49-F238E27FC236}">
                <a16:creationId xmlns:a16="http://schemas.microsoft.com/office/drawing/2014/main" id="{39B587F6-49B3-4FAE-D847-569BF271DF43}"/>
              </a:ext>
            </a:extLst>
          </p:cNvPr>
          <p:cNvSpPr txBox="1"/>
          <p:nvPr/>
        </p:nvSpPr>
        <p:spPr>
          <a:xfrm>
            <a:off x="9842397" y="2071416"/>
            <a:ext cx="1974684" cy="2693045"/>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pPr defTabSz="914172">
              <a:spcAft>
                <a:spcPts val="1200"/>
              </a:spcAft>
              <a:defRPr/>
            </a:pPr>
            <a:r>
              <a:rPr lang="en-US" sz="1300" dirty="0">
                <a:solidFill>
                  <a:srgbClr val="000000"/>
                </a:solidFill>
                <a:latin typeface="IBM Plex Sans Light"/>
              </a:rPr>
              <a:t>Generative AI pilots have not made it to production due to </a:t>
            </a:r>
            <a:r>
              <a:rPr lang="en-US" sz="1300" dirty="0">
                <a:solidFill>
                  <a:srgbClr val="000000"/>
                </a:solidFill>
                <a:latin typeface="IBM Plex Sans Medm" panose="020B0503050203000203" pitchFamily="34" charset="0"/>
              </a:rPr>
              <a:t>challenges with data quality, access, </a:t>
            </a:r>
            <a:br>
              <a:rPr lang="en-US" sz="1300" dirty="0">
                <a:solidFill>
                  <a:srgbClr val="000000"/>
                </a:solidFill>
                <a:latin typeface="IBM Plex Sans Medm" panose="020B0503050203000203" pitchFamily="34" charset="0"/>
              </a:rPr>
            </a:br>
            <a:r>
              <a:rPr lang="en-US" sz="1300" dirty="0">
                <a:solidFill>
                  <a:srgbClr val="000000"/>
                </a:solidFill>
                <a:latin typeface="IBM Plex Sans Medm" panose="020B0503050203000203" pitchFamily="34" charset="0"/>
              </a:rPr>
              <a:t>and security </a:t>
            </a:r>
            <a:endParaRPr lang="en-US" sz="1300" dirty="0">
              <a:solidFill>
                <a:srgbClr val="000000"/>
              </a:solidFill>
              <a:latin typeface="IBM Plex Sans Medm" panose="020B0503050203000203" pitchFamily="34" charset="0"/>
              <a:ea typeface="IBM Plex Sans" charset="0"/>
              <a:cs typeface="IBM Plex Sans" charset="0"/>
            </a:endParaRPr>
          </a:p>
          <a:p>
            <a:pPr marL="285744" indent="-285744" defTabSz="914172">
              <a:spcAft>
                <a:spcPts val="1200"/>
              </a:spcAft>
              <a:buFont typeface="Arial" panose="020B0604020202020204" pitchFamily="34" charset="0"/>
              <a:buChar char="•"/>
              <a:defRPr/>
            </a:pPr>
            <a:r>
              <a:rPr lang="en-US" sz="1200" dirty="0">
                <a:solidFill>
                  <a:srgbClr val="000000"/>
                </a:solidFill>
                <a:latin typeface="IBM Plex Sans Light"/>
                <a:ea typeface="IBM Plex Sans" charset="0"/>
                <a:cs typeface="IBM Plex Sans" charset="0"/>
              </a:rPr>
              <a:t>Short run: model innovation creates value</a:t>
            </a:r>
          </a:p>
          <a:p>
            <a:pPr marL="285744" indent="-285744" defTabSz="914172">
              <a:spcAft>
                <a:spcPts val="1200"/>
              </a:spcAft>
              <a:buFont typeface="Arial" panose="020B0604020202020204" pitchFamily="34" charset="0"/>
              <a:buChar char="•"/>
              <a:defRPr/>
            </a:pPr>
            <a:r>
              <a:rPr lang="en-US" sz="1200" dirty="0">
                <a:solidFill>
                  <a:srgbClr val="000000"/>
                </a:solidFill>
                <a:latin typeface="IBM Plex Sans Light"/>
                <a:ea typeface="IBM Plex Sans" charset="0"/>
                <a:cs typeface="IBM Plex Sans" charset="0"/>
              </a:rPr>
              <a:t>Long run: data quality will decide which enterprises win with generative AI</a:t>
            </a:r>
            <a:endParaRPr lang="en-US" sz="1200" dirty="0">
              <a:solidFill>
                <a:srgbClr val="FFFFFF">
                  <a:lumMod val="50000"/>
                </a:srgbClr>
              </a:solidFill>
              <a:latin typeface="IBM Plex Sans Light"/>
            </a:endParaRPr>
          </a:p>
        </p:txBody>
      </p:sp>
      <p:sp>
        <p:nvSpPr>
          <p:cNvPr id="11" name="Title 2">
            <a:extLst>
              <a:ext uri="{FF2B5EF4-FFF2-40B4-BE49-F238E27FC236}">
                <a16:creationId xmlns:a16="http://schemas.microsoft.com/office/drawing/2014/main" id="{FB69361A-BD1E-11B0-5CBD-28C3E3CE43ED}"/>
              </a:ext>
            </a:extLst>
          </p:cNvPr>
          <p:cNvSpPr txBox="1">
            <a:spLocks/>
          </p:cNvSpPr>
          <p:nvPr/>
        </p:nvSpPr>
        <p:spPr>
          <a:xfrm>
            <a:off x="278635" y="620703"/>
            <a:ext cx="11134363" cy="4080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marL="0" marR="0" indent="0" algn="l" defTabSz="1218971" rtl="0" eaLnBrk="1" latinLnBrk="0" hangingPunct="1">
              <a:lnSpc>
                <a:spcPct val="110000"/>
              </a:lnSpc>
              <a:spcBef>
                <a:spcPts val="0"/>
              </a:spcBef>
              <a:spcAft>
                <a:spcPts val="0"/>
              </a:spcAft>
              <a:buClrTx/>
              <a:buSzTx/>
              <a:buFontTx/>
              <a:buNone/>
              <a:tabLst/>
              <a:defRPr sz="1400" b="0" i="0" u="none" strike="noStrike" cap="none" spc="0" baseline="0">
                <a:solidFill>
                  <a:schemeClr val="tx2"/>
                </a:solidFill>
                <a:uFillTx/>
                <a:latin typeface="+mj-lt"/>
                <a:ea typeface="+mj-ea"/>
                <a:cs typeface="+mj-cs"/>
                <a:sym typeface="IBM Plex Sans Light"/>
              </a:defRPr>
            </a:lvl1pPr>
            <a:lvl2pPr marL="0" marR="0" indent="0"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2pPr>
            <a:lvl3pPr marL="0" marR="0" indent="0"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3pPr>
            <a:lvl4pPr marL="0" marR="0" indent="0"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4pPr>
            <a:lvl5pPr marL="0" marR="0" indent="0"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5pPr>
            <a:lvl6pPr marL="0" marR="0" indent="181250"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6pPr>
            <a:lvl7pPr marL="0" marR="0" indent="362501"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7pPr>
            <a:lvl8pPr marL="0" marR="0" indent="543751"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8pPr>
            <a:lvl9pPr marL="0" marR="0" indent="725002"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9pPr>
          </a:lstStyle>
          <a:p>
            <a:pPr defTabSz="1218926">
              <a:lnSpc>
                <a:spcPct val="100000"/>
              </a:lnSpc>
              <a:defRPr/>
            </a:pPr>
            <a:r>
              <a:rPr lang="en-US" sz="2400" kern="0" dirty="0">
                <a:solidFill>
                  <a:srgbClr val="000000"/>
                </a:solidFill>
                <a:latin typeface="IBM Plex Sans Light"/>
              </a:rPr>
              <a:t>Five truths of generative AI</a:t>
            </a:r>
          </a:p>
        </p:txBody>
      </p:sp>
      <p:sp>
        <p:nvSpPr>
          <p:cNvPr id="2" name="TextBox 1">
            <a:extLst>
              <a:ext uri="{FF2B5EF4-FFF2-40B4-BE49-F238E27FC236}">
                <a16:creationId xmlns:a16="http://schemas.microsoft.com/office/drawing/2014/main" id="{39EB575D-2826-E004-56FE-6F12B827E775}"/>
              </a:ext>
            </a:extLst>
          </p:cNvPr>
          <p:cNvSpPr txBox="1"/>
          <p:nvPr/>
        </p:nvSpPr>
        <p:spPr>
          <a:xfrm>
            <a:off x="2641711" y="2079780"/>
            <a:ext cx="2098979" cy="3724096"/>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pPr defTabSz="914172">
              <a:spcAft>
                <a:spcPts val="1200"/>
              </a:spcAft>
              <a:defRPr/>
            </a:pPr>
            <a:r>
              <a:rPr lang="en-US" sz="1300" dirty="0">
                <a:solidFill>
                  <a:srgbClr val="000000"/>
                </a:solidFill>
                <a:latin typeface="IBM Plex Sans Light"/>
              </a:rPr>
              <a:t>Gartner reports that most </a:t>
            </a:r>
            <a:r>
              <a:rPr lang="en-US" sz="1300" dirty="0">
                <a:solidFill>
                  <a:srgbClr val="000000"/>
                </a:solidFill>
                <a:latin typeface="IBM Plex Sans Medm" panose="020B0503050203000203" pitchFamily="34" charset="0"/>
              </a:rPr>
              <a:t>enterprises will deploy generative AI across hybrid / multicloud environments</a:t>
            </a:r>
          </a:p>
          <a:p>
            <a:pPr marL="285744" indent="-285744" defTabSz="914172">
              <a:spcAft>
                <a:spcPts val="1200"/>
              </a:spcAft>
              <a:buFont typeface="Arial" panose="020B0604020202020204" pitchFamily="34" charset="0"/>
              <a:buChar char="•"/>
              <a:defRPr/>
            </a:pPr>
            <a:r>
              <a:rPr lang="en-US" sz="1200" dirty="0">
                <a:solidFill>
                  <a:srgbClr val="000000"/>
                </a:solidFill>
                <a:latin typeface="IBM Plex Sans Light"/>
                <a:ea typeface="IBM Plex Sans" charset="0"/>
                <a:cs typeface="IBM Plex Sans" charset="0"/>
              </a:rPr>
              <a:t>Run where the workflows, apps </a:t>
            </a:r>
            <a:br>
              <a:rPr lang="en-US" sz="1200" dirty="0">
                <a:solidFill>
                  <a:srgbClr val="000000"/>
                </a:solidFill>
                <a:latin typeface="IBM Plex Sans Light"/>
                <a:ea typeface="IBM Plex Sans" charset="0"/>
                <a:cs typeface="IBM Plex Sans" charset="0"/>
              </a:rPr>
            </a:br>
            <a:r>
              <a:rPr lang="en-US" sz="1200" dirty="0">
                <a:solidFill>
                  <a:srgbClr val="000000"/>
                </a:solidFill>
                <a:latin typeface="IBM Plex Sans Light"/>
                <a:ea typeface="IBM Plex Sans" charset="0"/>
                <a:cs typeface="IBM Plex Sans" charset="0"/>
              </a:rPr>
              <a:t>and data live</a:t>
            </a:r>
          </a:p>
          <a:p>
            <a:pPr marL="285744" indent="-285744" defTabSz="914172">
              <a:spcAft>
                <a:spcPts val="1200"/>
              </a:spcAft>
              <a:buFont typeface="Arial" panose="020B0604020202020204" pitchFamily="34" charset="0"/>
              <a:buChar char="•"/>
              <a:defRPr/>
            </a:pPr>
            <a:r>
              <a:rPr lang="en-US" sz="1200" dirty="0">
                <a:solidFill>
                  <a:srgbClr val="000000"/>
                </a:solidFill>
                <a:latin typeface="IBM Plex Sans Light"/>
              </a:rPr>
              <a:t>Infer where business runs to drive performance, cost, </a:t>
            </a:r>
            <a:br>
              <a:rPr lang="en-US" sz="1200" dirty="0">
                <a:solidFill>
                  <a:srgbClr val="000000"/>
                </a:solidFill>
                <a:latin typeface="IBM Plex Sans Light"/>
              </a:rPr>
            </a:br>
            <a:r>
              <a:rPr lang="en-US" sz="1200" dirty="0">
                <a:solidFill>
                  <a:srgbClr val="000000"/>
                </a:solidFill>
                <a:latin typeface="IBM Plex Sans Light"/>
              </a:rPr>
              <a:t>and simplicity</a:t>
            </a:r>
          </a:p>
          <a:p>
            <a:pPr marL="285744" indent="-285744" defTabSz="914172">
              <a:spcAft>
                <a:spcPts val="1200"/>
              </a:spcAft>
              <a:buFont typeface="Arial" panose="020B0604020202020204" pitchFamily="34" charset="0"/>
              <a:buChar char="•"/>
              <a:defRPr/>
            </a:pPr>
            <a:r>
              <a:rPr lang="en-US" sz="1200" dirty="0">
                <a:solidFill>
                  <a:srgbClr val="000000"/>
                </a:solidFill>
                <a:latin typeface="IBM Plex Sans Light"/>
              </a:rPr>
              <a:t>Data location to drive security benefits</a:t>
            </a:r>
          </a:p>
          <a:p>
            <a:pPr marL="285744" indent="-285744" defTabSz="914172">
              <a:spcAft>
                <a:spcPts val="1200"/>
              </a:spcAft>
              <a:buFont typeface="Arial" panose="020B0604020202020204" pitchFamily="34" charset="0"/>
              <a:buChar char="•"/>
              <a:defRPr/>
            </a:pPr>
            <a:r>
              <a:rPr lang="en-US" sz="1200" dirty="0">
                <a:solidFill>
                  <a:srgbClr val="000000"/>
                </a:solidFill>
                <a:latin typeface="IBM Plex Sans Light"/>
              </a:rPr>
              <a:t>Regulatory compliance </a:t>
            </a:r>
            <a:br>
              <a:rPr lang="en-US" sz="1200" dirty="0">
                <a:solidFill>
                  <a:srgbClr val="000000"/>
                </a:solidFill>
                <a:latin typeface="IBM Plex Sans Light"/>
              </a:rPr>
            </a:br>
            <a:r>
              <a:rPr lang="en-US" sz="1200" dirty="0">
                <a:solidFill>
                  <a:srgbClr val="000000"/>
                </a:solidFill>
                <a:latin typeface="IBM Plex Sans Light"/>
              </a:rPr>
              <a:t>to influence location selection</a:t>
            </a:r>
            <a:endParaRPr lang="en-US" sz="1200" dirty="0">
              <a:solidFill>
                <a:srgbClr val="FFFFFF">
                  <a:lumMod val="50000"/>
                </a:srgbClr>
              </a:solidFill>
              <a:latin typeface="IBM Plex Sans Light"/>
            </a:endParaRPr>
          </a:p>
        </p:txBody>
      </p:sp>
    </p:spTree>
    <p:extLst>
      <p:ext uri="{BB962C8B-B14F-4D97-AF65-F5344CB8AC3E}">
        <p14:creationId xmlns:p14="http://schemas.microsoft.com/office/powerpoint/2010/main" val="186822053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184EE325-DCCF-4831-6C98-444414A15C1F}"/>
              </a:ext>
            </a:extLst>
          </p:cNvPr>
          <p:cNvSpPr>
            <a:spLocks noGrp="1"/>
          </p:cNvSpPr>
          <p:nvPr>
            <p:ph type="body" sz="quarter" idx="11"/>
          </p:nvPr>
        </p:nvSpPr>
        <p:spPr>
          <a:xfrm>
            <a:off x="6323941" y="2971797"/>
            <a:ext cx="2508428" cy="547423"/>
          </a:xfrm>
        </p:spPr>
        <p:txBody>
          <a:bodyPr/>
          <a:lstStyle/>
          <a:p>
            <a:r>
              <a:rPr lang="en-US" sz="1600" dirty="0">
                <a:solidFill>
                  <a:schemeClr val="accent1"/>
                </a:solidFill>
                <a:latin typeface="+mn-lt"/>
              </a:rPr>
              <a:t>→</a:t>
            </a:r>
            <a:r>
              <a:rPr lang="en-US" sz="1600" dirty="0">
                <a:solidFill>
                  <a:srgbClr val="000000"/>
                </a:solidFill>
                <a:latin typeface="+mn-lt"/>
              </a:rPr>
              <a:t> Offering security and data protection.</a:t>
            </a:r>
          </a:p>
        </p:txBody>
      </p:sp>
      <p:sp>
        <p:nvSpPr>
          <p:cNvPr id="2" name="Text Placeholder 1">
            <a:extLst>
              <a:ext uri="{FF2B5EF4-FFF2-40B4-BE49-F238E27FC236}">
                <a16:creationId xmlns:a16="http://schemas.microsoft.com/office/drawing/2014/main" id="{939CEB8E-E29B-A4A0-D84E-A0BBB13940A9}"/>
              </a:ext>
            </a:extLst>
          </p:cNvPr>
          <p:cNvSpPr>
            <a:spLocks noGrp="1"/>
          </p:cNvSpPr>
          <p:nvPr>
            <p:ph type="body" sz="quarter" idx="12"/>
          </p:nvPr>
        </p:nvSpPr>
        <p:spPr>
          <a:xfrm>
            <a:off x="6323940" y="3754658"/>
            <a:ext cx="2572483" cy="1325535"/>
          </a:xfrm>
        </p:spPr>
        <p:txBody>
          <a:bodyPr/>
          <a:lstStyle/>
          <a:p>
            <a:r>
              <a:rPr lang="en-US" sz="1600" dirty="0">
                <a:solidFill>
                  <a:schemeClr val="accent1"/>
                </a:solidFill>
                <a:latin typeface="+mn-lt"/>
              </a:rPr>
              <a:t>→ </a:t>
            </a:r>
            <a:r>
              <a:rPr lang="en-US" sz="1600" dirty="0">
                <a:solidFill>
                  <a:srgbClr val="000000"/>
                </a:solidFill>
                <a:latin typeface="+mn-lt"/>
              </a:rPr>
              <a:t> Built with governance, transparency, and ethics that support increasing regulatory compliance demands.</a:t>
            </a:r>
          </a:p>
        </p:txBody>
      </p:sp>
      <p:sp>
        <p:nvSpPr>
          <p:cNvPr id="3" name="Text Placeholder 2">
            <a:extLst>
              <a:ext uri="{FF2B5EF4-FFF2-40B4-BE49-F238E27FC236}">
                <a16:creationId xmlns:a16="http://schemas.microsoft.com/office/drawing/2014/main" id="{E61066AF-6657-5517-672C-684BE3AB8E1D}"/>
              </a:ext>
            </a:extLst>
          </p:cNvPr>
          <p:cNvSpPr>
            <a:spLocks noGrp="1"/>
          </p:cNvSpPr>
          <p:nvPr>
            <p:ph type="body" sz="quarter" idx="13"/>
          </p:nvPr>
        </p:nvSpPr>
        <p:spPr>
          <a:xfrm>
            <a:off x="9246877" y="4245029"/>
            <a:ext cx="2650299" cy="908745"/>
          </a:xfrm>
        </p:spPr>
        <p:txBody>
          <a:bodyPr>
            <a:normAutofit lnSpcReduction="10000"/>
          </a:bodyPr>
          <a:lstStyle/>
          <a:p>
            <a:r>
              <a:rPr lang="en-US" sz="1600" dirty="0">
                <a:solidFill>
                  <a:schemeClr val="accent1"/>
                </a:solidFill>
                <a:latin typeface="+mn-lt"/>
              </a:rPr>
              <a:t>→</a:t>
            </a:r>
            <a:r>
              <a:rPr lang="en-US" sz="1600" dirty="0">
                <a:solidFill>
                  <a:srgbClr val="000000"/>
                </a:solidFill>
                <a:latin typeface="+mn-lt"/>
              </a:rPr>
              <a:t> Running anywhere, designed for scale and widespread adoption to truly create enterprise value.</a:t>
            </a:r>
          </a:p>
        </p:txBody>
      </p:sp>
      <p:sp>
        <p:nvSpPr>
          <p:cNvPr id="5" name="Text Placeholder 4">
            <a:extLst>
              <a:ext uri="{FF2B5EF4-FFF2-40B4-BE49-F238E27FC236}">
                <a16:creationId xmlns:a16="http://schemas.microsoft.com/office/drawing/2014/main" id="{6F480F2E-4FD4-53E5-2F5B-14E9A1E6E335}"/>
              </a:ext>
            </a:extLst>
          </p:cNvPr>
          <p:cNvSpPr>
            <a:spLocks noGrp="1"/>
          </p:cNvSpPr>
          <p:nvPr>
            <p:ph type="body" sz="quarter" idx="14"/>
          </p:nvPr>
        </p:nvSpPr>
        <p:spPr>
          <a:xfrm>
            <a:off x="608042" y="2976023"/>
            <a:ext cx="2341799" cy="695408"/>
          </a:xfrm>
        </p:spPr>
        <p:txBody>
          <a:bodyPr>
            <a:normAutofit lnSpcReduction="10000"/>
          </a:bodyPr>
          <a:lstStyle/>
          <a:p>
            <a:r>
              <a:rPr lang="en-US" sz="1600" dirty="0">
                <a:solidFill>
                  <a:schemeClr val="accent1"/>
                </a:solidFill>
                <a:latin typeface="+mn-lt"/>
              </a:rPr>
              <a:t>→</a:t>
            </a:r>
            <a:r>
              <a:rPr lang="en-US" sz="1600" dirty="0">
                <a:solidFill>
                  <a:srgbClr val="000000"/>
                </a:solidFill>
                <a:latin typeface="+mn-lt"/>
              </a:rPr>
              <a:t> Based on the best AI and cloud technologies available.</a:t>
            </a:r>
          </a:p>
        </p:txBody>
      </p:sp>
      <p:sp>
        <p:nvSpPr>
          <p:cNvPr id="6" name="TextBox 5">
            <a:extLst>
              <a:ext uri="{FF2B5EF4-FFF2-40B4-BE49-F238E27FC236}">
                <a16:creationId xmlns:a16="http://schemas.microsoft.com/office/drawing/2014/main" id="{EFB875DD-0FF6-14DC-C520-484CFA520D0E}"/>
              </a:ext>
            </a:extLst>
          </p:cNvPr>
          <p:cNvSpPr txBox="1"/>
          <p:nvPr/>
        </p:nvSpPr>
        <p:spPr>
          <a:xfrm>
            <a:off x="3397752" y="4010110"/>
            <a:ext cx="2579045" cy="1077218"/>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pPr defTabSz="914377"/>
            <a:r>
              <a:rPr lang="en-US" sz="1600" dirty="0">
                <a:solidFill>
                  <a:srgbClr val="0F62FE"/>
                </a:solidFill>
                <a:latin typeface="IBM Plex Sans Light"/>
                <a:sym typeface="IBM Plex Sans Light"/>
              </a:rPr>
              <a:t>→</a:t>
            </a:r>
            <a:r>
              <a:rPr lang="en-US" sz="1600" dirty="0">
                <a:solidFill>
                  <a:srgbClr val="000000"/>
                </a:solidFill>
                <a:latin typeface="IBM Plex Sans Light"/>
                <a:sym typeface="IBM Plex Sans Light"/>
              </a:rPr>
              <a:t> Including curated </a:t>
            </a:r>
            <a:r>
              <a:rPr lang="en-US" sz="1600" dirty="0">
                <a:solidFill>
                  <a:srgbClr val="000000"/>
                </a:solidFill>
                <a:latin typeface="IBM Plex Sans Light"/>
              </a:rPr>
              <a:t>models that can be tuned to proprietary data and company guidelines.</a:t>
            </a:r>
          </a:p>
        </p:txBody>
      </p:sp>
      <p:sp>
        <p:nvSpPr>
          <p:cNvPr id="14" name="TextBox 13">
            <a:extLst>
              <a:ext uri="{FF2B5EF4-FFF2-40B4-BE49-F238E27FC236}">
                <a16:creationId xmlns:a16="http://schemas.microsoft.com/office/drawing/2014/main" id="{809DA8FE-AD07-F5C9-984D-792CD3A6A36E}"/>
              </a:ext>
            </a:extLst>
          </p:cNvPr>
          <p:cNvSpPr txBox="1"/>
          <p:nvPr/>
        </p:nvSpPr>
        <p:spPr>
          <a:xfrm>
            <a:off x="3397753" y="2972740"/>
            <a:ext cx="2723575" cy="830997"/>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pPr defTabSz="1218926">
              <a:spcBef>
                <a:spcPts val="1451"/>
              </a:spcBef>
              <a:buSzPct val="100000"/>
            </a:pPr>
            <a:r>
              <a:rPr lang="en-US" sz="1600" dirty="0">
                <a:solidFill>
                  <a:srgbClr val="0F62FE"/>
                </a:solidFill>
                <a:latin typeface="IBM Plex Sans Light"/>
                <a:sym typeface="IBM Plex Sans Light"/>
              </a:rPr>
              <a:t>→</a:t>
            </a:r>
            <a:r>
              <a:rPr lang="en-US" sz="1600" dirty="0">
                <a:solidFill>
                  <a:srgbClr val="000000"/>
                </a:solidFill>
                <a:latin typeface="IBM Plex Sans Light"/>
                <a:sym typeface="IBM Plex Sans Light"/>
              </a:rPr>
              <a:t> Designed for targeted business use cases, that unlock new value.</a:t>
            </a:r>
          </a:p>
        </p:txBody>
      </p:sp>
      <p:sp>
        <p:nvSpPr>
          <p:cNvPr id="8" name="Text Placeholder 11">
            <a:extLst>
              <a:ext uri="{FF2B5EF4-FFF2-40B4-BE49-F238E27FC236}">
                <a16:creationId xmlns:a16="http://schemas.microsoft.com/office/drawing/2014/main" id="{F3C414FC-5CE7-2441-B52C-810A76B80392}"/>
              </a:ext>
            </a:extLst>
          </p:cNvPr>
          <p:cNvSpPr txBox="1">
            <a:spLocks/>
          </p:cNvSpPr>
          <p:nvPr/>
        </p:nvSpPr>
        <p:spPr>
          <a:xfrm>
            <a:off x="608039" y="2117505"/>
            <a:ext cx="1155084" cy="6324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marL="0" marR="0" indent="0" algn="l" defTabSz="1218971" rtl="0" eaLnBrk="1" latinLnBrk="0" hangingPunct="1">
              <a:lnSpc>
                <a:spcPct val="110000"/>
              </a:lnSpc>
              <a:spcBef>
                <a:spcPts val="0"/>
              </a:spcBef>
              <a:spcAft>
                <a:spcPts val="0"/>
              </a:spcAft>
              <a:buClrTx/>
              <a:buSzTx/>
              <a:buFontTx/>
              <a:buNone/>
              <a:tabLst/>
              <a:defRPr sz="1800" b="0" i="0" u="none" strike="noStrike" cap="none" spc="0" baseline="0">
                <a:solidFill>
                  <a:schemeClr val="tx1"/>
                </a:solidFill>
                <a:uFillTx/>
                <a:latin typeface="+mj-lt"/>
                <a:ea typeface="+mj-ea"/>
                <a:cs typeface="+mj-cs"/>
                <a:sym typeface="IBM Plex Sans Light"/>
              </a:defRPr>
            </a:lvl1pPr>
            <a:lvl2pPr marL="164561" marR="0" indent="-164561" algn="l" defTabSz="1218971" rtl="0" eaLnBrk="1" latinLnBrk="0" hangingPunct="1">
              <a:lnSpc>
                <a:spcPct val="110000"/>
              </a:lnSpc>
              <a:spcBef>
                <a:spcPts val="0"/>
              </a:spcBef>
              <a:spcAft>
                <a:spcPts val="0"/>
              </a:spcAft>
              <a:buClrTx/>
              <a:buSzPct val="100000"/>
              <a:buFontTx/>
              <a:buChar char="–"/>
              <a:tabLst/>
              <a:defRPr sz="1800" b="0" i="0" u="none" strike="noStrike" cap="none" spc="0" baseline="0">
                <a:solidFill>
                  <a:schemeClr val="tx1"/>
                </a:solidFill>
                <a:uFillTx/>
                <a:latin typeface="+mj-lt"/>
                <a:ea typeface="+mj-ea"/>
                <a:cs typeface="+mj-cs"/>
                <a:sym typeface="IBM Plex Sans Light"/>
              </a:defRPr>
            </a:lvl2pPr>
            <a:lvl3pPr marL="329122" marR="0" indent="-164561" algn="l" defTabSz="1218971" rtl="0" eaLnBrk="1" latinLnBrk="0" hangingPunct="1">
              <a:lnSpc>
                <a:spcPct val="110000"/>
              </a:lnSpc>
              <a:spcBef>
                <a:spcPts val="0"/>
              </a:spcBef>
              <a:spcAft>
                <a:spcPts val="0"/>
              </a:spcAft>
              <a:buClrTx/>
              <a:buSzPct val="100000"/>
              <a:buFontTx/>
              <a:buChar char="•"/>
              <a:tabLst/>
              <a:defRPr sz="1800" b="0" i="0" u="none" strike="noStrike" cap="none" spc="0" baseline="0">
                <a:solidFill>
                  <a:schemeClr val="tx1"/>
                </a:solidFill>
                <a:uFillTx/>
                <a:latin typeface="+mj-lt"/>
                <a:ea typeface="+mj-ea"/>
                <a:cs typeface="+mj-cs"/>
                <a:sym typeface="IBM Plex Sans Light"/>
              </a:defRPr>
            </a:lvl3pPr>
            <a:lvl4pPr marL="493683" marR="0" indent="-164561" algn="l" defTabSz="1218971" rtl="0" eaLnBrk="1" latinLnBrk="0" hangingPunct="1">
              <a:lnSpc>
                <a:spcPct val="110000"/>
              </a:lnSpc>
              <a:spcBef>
                <a:spcPts val="0"/>
              </a:spcBef>
              <a:spcAft>
                <a:spcPts val="0"/>
              </a:spcAft>
              <a:buClrTx/>
              <a:buSzPct val="100000"/>
              <a:buFontTx/>
              <a:buChar char="–"/>
              <a:tabLst/>
              <a:defRPr sz="1800" b="0" i="0" u="none" strike="noStrike" cap="none" spc="0" baseline="0">
                <a:solidFill>
                  <a:schemeClr val="tx1"/>
                </a:solidFill>
                <a:uFillTx/>
                <a:latin typeface="+mj-lt"/>
                <a:ea typeface="+mj-ea"/>
                <a:cs typeface="+mj-cs"/>
                <a:sym typeface="IBM Plex Sans Light"/>
              </a:defRPr>
            </a:lvl4pPr>
            <a:lvl5pPr marL="571393" marR="0" indent="-228557" algn="l" defTabSz="1218971" rtl="0" eaLnBrk="1" latinLnBrk="0" hangingPunct="1">
              <a:lnSpc>
                <a:spcPct val="110000"/>
              </a:lnSpc>
              <a:spcBef>
                <a:spcPts val="1450"/>
              </a:spcBef>
              <a:spcAft>
                <a:spcPts val="0"/>
              </a:spcAft>
              <a:buClrTx/>
              <a:buSzPct val="100000"/>
              <a:buFont typeface="Arial" panose="020B0604020202020204" pitchFamily="34" charset="0"/>
              <a:buChar char="•"/>
              <a:tabLst/>
              <a:defRPr sz="1800" b="0" i="0" u="none" strike="noStrike" cap="none" spc="0" baseline="0">
                <a:solidFill>
                  <a:srgbClr val="000000"/>
                </a:solidFill>
                <a:uFillTx/>
                <a:latin typeface="+mj-lt"/>
                <a:ea typeface="+mj-ea"/>
                <a:cs typeface="+mj-cs"/>
                <a:sym typeface="IBM Plex Sans Light"/>
              </a:defRPr>
            </a:lvl5pPr>
            <a:lvl6pPr marL="921358" marR="0" indent="-194468" algn="l" defTabSz="1218971" rtl="0" eaLnBrk="1" latinLnBrk="0" hangingPunct="1">
              <a:lnSpc>
                <a:spcPct val="100000"/>
              </a:lnSpc>
              <a:spcBef>
                <a:spcPts val="1450"/>
              </a:spcBef>
              <a:spcAft>
                <a:spcPts val="0"/>
              </a:spcAft>
              <a:buClrTx/>
              <a:buSzPct val="100000"/>
              <a:buFontTx/>
              <a:buChar char="»"/>
              <a:tabLst/>
              <a:defRPr sz="1800" b="0" i="0" u="none" strike="noStrike" cap="none" spc="0" baseline="0">
                <a:solidFill>
                  <a:srgbClr val="000000"/>
                </a:solidFill>
                <a:uFillTx/>
                <a:latin typeface="+mj-lt"/>
                <a:ea typeface="+mj-ea"/>
                <a:cs typeface="+mj-cs"/>
                <a:sym typeface="IBM Plex Sans Light"/>
              </a:defRPr>
            </a:lvl6pPr>
            <a:lvl7pPr marL="1102609" marR="0" indent="-194468" algn="l" defTabSz="1218971" rtl="0" eaLnBrk="1" latinLnBrk="0" hangingPunct="1">
              <a:lnSpc>
                <a:spcPct val="100000"/>
              </a:lnSpc>
              <a:spcBef>
                <a:spcPts val="1450"/>
              </a:spcBef>
              <a:spcAft>
                <a:spcPts val="0"/>
              </a:spcAft>
              <a:buClrTx/>
              <a:buSzPct val="100000"/>
              <a:buFontTx/>
              <a:buChar char="»"/>
              <a:tabLst/>
              <a:defRPr sz="1800" b="0" i="0" u="none" strike="noStrike" cap="none" spc="0" baseline="0">
                <a:solidFill>
                  <a:srgbClr val="000000"/>
                </a:solidFill>
                <a:uFillTx/>
                <a:latin typeface="+mj-lt"/>
                <a:ea typeface="+mj-ea"/>
                <a:cs typeface="+mj-cs"/>
                <a:sym typeface="IBM Plex Sans Light"/>
              </a:defRPr>
            </a:lvl7pPr>
            <a:lvl8pPr marL="1283859" marR="0" indent="-194468" algn="l" defTabSz="1218971" rtl="0" eaLnBrk="1" latinLnBrk="0" hangingPunct="1">
              <a:lnSpc>
                <a:spcPct val="100000"/>
              </a:lnSpc>
              <a:spcBef>
                <a:spcPts val="1450"/>
              </a:spcBef>
              <a:spcAft>
                <a:spcPts val="0"/>
              </a:spcAft>
              <a:buClrTx/>
              <a:buSzPct val="100000"/>
              <a:buFontTx/>
              <a:buChar char="»"/>
              <a:tabLst/>
              <a:defRPr sz="1800" b="0" i="0" u="none" strike="noStrike" cap="none" spc="0" baseline="0">
                <a:solidFill>
                  <a:srgbClr val="000000"/>
                </a:solidFill>
                <a:uFillTx/>
                <a:latin typeface="+mj-lt"/>
                <a:ea typeface="+mj-ea"/>
                <a:cs typeface="+mj-cs"/>
                <a:sym typeface="IBM Plex Sans Light"/>
              </a:defRPr>
            </a:lvl8pPr>
            <a:lvl9pPr marL="1465109" marR="0" indent="-194468" algn="l" defTabSz="1218971" rtl="0" eaLnBrk="1" latinLnBrk="0" hangingPunct="1">
              <a:lnSpc>
                <a:spcPct val="100000"/>
              </a:lnSpc>
              <a:spcBef>
                <a:spcPts val="1450"/>
              </a:spcBef>
              <a:spcAft>
                <a:spcPts val="0"/>
              </a:spcAft>
              <a:buClrTx/>
              <a:buSzPct val="100000"/>
              <a:buFontTx/>
              <a:buChar char="»"/>
              <a:tabLst/>
              <a:defRPr sz="1800" b="0" i="0" u="none" strike="noStrike" cap="none" spc="0" baseline="0">
                <a:solidFill>
                  <a:srgbClr val="000000"/>
                </a:solidFill>
                <a:uFillTx/>
                <a:latin typeface="+mj-lt"/>
                <a:ea typeface="+mj-ea"/>
                <a:cs typeface="+mj-cs"/>
                <a:sym typeface="IBM Plex Sans Light"/>
              </a:defRPr>
            </a:lvl9pPr>
          </a:lstStyle>
          <a:p>
            <a:pPr defTabSz="1218940"/>
            <a:r>
              <a:rPr lang="en-US" sz="2800" kern="0" dirty="0">
                <a:solidFill>
                  <a:schemeClr val="accent1"/>
                </a:solidFill>
                <a:latin typeface="IBM Plex Sans Light"/>
              </a:rPr>
              <a:t>Open</a:t>
            </a:r>
          </a:p>
        </p:txBody>
      </p:sp>
      <p:sp>
        <p:nvSpPr>
          <p:cNvPr id="9" name="Text Placeholder 12">
            <a:extLst>
              <a:ext uri="{FF2B5EF4-FFF2-40B4-BE49-F238E27FC236}">
                <a16:creationId xmlns:a16="http://schemas.microsoft.com/office/drawing/2014/main" id="{C0969587-80C6-48A8-ABD6-C07EE1EEB369}"/>
              </a:ext>
            </a:extLst>
          </p:cNvPr>
          <p:cNvSpPr txBox="1">
            <a:spLocks/>
          </p:cNvSpPr>
          <p:nvPr/>
        </p:nvSpPr>
        <p:spPr>
          <a:xfrm>
            <a:off x="9166867" y="2117441"/>
            <a:ext cx="2137399" cy="6324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marL="0" marR="0" indent="0" algn="l" defTabSz="1218971" rtl="0" eaLnBrk="1" latinLnBrk="0" hangingPunct="1">
              <a:lnSpc>
                <a:spcPct val="110000"/>
              </a:lnSpc>
              <a:spcBef>
                <a:spcPts val="0"/>
              </a:spcBef>
              <a:spcAft>
                <a:spcPts val="0"/>
              </a:spcAft>
              <a:buClrTx/>
              <a:buSzTx/>
              <a:buFontTx/>
              <a:buNone/>
              <a:tabLst/>
              <a:defRPr sz="1800" b="0" i="0" u="none" strike="noStrike" cap="none" spc="0" baseline="0">
                <a:solidFill>
                  <a:schemeClr val="tx1"/>
                </a:solidFill>
                <a:uFillTx/>
                <a:latin typeface="+mj-lt"/>
                <a:ea typeface="+mj-ea"/>
                <a:cs typeface="+mj-cs"/>
                <a:sym typeface="IBM Plex Sans Light"/>
              </a:defRPr>
            </a:lvl1pPr>
            <a:lvl2pPr marL="164561" marR="0" indent="-164561" algn="l" defTabSz="1218971" rtl="0" eaLnBrk="1" latinLnBrk="0" hangingPunct="1">
              <a:lnSpc>
                <a:spcPct val="110000"/>
              </a:lnSpc>
              <a:spcBef>
                <a:spcPts val="0"/>
              </a:spcBef>
              <a:spcAft>
                <a:spcPts val="0"/>
              </a:spcAft>
              <a:buClrTx/>
              <a:buSzPct val="100000"/>
              <a:buFontTx/>
              <a:buChar char="–"/>
              <a:tabLst/>
              <a:defRPr sz="1800" b="0" i="0" u="none" strike="noStrike" cap="none" spc="0" baseline="0">
                <a:solidFill>
                  <a:schemeClr val="tx1"/>
                </a:solidFill>
                <a:uFillTx/>
                <a:latin typeface="+mj-lt"/>
                <a:ea typeface="+mj-ea"/>
                <a:cs typeface="+mj-cs"/>
                <a:sym typeface="IBM Plex Sans Light"/>
              </a:defRPr>
            </a:lvl2pPr>
            <a:lvl3pPr marL="329122" marR="0" indent="-164561" algn="l" defTabSz="1218971" rtl="0" eaLnBrk="1" latinLnBrk="0" hangingPunct="1">
              <a:lnSpc>
                <a:spcPct val="110000"/>
              </a:lnSpc>
              <a:spcBef>
                <a:spcPts val="0"/>
              </a:spcBef>
              <a:spcAft>
                <a:spcPts val="0"/>
              </a:spcAft>
              <a:buClrTx/>
              <a:buSzPct val="100000"/>
              <a:buFontTx/>
              <a:buChar char="•"/>
              <a:tabLst/>
              <a:defRPr sz="1800" b="0" i="0" u="none" strike="noStrike" cap="none" spc="0" baseline="0">
                <a:solidFill>
                  <a:schemeClr val="tx1"/>
                </a:solidFill>
                <a:uFillTx/>
                <a:latin typeface="+mj-lt"/>
                <a:ea typeface="+mj-ea"/>
                <a:cs typeface="+mj-cs"/>
                <a:sym typeface="IBM Plex Sans Light"/>
              </a:defRPr>
            </a:lvl3pPr>
            <a:lvl4pPr marL="493683" marR="0" indent="-164561" algn="l" defTabSz="1218971" rtl="0" eaLnBrk="1" latinLnBrk="0" hangingPunct="1">
              <a:lnSpc>
                <a:spcPct val="110000"/>
              </a:lnSpc>
              <a:spcBef>
                <a:spcPts val="0"/>
              </a:spcBef>
              <a:spcAft>
                <a:spcPts val="0"/>
              </a:spcAft>
              <a:buClrTx/>
              <a:buSzPct val="100000"/>
              <a:buFontTx/>
              <a:buChar char="–"/>
              <a:tabLst/>
              <a:defRPr sz="1800" b="0" i="0" u="none" strike="noStrike" cap="none" spc="0" baseline="0">
                <a:solidFill>
                  <a:schemeClr val="tx1"/>
                </a:solidFill>
                <a:uFillTx/>
                <a:latin typeface="+mj-lt"/>
                <a:ea typeface="+mj-ea"/>
                <a:cs typeface="+mj-cs"/>
                <a:sym typeface="IBM Plex Sans Light"/>
              </a:defRPr>
            </a:lvl4pPr>
            <a:lvl5pPr marL="571393" marR="0" indent="-228557" algn="l" defTabSz="1218971" rtl="0" eaLnBrk="1" latinLnBrk="0" hangingPunct="1">
              <a:lnSpc>
                <a:spcPct val="110000"/>
              </a:lnSpc>
              <a:spcBef>
                <a:spcPts val="1450"/>
              </a:spcBef>
              <a:spcAft>
                <a:spcPts val="0"/>
              </a:spcAft>
              <a:buClrTx/>
              <a:buSzPct val="100000"/>
              <a:buFont typeface="Arial" panose="020B0604020202020204" pitchFamily="34" charset="0"/>
              <a:buChar char="•"/>
              <a:tabLst/>
              <a:defRPr sz="1800" b="0" i="0" u="none" strike="noStrike" cap="none" spc="0" baseline="0">
                <a:solidFill>
                  <a:srgbClr val="000000"/>
                </a:solidFill>
                <a:uFillTx/>
                <a:latin typeface="+mj-lt"/>
                <a:ea typeface="+mj-ea"/>
                <a:cs typeface="+mj-cs"/>
                <a:sym typeface="IBM Plex Sans Light"/>
              </a:defRPr>
            </a:lvl5pPr>
            <a:lvl6pPr marL="921358" marR="0" indent="-194468" algn="l" defTabSz="1218971" rtl="0" eaLnBrk="1" latinLnBrk="0" hangingPunct="1">
              <a:lnSpc>
                <a:spcPct val="100000"/>
              </a:lnSpc>
              <a:spcBef>
                <a:spcPts val="1450"/>
              </a:spcBef>
              <a:spcAft>
                <a:spcPts val="0"/>
              </a:spcAft>
              <a:buClrTx/>
              <a:buSzPct val="100000"/>
              <a:buFontTx/>
              <a:buChar char="»"/>
              <a:tabLst/>
              <a:defRPr sz="1800" b="0" i="0" u="none" strike="noStrike" cap="none" spc="0" baseline="0">
                <a:solidFill>
                  <a:srgbClr val="000000"/>
                </a:solidFill>
                <a:uFillTx/>
                <a:latin typeface="+mj-lt"/>
                <a:ea typeface="+mj-ea"/>
                <a:cs typeface="+mj-cs"/>
                <a:sym typeface="IBM Plex Sans Light"/>
              </a:defRPr>
            </a:lvl6pPr>
            <a:lvl7pPr marL="1102609" marR="0" indent="-194468" algn="l" defTabSz="1218971" rtl="0" eaLnBrk="1" latinLnBrk="0" hangingPunct="1">
              <a:lnSpc>
                <a:spcPct val="100000"/>
              </a:lnSpc>
              <a:spcBef>
                <a:spcPts val="1450"/>
              </a:spcBef>
              <a:spcAft>
                <a:spcPts val="0"/>
              </a:spcAft>
              <a:buClrTx/>
              <a:buSzPct val="100000"/>
              <a:buFontTx/>
              <a:buChar char="»"/>
              <a:tabLst/>
              <a:defRPr sz="1800" b="0" i="0" u="none" strike="noStrike" cap="none" spc="0" baseline="0">
                <a:solidFill>
                  <a:srgbClr val="000000"/>
                </a:solidFill>
                <a:uFillTx/>
                <a:latin typeface="+mj-lt"/>
                <a:ea typeface="+mj-ea"/>
                <a:cs typeface="+mj-cs"/>
                <a:sym typeface="IBM Plex Sans Light"/>
              </a:defRPr>
            </a:lvl7pPr>
            <a:lvl8pPr marL="1283859" marR="0" indent="-194468" algn="l" defTabSz="1218971" rtl="0" eaLnBrk="1" latinLnBrk="0" hangingPunct="1">
              <a:lnSpc>
                <a:spcPct val="100000"/>
              </a:lnSpc>
              <a:spcBef>
                <a:spcPts val="1450"/>
              </a:spcBef>
              <a:spcAft>
                <a:spcPts val="0"/>
              </a:spcAft>
              <a:buClrTx/>
              <a:buSzPct val="100000"/>
              <a:buFontTx/>
              <a:buChar char="»"/>
              <a:tabLst/>
              <a:defRPr sz="1800" b="0" i="0" u="none" strike="noStrike" cap="none" spc="0" baseline="0">
                <a:solidFill>
                  <a:srgbClr val="000000"/>
                </a:solidFill>
                <a:uFillTx/>
                <a:latin typeface="+mj-lt"/>
                <a:ea typeface="+mj-ea"/>
                <a:cs typeface="+mj-cs"/>
                <a:sym typeface="IBM Plex Sans Light"/>
              </a:defRPr>
            </a:lvl8pPr>
            <a:lvl9pPr marL="1465109" marR="0" indent="-194468" algn="l" defTabSz="1218971" rtl="0" eaLnBrk="1" latinLnBrk="0" hangingPunct="1">
              <a:lnSpc>
                <a:spcPct val="100000"/>
              </a:lnSpc>
              <a:spcBef>
                <a:spcPts val="1450"/>
              </a:spcBef>
              <a:spcAft>
                <a:spcPts val="0"/>
              </a:spcAft>
              <a:buClrTx/>
              <a:buSzPct val="100000"/>
              <a:buFontTx/>
              <a:buChar char="»"/>
              <a:tabLst/>
              <a:defRPr sz="1800" b="0" i="0" u="none" strike="noStrike" cap="none" spc="0" baseline="0">
                <a:solidFill>
                  <a:srgbClr val="000000"/>
                </a:solidFill>
                <a:uFillTx/>
                <a:latin typeface="+mj-lt"/>
                <a:ea typeface="+mj-ea"/>
                <a:cs typeface="+mj-cs"/>
                <a:sym typeface="IBM Plex Sans Light"/>
              </a:defRPr>
            </a:lvl9pPr>
          </a:lstStyle>
          <a:p>
            <a:pPr defTabSz="1218940"/>
            <a:r>
              <a:rPr lang="en-US" sz="2800" kern="0" dirty="0">
                <a:solidFill>
                  <a:schemeClr val="accent1"/>
                </a:solidFill>
                <a:latin typeface="IBM Plex Sans Light"/>
              </a:rPr>
              <a:t>Empowering</a:t>
            </a:r>
          </a:p>
        </p:txBody>
      </p:sp>
      <p:sp>
        <p:nvSpPr>
          <p:cNvPr id="10" name="Text Placeholder 13">
            <a:extLst>
              <a:ext uri="{FF2B5EF4-FFF2-40B4-BE49-F238E27FC236}">
                <a16:creationId xmlns:a16="http://schemas.microsoft.com/office/drawing/2014/main" id="{8D914AD8-39B7-E79D-CE86-CF670371BF0E}"/>
              </a:ext>
            </a:extLst>
          </p:cNvPr>
          <p:cNvSpPr txBox="1">
            <a:spLocks/>
          </p:cNvSpPr>
          <p:nvPr/>
        </p:nvSpPr>
        <p:spPr>
          <a:xfrm>
            <a:off x="6323941" y="2117441"/>
            <a:ext cx="1746145" cy="6710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marL="0" marR="0" indent="0" algn="l" defTabSz="1218971" rtl="0" eaLnBrk="1" latinLnBrk="0" hangingPunct="1">
              <a:lnSpc>
                <a:spcPct val="110000"/>
              </a:lnSpc>
              <a:spcBef>
                <a:spcPts val="0"/>
              </a:spcBef>
              <a:spcAft>
                <a:spcPts val="0"/>
              </a:spcAft>
              <a:buClrTx/>
              <a:buSzTx/>
              <a:buFontTx/>
              <a:buNone/>
              <a:tabLst/>
              <a:defRPr sz="1800" b="0" i="0" u="none" strike="noStrike" cap="none" spc="0" baseline="0">
                <a:solidFill>
                  <a:schemeClr val="tx1"/>
                </a:solidFill>
                <a:uFillTx/>
                <a:latin typeface="+mj-lt"/>
                <a:ea typeface="+mj-ea"/>
                <a:cs typeface="+mj-cs"/>
                <a:sym typeface="IBM Plex Sans Light"/>
              </a:defRPr>
            </a:lvl1pPr>
            <a:lvl2pPr marL="164561" marR="0" indent="-164561" algn="l" defTabSz="1218971" rtl="0" eaLnBrk="1" latinLnBrk="0" hangingPunct="1">
              <a:lnSpc>
                <a:spcPct val="110000"/>
              </a:lnSpc>
              <a:spcBef>
                <a:spcPts val="0"/>
              </a:spcBef>
              <a:spcAft>
                <a:spcPts val="0"/>
              </a:spcAft>
              <a:buClrTx/>
              <a:buSzPct val="100000"/>
              <a:buFontTx/>
              <a:buChar char="–"/>
              <a:tabLst/>
              <a:defRPr sz="1800" b="0" i="0" u="none" strike="noStrike" cap="none" spc="0" baseline="0">
                <a:solidFill>
                  <a:schemeClr val="tx1"/>
                </a:solidFill>
                <a:uFillTx/>
                <a:latin typeface="+mj-lt"/>
                <a:ea typeface="+mj-ea"/>
                <a:cs typeface="+mj-cs"/>
                <a:sym typeface="IBM Plex Sans Light"/>
              </a:defRPr>
            </a:lvl2pPr>
            <a:lvl3pPr marL="329122" marR="0" indent="-164561" algn="l" defTabSz="1218971" rtl="0" eaLnBrk="1" latinLnBrk="0" hangingPunct="1">
              <a:lnSpc>
                <a:spcPct val="110000"/>
              </a:lnSpc>
              <a:spcBef>
                <a:spcPts val="0"/>
              </a:spcBef>
              <a:spcAft>
                <a:spcPts val="0"/>
              </a:spcAft>
              <a:buClrTx/>
              <a:buSzPct val="100000"/>
              <a:buFontTx/>
              <a:buChar char="•"/>
              <a:tabLst/>
              <a:defRPr sz="1800" b="0" i="0" u="none" strike="noStrike" cap="none" spc="0" baseline="0">
                <a:solidFill>
                  <a:schemeClr val="tx1"/>
                </a:solidFill>
                <a:uFillTx/>
                <a:latin typeface="+mj-lt"/>
                <a:ea typeface="+mj-ea"/>
                <a:cs typeface="+mj-cs"/>
                <a:sym typeface="IBM Plex Sans Light"/>
              </a:defRPr>
            </a:lvl3pPr>
            <a:lvl4pPr marL="493683" marR="0" indent="-164561" algn="l" defTabSz="1218971" rtl="0" eaLnBrk="1" latinLnBrk="0" hangingPunct="1">
              <a:lnSpc>
                <a:spcPct val="110000"/>
              </a:lnSpc>
              <a:spcBef>
                <a:spcPts val="0"/>
              </a:spcBef>
              <a:spcAft>
                <a:spcPts val="0"/>
              </a:spcAft>
              <a:buClrTx/>
              <a:buSzPct val="100000"/>
              <a:buFontTx/>
              <a:buChar char="–"/>
              <a:tabLst/>
              <a:defRPr sz="1800" b="0" i="0" u="none" strike="noStrike" cap="none" spc="0" baseline="0">
                <a:solidFill>
                  <a:schemeClr val="tx1"/>
                </a:solidFill>
                <a:uFillTx/>
                <a:latin typeface="+mj-lt"/>
                <a:ea typeface="+mj-ea"/>
                <a:cs typeface="+mj-cs"/>
                <a:sym typeface="IBM Plex Sans Light"/>
              </a:defRPr>
            </a:lvl4pPr>
            <a:lvl5pPr marL="571393" marR="0" indent="-228557" algn="l" defTabSz="1218971" rtl="0" eaLnBrk="1" latinLnBrk="0" hangingPunct="1">
              <a:lnSpc>
                <a:spcPct val="110000"/>
              </a:lnSpc>
              <a:spcBef>
                <a:spcPts val="1450"/>
              </a:spcBef>
              <a:spcAft>
                <a:spcPts val="0"/>
              </a:spcAft>
              <a:buClrTx/>
              <a:buSzPct val="100000"/>
              <a:buFont typeface="Arial" panose="020B0604020202020204" pitchFamily="34" charset="0"/>
              <a:buChar char="•"/>
              <a:tabLst/>
              <a:defRPr sz="1800" b="0" i="0" u="none" strike="noStrike" cap="none" spc="0" baseline="0">
                <a:solidFill>
                  <a:srgbClr val="000000"/>
                </a:solidFill>
                <a:uFillTx/>
                <a:latin typeface="+mj-lt"/>
                <a:ea typeface="+mj-ea"/>
                <a:cs typeface="+mj-cs"/>
                <a:sym typeface="IBM Plex Sans Light"/>
              </a:defRPr>
            </a:lvl5pPr>
            <a:lvl6pPr marL="921358" marR="0" indent="-194468" algn="l" defTabSz="1218971" rtl="0" eaLnBrk="1" latinLnBrk="0" hangingPunct="1">
              <a:lnSpc>
                <a:spcPct val="100000"/>
              </a:lnSpc>
              <a:spcBef>
                <a:spcPts val="1450"/>
              </a:spcBef>
              <a:spcAft>
                <a:spcPts val="0"/>
              </a:spcAft>
              <a:buClrTx/>
              <a:buSzPct val="100000"/>
              <a:buFontTx/>
              <a:buChar char="»"/>
              <a:tabLst/>
              <a:defRPr sz="1800" b="0" i="0" u="none" strike="noStrike" cap="none" spc="0" baseline="0">
                <a:solidFill>
                  <a:srgbClr val="000000"/>
                </a:solidFill>
                <a:uFillTx/>
                <a:latin typeface="+mj-lt"/>
                <a:ea typeface="+mj-ea"/>
                <a:cs typeface="+mj-cs"/>
                <a:sym typeface="IBM Plex Sans Light"/>
              </a:defRPr>
            </a:lvl6pPr>
            <a:lvl7pPr marL="1102609" marR="0" indent="-194468" algn="l" defTabSz="1218971" rtl="0" eaLnBrk="1" latinLnBrk="0" hangingPunct="1">
              <a:lnSpc>
                <a:spcPct val="100000"/>
              </a:lnSpc>
              <a:spcBef>
                <a:spcPts val="1450"/>
              </a:spcBef>
              <a:spcAft>
                <a:spcPts val="0"/>
              </a:spcAft>
              <a:buClrTx/>
              <a:buSzPct val="100000"/>
              <a:buFontTx/>
              <a:buChar char="»"/>
              <a:tabLst/>
              <a:defRPr sz="1800" b="0" i="0" u="none" strike="noStrike" cap="none" spc="0" baseline="0">
                <a:solidFill>
                  <a:srgbClr val="000000"/>
                </a:solidFill>
                <a:uFillTx/>
                <a:latin typeface="+mj-lt"/>
                <a:ea typeface="+mj-ea"/>
                <a:cs typeface="+mj-cs"/>
                <a:sym typeface="IBM Plex Sans Light"/>
              </a:defRPr>
            </a:lvl7pPr>
            <a:lvl8pPr marL="1283859" marR="0" indent="-194468" algn="l" defTabSz="1218971" rtl="0" eaLnBrk="1" latinLnBrk="0" hangingPunct="1">
              <a:lnSpc>
                <a:spcPct val="100000"/>
              </a:lnSpc>
              <a:spcBef>
                <a:spcPts val="1450"/>
              </a:spcBef>
              <a:spcAft>
                <a:spcPts val="0"/>
              </a:spcAft>
              <a:buClrTx/>
              <a:buSzPct val="100000"/>
              <a:buFontTx/>
              <a:buChar char="»"/>
              <a:tabLst/>
              <a:defRPr sz="1800" b="0" i="0" u="none" strike="noStrike" cap="none" spc="0" baseline="0">
                <a:solidFill>
                  <a:srgbClr val="000000"/>
                </a:solidFill>
                <a:uFillTx/>
                <a:latin typeface="+mj-lt"/>
                <a:ea typeface="+mj-ea"/>
                <a:cs typeface="+mj-cs"/>
                <a:sym typeface="IBM Plex Sans Light"/>
              </a:defRPr>
            </a:lvl8pPr>
            <a:lvl9pPr marL="1465109" marR="0" indent="-194468" algn="l" defTabSz="1218971" rtl="0" eaLnBrk="1" latinLnBrk="0" hangingPunct="1">
              <a:lnSpc>
                <a:spcPct val="100000"/>
              </a:lnSpc>
              <a:spcBef>
                <a:spcPts val="1450"/>
              </a:spcBef>
              <a:spcAft>
                <a:spcPts val="0"/>
              </a:spcAft>
              <a:buClrTx/>
              <a:buSzPct val="100000"/>
              <a:buFontTx/>
              <a:buChar char="»"/>
              <a:tabLst/>
              <a:defRPr sz="1800" b="0" i="0" u="none" strike="noStrike" cap="none" spc="0" baseline="0">
                <a:solidFill>
                  <a:srgbClr val="000000"/>
                </a:solidFill>
                <a:uFillTx/>
                <a:latin typeface="+mj-lt"/>
                <a:ea typeface="+mj-ea"/>
                <a:cs typeface="+mj-cs"/>
                <a:sym typeface="IBM Plex Sans Light"/>
              </a:defRPr>
            </a:lvl9pPr>
          </a:lstStyle>
          <a:p>
            <a:pPr defTabSz="1218940"/>
            <a:r>
              <a:rPr lang="en-US" sz="2800" kern="0" dirty="0">
                <a:solidFill>
                  <a:schemeClr val="accent1"/>
                </a:solidFill>
                <a:latin typeface="IBM Plex Sans Light"/>
              </a:rPr>
              <a:t>Trusted</a:t>
            </a:r>
          </a:p>
        </p:txBody>
      </p:sp>
      <p:sp>
        <p:nvSpPr>
          <p:cNvPr id="17" name="Text Placeholder 11">
            <a:extLst>
              <a:ext uri="{FF2B5EF4-FFF2-40B4-BE49-F238E27FC236}">
                <a16:creationId xmlns:a16="http://schemas.microsoft.com/office/drawing/2014/main" id="{558B6A60-281E-070A-38DD-97D38A7E1B70}"/>
              </a:ext>
            </a:extLst>
          </p:cNvPr>
          <p:cNvSpPr txBox="1">
            <a:spLocks/>
          </p:cNvSpPr>
          <p:nvPr/>
        </p:nvSpPr>
        <p:spPr>
          <a:xfrm>
            <a:off x="3397969" y="2117441"/>
            <a:ext cx="1746143" cy="6324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mj-lt"/>
                <a:ea typeface="+mj-ea"/>
                <a:cs typeface="+mj-cs"/>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Arial" panose="020B0604020202020204" pitchFamily="34" charset="0"/>
              <a:buChar char="•"/>
              <a:tabLst/>
              <a:defRPr sz="3600" b="0" i="0" u="none" strike="noStrike" cap="none" spc="0" baseline="0">
                <a:solidFill>
                  <a:srgbClr val="000000"/>
                </a:solidFill>
                <a:uFillTx/>
                <a:latin typeface="+mj-lt"/>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pPr defTabSz="1218926">
              <a:defRPr/>
            </a:pPr>
            <a:r>
              <a:rPr lang="en-US" sz="2800" kern="0" dirty="0">
                <a:solidFill>
                  <a:schemeClr val="accent1"/>
                </a:solidFill>
                <a:latin typeface="IBM Plex Sans Light"/>
              </a:rPr>
              <a:t>Targeted</a:t>
            </a:r>
          </a:p>
        </p:txBody>
      </p:sp>
      <p:sp>
        <p:nvSpPr>
          <p:cNvPr id="20" name="Text Placeholder 4">
            <a:extLst>
              <a:ext uri="{FF2B5EF4-FFF2-40B4-BE49-F238E27FC236}">
                <a16:creationId xmlns:a16="http://schemas.microsoft.com/office/drawing/2014/main" id="{5E1F0802-64BE-FDAE-F847-C6F7267F2C55}"/>
              </a:ext>
            </a:extLst>
          </p:cNvPr>
          <p:cNvSpPr txBox="1">
            <a:spLocks/>
          </p:cNvSpPr>
          <p:nvPr/>
        </p:nvSpPr>
        <p:spPr>
          <a:xfrm>
            <a:off x="608039" y="4009576"/>
            <a:ext cx="2451575" cy="8637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marL="0" marR="0" indent="0" algn="l" defTabSz="1218971" rtl="0" eaLnBrk="1" latinLnBrk="0" hangingPunct="1">
              <a:lnSpc>
                <a:spcPct val="110000"/>
              </a:lnSpc>
              <a:spcBef>
                <a:spcPts val="0"/>
              </a:spcBef>
              <a:spcAft>
                <a:spcPts val="0"/>
              </a:spcAft>
              <a:buClrTx/>
              <a:buSzTx/>
              <a:buFontTx/>
              <a:buNone/>
              <a:tabLst/>
              <a:defRPr sz="1000" b="0" i="0" u="none" strike="noStrike" cap="none" spc="0" baseline="0">
                <a:solidFill>
                  <a:schemeClr val="tx1"/>
                </a:solidFill>
                <a:uFillTx/>
                <a:latin typeface="IBM Plex Sans" panose="020B0503050203000203" pitchFamily="34" charset="0"/>
                <a:ea typeface="+mj-ea"/>
                <a:cs typeface="+mj-cs"/>
                <a:sym typeface="IBM Plex Sans Light"/>
              </a:defRPr>
            </a:lvl1pPr>
            <a:lvl2pPr marL="91423" marR="0" indent="-91423" algn="l" defTabSz="1218971" rtl="0" eaLnBrk="1" latinLnBrk="0" hangingPunct="1">
              <a:lnSpc>
                <a:spcPct val="110000"/>
              </a:lnSpc>
              <a:spcBef>
                <a:spcPts val="0"/>
              </a:spcBef>
              <a:spcAft>
                <a:spcPts val="0"/>
              </a:spcAft>
              <a:buClrTx/>
              <a:buSzPct val="100000"/>
              <a:buFontTx/>
              <a:buChar char="–"/>
              <a:tabLst/>
              <a:defRPr sz="1000" b="0" i="0" u="none" strike="noStrike" cap="none" spc="0" baseline="0">
                <a:solidFill>
                  <a:schemeClr val="tx1"/>
                </a:solidFill>
                <a:uFillTx/>
                <a:latin typeface="IBM Plex Sans" panose="020B0503050203000203" pitchFamily="34" charset="0"/>
                <a:ea typeface="+mj-ea"/>
                <a:cs typeface="+mj-cs"/>
                <a:sym typeface="IBM Plex Sans Light"/>
              </a:defRPr>
            </a:lvl2pPr>
            <a:lvl3pPr marL="182846" marR="0" indent="-91423" algn="l" defTabSz="1218971" rtl="0" eaLnBrk="1" latinLnBrk="0" hangingPunct="1">
              <a:lnSpc>
                <a:spcPct val="110000"/>
              </a:lnSpc>
              <a:spcBef>
                <a:spcPts val="0"/>
              </a:spcBef>
              <a:spcAft>
                <a:spcPts val="0"/>
              </a:spcAft>
              <a:buClrTx/>
              <a:buSzPct val="100000"/>
              <a:buFontTx/>
              <a:buChar char="•"/>
              <a:tabLst/>
              <a:defRPr sz="1000" b="0" i="0" u="none" strike="noStrike" cap="none" spc="0" baseline="0">
                <a:solidFill>
                  <a:schemeClr val="tx1"/>
                </a:solidFill>
                <a:uFillTx/>
                <a:latin typeface="IBM Plex Sans" panose="020B0503050203000203" pitchFamily="34" charset="0"/>
                <a:ea typeface="+mj-ea"/>
                <a:cs typeface="+mj-cs"/>
                <a:sym typeface="IBM Plex Sans Light"/>
              </a:defRPr>
            </a:lvl3pPr>
            <a:lvl4pPr marL="274269" marR="0" indent="-91423" algn="l" defTabSz="1218971" rtl="0" eaLnBrk="1" latinLnBrk="0" hangingPunct="1">
              <a:lnSpc>
                <a:spcPct val="110000"/>
              </a:lnSpc>
              <a:spcBef>
                <a:spcPts val="0"/>
              </a:spcBef>
              <a:spcAft>
                <a:spcPts val="0"/>
              </a:spcAft>
              <a:buClrTx/>
              <a:buSzPct val="100000"/>
              <a:buFontTx/>
              <a:buChar char="–"/>
              <a:tabLst/>
              <a:defRPr sz="1000" b="0" i="0" u="none" strike="noStrike" cap="none" spc="0" baseline="0">
                <a:solidFill>
                  <a:schemeClr val="tx1"/>
                </a:solidFill>
                <a:uFillTx/>
                <a:latin typeface="IBM Plex Sans" panose="020B0503050203000203" pitchFamily="34" charset="0"/>
                <a:ea typeface="+mj-ea"/>
                <a:cs typeface="+mj-cs"/>
                <a:sym typeface="IBM Plex Sans Light"/>
              </a:defRPr>
            </a:lvl4pPr>
            <a:lvl5pPr marL="571393" marR="0" indent="-228557" algn="l" defTabSz="1218971" rtl="0" eaLnBrk="1" latinLnBrk="0" hangingPunct="1">
              <a:lnSpc>
                <a:spcPct val="110000"/>
              </a:lnSpc>
              <a:spcBef>
                <a:spcPts val="0"/>
              </a:spcBef>
              <a:spcAft>
                <a:spcPts val="0"/>
              </a:spcAft>
              <a:buClrTx/>
              <a:buSzPct val="100000"/>
              <a:buFont typeface="Arial" panose="020B0604020202020204" pitchFamily="34" charset="0"/>
              <a:buChar char="•"/>
              <a:tabLst/>
              <a:defRPr sz="1000" b="0" i="0" u="none" strike="noStrike" cap="none" spc="0" baseline="0">
                <a:solidFill>
                  <a:schemeClr val="tx1"/>
                </a:solidFill>
                <a:uFillTx/>
                <a:latin typeface="IBM Plex Sans" panose="020B0503050203000203" pitchFamily="34" charset="0"/>
                <a:ea typeface="+mj-ea"/>
                <a:cs typeface="+mj-cs"/>
                <a:sym typeface="IBM Plex Sans Light"/>
              </a:defRPr>
            </a:lvl5pPr>
            <a:lvl6pPr marL="921358" marR="0" indent="-194468" algn="l" defTabSz="1218971" rtl="0" eaLnBrk="1" latinLnBrk="0" hangingPunct="1">
              <a:lnSpc>
                <a:spcPct val="100000"/>
              </a:lnSpc>
              <a:spcBef>
                <a:spcPts val="1450"/>
              </a:spcBef>
              <a:spcAft>
                <a:spcPts val="0"/>
              </a:spcAft>
              <a:buClrTx/>
              <a:buSzPct val="100000"/>
              <a:buFontTx/>
              <a:buChar char="»"/>
              <a:tabLst/>
              <a:defRPr sz="1800" b="0" i="0" u="none" strike="noStrike" cap="none" spc="0" baseline="0">
                <a:solidFill>
                  <a:srgbClr val="000000"/>
                </a:solidFill>
                <a:uFillTx/>
                <a:latin typeface="+mj-lt"/>
                <a:ea typeface="+mj-ea"/>
                <a:cs typeface="+mj-cs"/>
                <a:sym typeface="IBM Plex Sans Light"/>
              </a:defRPr>
            </a:lvl6pPr>
            <a:lvl7pPr marL="1102609" marR="0" indent="-194468" algn="l" defTabSz="1218971" rtl="0" eaLnBrk="1" latinLnBrk="0" hangingPunct="1">
              <a:lnSpc>
                <a:spcPct val="100000"/>
              </a:lnSpc>
              <a:spcBef>
                <a:spcPts val="1450"/>
              </a:spcBef>
              <a:spcAft>
                <a:spcPts val="0"/>
              </a:spcAft>
              <a:buClrTx/>
              <a:buSzPct val="100000"/>
              <a:buFontTx/>
              <a:buChar char="»"/>
              <a:tabLst/>
              <a:defRPr sz="1800" b="0" i="0" u="none" strike="noStrike" cap="none" spc="0" baseline="0">
                <a:solidFill>
                  <a:srgbClr val="000000"/>
                </a:solidFill>
                <a:uFillTx/>
                <a:latin typeface="+mj-lt"/>
                <a:ea typeface="+mj-ea"/>
                <a:cs typeface="+mj-cs"/>
                <a:sym typeface="IBM Plex Sans Light"/>
              </a:defRPr>
            </a:lvl7pPr>
            <a:lvl8pPr marL="1283859" marR="0" indent="-194468" algn="l" defTabSz="1218971" rtl="0" eaLnBrk="1" latinLnBrk="0" hangingPunct="1">
              <a:lnSpc>
                <a:spcPct val="100000"/>
              </a:lnSpc>
              <a:spcBef>
                <a:spcPts val="1450"/>
              </a:spcBef>
              <a:spcAft>
                <a:spcPts val="0"/>
              </a:spcAft>
              <a:buClrTx/>
              <a:buSzPct val="100000"/>
              <a:buFontTx/>
              <a:buChar char="»"/>
              <a:tabLst/>
              <a:defRPr sz="1800" b="0" i="0" u="none" strike="noStrike" cap="none" spc="0" baseline="0">
                <a:solidFill>
                  <a:srgbClr val="000000"/>
                </a:solidFill>
                <a:uFillTx/>
                <a:latin typeface="+mj-lt"/>
                <a:ea typeface="+mj-ea"/>
                <a:cs typeface="+mj-cs"/>
                <a:sym typeface="IBM Plex Sans Light"/>
              </a:defRPr>
            </a:lvl8pPr>
            <a:lvl9pPr marL="1465109" marR="0" indent="-194468" algn="l" defTabSz="1218971" rtl="0" eaLnBrk="1" latinLnBrk="0" hangingPunct="1">
              <a:lnSpc>
                <a:spcPct val="100000"/>
              </a:lnSpc>
              <a:spcBef>
                <a:spcPts val="1450"/>
              </a:spcBef>
              <a:spcAft>
                <a:spcPts val="0"/>
              </a:spcAft>
              <a:buClrTx/>
              <a:buSzPct val="100000"/>
              <a:buFontTx/>
              <a:buChar char="»"/>
              <a:tabLst/>
              <a:defRPr sz="1800" b="0" i="0" u="none" strike="noStrike" cap="none" spc="0" baseline="0">
                <a:solidFill>
                  <a:srgbClr val="000000"/>
                </a:solidFill>
                <a:uFillTx/>
                <a:latin typeface="+mj-lt"/>
                <a:ea typeface="+mj-ea"/>
                <a:cs typeface="+mj-cs"/>
                <a:sym typeface="IBM Plex Sans Light"/>
              </a:defRPr>
            </a:lvl9pPr>
          </a:lstStyle>
          <a:p>
            <a:pPr defTabSz="1218940"/>
            <a:r>
              <a:rPr lang="en-US" sz="1600" kern="0" dirty="0">
                <a:solidFill>
                  <a:srgbClr val="0F62FE"/>
                </a:solidFill>
                <a:latin typeface="IBM Plex Sans Light"/>
              </a:rPr>
              <a:t>→ </a:t>
            </a:r>
            <a:r>
              <a:rPr lang="en-US" sz="1600" kern="0" dirty="0">
                <a:solidFill>
                  <a:srgbClr val="000000"/>
                </a:solidFill>
                <a:latin typeface="IBM Plex Sans Light"/>
              </a:rPr>
              <a:t>Giving access to the innovation of the open community and multiple models.</a:t>
            </a:r>
          </a:p>
        </p:txBody>
      </p:sp>
      <p:cxnSp>
        <p:nvCxnSpPr>
          <p:cNvPr id="27" name="Straight Connector 26">
            <a:extLst>
              <a:ext uri="{FF2B5EF4-FFF2-40B4-BE49-F238E27FC236}">
                <a16:creationId xmlns:a16="http://schemas.microsoft.com/office/drawing/2014/main" id="{98937B0C-0239-9FA2-726C-A11BA14641C5}"/>
              </a:ext>
            </a:extLst>
          </p:cNvPr>
          <p:cNvCxnSpPr>
            <a:cxnSpLocks/>
          </p:cNvCxnSpPr>
          <p:nvPr/>
        </p:nvCxnSpPr>
        <p:spPr bwMode="auto">
          <a:xfrm>
            <a:off x="3195137" y="1781921"/>
            <a:ext cx="0" cy="355473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DC0E501C-E8D2-AB1D-28F1-D770A1CF37B1}"/>
              </a:ext>
            </a:extLst>
          </p:cNvPr>
          <p:cNvSpPr txBox="1"/>
          <p:nvPr/>
        </p:nvSpPr>
        <p:spPr>
          <a:xfrm>
            <a:off x="9178654" y="2971861"/>
            <a:ext cx="2629989" cy="1077218"/>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pPr defTabSz="914377"/>
            <a:r>
              <a:rPr lang="en-US" sz="1600" dirty="0">
                <a:solidFill>
                  <a:srgbClr val="0F62FE"/>
                </a:solidFill>
                <a:latin typeface="IBM Plex Sans Light"/>
                <a:sym typeface="IBM Plex Sans Light"/>
              </a:rPr>
              <a:t>→ </a:t>
            </a:r>
            <a:r>
              <a:rPr lang="en-US" sz="1600" dirty="0">
                <a:solidFill>
                  <a:srgbClr val="000000"/>
                </a:solidFill>
                <a:latin typeface="IBM Plex Sans Light"/>
                <a:sym typeface="IBM Plex Sans Light"/>
              </a:rPr>
              <a:t>On a </a:t>
            </a:r>
            <a:r>
              <a:rPr lang="en-US" sz="1600" dirty="0">
                <a:solidFill>
                  <a:srgbClr val="000000"/>
                </a:solidFill>
                <a:latin typeface="IBM Plex Sans Light"/>
              </a:rPr>
              <a:t>platform to bring your own data and AI models that you tune, train, deploy, and govern.</a:t>
            </a:r>
          </a:p>
        </p:txBody>
      </p:sp>
      <p:cxnSp>
        <p:nvCxnSpPr>
          <p:cNvPr id="32" name="Straight Connector 31">
            <a:extLst>
              <a:ext uri="{FF2B5EF4-FFF2-40B4-BE49-F238E27FC236}">
                <a16:creationId xmlns:a16="http://schemas.microsoft.com/office/drawing/2014/main" id="{B56EF23C-ACF8-4C91-827C-29BF2096DB00}"/>
              </a:ext>
            </a:extLst>
          </p:cNvPr>
          <p:cNvCxnSpPr>
            <a:cxnSpLocks/>
          </p:cNvCxnSpPr>
          <p:nvPr/>
        </p:nvCxnSpPr>
        <p:spPr bwMode="auto">
          <a:xfrm>
            <a:off x="6105977" y="1781921"/>
            <a:ext cx="0" cy="355473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10800A74-BC15-FDD5-81E7-BCE3CBE1EE86}"/>
              </a:ext>
            </a:extLst>
          </p:cNvPr>
          <p:cNvCxnSpPr>
            <a:cxnSpLocks/>
          </p:cNvCxnSpPr>
          <p:nvPr/>
        </p:nvCxnSpPr>
        <p:spPr bwMode="auto">
          <a:xfrm>
            <a:off x="9001577" y="1781921"/>
            <a:ext cx="0" cy="355473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7" name="Straight Connector 36" descr="Horizontal row divider line">
            <a:extLst>
              <a:ext uri="{FF2B5EF4-FFF2-40B4-BE49-F238E27FC236}">
                <a16:creationId xmlns:a16="http://schemas.microsoft.com/office/drawing/2014/main" id="{CD89508C-671F-B527-A7DF-60DB7225F2A6}"/>
              </a:ext>
            </a:extLst>
          </p:cNvPr>
          <p:cNvCxnSpPr>
            <a:cxnSpLocks/>
          </p:cNvCxnSpPr>
          <p:nvPr/>
        </p:nvCxnSpPr>
        <p:spPr bwMode="auto">
          <a:xfrm>
            <a:off x="493042" y="2680391"/>
            <a:ext cx="2474591"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8" name="Straight Connector 37" descr="Horizontal row divider line">
            <a:extLst>
              <a:ext uri="{FF2B5EF4-FFF2-40B4-BE49-F238E27FC236}">
                <a16:creationId xmlns:a16="http://schemas.microsoft.com/office/drawing/2014/main" id="{C773E3EE-6616-2D58-4D27-4E7C40F9D32A}"/>
              </a:ext>
            </a:extLst>
          </p:cNvPr>
          <p:cNvCxnSpPr>
            <a:cxnSpLocks/>
          </p:cNvCxnSpPr>
          <p:nvPr/>
        </p:nvCxnSpPr>
        <p:spPr bwMode="auto">
          <a:xfrm>
            <a:off x="3397969" y="2680391"/>
            <a:ext cx="2474591"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9" name="Straight Connector 38" descr="Horizontal row divider line">
            <a:extLst>
              <a:ext uri="{FF2B5EF4-FFF2-40B4-BE49-F238E27FC236}">
                <a16:creationId xmlns:a16="http://schemas.microsoft.com/office/drawing/2014/main" id="{C4312FB7-F588-DAC0-A0D9-0806ED92914C}"/>
              </a:ext>
            </a:extLst>
          </p:cNvPr>
          <p:cNvCxnSpPr>
            <a:cxnSpLocks/>
          </p:cNvCxnSpPr>
          <p:nvPr/>
        </p:nvCxnSpPr>
        <p:spPr bwMode="auto">
          <a:xfrm>
            <a:off x="6218423" y="2680391"/>
            <a:ext cx="2474591"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0" name="Straight Connector 39" descr="Horizontal row divider line">
            <a:extLst>
              <a:ext uri="{FF2B5EF4-FFF2-40B4-BE49-F238E27FC236}">
                <a16:creationId xmlns:a16="http://schemas.microsoft.com/office/drawing/2014/main" id="{64D351E6-59EA-12DF-5F1F-BC61EE03DBC6}"/>
              </a:ext>
            </a:extLst>
          </p:cNvPr>
          <p:cNvCxnSpPr>
            <a:cxnSpLocks/>
          </p:cNvCxnSpPr>
          <p:nvPr/>
        </p:nvCxnSpPr>
        <p:spPr bwMode="auto">
          <a:xfrm>
            <a:off x="9166867" y="2680391"/>
            <a:ext cx="2474591"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Title 2">
            <a:extLst>
              <a:ext uri="{FF2B5EF4-FFF2-40B4-BE49-F238E27FC236}">
                <a16:creationId xmlns:a16="http://schemas.microsoft.com/office/drawing/2014/main" id="{F813D598-0695-6029-715C-F4E3823057A4}"/>
              </a:ext>
            </a:extLst>
          </p:cNvPr>
          <p:cNvSpPr txBox="1">
            <a:spLocks/>
          </p:cNvSpPr>
          <p:nvPr/>
        </p:nvSpPr>
        <p:spPr>
          <a:xfrm>
            <a:off x="304653" y="615305"/>
            <a:ext cx="11135812" cy="5474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marL="0" marR="0" indent="0" algn="l" defTabSz="1218971" rtl="0" eaLnBrk="1" latinLnBrk="0" hangingPunct="1">
              <a:lnSpc>
                <a:spcPct val="110000"/>
              </a:lnSpc>
              <a:spcBef>
                <a:spcPts val="0"/>
              </a:spcBef>
              <a:spcAft>
                <a:spcPts val="0"/>
              </a:spcAft>
              <a:buClrTx/>
              <a:buSzTx/>
              <a:buFontTx/>
              <a:buNone/>
              <a:tabLst/>
              <a:defRPr sz="1400" b="0" i="0" u="none" strike="noStrike" cap="none" spc="0" baseline="0">
                <a:solidFill>
                  <a:schemeClr val="tx2"/>
                </a:solidFill>
                <a:uFillTx/>
                <a:latin typeface="+mj-lt"/>
                <a:ea typeface="+mj-ea"/>
                <a:cs typeface="+mj-cs"/>
                <a:sym typeface="IBM Plex Sans Light"/>
              </a:defRPr>
            </a:lvl1pPr>
            <a:lvl2pPr marL="0" marR="0" indent="0"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2pPr>
            <a:lvl3pPr marL="0" marR="0" indent="0"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3pPr>
            <a:lvl4pPr marL="0" marR="0" indent="0"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4pPr>
            <a:lvl5pPr marL="0" marR="0" indent="0"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5pPr>
            <a:lvl6pPr marL="0" marR="0" indent="181250"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6pPr>
            <a:lvl7pPr marL="0" marR="0" indent="362501"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7pPr>
            <a:lvl8pPr marL="0" marR="0" indent="543751"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8pPr>
            <a:lvl9pPr marL="0" marR="0" indent="725002"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9pPr>
          </a:lstStyle>
          <a:p>
            <a:pPr defTabSz="1218926">
              <a:lnSpc>
                <a:spcPct val="100000"/>
              </a:lnSpc>
              <a:defRPr/>
            </a:pPr>
            <a:r>
              <a:rPr lang="en-US" sz="2400" kern="0" dirty="0">
                <a:solidFill>
                  <a:srgbClr val="000000"/>
                </a:solidFill>
                <a:latin typeface="IBM Plex Sans Light" panose="020B0403050203000203" pitchFamily="34" charset="0"/>
              </a:rPr>
              <a:t>IBM POV: Four core principles to tailor generative AI for enterprise</a:t>
            </a:r>
          </a:p>
        </p:txBody>
      </p:sp>
    </p:spTree>
    <p:extLst>
      <p:ext uri="{BB962C8B-B14F-4D97-AF65-F5344CB8AC3E}">
        <p14:creationId xmlns:p14="http://schemas.microsoft.com/office/powerpoint/2010/main" val="179498120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A9062-99C8-6431-17D3-1494228E4249}"/>
              </a:ext>
            </a:extLst>
          </p:cNvPr>
          <p:cNvSpPr>
            <a:spLocks noGrp="1"/>
          </p:cNvSpPr>
          <p:nvPr>
            <p:ph type="title"/>
          </p:nvPr>
        </p:nvSpPr>
        <p:spPr/>
        <p:txBody>
          <a:bodyPr/>
          <a:lstStyle/>
          <a:p>
            <a:r>
              <a:rPr lang="en-US" dirty="0"/>
              <a:t>Impact on Careers</a:t>
            </a:r>
          </a:p>
        </p:txBody>
      </p:sp>
      <p:sp>
        <p:nvSpPr>
          <p:cNvPr id="3" name="Content Placeholder 2">
            <a:extLst>
              <a:ext uri="{FF2B5EF4-FFF2-40B4-BE49-F238E27FC236}">
                <a16:creationId xmlns:a16="http://schemas.microsoft.com/office/drawing/2014/main" id="{6E63BB4F-4F67-7292-C66F-2A94401E0DF7}"/>
              </a:ext>
            </a:extLst>
          </p:cNvPr>
          <p:cNvSpPr>
            <a:spLocks noGrp="1"/>
          </p:cNvSpPr>
          <p:nvPr>
            <p:ph idx="1"/>
          </p:nvPr>
        </p:nvSpPr>
        <p:spPr/>
        <p:txBody>
          <a:bodyPr/>
          <a:lstStyle/>
          <a:p>
            <a:pPr marL="0" indent="0">
              <a:buNone/>
            </a:pPr>
            <a:r>
              <a:rPr lang="en-US" b="1" dirty="0"/>
              <a:t>New AI-driven careers:</a:t>
            </a:r>
            <a:r>
              <a:rPr lang="en-US" dirty="0"/>
              <a:t> AI model developers, data scientists, and prompt engineers.</a:t>
            </a:r>
          </a:p>
          <a:p>
            <a:pPr>
              <a:buFont typeface="Arial" panose="020B0604020202020204" pitchFamily="34" charset="0"/>
              <a:buChar char="•"/>
            </a:pPr>
            <a:endParaRPr lang="en-US" b="1" dirty="0"/>
          </a:p>
          <a:p>
            <a:pPr marL="0" indent="0">
              <a:buNone/>
            </a:pPr>
            <a:r>
              <a:rPr lang="en-US" b="1" dirty="0"/>
              <a:t>AI in Existing Roles:</a:t>
            </a:r>
          </a:p>
          <a:p>
            <a:pPr lvl="1"/>
            <a:r>
              <a:rPr lang="en-US" dirty="0"/>
              <a:t>Automating repetitive tasks in fields like marketing, HR, and customer service.</a:t>
            </a:r>
          </a:p>
          <a:p>
            <a:pPr lvl="1"/>
            <a:r>
              <a:rPr lang="en-US" dirty="0"/>
              <a:t>Helping designers and creators with AI-powered tools.</a:t>
            </a:r>
          </a:p>
          <a:p>
            <a:pPr lvl="1"/>
            <a:endParaRPr lang="en-US" dirty="0"/>
          </a:p>
          <a:p>
            <a:pPr marL="0" indent="0">
              <a:buNone/>
            </a:pPr>
            <a:r>
              <a:rPr lang="en-US" b="1" dirty="0"/>
              <a:t>Entrepreneurial Opportunities:</a:t>
            </a:r>
            <a:r>
              <a:rPr lang="en-US" dirty="0"/>
              <a:t> Use AI for startups and innovative projects.</a:t>
            </a:r>
          </a:p>
        </p:txBody>
      </p:sp>
    </p:spTree>
    <p:extLst>
      <p:ext uri="{BB962C8B-B14F-4D97-AF65-F5344CB8AC3E}">
        <p14:creationId xmlns:p14="http://schemas.microsoft.com/office/powerpoint/2010/main" val="8304007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IBM January 2015 Presentation Palette">
    <a:dk1>
      <a:srgbClr val="191919"/>
    </a:dk1>
    <a:lt1>
      <a:srgbClr val="FFFFFF"/>
    </a:lt1>
    <a:dk2>
      <a:srgbClr val="666666"/>
    </a:dk2>
    <a:lt2>
      <a:srgbClr val="00B0DA"/>
    </a:lt2>
    <a:accent1>
      <a:srgbClr val="00A6A0"/>
    </a:accent1>
    <a:accent2>
      <a:srgbClr val="8CC63F"/>
    </a:accent2>
    <a:accent3>
      <a:srgbClr val="FDB813"/>
    </a:accent3>
    <a:accent4>
      <a:srgbClr val="F19027"/>
    </a:accent4>
    <a:accent5>
      <a:srgbClr val="F04E37"/>
    </a:accent5>
    <a:accent6>
      <a:srgbClr val="AB1A86"/>
    </a:accent6>
    <a:hlink>
      <a:srgbClr val="00B0DA"/>
    </a:hlink>
    <a:folHlink>
      <a:srgbClr val="7F1C7D"/>
    </a:folHlink>
  </a:clrScheme>
  <a:fontScheme name="2015 IBM Presentation Templat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IBM January 2015 Presentation Palette">
    <a:dk1>
      <a:srgbClr val="191919"/>
    </a:dk1>
    <a:lt1>
      <a:srgbClr val="FFFFFF"/>
    </a:lt1>
    <a:dk2>
      <a:srgbClr val="666666"/>
    </a:dk2>
    <a:lt2>
      <a:srgbClr val="00B0DA"/>
    </a:lt2>
    <a:accent1>
      <a:srgbClr val="00A6A0"/>
    </a:accent1>
    <a:accent2>
      <a:srgbClr val="8CC63F"/>
    </a:accent2>
    <a:accent3>
      <a:srgbClr val="FDB813"/>
    </a:accent3>
    <a:accent4>
      <a:srgbClr val="F19027"/>
    </a:accent4>
    <a:accent5>
      <a:srgbClr val="F04E37"/>
    </a:accent5>
    <a:accent6>
      <a:srgbClr val="AB1A86"/>
    </a:accent6>
    <a:hlink>
      <a:srgbClr val="00B0DA"/>
    </a:hlink>
    <a:folHlink>
      <a:srgbClr val="7F1C7D"/>
    </a:folHlink>
  </a:clrScheme>
  <a:fontScheme name="2015 IBM Presentation Templat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IBM January 2015 Presentation Palette">
    <a:dk1>
      <a:srgbClr val="191919"/>
    </a:dk1>
    <a:lt1>
      <a:srgbClr val="FFFFFF"/>
    </a:lt1>
    <a:dk2>
      <a:srgbClr val="666666"/>
    </a:dk2>
    <a:lt2>
      <a:srgbClr val="00B0DA"/>
    </a:lt2>
    <a:accent1>
      <a:srgbClr val="00A6A0"/>
    </a:accent1>
    <a:accent2>
      <a:srgbClr val="8CC63F"/>
    </a:accent2>
    <a:accent3>
      <a:srgbClr val="FDB813"/>
    </a:accent3>
    <a:accent4>
      <a:srgbClr val="F19027"/>
    </a:accent4>
    <a:accent5>
      <a:srgbClr val="F04E37"/>
    </a:accent5>
    <a:accent6>
      <a:srgbClr val="AB1A86"/>
    </a:accent6>
    <a:hlink>
      <a:srgbClr val="00B0DA"/>
    </a:hlink>
    <a:folHlink>
      <a:srgbClr val="7F1C7D"/>
    </a:folHlink>
  </a:clrScheme>
  <a:fontScheme name="2015 IBM Presentation Templat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IBM January 2015 Presentation Palette">
    <a:dk1>
      <a:srgbClr val="191919"/>
    </a:dk1>
    <a:lt1>
      <a:srgbClr val="FFFFFF"/>
    </a:lt1>
    <a:dk2>
      <a:srgbClr val="666666"/>
    </a:dk2>
    <a:lt2>
      <a:srgbClr val="00B0DA"/>
    </a:lt2>
    <a:accent1>
      <a:srgbClr val="00A6A0"/>
    </a:accent1>
    <a:accent2>
      <a:srgbClr val="8CC63F"/>
    </a:accent2>
    <a:accent3>
      <a:srgbClr val="FDB813"/>
    </a:accent3>
    <a:accent4>
      <a:srgbClr val="F19027"/>
    </a:accent4>
    <a:accent5>
      <a:srgbClr val="F04E37"/>
    </a:accent5>
    <a:accent6>
      <a:srgbClr val="AB1A86"/>
    </a:accent6>
    <a:hlink>
      <a:srgbClr val="00B0DA"/>
    </a:hlink>
    <a:folHlink>
      <a:srgbClr val="7F1C7D"/>
    </a:folHlink>
  </a:clrScheme>
  <a:fontScheme name="2015 IBM Presentation Templat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IBM January 2015 Presentation Palette">
    <a:dk1>
      <a:srgbClr val="191919"/>
    </a:dk1>
    <a:lt1>
      <a:srgbClr val="FFFFFF"/>
    </a:lt1>
    <a:dk2>
      <a:srgbClr val="666666"/>
    </a:dk2>
    <a:lt2>
      <a:srgbClr val="00B0DA"/>
    </a:lt2>
    <a:accent1>
      <a:srgbClr val="00A6A0"/>
    </a:accent1>
    <a:accent2>
      <a:srgbClr val="8CC63F"/>
    </a:accent2>
    <a:accent3>
      <a:srgbClr val="FDB813"/>
    </a:accent3>
    <a:accent4>
      <a:srgbClr val="F19027"/>
    </a:accent4>
    <a:accent5>
      <a:srgbClr val="F04E37"/>
    </a:accent5>
    <a:accent6>
      <a:srgbClr val="AB1A86"/>
    </a:accent6>
    <a:hlink>
      <a:srgbClr val="00B0DA"/>
    </a:hlink>
    <a:folHlink>
      <a:srgbClr val="7F1C7D"/>
    </a:folHlink>
  </a:clrScheme>
  <a:fontScheme name="2015 IBM Presentation Templat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Retrospect</Template>
  <TotalTime>43</TotalTime>
  <Words>2578</Words>
  <Application>Microsoft Office PowerPoint</Application>
  <PresentationFormat>Widescreen</PresentationFormat>
  <Paragraphs>233</Paragraphs>
  <Slides>18</Slides>
  <Notes>6</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30" baseType="lpstr">
      <vt:lpstr>Aptos</vt:lpstr>
      <vt:lpstr>Arial</vt:lpstr>
      <vt:lpstr>Calibri</vt:lpstr>
      <vt:lpstr>Calibri Light</vt:lpstr>
      <vt:lpstr>IBM Plex Sans</vt:lpstr>
      <vt:lpstr>IBM Plex Sans ExtLt</vt:lpstr>
      <vt:lpstr>IBM Plex Sans ExtraLight</vt:lpstr>
      <vt:lpstr>IBM Plex Sans Light</vt:lpstr>
      <vt:lpstr>IBM Plex Sans Medm</vt:lpstr>
      <vt:lpstr>IBM Plex Sans SmBld</vt:lpstr>
      <vt:lpstr>Retrospect</vt:lpstr>
      <vt:lpstr>think-cell Slide</vt:lpstr>
      <vt:lpstr>Advent of Generative AI</vt:lpstr>
      <vt:lpstr>What is Generative AI?</vt:lpstr>
      <vt:lpstr>How Does Generative AI Work?</vt:lpstr>
      <vt:lpstr>Applications of Generative AI</vt:lpstr>
      <vt:lpstr>...but how enterprises adopt and execute will define whether they  unlock value at scale</vt:lpstr>
      <vt:lpstr>PowerPoint Presentation</vt:lpstr>
      <vt:lpstr>PowerPoint Presentation</vt:lpstr>
      <vt:lpstr>PowerPoint Presentation</vt:lpstr>
      <vt:lpstr>Impact on Careers</vt:lpstr>
      <vt:lpstr>Skills to Focus On</vt:lpstr>
      <vt:lpstr>How to Get Started with Gen AI?</vt:lpstr>
      <vt:lpstr>What is Future of Generative AI</vt:lpstr>
      <vt:lpstr>The impact of generative AI   The opportunity </vt:lpstr>
      <vt:lpstr>Enterprise considerations </vt:lpstr>
      <vt:lpstr>PowerPoint Presentation</vt:lpstr>
      <vt:lpstr>AI needs governance  ↓ The process of directing, monitoring and managing the AI activities of an organization</vt:lpstr>
      <vt:lpstr>AI governance is complicated</vt:lpstr>
      <vt:lpstr>Closing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Dheeraj Arremsetty</dc:creator>
  <cp:lastModifiedBy>Vyoma Rajeshkumar Gajjar</cp:lastModifiedBy>
  <cp:revision>2</cp:revision>
  <dcterms:created xsi:type="dcterms:W3CDTF">2024-09-17T21:27:51Z</dcterms:created>
  <dcterms:modified xsi:type="dcterms:W3CDTF">2024-09-18T17:44:41Z</dcterms:modified>
</cp:coreProperties>
</file>