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sldIdLst>
    <p:sldId id="278" r:id="rId5"/>
    <p:sldId id="279" r:id="rId6"/>
    <p:sldId id="280" r:id="rId7"/>
    <p:sldId id="294" r:id="rId8"/>
    <p:sldId id="282" r:id="rId9"/>
    <p:sldId id="297" r:id="rId10"/>
    <p:sldId id="298" r:id="rId11"/>
    <p:sldId id="292"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59" d="100"/>
          <a:sy n="59" d="100"/>
        </p:scale>
        <p:origin x="236"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cpp-tutorial" TargetMode="External"/><Relationship Id="rId2" Type="http://schemas.openxmlformats.org/officeDocument/2006/relationships/hyperlink" Target="https://www.javatpoint.com/c-programming-language-tutorial"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tops-int.com/python-training-ahmedabad"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hyperlink" Target="https://hackr.io/tutorials/learn-c-plus-plus" TargetMode="External"/><Relationship Id="rId3" Type="http://schemas.openxmlformats.org/officeDocument/2006/relationships/hyperlink" Target="https://hackr.io/blog/typescript-vs-javascript" TargetMode="External"/><Relationship Id="rId7" Type="http://schemas.openxmlformats.org/officeDocument/2006/relationships/hyperlink" Target="https://hackr.io/tutorials/learn-dart" TargetMode="External"/><Relationship Id="rId2" Type="http://schemas.openxmlformats.org/officeDocument/2006/relationships/hyperlink" Target="https://hackr.io/blog/kotlin-vs-java" TargetMode="External"/><Relationship Id="rId1" Type="http://schemas.openxmlformats.org/officeDocument/2006/relationships/slideLayout" Target="../slideLayouts/slideLayout2.xml"/><Relationship Id="rId6" Type="http://schemas.openxmlformats.org/officeDocument/2006/relationships/hyperlink" Target="https://hackr.io/blog/best-way-to-learn-swift" TargetMode="External"/><Relationship Id="rId11" Type="http://schemas.openxmlformats.org/officeDocument/2006/relationships/hyperlink" Target="https://hackr.io/blog/golang-vs-python" TargetMode="External"/><Relationship Id="rId5" Type="http://schemas.openxmlformats.org/officeDocument/2006/relationships/hyperlink" Target="https://hackr.io/blog/how-to-learn-javascript" TargetMode="External"/><Relationship Id="rId10" Type="http://schemas.openxmlformats.org/officeDocument/2006/relationships/hyperlink" Target="https://hackr.io/tutorials/learn-elixir" TargetMode="External"/><Relationship Id="rId4" Type="http://schemas.openxmlformats.org/officeDocument/2006/relationships/hyperlink" Target="https://hackr.io/blog/python-vs-javascript" TargetMode="External"/><Relationship Id="rId9" Type="http://schemas.openxmlformats.org/officeDocument/2006/relationships/hyperlink" Target="https://hackr.io/tutorials/learn-rus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281172" y="1889760"/>
            <a:ext cx="5385816" cy="1225296"/>
          </a:xfrm>
        </p:spPr>
        <p:txBody>
          <a:bodyPr/>
          <a:lstStyle/>
          <a:p>
            <a:r>
              <a:rPr lang="en-US" sz="8800" dirty="0">
                <a:solidFill>
                  <a:schemeClr val="accent1">
                    <a:lumMod val="50000"/>
                  </a:schemeClr>
                </a:solidFill>
              </a:rPr>
              <a:t>JAVA</a:t>
            </a:r>
            <a:r>
              <a:rPr lang="en-US" dirty="0"/>
              <a:t> </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453384" y="2753360"/>
            <a:ext cx="5385816" cy="1609412"/>
          </a:xfrm>
        </p:spPr>
        <p:txBody>
          <a:bodyPr/>
          <a:lstStyle/>
          <a:p>
            <a:r>
              <a:rPr lang="en-US" dirty="0"/>
              <a:t>​</a:t>
            </a:r>
          </a:p>
          <a:p>
            <a:r>
              <a:rPr lang="en-US" sz="3200" dirty="0"/>
              <a:t>Details About Java Technology and Its market Trends.</a:t>
            </a:r>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778256" y="479552"/>
            <a:ext cx="5693664" cy="768096"/>
          </a:xfrm>
        </p:spPr>
        <p:txBody>
          <a:bodyPr/>
          <a:lstStyle/>
          <a:p>
            <a:r>
              <a:rPr lang="en-US" sz="4400" b="1" dirty="0">
                <a:solidFill>
                  <a:schemeClr val="accent1">
                    <a:lumMod val="50000"/>
                  </a:schemeClr>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1">
                  <a:lumMod val="50000"/>
                </a:schemeClr>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18336" y="1734312"/>
            <a:ext cx="5693664" cy="4879848"/>
          </a:xfrm>
        </p:spPr>
        <p:txBody>
          <a:bodyPr/>
          <a:lstStyle/>
          <a:p>
            <a:pPr marL="342900" indent="-342900">
              <a:buFont typeface="Wingdings" panose="05000000000000000000" pitchFamily="2" charset="2"/>
              <a:buChar char="Ø"/>
            </a:pPr>
            <a:r>
              <a:rPr lang="en-US" dirty="0"/>
              <a:t>What is Java ?</a:t>
            </a:r>
          </a:p>
          <a:p>
            <a:pPr marL="342900" indent="-342900">
              <a:buFont typeface="Wingdings" panose="05000000000000000000" pitchFamily="2" charset="2"/>
              <a:buChar char="Ø"/>
            </a:pPr>
            <a:r>
              <a:rPr lang="en-US" dirty="0"/>
              <a:t>Why I choose Java ?</a:t>
            </a:r>
          </a:p>
          <a:p>
            <a:pPr marL="342900" indent="-342900">
              <a:buFont typeface="Wingdings" panose="05000000000000000000" pitchFamily="2" charset="2"/>
              <a:buChar char="Ø"/>
            </a:pPr>
            <a:r>
              <a:rPr lang="en-US" dirty="0"/>
              <a:t>Features of Java</a:t>
            </a:r>
          </a:p>
          <a:p>
            <a:pPr marL="342900" indent="-342900">
              <a:buFont typeface="Wingdings" panose="05000000000000000000" pitchFamily="2" charset="2"/>
              <a:buChar char="Ø"/>
            </a:pPr>
            <a:r>
              <a:rPr lang="en-US" dirty="0"/>
              <a:t>Scope &amp; Futures Of Java</a:t>
            </a:r>
          </a:p>
          <a:p>
            <a:pPr marL="342900" indent="-342900">
              <a:buFont typeface="Wingdings" panose="05000000000000000000" pitchFamily="2" charset="2"/>
              <a:buChar char="Ø"/>
            </a:pPr>
            <a:r>
              <a:rPr lang="en-US" dirty="0"/>
              <a:t>Disadvantages of Java</a:t>
            </a:r>
          </a:p>
          <a:p>
            <a:pPr marL="342900" indent="-342900">
              <a:buFont typeface="Wingdings" panose="05000000000000000000" pitchFamily="2" charset="2"/>
              <a:buChar char="Ø"/>
            </a:pPr>
            <a:r>
              <a:rPr lang="en-US" dirty="0"/>
              <a:t>​Summary</a:t>
            </a:r>
          </a:p>
          <a:p>
            <a:pPr marL="342900" indent="-342900">
              <a:buFont typeface="Wingdings" panose="05000000000000000000" pitchFamily="2" charset="2"/>
              <a:buChar char="Ø"/>
            </a:pPr>
            <a:endParaRPr lang="en-US" dirty="0"/>
          </a:p>
          <a:p>
            <a:r>
              <a:rPr lang="en-US" dirty="0"/>
              <a:t>​</a:t>
            </a:r>
          </a:p>
          <a:p>
            <a:r>
              <a:rPr lang="en-US" dirty="0"/>
              <a:t>​</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950208" y="758952"/>
            <a:ext cx="6766560" cy="768096"/>
          </a:xfrm>
        </p:spPr>
        <p:txBody>
          <a:bodyPr/>
          <a:lstStyle/>
          <a:p>
            <a:r>
              <a:rPr lang="en-US" sz="4800" dirty="0">
                <a:solidFill>
                  <a:schemeClr val="accent1">
                    <a:lumMod val="50000"/>
                  </a:schemeClr>
                </a:solidFill>
              </a:rPr>
              <a:t>What is Java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635248" y="2235200"/>
            <a:ext cx="8376920" cy="4531360"/>
          </a:xfrm>
        </p:spPr>
        <p:txBody>
          <a:bodyPr/>
          <a:lstStyle/>
          <a:p>
            <a:pPr marL="342900" indent="-342900">
              <a:buFont typeface="Wingdings" panose="05000000000000000000" pitchFamily="2" charset="2"/>
              <a:buChar char="Ø"/>
            </a:pPr>
            <a:r>
              <a:rPr lang="en-US" sz="2100" b="0" i="0" dirty="0">
                <a:solidFill>
                  <a:srgbClr val="202C8F"/>
                </a:solidFill>
                <a:effectLst/>
                <a:latin typeface="Google Sans"/>
              </a:rPr>
              <a:t>Java is a widely used object-oriented programming language and software platform that runs on billions of devices, including notebook computers, mobile devices, gaming consoles, medical devices and many others. The rules and syntax of Java are based on the C and C++ languages.</a:t>
            </a:r>
            <a:endParaRPr lang="en-US" sz="2100" b="0" i="0" dirty="0">
              <a:solidFill>
                <a:srgbClr val="202C8F"/>
              </a:solidFill>
              <a:effectLst/>
              <a:latin typeface="Clear Sans"/>
            </a:endParaRPr>
          </a:p>
          <a:p>
            <a:pPr marL="342900" indent="-342900">
              <a:buFont typeface="Wingdings" panose="05000000000000000000" pitchFamily="2" charset="2"/>
              <a:buChar char="Ø"/>
            </a:pPr>
            <a:r>
              <a:rPr lang="en-US" sz="2100" dirty="0">
                <a:solidFill>
                  <a:srgbClr val="202C8F"/>
                </a:solidFill>
                <a:latin typeface="Clear Sans"/>
              </a:rPr>
              <a:t>Java was originally developed by James Gosling at Sun Microsystems.</a:t>
            </a:r>
          </a:p>
          <a:p>
            <a:pPr marL="342900" indent="-342900">
              <a:buFont typeface="Wingdings" panose="05000000000000000000" pitchFamily="2" charset="2"/>
              <a:buChar char="Ø"/>
            </a:pPr>
            <a:r>
              <a:rPr lang="en-US" sz="2100" dirty="0">
                <a:solidFill>
                  <a:srgbClr val="202C8F"/>
                </a:solidFill>
                <a:latin typeface="Clear Sans"/>
              </a:rPr>
              <a:t> It was released in </a:t>
            </a:r>
            <a:r>
              <a:rPr lang="en-US" sz="2100" dirty="0">
                <a:solidFill>
                  <a:srgbClr val="202C8F"/>
                </a:solidFill>
                <a:latin typeface="Clear Sans Medium"/>
              </a:rPr>
              <a:t>May 1995</a:t>
            </a:r>
            <a:r>
              <a:rPr lang="en-US" sz="2100" dirty="0">
                <a:solidFill>
                  <a:srgbClr val="202C8F"/>
                </a:solidFill>
                <a:latin typeface="Clear Sans"/>
              </a:rPr>
              <a:t> as a core component of Sun Microsystems' Java platform.</a:t>
            </a:r>
          </a:p>
          <a:p>
            <a:endParaRPr lang="en-US" sz="2400" b="0" i="0" dirty="0">
              <a:solidFill>
                <a:srgbClr val="202C8F"/>
              </a:solidFill>
              <a:effectLst/>
              <a:latin typeface="Google Sans"/>
            </a:endParaRP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594608" y="210312"/>
            <a:ext cx="7865872" cy="768096"/>
          </a:xfrm>
        </p:spPr>
        <p:txBody>
          <a:bodyPr/>
          <a:lstStyle/>
          <a:p>
            <a:r>
              <a:rPr lang="en-US" sz="4800" dirty="0">
                <a:solidFill>
                  <a:schemeClr val="accent1">
                    <a:lumMod val="50000"/>
                  </a:schemeClr>
                </a:solidFill>
              </a:rPr>
              <a:t>Why I choose Java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706368" y="1500632"/>
            <a:ext cx="7987792" cy="5133848"/>
          </a:xfrm>
        </p:spPr>
        <p:txBody>
          <a:bodyPr/>
          <a:lstStyle/>
          <a:p>
            <a:pPr marL="342900" indent="-342900">
              <a:buFont typeface="Wingdings" panose="05000000000000000000" pitchFamily="2" charset="2"/>
              <a:buChar char="Ø"/>
            </a:pPr>
            <a:r>
              <a:rPr lang="en-US" sz="2100" dirty="0">
                <a:solidFill>
                  <a:srgbClr val="202C8F"/>
                </a:solidFill>
                <a:latin typeface="Google Sans"/>
              </a:rPr>
              <a:t>Although I am not coming from IT background but I have so much Interest  to Learn about coding and Web Related  Technology.</a:t>
            </a:r>
          </a:p>
          <a:p>
            <a:pPr marL="342900" indent="-342900">
              <a:buFont typeface="Wingdings" panose="05000000000000000000" pitchFamily="2" charset="2"/>
              <a:buChar char="Ø"/>
            </a:pPr>
            <a:r>
              <a:rPr lang="en-US" sz="2100" dirty="0">
                <a:solidFill>
                  <a:srgbClr val="202C8F"/>
                </a:solidFill>
                <a:latin typeface="Google Sans"/>
              </a:rPr>
              <a:t> I am very Good In Math and Logics Building That’s skill help me to learn Java</a:t>
            </a:r>
          </a:p>
          <a:p>
            <a:pPr marL="342900" indent="-342900">
              <a:buFont typeface="Wingdings" panose="05000000000000000000" pitchFamily="2" charset="2"/>
              <a:buChar char="Ø"/>
            </a:pPr>
            <a:r>
              <a:rPr lang="en-US" sz="2100" b="0" i="0" dirty="0">
                <a:solidFill>
                  <a:srgbClr val="202C8F"/>
                </a:solidFill>
                <a:effectLst/>
                <a:latin typeface="inherit"/>
              </a:rPr>
              <a:t>Java is the most popular programming language today and is used to create various applications for both desktops and the web.</a:t>
            </a:r>
          </a:p>
          <a:p>
            <a:pPr marL="342900" indent="-342900">
              <a:buFont typeface="Wingdings" panose="05000000000000000000" pitchFamily="2" charset="2"/>
              <a:buChar char="Ø"/>
            </a:pPr>
            <a:r>
              <a:rPr lang="en-US" sz="2100" b="0" i="0" dirty="0">
                <a:solidFill>
                  <a:srgbClr val="202C8F"/>
                </a:solidFill>
                <a:effectLst/>
                <a:latin typeface="inherit"/>
              </a:rPr>
              <a:t>Java has become a staple of the software development industry, offering a wide range of opportunities for developers.</a:t>
            </a:r>
          </a:p>
          <a:p>
            <a:pPr marL="342900" indent="-342900">
              <a:buFont typeface="Wingdings" panose="05000000000000000000" pitchFamily="2" charset="2"/>
              <a:buChar char="Ø"/>
            </a:pPr>
            <a:r>
              <a:rPr lang="en-US" sz="2100" b="0" i="0" dirty="0">
                <a:solidFill>
                  <a:srgbClr val="202C8F"/>
                </a:solidFill>
                <a:effectLst/>
                <a:latin typeface="inherit"/>
              </a:rPr>
              <a:t>Additionally, Java is widely used by many businesses, making it an attractive language for developers.</a:t>
            </a:r>
          </a:p>
          <a:p>
            <a:pPr marL="342900" indent="-342900">
              <a:buFont typeface="Wingdings" panose="05000000000000000000" pitchFamily="2" charset="2"/>
              <a:buChar char="Ø"/>
            </a:pPr>
            <a:endParaRPr lang="en-US" sz="2400" b="0" i="0" dirty="0">
              <a:solidFill>
                <a:srgbClr val="000000"/>
              </a:solidFill>
              <a:effectLst/>
              <a:latin typeface="inherit"/>
            </a:endParaRPr>
          </a:p>
          <a:p>
            <a:pPr marL="342900" indent="-342900">
              <a:buFont typeface="Wingdings" panose="05000000000000000000" pitchFamily="2" charset="2"/>
              <a:buChar char="Ø"/>
            </a:pPr>
            <a:endParaRPr lang="en-US" sz="2000" b="0" i="0" dirty="0">
              <a:solidFill>
                <a:srgbClr val="202C8F"/>
              </a:solidFill>
              <a:effectLst/>
              <a:latin typeface="inherit"/>
            </a:endParaRPr>
          </a:p>
          <a:p>
            <a:pPr marL="342900" indent="-342900">
              <a:buFont typeface="Wingdings" panose="05000000000000000000" pitchFamily="2" charset="2"/>
              <a:buChar char="Ø"/>
            </a:pPr>
            <a:endParaRPr lang="en-US" sz="2400" dirty="0">
              <a:solidFill>
                <a:srgbClr val="202C8F"/>
              </a:solidFill>
            </a:endParaRPr>
          </a:p>
        </p:txBody>
      </p:sp>
    </p:spTree>
    <p:extLst>
      <p:ext uri="{BB962C8B-B14F-4D97-AF65-F5344CB8AC3E}">
        <p14:creationId xmlns:p14="http://schemas.microsoft.com/office/powerpoint/2010/main" val="2426269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224528" y="101600"/>
            <a:ext cx="6766560" cy="873760"/>
          </a:xfrm>
        </p:spPr>
        <p:txBody>
          <a:bodyPr/>
          <a:lstStyle/>
          <a:p>
            <a:r>
              <a:rPr lang="en-US" dirty="0">
                <a:solidFill>
                  <a:schemeClr val="accent1">
                    <a:lumMod val="50000"/>
                  </a:schemeClr>
                </a:solidFill>
              </a:rPr>
              <a:t>Features of java</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idx="1"/>
          </p:nvPr>
        </p:nvSpPr>
        <p:spPr>
          <a:xfrm>
            <a:off x="3373120" y="1330960"/>
            <a:ext cx="8310880" cy="5425440"/>
          </a:xfrm>
        </p:spPr>
        <p:txBody>
          <a:bodyPr/>
          <a:lstStyle/>
          <a:p>
            <a:pPr marL="712467" lvl="1" indent="-356233">
              <a:buFont typeface="Wingdings" panose="05000000000000000000" pitchFamily="2" charset="2"/>
              <a:buChar char="Ø"/>
            </a:pPr>
            <a:r>
              <a:rPr lang="en-US" sz="2400" b="1" dirty="0">
                <a:solidFill>
                  <a:schemeClr val="accent1">
                    <a:lumMod val="50000"/>
                  </a:schemeClr>
                </a:solidFill>
                <a:latin typeface="Google Sans"/>
              </a:rPr>
              <a:t>simple</a:t>
            </a:r>
            <a:r>
              <a:rPr lang="en-US" sz="2100" dirty="0">
                <a:solidFill>
                  <a:srgbClr val="202C8F"/>
                </a:solidFill>
                <a:latin typeface="Google Sans"/>
              </a:rPr>
              <a:t> : Java is very easy to learn and its syntax is simple clean and     easy to understand.</a:t>
            </a:r>
          </a:p>
          <a:p>
            <a:pPr marL="699134" lvl="1" indent="-342900">
              <a:buFont typeface="Wingdings" panose="05000000000000000000" pitchFamily="2" charset="2"/>
              <a:buChar char="Ø"/>
            </a:pPr>
            <a:r>
              <a:rPr lang="en-US" sz="2100" dirty="0">
                <a:solidFill>
                  <a:schemeClr val="accent1">
                    <a:lumMod val="50000"/>
                  </a:schemeClr>
                </a:solidFill>
                <a:latin typeface="Google Sans"/>
              </a:rPr>
              <a:t> </a:t>
            </a:r>
            <a:r>
              <a:rPr lang="en-US" sz="2100" b="1" dirty="0">
                <a:solidFill>
                  <a:schemeClr val="accent1">
                    <a:lumMod val="50000"/>
                  </a:schemeClr>
                </a:solidFill>
                <a:latin typeface="Google Sans"/>
              </a:rPr>
              <a:t>Object - Oriented </a:t>
            </a:r>
            <a:r>
              <a:rPr lang="en-US" sz="2400" b="1" dirty="0">
                <a:solidFill>
                  <a:srgbClr val="202C8F"/>
                </a:solidFill>
                <a:latin typeface="Google Sans"/>
              </a:rPr>
              <a:t>: </a:t>
            </a:r>
            <a:r>
              <a:rPr lang="en-US" sz="2100" dirty="0">
                <a:solidFill>
                  <a:srgbClr val="202C8F"/>
                </a:solidFill>
                <a:latin typeface="Google Sans"/>
              </a:rPr>
              <a:t>Java is a based on principal of OOPs like </a:t>
            </a:r>
          </a:p>
          <a:p>
            <a:pPr marL="712467" lvl="1" indent="-356233">
              <a:buFont typeface="Wingdings" panose="05000000000000000000" pitchFamily="2" charset="2"/>
              <a:buChar char="Ø"/>
            </a:pPr>
            <a:r>
              <a:rPr lang="en-US" sz="2100" b="1" dirty="0">
                <a:solidFill>
                  <a:schemeClr val="accent1">
                    <a:lumMod val="50000"/>
                  </a:schemeClr>
                </a:solidFill>
                <a:latin typeface="Google Sans"/>
              </a:rPr>
              <a:t>Secure : </a:t>
            </a:r>
            <a:r>
              <a:rPr lang="en-US" sz="2100" dirty="0">
                <a:solidFill>
                  <a:srgbClr val="202C8F"/>
                </a:solidFill>
                <a:latin typeface="Google Sans"/>
              </a:rPr>
              <a:t>Java is best known for its security with Java we can develop virus system.</a:t>
            </a:r>
          </a:p>
          <a:p>
            <a:pPr marL="712467" lvl="1" indent="-356233">
              <a:buFont typeface="Wingdings" panose="05000000000000000000" pitchFamily="2" charset="2"/>
              <a:buChar char="Ø"/>
            </a:pPr>
            <a:r>
              <a:rPr lang="en-US" sz="2100" b="1" dirty="0">
                <a:solidFill>
                  <a:schemeClr val="accent1">
                    <a:lumMod val="50000"/>
                  </a:schemeClr>
                </a:solidFill>
                <a:latin typeface="Google Sans"/>
              </a:rPr>
              <a:t>Platform Independent : </a:t>
            </a:r>
            <a:r>
              <a:rPr lang="en-US" sz="2100" dirty="0">
                <a:solidFill>
                  <a:srgbClr val="202C8F"/>
                </a:solidFill>
                <a:latin typeface="Google Sans"/>
              </a:rPr>
              <a:t>Java is platform independent because it is different from other languages like </a:t>
            </a:r>
            <a:r>
              <a:rPr lang="en-US" sz="2100" u="sng" dirty="0">
                <a:solidFill>
                  <a:srgbClr val="202C8F"/>
                </a:solidFill>
                <a:latin typeface="Google Sans"/>
                <a:hlinkClick r:id="rId2" tooltip="https://www.javatpoint.com/c-programming-language-tutorial">
                  <a:extLst>
                    <a:ext uri="{A12FA001-AC4F-418D-AE19-62706E023703}">
                      <ahyp:hlinkClr xmlns:ahyp="http://schemas.microsoft.com/office/drawing/2018/hyperlinkcolor" val="tx"/>
                    </a:ext>
                  </a:extLst>
                </a:hlinkClick>
              </a:rPr>
              <a:t>C</a:t>
            </a:r>
            <a:r>
              <a:rPr lang="en-US" sz="2100" dirty="0">
                <a:solidFill>
                  <a:srgbClr val="202C8F"/>
                </a:solidFill>
                <a:latin typeface="Google Sans"/>
              </a:rPr>
              <a:t>, </a:t>
            </a:r>
            <a:r>
              <a:rPr lang="en-US" sz="2100" u="sng" dirty="0">
                <a:solidFill>
                  <a:srgbClr val="202C8F"/>
                </a:solidFill>
                <a:latin typeface="Google Sans"/>
                <a:hlinkClick r:id="rId3" tooltip="https://www.javatpoint.com/cpp-tutorial">
                  <a:extLst>
                    <a:ext uri="{A12FA001-AC4F-418D-AE19-62706E023703}">
                      <ahyp:hlinkClr xmlns:ahyp="http://schemas.microsoft.com/office/drawing/2018/hyperlinkcolor" val="tx"/>
                    </a:ext>
                  </a:extLst>
                </a:hlinkClick>
              </a:rPr>
              <a:t>C++</a:t>
            </a:r>
            <a:r>
              <a:rPr lang="en-US" sz="2100" dirty="0">
                <a:solidFill>
                  <a:srgbClr val="202C8F"/>
                </a:solidFill>
                <a:latin typeface="Google Sans"/>
              </a:rPr>
              <a:t>, etc. which are compiled into platform specific machines while Java is a write once, run anywhere language  </a:t>
            </a:r>
          </a:p>
          <a:p>
            <a:pPr marL="712467" lvl="1" indent="-356233">
              <a:buFont typeface="Wingdings" panose="05000000000000000000" pitchFamily="2" charset="2"/>
              <a:buChar char="Ø"/>
            </a:pPr>
            <a:r>
              <a:rPr lang="en-US" sz="2100" b="1" dirty="0">
                <a:solidFill>
                  <a:schemeClr val="accent1">
                    <a:lumMod val="50000"/>
                  </a:schemeClr>
                </a:solidFill>
                <a:latin typeface="Google Sans"/>
              </a:rPr>
              <a:t>Portable : </a:t>
            </a:r>
            <a:r>
              <a:rPr lang="en-US" sz="2100" dirty="0">
                <a:solidFill>
                  <a:srgbClr val="202C8F"/>
                </a:solidFill>
                <a:latin typeface="Google Sans"/>
              </a:rPr>
              <a:t>Java is a portable because it facilitates you to carry the Java bytecode to any platform.</a:t>
            </a:r>
          </a:p>
          <a:p>
            <a:pPr marL="712467" lvl="1" indent="-356233">
              <a:buFont typeface="Wingdings" panose="05000000000000000000" pitchFamily="2" charset="2"/>
              <a:buChar char="Ø"/>
            </a:pPr>
            <a:r>
              <a:rPr lang="en-US" sz="2100" b="1" dirty="0">
                <a:solidFill>
                  <a:schemeClr val="accent1">
                    <a:lumMod val="50000"/>
                  </a:schemeClr>
                </a:solidFill>
                <a:latin typeface="Google Sans"/>
              </a:rPr>
              <a:t>Interpreted </a:t>
            </a:r>
            <a:r>
              <a:rPr lang="en-US" sz="2100" dirty="0">
                <a:solidFill>
                  <a:srgbClr val="202C8F"/>
                </a:solidFill>
                <a:latin typeface="Google Sans"/>
              </a:rPr>
              <a:t>: Java ( JVM ) read whole code line by line and give output and error</a:t>
            </a:r>
          </a:p>
          <a:p>
            <a:pPr marL="712467" lvl="1" indent="-356233">
              <a:buFont typeface="Wingdings" panose="05000000000000000000" pitchFamily="2" charset="2"/>
              <a:buChar char="Ø"/>
            </a:pPr>
            <a:r>
              <a:rPr lang="en-US" sz="2100" b="1" dirty="0">
                <a:solidFill>
                  <a:schemeClr val="accent1">
                    <a:lumMod val="50000"/>
                  </a:schemeClr>
                </a:solidFill>
                <a:latin typeface="Google Sans"/>
              </a:rPr>
              <a:t>High Performance : </a:t>
            </a:r>
            <a:r>
              <a:rPr lang="en-US" sz="2100" dirty="0">
                <a:solidFill>
                  <a:srgbClr val="202C8F"/>
                </a:solidFill>
                <a:latin typeface="Google Sans"/>
              </a:rPr>
              <a:t>Java is a 10X faster compared to C and C++ .</a:t>
            </a:r>
          </a:p>
          <a:p>
            <a:endParaRPr lang="en-US" dirty="0">
              <a:solidFill>
                <a:srgbClr val="202C8F"/>
              </a:solidFill>
            </a:endParaRPr>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535680" y="457200"/>
            <a:ext cx="8818880" cy="873760"/>
          </a:xfrm>
        </p:spPr>
        <p:txBody>
          <a:bodyPr/>
          <a:lstStyle/>
          <a:p>
            <a:r>
              <a:rPr lang="en-US" dirty="0">
                <a:solidFill>
                  <a:schemeClr val="accent1">
                    <a:lumMod val="50000"/>
                  </a:schemeClr>
                </a:solidFill>
              </a:rPr>
              <a:t>Scope &amp; Future of java</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idx="1"/>
          </p:nvPr>
        </p:nvSpPr>
        <p:spPr>
          <a:xfrm>
            <a:off x="3373120" y="1899920"/>
            <a:ext cx="8559800" cy="4856480"/>
          </a:xfrm>
        </p:spPr>
        <p:txBody>
          <a:bodyPr/>
          <a:lstStyle/>
          <a:p>
            <a:pPr marL="747061" lvl="1" indent="-342900">
              <a:buFont typeface="Wingdings" panose="05000000000000000000" pitchFamily="2" charset="2"/>
              <a:buChar char="Ø"/>
            </a:pPr>
            <a:r>
              <a:rPr lang="en-US" sz="2200" b="0" i="0" dirty="0">
                <a:solidFill>
                  <a:srgbClr val="202C8F"/>
                </a:solidFill>
                <a:effectLst/>
                <a:latin typeface="Google Sans"/>
              </a:rPr>
              <a:t>Java developers’ future scope is huge not only in India but also abroad. India’s IT services outsourcing industry with heavy revenue generation is increasing rapidly.</a:t>
            </a:r>
          </a:p>
          <a:p>
            <a:pPr marL="747061" lvl="1" indent="-342900">
              <a:buFont typeface="Wingdings" panose="05000000000000000000" pitchFamily="2" charset="2"/>
              <a:buChar char="Ø"/>
            </a:pPr>
            <a:r>
              <a:rPr lang="en-US" sz="2200" b="0" i="0" dirty="0">
                <a:solidFill>
                  <a:srgbClr val="202C8F"/>
                </a:solidFill>
                <a:effectLst/>
                <a:latin typeface="Google Sans"/>
              </a:rPr>
              <a:t> Java is popular in different domains like banking, retail, stock market, financial services, Big data, scientific and research community and other industries.</a:t>
            </a:r>
            <a:endParaRPr lang="en-US" sz="2200" dirty="0">
              <a:solidFill>
                <a:srgbClr val="202C8F"/>
              </a:solidFill>
              <a:latin typeface="Google Sans"/>
            </a:endParaRPr>
          </a:p>
          <a:p>
            <a:pPr marL="747061" lvl="1" indent="-342900">
              <a:buFont typeface="Wingdings" panose="05000000000000000000" pitchFamily="2" charset="2"/>
              <a:buChar char="Ø"/>
            </a:pPr>
            <a:r>
              <a:rPr lang="en-US" sz="2200" dirty="0">
                <a:solidFill>
                  <a:srgbClr val="202C8F"/>
                </a:solidFill>
                <a:latin typeface="Google Sans"/>
              </a:rPr>
              <a:t>The demand for JAVA </a:t>
            </a:r>
            <a:r>
              <a:rPr lang="en-US" sz="2200" dirty="0">
                <a:solidFill>
                  <a:srgbClr val="202C8F"/>
                </a:solidFill>
                <a:latin typeface="Google Sans"/>
                <a:hlinkClick r:id="rId2" tooltip="https://www.tops-int.com/python-training-ahmedabad">
                  <a:extLst>
                    <a:ext uri="{A12FA001-AC4F-418D-AE19-62706E023703}">
                      <ahyp:hlinkClr xmlns:ahyp="http://schemas.microsoft.com/office/drawing/2018/hyperlinkcolor" val="tx"/>
                    </a:ext>
                  </a:extLst>
                </a:hlinkClick>
              </a:rPr>
              <a:t>Training in Ahmedabad</a:t>
            </a:r>
            <a:r>
              <a:rPr lang="en-US" sz="2200" dirty="0">
                <a:solidFill>
                  <a:srgbClr val="202C8F"/>
                </a:solidFill>
                <a:latin typeface="Google Sans"/>
              </a:rPr>
              <a:t> has grown by 45% over the past two years.</a:t>
            </a:r>
          </a:p>
          <a:p>
            <a:pPr marL="747061" lvl="1" indent="-342900">
              <a:buFont typeface="Wingdings" panose="05000000000000000000" pitchFamily="2" charset="2"/>
              <a:buChar char="Ø"/>
            </a:pPr>
            <a:r>
              <a:rPr lang="en-US" sz="2200" dirty="0">
                <a:solidFill>
                  <a:srgbClr val="202C8F"/>
                </a:solidFill>
                <a:latin typeface="Google Sans"/>
              </a:rPr>
              <a:t>Java Developer salary in Ahmedabad with less than 1 year of experience to 4 years ranges from ₹ 3 Lakhs to ₹ 7.6 Lakhs with an average annual salary of ₹ 4.6 Lakhs based on 484 latest salaries.</a:t>
            </a:r>
          </a:p>
          <a:p>
            <a:pPr marL="712467" lvl="1" indent="-356233">
              <a:buFont typeface="Wingdings" panose="05000000000000000000" pitchFamily="2" charset="2"/>
              <a:buChar char="Ø"/>
            </a:pPr>
            <a:endParaRPr lang="en-US" dirty="0">
              <a:solidFill>
                <a:srgbClr val="002060"/>
              </a:solidFill>
            </a:endParaRPr>
          </a:p>
        </p:txBody>
      </p:sp>
    </p:spTree>
    <p:extLst>
      <p:ext uri="{BB962C8B-B14F-4D97-AF65-F5344CB8AC3E}">
        <p14:creationId xmlns:p14="http://schemas.microsoft.com/office/powerpoint/2010/main" val="688923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233680" y="81280"/>
            <a:ext cx="9103360" cy="1056640"/>
          </a:xfrm>
        </p:spPr>
        <p:txBody>
          <a:bodyPr/>
          <a:lstStyle/>
          <a:p>
            <a:r>
              <a:rPr lang="en-US" dirty="0">
                <a:solidFill>
                  <a:schemeClr val="accent1">
                    <a:lumMod val="50000"/>
                  </a:schemeClr>
                </a:solidFill>
                <a:latin typeface="Arial Black" panose="020B0604020202020204" pitchFamily="34" charset="0"/>
                <a:ea typeface="Arial Regular" pitchFamily="34" charset="-122"/>
                <a:cs typeface="Arial Black" panose="020B0604020202020204" pitchFamily="34" charset="0"/>
              </a:rPr>
              <a:t>Disadvantages of java </a:t>
            </a:r>
            <a:endParaRPr lang="en-US" sz="4400" b="1" dirty="0">
              <a:solidFill>
                <a:schemeClr val="accent1">
                  <a:lumMod val="50000"/>
                </a:schemeClr>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233680" y="934720"/>
            <a:ext cx="8666480" cy="5689600"/>
          </a:xfrm>
        </p:spPr>
        <p:txBody>
          <a:bodyPr/>
          <a:lstStyle/>
          <a:p>
            <a:pPr>
              <a:lnSpc>
                <a:spcPct val="100000"/>
              </a:lnSpc>
            </a:pPr>
            <a:r>
              <a:rPr lang="en-US" sz="2200" b="0" i="0" dirty="0">
                <a:solidFill>
                  <a:srgbClr val="202C8F"/>
                </a:solidFill>
                <a:effectLst/>
                <a:latin typeface="Google Sans"/>
              </a:rPr>
              <a:t>Java programs take much longer time to run compared to C/C++. Since Java Programs run on top of Java Virtual Machine, it consumes more memory. Since memory and processing requirements higher, hardware cost increases</a:t>
            </a:r>
            <a:endParaRPr lang="en-US" sz="2200" dirty="0">
              <a:solidFill>
                <a:srgbClr val="202C8F"/>
              </a:solidFill>
            </a:endParaRPr>
          </a:p>
          <a:p>
            <a:pPr marL="342900" indent="-342900">
              <a:buFont typeface="Wingdings" panose="05000000000000000000" pitchFamily="2" charset="2"/>
              <a:buChar char="v"/>
            </a:pPr>
            <a:r>
              <a:rPr lang="en-US" b="1" dirty="0">
                <a:solidFill>
                  <a:schemeClr val="accent1">
                    <a:lumMod val="50000"/>
                  </a:schemeClr>
                </a:solidFill>
              </a:rPr>
              <a:t>Competitors of JAVA :</a:t>
            </a:r>
          </a:p>
          <a:p>
            <a:pPr marL="342900" indent="-342900">
              <a:buFont typeface="Wingdings" panose="05000000000000000000" pitchFamily="2" charset="2"/>
              <a:buChar char="q"/>
            </a:pPr>
            <a:r>
              <a:rPr lang="en-US" sz="2100" b="1" dirty="0">
                <a:solidFill>
                  <a:schemeClr val="accent1">
                    <a:lumMod val="50000"/>
                  </a:schemeClr>
                </a:solidFill>
                <a:latin typeface="Google Sans"/>
              </a:rPr>
              <a:t>Followings languages are </a:t>
            </a:r>
            <a:r>
              <a:rPr lang="en-IN" sz="2100" b="1" i="0" dirty="0">
                <a:solidFill>
                  <a:schemeClr val="accent1">
                    <a:lumMod val="50000"/>
                  </a:schemeClr>
                </a:solidFill>
                <a:effectLst/>
                <a:latin typeface="Google Sans"/>
              </a:rPr>
              <a:t>Competitors </a:t>
            </a:r>
            <a:r>
              <a:rPr lang="en-US" sz="2100" b="1" dirty="0">
                <a:solidFill>
                  <a:schemeClr val="accent1">
                    <a:lumMod val="50000"/>
                  </a:schemeClr>
                </a:solidFill>
                <a:latin typeface="Google Sans"/>
              </a:rPr>
              <a:t>of Java Languages :</a:t>
            </a:r>
          </a:p>
          <a:p>
            <a:pPr marL="342900" indent="-342900" algn="l">
              <a:lnSpc>
                <a:spcPct val="100000"/>
              </a:lnSpc>
              <a:buFont typeface="Arial" panose="020B0604020202020204" pitchFamily="34" charset="0"/>
              <a:buChar char="•"/>
            </a:pPr>
            <a:r>
              <a:rPr lang="en-IN" sz="2100" b="0" i="0" dirty="0">
                <a:solidFill>
                  <a:srgbClr val="002060"/>
                </a:solidFill>
                <a:effectLst/>
                <a:latin typeface="Inter"/>
                <a:hlinkClick r:id="rId2">
                  <a:extLst>
                    <a:ext uri="{A12FA001-AC4F-418D-AE19-62706E023703}">
                      <ahyp:hlinkClr xmlns:ahyp="http://schemas.microsoft.com/office/drawing/2018/hyperlinkcolor" val="tx"/>
                    </a:ext>
                  </a:extLst>
                </a:hlinkClick>
              </a:rPr>
              <a:t>Kotlin</a:t>
            </a:r>
            <a:endParaRPr lang="en-IN" sz="2100" b="0" i="0" dirty="0">
              <a:solidFill>
                <a:srgbClr val="002060"/>
              </a:solidFill>
              <a:effectLst/>
              <a:latin typeface="Inter"/>
            </a:endParaRPr>
          </a:p>
          <a:p>
            <a:pPr marL="342900" indent="-342900" algn="l">
              <a:lnSpc>
                <a:spcPct val="100000"/>
              </a:lnSpc>
              <a:buFont typeface="Arial" panose="020B0604020202020204" pitchFamily="34" charset="0"/>
              <a:buChar char="•"/>
            </a:pPr>
            <a:r>
              <a:rPr lang="en-IN" sz="2100" b="0" i="0" dirty="0">
                <a:solidFill>
                  <a:srgbClr val="002060"/>
                </a:solidFill>
                <a:effectLst/>
                <a:latin typeface="Inter"/>
                <a:hlinkClick r:id="rId3">
                  <a:extLst>
                    <a:ext uri="{A12FA001-AC4F-418D-AE19-62706E023703}">
                      <ahyp:hlinkClr xmlns:ahyp="http://schemas.microsoft.com/office/drawing/2018/hyperlinkcolor" val="tx"/>
                    </a:ext>
                  </a:extLst>
                </a:hlinkClick>
              </a:rPr>
              <a:t>TypeScript</a:t>
            </a:r>
            <a:endParaRPr lang="en-IN" sz="2100" b="0" i="0" dirty="0">
              <a:solidFill>
                <a:srgbClr val="002060"/>
              </a:solidFill>
              <a:effectLst/>
              <a:latin typeface="Inter"/>
            </a:endParaRPr>
          </a:p>
          <a:p>
            <a:pPr marL="342900" indent="-342900" algn="l">
              <a:lnSpc>
                <a:spcPct val="100000"/>
              </a:lnSpc>
              <a:buFont typeface="Arial" panose="020B0604020202020204" pitchFamily="34" charset="0"/>
              <a:buChar char="•"/>
            </a:pPr>
            <a:r>
              <a:rPr lang="en-IN" sz="2100" b="0" i="0" dirty="0">
                <a:solidFill>
                  <a:srgbClr val="002060"/>
                </a:solidFill>
                <a:effectLst/>
                <a:latin typeface="Inter"/>
                <a:hlinkClick r:id="rId4">
                  <a:extLst>
                    <a:ext uri="{A12FA001-AC4F-418D-AE19-62706E023703}">
                      <ahyp:hlinkClr xmlns:ahyp="http://schemas.microsoft.com/office/drawing/2018/hyperlinkcolor" val="tx"/>
                    </a:ext>
                  </a:extLst>
                </a:hlinkClick>
              </a:rPr>
              <a:t>Python</a:t>
            </a:r>
            <a:endParaRPr lang="en-IN" sz="2100" b="0" i="0" dirty="0">
              <a:solidFill>
                <a:srgbClr val="002060"/>
              </a:solidFill>
              <a:effectLst/>
              <a:latin typeface="Inter"/>
            </a:endParaRPr>
          </a:p>
          <a:p>
            <a:pPr marL="342900" indent="-342900" algn="l">
              <a:lnSpc>
                <a:spcPct val="100000"/>
              </a:lnSpc>
              <a:buFont typeface="Arial" panose="020B0604020202020204" pitchFamily="34" charset="0"/>
              <a:buChar char="•"/>
            </a:pPr>
            <a:r>
              <a:rPr lang="en-IN" sz="2100" b="0" i="0" dirty="0">
                <a:solidFill>
                  <a:srgbClr val="002060"/>
                </a:solidFill>
                <a:effectLst/>
                <a:latin typeface="Inter"/>
                <a:hlinkClick r:id="rId5">
                  <a:extLst>
                    <a:ext uri="{A12FA001-AC4F-418D-AE19-62706E023703}">
                      <ahyp:hlinkClr xmlns:ahyp="http://schemas.microsoft.com/office/drawing/2018/hyperlinkcolor" val="tx"/>
                    </a:ext>
                  </a:extLst>
                </a:hlinkClick>
              </a:rPr>
              <a:t>JavaScript</a:t>
            </a:r>
            <a:endParaRPr lang="en-IN" sz="2100" b="0" i="0" dirty="0">
              <a:solidFill>
                <a:srgbClr val="002060"/>
              </a:solidFill>
              <a:effectLst/>
              <a:latin typeface="Inter"/>
            </a:endParaRPr>
          </a:p>
          <a:p>
            <a:pPr marL="342900" indent="-342900" algn="l">
              <a:lnSpc>
                <a:spcPct val="100000"/>
              </a:lnSpc>
              <a:buFont typeface="Arial" panose="020B0604020202020204" pitchFamily="34" charset="0"/>
              <a:buChar char="•"/>
            </a:pPr>
            <a:r>
              <a:rPr lang="en-IN" sz="2100" b="0" i="0" dirty="0" err="1">
                <a:solidFill>
                  <a:srgbClr val="002060"/>
                </a:solidFill>
                <a:effectLst/>
                <a:latin typeface="Inter"/>
                <a:hlinkClick r:id="rId6">
                  <a:extLst>
                    <a:ext uri="{A12FA001-AC4F-418D-AE19-62706E023703}">
                      <ahyp:hlinkClr xmlns:ahyp="http://schemas.microsoft.com/office/drawing/2018/hyperlinkcolor" val="tx"/>
                    </a:ext>
                  </a:extLst>
                </a:hlinkClick>
              </a:rPr>
              <a:t>Swift</a:t>
            </a:r>
            <a:r>
              <a:rPr lang="en-IN" sz="2100" b="0" i="0" dirty="0" err="1">
                <a:solidFill>
                  <a:srgbClr val="002060"/>
                </a:solidFill>
                <a:effectLst/>
                <a:latin typeface="Inter"/>
                <a:hlinkClick r:id="rId7">
                  <a:extLst>
                    <a:ext uri="{A12FA001-AC4F-418D-AE19-62706E023703}">
                      <ahyp:hlinkClr xmlns:ahyp="http://schemas.microsoft.com/office/drawing/2018/hyperlinkcolor" val="tx"/>
                    </a:ext>
                  </a:extLst>
                </a:hlinkClick>
              </a:rPr>
              <a:t>Dart</a:t>
            </a:r>
            <a:endParaRPr lang="en-IN" sz="2100" b="0" i="0" dirty="0">
              <a:solidFill>
                <a:srgbClr val="002060"/>
              </a:solidFill>
              <a:effectLst/>
              <a:latin typeface="Inter"/>
            </a:endParaRPr>
          </a:p>
          <a:p>
            <a:pPr marL="342900" indent="-342900" algn="l">
              <a:lnSpc>
                <a:spcPct val="100000"/>
              </a:lnSpc>
              <a:buFont typeface="Arial" panose="020B0604020202020204" pitchFamily="34" charset="0"/>
              <a:buChar char="•"/>
            </a:pPr>
            <a:r>
              <a:rPr lang="en-IN" sz="2100" b="0" i="0" dirty="0">
                <a:solidFill>
                  <a:srgbClr val="002060"/>
                </a:solidFill>
                <a:effectLst/>
                <a:latin typeface="Inter"/>
                <a:hlinkClick r:id="rId8">
                  <a:extLst>
                    <a:ext uri="{A12FA001-AC4F-418D-AE19-62706E023703}">
                      <ahyp:hlinkClr xmlns:ahyp="http://schemas.microsoft.com/office/drawing/2018/hyperlinkcolor" val="tx"/>
                    </a:ext>
                  </a:extLst>
                </a:hlinkClick>
              </a:rPr>
              <a:t>C++</a:t>
            </a:r>
            <a:endParaRPr lang="en-IN" sz="2100" b="0" i="0" dirty="0">
              <a:solidFill>
                <a:srgbClr val="002060"/>
              </a:solidFill>
              <a:effectLst/>
              <a:latin typeface="Inter"/>
            </a:endParaRPr>
          </a:p>
          <a:p>
            <a:pPr marL="342900" indent="-342900" algn="l">
              <a:lnSpc>
                <a:spcPct val="100000"/>
              </a:lnSpc>
              <a:buFont typeface="Arial" panose="020B0604020202020204" pitchFamily="34" charset="0"/>
              <a:buChar char="•"/>
            </a:pPr>
            <a:r>
              <a:rPr lang="en-IN" sz="2100" b="0" i="0" dirty="0">
                <a:solidFill>
                  <a:srgbClr val="002060"/>
                </a:solidFill>
                <a:effectLst/>
                <a:latin typeface="Inter"/>
                <a:hlinkClick r:id="rId9">
                  <a:extLst>
                    <a:ext uri="{A12FA001-AC4F-418D-AE19-62706E023703}">
                      <ahyp:hlinkClr xmlns:ahyp="http://schemas.microsoft.com/office/drawing/2018/hyperlinkcolor" val="tx"/>
                    </a:ext>
                  </a:extLst>
                </a:hlinkClick>
              </a:rPr>
              <a:t>Rust</a:t>
            </a:r>
            <a:endParaRPr lang="en-IN" sz="2100" b="0" i="0" dirty="0">
              <a:solidFill>
                <a:srgbClr val="002060"/>
              </a:solidFill>
              <a:effectLst/>
              <a:latin typeface="Inter"/>
            </a:endParaRPr>
          </a:p>
          <a:p>
            <a:pPr marL="342900" indent="-342900" algn="l">
              <a:lnSpc>
                <a:spcPct val="100000"/>
              </a:lnSpc>
              <a:buFont typeface="Arial" panose="020B0604020202020204" pitchFamily="34" charset="0"/>
              <a:buChar char="•"/>
            </a:pPr>
            <a:r>
              <a:rPr lang="en-IN" sz="2100" b="0" i="0" dirty="0">
                <a:solidFill>
                  <a:srgbClr val="002060"/>
                </a:solidFill>
                <a:effectLst/>
                <a:latin typeface="Inter"/>
                <a:hlinkClick r:id="rId10">
                  <a:extLst>
                    <a:ext uri="{A12FA001-AC4F-418D-AE19-62706E023703}">
                      <ahyp:hlinkClr xmlns:ahyp="http://schemas.microsoft.com/office/drawing/2018/hyperlinkcolor" val="tx"/>
                    </a:ext>
                  </a:extLst>
                </a:hlinkClick>
              </a:rPr>
              <a:t>Elixir</a:t>
            </a:r>
            <a:endParaRPr lang="en-IN" sz="2100" b="0" i="0" dirty="0">
              <a:solidFill>
                <a:srgbClr val="002060"/>
              </a:solidFill>
              <a:effectLst/>
              <a:latin typeface="Inter"/>
            </a:endParaRPr>
          </a:p>
          <a:p>
            <a:pPr marL="342900" indent="-342900" algn="l">
              <a:lnSpc>
                <a:spcPct val="100000"/>
              </a:lnSpc>
              <a:buFont typeface="Arial" panose="020B0604020202020204" pitchFamily="34" charset="0"/>
              <a:buChar char="•"/>
            </a:pPr>
            <a:r>
              <a:rPr lang="en-IN" sz="2100" b="0" i="0" dirty="0">
                <a:solidFill>
                  <a:srgbClr val="002060"/>
                </a:solidFill>
                <a:effectLst/>
                <a:latin typeface="Inter"/>
                <a:hlinkClick r:id="rId11">
                  <a:extLst>
                    <a:ext uri="{A12FA001-AC4F-418D-AE19-62706E023703}">
                      <ahyp:hlinkClr xmlns:ahyp="http://schemas.microsoft.com/office/drawing/2018/hyperlinkcolor" val="tx"/>
                    </a:ext>
                  </a:extLst>
                </a:hlinkClick>
              </a:rPr>
              <a:t>Go</a:t>
            </a:r>
            <a:endParaRPr lang="en-IN" sz="2100" b="0" i="0" dirty="0">
              <a:solidFill>
                <a:srgbClr val="002060"/>
              </a:solidFill>
              <a:effectLst/>
              <a:latin typeface="Inter"/>
            </a:endParaRPr>
          </a:p>
          <a:p>
            <a:pPr algn="l">
              <a:lnSpc>
                <a:spcPct val="100000"/>
              </a:lnSpc>
              <a:buFont typeface="+mj-lt"/>
              <a:buAutoNum type="arabicPeriod"/>
            </a:pPr>
            <a:endParaRPr lang="en-IN" sz="2000" b="0" i="0" dirty="0">
              <a:solidFill>
                <a:srgbClr val="002060"/>
              </a:solidFill>
              <a:effectLst/>
              <a:latin typeface="Inter"/>
            </a:endParaRPr>
          </a:p>
          <a:p>
            <a:endParaRPr lang="en-US" sz="2200" b="1" dirty="0">
              <a:solidFill>
                <a:schemeClr val="accent1">
                  <a:lumMod val="50000"/>
                </a:schemeClr>
              </a:solidFill>
              <a:latin typeface="Google Sans"/>
            </a:endParaRPr>
          </a:p>
          <a:p>
            <a:r>
              <a:rPr lang="en-US" dirty="0"/>
              <a:t>​</a:t>
            </a:r>
          </a:p>
          <a:p>
            <a:r>
              <a:rPr lang="en-US" dirty="0"/>
              <a:t>​</a:t>
            </a:r>
          </a:p>
          <a:p>
            <a:endParaRPr lang="en-US" dirty="0"/>
          </a:p>
        </p:txBody>
      </p:sp>
    </p:spTree>
    <p:extLst>
      <p:ext uri="{BB962C8B-B14F-4D97-AF65-F5344CB8AC3E}">
        <p14:creationId xmlns:p14="http://schemas.microsoft.com/office/powerpoint/2010/main" val="261168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792480" y="1016508"/>
            <a:ext cx="6766560" cy="768096"/>
          </a:xfrm>
        </p:spPr>
        <p:txBody>
          <a:bodyPr/>
          <a:lstStyle/>
          <a:p>
            <a:r>
              <a:rPr lang="en-US" dirty="0">
                <a:solidFill>
                  <a:schemeClr val="accent1">
                    <a:lumMod val="50000"/>
                  </a:schemeClr>
                </a:solidFill>
              </a:rPr>
              <a:t>SUMMARY</a:t>
            </a:r>
            <a:r>
              <a:rPr lang="en-US" dirty="0"/>
              <a:t>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792480" y="2837688"/>
            <a:ext cx="7762240" cy="2700528"/>
          </a:xfrm>
        </p:spPr>
        <p:txBody>
          <a:bodyPr/>
          <a:lstStyle/>
          <a:p>
            <a:r>
              <a:rPr lang="en-US" sz="2400" b="0" i="0" dirty="0">
                <a:solidFill>
                  <a:srgbClr val="172B53"/>
                </a:solidFill>
                <a:effectLst/>
                <a:latin typeface="Google Sans"/>
              </a:rPr>
              <a:t>Undoubtedly, Java will remain one of the most popular and extensively-used programming languages all across the globe in the nearest future. Java and all its additional features like frameworks and APIs will continue to let developers create scalable, secure, and powerful software.</a:t>
            </a:r>
            <a:endParaRPr lang="en-US" sz="2400" dirty="0">
              <a:latin typeface="Google Sans"/>
            </a:endParaRP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solidFill>
                  <a:schemeClr val="accent1">
                    <a:lumMod val="50000"/>
                  </a:schemeClr>
                </a:solidFill>
              </a:rPr>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Vyomesh Gauswami</a:t>
            </a:r>
          </a:p>
          <a:p>
            <a:r>
              <a:rPr lang="en-US" dirty="0"/>
              <a:t>goswamivyomesh@gmail.com</a:t>
            </a:r>
          </a:p>
          <a:p>
            <a:r>
              <a:rPr lang="en-US" dirty="0"/>
              <a:t>Mo : +91 9879243065</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{AAE01B20-68F7-4855-94B6-D97035838609}tf78438558_win32</Template>
  <TotalTime>89</TotalTime>
  <Words>616</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 Black</vt:lpstr>
      <vt:lpstr>Clear Sans</vt:lpstr>
      <vt:lpstr>Clear Sans Medium</vt:lpstr>
      <vt:lpstr>Google Sans</vt:lpstr>
      <vt:lpstr>inherit</vt:lpstr>
      <vt:lpstr>Inter</vt:lpstr>
      <vt:lpstr>Sabon Next LT</vt:lpstr>
      <vt:lpstr>Wingdings</vt:lpstr>
      <vt:lpstr>Office Theme</vt:lpstr>
      <vt:lpstr>JAVA  </vt:lpstr>
      <vt:lpstr>AGENDA</vt:lpstr>
      <vt:lpstr>What is Java ?</vt:lpstr>
      <vt:lpstr>Why I choose Java ?</vt:lpstr>
      <vt:lpstr>Features of java</vt:lpstr>
      <vt:lpstr>Scope &amp; Future of java</vt:lpstr>
      <vt:lpstr>Disadvantages of java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c:title>
  <dc:subject/>
  <dc:creator>Vyomesh Gauswami</dc:creator>
  <cp:lastModifiedBy>Vyomesh Gauswami</cp:lastModifiedBy>
  <cp:revision>1</cp:revision>
  <dcterms:created xsi:type="dcterms:W3CDTF">2023-12-27T09:22:18Z</dcterms:created>
  <dcterms:modified xsi:type="dcterms:W3CDTF">2023-12-27T10:51:36Z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