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7102475" cy="9388475"/>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p15:clr>
            <a:srgbClr val="A4A3A4"/>
          </p15:clr>
        </p15:guide>
        <p15:guide id="2" orient="horz" pos="4032">
          <p15:clr>
            <a:srgbClr val="A4A3A4"/>
          </p15:clr>
        </p15:guide>
        <p15:guide id="3" orient="horz" pos="3456">
          <p15:clr>
            <a:srgbClr val="A4A3A4"/>
          </p15:clr>
        </p15:guide>
        <p15:guide id="4" orient="horz" pos="16704">
          <p15:clr>
            <a:srgbClr val="A4A3A4"/>
          </p15:clr>
        </p15:guide>
        <p15:guide id="5" pos="16128" userDrawn="1">
          <p15:clr>
            <a:srgbClr val="A4A3A4"/>
          </p15:clr>
        </p15:guide>
        <p15:guide id="6" pos="2880">
          <p15:clr>
            <a:srgbClr val="A4A3A4"/>
          </p15:clr>
        </p15:guide>
        <p15:guide id="7" pos="7488" userDrawn="1">
          <p15:clr>
            <a:srgbClr val="A4A3A4"/>
          </p15:clr>
        </p15:guide>
        <p15:guide id="8" pos="15552" userDrawn="1">
          <p15:clr>
            <a:srgbClr val="A4A3A4"/>
          </p15:clr>
        </p15:guide>
        <p15:guide id="10" pos="22464">
          <p15:clr>
            <a:srgbClr val="A4A3A4"/>
          </p15:clr>
        </p15:guide>
        <p15:guide id="11" pos="6912" userDrawn="1">
          <p15:clr>
            <a:srgbClr val="A4A3A4"/>
          </p15:clr>
        </p15:guide>
        <p15:guide id="13" pos="576">
          <p15:clr>
            <a:srgbClr val="A4A3A4"/>
          </p15:clr>
        </p15:guide>
        <p15:guide id="15" orient="horz" pos="15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0961"/>
    <a:srgbClr val="F4C827"/>
    <a:srgbClr val="FFA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333" autoAdjust="0"/>
  </p:normalViewPr>
  <p:slideViewPr>
    <p:cSldViewPr showGuides="1">
      <p:cViewPr>
        <p:scale>
          <a:sx n="65" d="100"/>
          <a:sy n="65" d="100"/>
        </p:scale>
        <p:origin x="296" y="144"/>
      </p:cViewPr>
      <p:guideLst>
        <p:guide orient="horz" pos="576"/>
        <p:guide orient="horz" pos="4032"/>
        <p:guide orient="horz" pos="3456"/>
        <p:guide orient="horz" pos="16704"/>
        <p:guide pos="16128"/>
        <p:guide pos="2880"/>
        <p:guide pos="7488"/>
        <p:guide pos="15552"/>
        <p:guide pos="22464"/>
        <p:guide pos="6912"/>
        <p:guide pos="576"/>
        <p:guide orient="horz" pos="15552"/>
      </p:guideLst>
    </p:cSldViewPr>
  </p:slideViewPr>
  <p:notesTextViewPr>
    <p:cViewPr>
      <p:scale>
        <a:sx n="3" d="2"/>
        <a:sy n="3" d="2"/>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AAC96934-EF65-4ADD-B029-EBA6467E76DE}" type="datetimeFigureOut">
              <a:rPr lang="en-US" smtClean="0"/>
              <a:pPr/>
              <a:t>4/23/19</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55E64BA1-69DF-4258-AA3B-53AF4E147B78}" type="slidenum">
              <a:rPr lang="en-US" smtClean="0"/>
              <a:pPr/>
              <a:t>‹#›</a:t>
            </a:fld>
            <a:endParaRPr lang="en-US"/>
          </a:p>
        </p:txBody>
      </p:sp>
    </p:spTree>
    <p:extLst>
      <p:ext uri="{BB962C8B-B14F-4D97-AF65-F5344CB8AC3E}">
        <p14:creationId xmlns:p14="http://schemas.microsoft.com/office/powerpoint/2010/main" val="403406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64BA1-69DF-4258-AA3B-53AF4E147B78}" type="slidenum">
              <a:rPr lang="en-US" smtClean="0"/>
              <a:pPr/>
              <a:t>1</a:t>
            </a:fld>
            <a:endParaRPr lang="en-US"/>
          </a:p>
        </p:txBody>
      </p:sp>
    </p:spTree>
    <p:extLst>
      <p:ext uri="{BB962C8B-B14F-4D97-AF65-F5344CB8AC3E}">
        <p14:creationId xmlns:p14="http://schemas.microsoft.com/office/powerpoint/2010/main" val="172037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40D47C-EB4B-46C4-9C54-3EEF5DC57082}" type="datetimeFigureOut">
              <a:rPr lang="en-US" smtClean="0"/>
              <a:pPr/>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22842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0D47C-EB4B-46C4-9C54-3EEF5DC57082}" type="datetimeFigureOut">
              <a:rPr lang="en-US" smtClean="0"/>
              <a:pPr/>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67640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0D47C-EB4B-46C4-9C54-3EEF5DC57082}" type="datetimeFigureOut">
              <a:rPr lang="en-US" smtClean="0"/>
              <a:pPr/>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13871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0D47C-EB4B-46C4-9C54-3EEF5DC57082}" type="datetimeFigureOut">
              <a:rPr lang="en-US" smtClean="0"/>
              <a:pPr/>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349642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0D47C-EB4B-46C4-9C54-3EEF5DC57082}" type="datetimeFigureOut">
              <a:rPr lang="en-US" smtClean="0"/>
              <a:pPr/>
              <a:t>4/23/19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168166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40D47C-EB4B-46C4-9C54-3EEF5DC57082}" type="datetimeFigureOut">
              <a:rPr lang="en-US" smtClean="0"/>
              <a:pPr/>
              <a:t>4/23/19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40211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40D47C-EB4B-46C4-9C54-3EEF5DC57082}" type="datetimeFigureOut">
              <a:rPr lang="en-US" smtClean="0"/>
              <a:pPr/>
              <a:t>4/23/19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11297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40D47C-EB4B-46C4-9C54-3EEF5DC57082}" type="datetimeFigureOut">
              <a:rPr lang="en-US" smtClean="0"/>
              <a:pPr/>
              <a:t>4/23/19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272958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0D47C-EB4B-46C4-9C54-3EEF5DC57082}" type="datetimeFigureOut">
              <a:rPr lang="en-US" smtClean="0"/>
              <a:pPr/>
              <a:t>4/23/19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272656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F40D47C-EB4B-46C4-9C54-3EEF5DC57082}" type="datetimeFigureOut">
              <a:rPr lang="en-US" smtClean="0"/>
              <a:pPr/>
              <a:t>4/23/19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1996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F40D47C-EB4B-46C4-9C54-3EEF5DC57082}" type="datetimeFigureOut">
              <a:rPr lang="en-US" smtClean="0"/>
              <a:pPr/>
              <a:t>4/23/19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37B07-6157-44D4-BDF2-3D5050A62AFD}" type="slidenum">
              <a:rPr lang="en-US" smtClean="0"/>
              <a:pPr/>
              <a:t>‹#›</a:t>
            </a:fld>
            <a:endParaRPr lang="en-US"/>
          </a:p>
        </p:txBody>
      </p:sp>
    </p:spTree>
    <p:extLst>
      <p:ext uri="{BB962C8B-B14F-4D97-AF65-F5344CB8AC3E}">
        <p14:creationId xmlns:p14="http://schemas.microsoft.com/office/powerpoint/2010/main" val="32509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EF40D47C-EB4B-46C4-9C54-3EEF5DC57082}" type="datetimeFigureOut">
              <a:rPr lang="en-US" smtClean="0"/>
              <a:pPr/>
              <a:t>4/23/19</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5137B07-6157-44D4-BDF2-3D5050A62AFD}" type="slidenum">
              <a:rPr lang="en-US" smtClean="0"/>
              <a:pPr/>
              <a:t>‹#›</a:t>
            </a:fld>
            <a:endParaRPr lang="en-US"/>
          </a:p>
        </p:txBody>
      </p:sp>
    </p:spTree>
    <p:extLst>
      <p:ext uri="{BB962C8B-B14F-4D97-AF65-F5344CB8AC3E}">
        <p14:creationId xmlns:p14="http://schemas.microsoft.com/office/powerpoint/2010/main" val="783621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hyperlink" Target="https://www.epa.gov/ghgemissions/sources-greenhouse-gas-emissions" TargetMode="External"/><Relationship Id="rId7" Type="http://schemas.openxmlformats.org/officeDocument/2006/relationships/hyperlink" Target="https://www.eia.gov/electricity/monthly/epm_table_grapher.php?t=epmt_1_01" TargetMode="Externa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www.fueleconomy.gov/feg/download.shtml" TargetMode="External"/><Relationship Id="rId11" Type="http://schemas.openxmlformats.org/officeDocument/2006/relationships/image" Target="../media/image4.png"/><Relationship Id="rId5" Type="http://schemas.openxmlformats.org/officeDocument/2006/relationships/hyperlink" Target="http://www.fueleconomy.gov/"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gasprices.aaa.com/" TargetMode="Externa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914399" y="10229788"/>
            <a:ext cx="10028908" cy="12095619"/>
          </a:xfrm>
          <a:prstGeom prst="rect">
            <a:avLst/>
          </a:prstGeom>
          <a:noFill/>
        </p:spPr>
        <p:txBody>
          <a:bodyPr wrap="square" rtlCol="0">
            <a:spAutoFit/>
          </a:bodyPr>
          <a:lstStyle/>
          <a:p>
            <a:pPr algn="just"/>
            <a:r>
              <a:rPr lang="en-US" sz="2800" b="1" dirty="0">
                <a:latin typeface="Helvetica" panose="020B0604020202020204" pitchFamily="34" charset="0"/>
                <a:cs typeface="Helvetica" panose="020B0604020202020204" pitchFamily="34" charset="0"/>
              </a:rPr>
              <a:t>The Approach</a:t>
            </a:r>
          </a:p>
          <a:p>
            <a:pPr algn="just"/>
            <a:r>
              <a:rPr lang="en-US" sz="2400" dirty="0">
                <a:latin typeface="Helvetica" panose="020B0604020202020204" pitchFamily="34" charset="0"/>
                <a:cs typeface="Helvetica" panose="020B0604020202020204" pitchFamily="34" charset="0"/>
              </a:rPr>
              <a:t>Present data in intuitive plots on a webpage built on a script written in D3, a JavaScript data visualization library with HTML and CSS components. Users are able to personalize the visual analysis based on their location and vehicle(s). The first plot shows average power generation by power source for each state, the second plot shows the average CO</a:t>
            </a:r>
            <a:r>
              <a:rPr lang="en-US" sz="2400" baseline="-25000" dirty="0">
                <a:latin typeface="Helvetica" panose="020B0604020202020204" pitchFamily="34" charset="0"/>
                <a:cs typeface="Helvetica" panose="020B0604020202020204" pitchFamily="34" charset="0"/>
              </a:rPr>
              <a:t>2</a:t>
            </a:r>
            <a:r>
              <a:rPr lang="en-US" sz="2400" dirty="0">
                <a:latin typeface="Helvetica" panose="020B0604020202020204" pitchFamily="34" charset="0"/>
                <a:cs typeface="Helvetica" panose="020B0604020202020204" pitchFamily="34" charset="0"/>
              </a:rPr>
              <a:t> emissions per mile for three selected vehicles and the third plot shows a cluster plot for lifecycle emission and fuel cost using a k-means clustering algorithm. The clustered scatterplot shows all cars in the same year and class as the vehicle chosen in the first dropdown.</a:t>
            </a:r>
          </a:p>
          <a:p>
            <a:pPr algn="just"/>
            <a:endParaRPr lang="en-US" sz="2400" dirty="0">
              <a:latin typeface="Helvetica" panose="020B0604020202020204" pitchFamily="34" charset="0"/>
              <a:cs typeface="Helvetica" panose="020B0604020202020204" pitchFamily="34" charset="0"/>
            </a:endParaRPr>
          </a:p>
          <a:p>
            <a:pPr algn="just"/>
            <a:r>
              <a:rPr lang="en-US" sz="2800" b="1" dirty="0">
                <a:latin typeface="Helvetica" panose="020B0604020202020204" pitchFamily="34" charset="0"/>
                <a:cs typeface="Helvetica" panose="020B0604020202020204" pitchFamily="34" charset="0"/>
              </a:rPr>
              <a:t>The Implementation</a:t>
            </a:r>
          </a:p>
          <a:p>
            <a:pPr algn="just"/>
            <a:r>
              <a:rPr lang="en-US" sz="2400" dirty="0">
                <a:latin typeface="Helvetica" panose="020B0604020202020204" pitchFamily="34" charset="0"/>
                <a:cs typeface="Helvetica" panose="020B0604020202020204" pitchFamily="34" charset="0"/>
              </a:rPr>
              <a:t>The plots parse information from files for state-specific emissions, gas prices, vehicle information and electrical generation portfolios ultimately displaying the information as a line chart, bar chart or scatter plot using D3.</a:t>
            </a:r>
          </a:p>
          <a:p>
            <a:pPr algn="just"/>
            <a:endParaRPr lang="en-US" sz="2400" dirty="0">
              <a:latin typeface="Helvetica" panose="020B0604020202020204" pitchFamily="34" charset="0"/>
              <a:cs typeface="Helvetica" panose="020B0604020202020204" pitchFamily="34" charset="0"/>
            </a:endParaRPr>
          </a:p>
          <a:p>
            <a:pPr algn="just"/>
            <a:r>
              <a:rPr lang="en-US" sz="2800" b="1" dirty="0">
                <a:latin typeface="Helvetica" panose="020B0604020202020204" pitchFamily="34" charset="0"/>
                <a:cs typeface="Helvetica" panose="020B0604020202020204" pitchFamily="34" charset="0"/>
              </a:rPr>
              <a:t>The Effectiveness</a:t>
            </a:r>
          </a:p>
          <a:p>
            <a:pPr algn="just"/>
            <a:r>
              <a:rPr lang="en-US" sz="2400" dirty="0">
                <a:latin typeface="Helvetica" panose="020B0604020202020204" pitchFamily="34" charset="0"/>
                <a:cs typeface="Helvetica" panose="020B0604020202020204" pitchFamily="34" charset="0"/>
              </a:rPr>
              <a:t>Provides users a simple interface to quickly digest vehicle emission and fuel cost information. Bar charts are a simple way to visually compare emission magnitudes for three vehicles of interest. The clustering in the scatter plot aids users in determining which vehicles are better from an emission and cost perspective.</a:t>
            </a:r>
          </a:p>
          <a:p>
            <a:pPr algn="just"/>
            <a:endParaRPr lang="en-US" sz="2400" dirty="0">
              <a:latin typeface="Helvetica" panose="020B0604020202020204" pitchFamily="34" charset="0"/>
              <a:cs typeface="Helvetica" panose="020B0604020202020204" pitchFamily="34" charset="0"/>
            </a:endParaRPr>
          </a:p>
          <a:p>
            <a:pPr algn="just"/>
            <a:r>
              <a:rPr lang="en-US" sz="2800" b="1" dirty="0">
                <a:latin typeface="Helvetica" panose="020B0604020202020204" pitchFamily="34" charset="0"/>
                <a:cs typeface="Helvetica" panose="020B0604020202020204" pitchFamily="34" charset="0"/>
              </a:rPr>
              <a:t>The Innovation</a:t>
            </a:r>
          </a:p>
          <a:p>
            <a:pPr marL="342900" indent="-342900" algn="just">
              <a:buFont typeface="Arial" panose="020B0604020202020204" pitchFamily="34" charset="0"/>
              <a:buChar char="•"/>
            </a:pPr>
            <a:r>
              <a:rPr lang="en-US" sz="2400" dirty="0">
                <a:latin typeface="Helvetica" panose="020B0604020202020204" pitchFamily="34" charset="0"/>
                <a:cs typeface="Helvetica" panose="020B0604020202020204" pitchFamily="34" charset="0"/>
              </a:rPr>
              <a:t>Single “effective emissions per mile” metric across technologies.</a:t>
            </a:r>
          </a:p>
          <a:p>
            <a:pPr marL="342900" indent="-342900" algn="just">
              <a:buFont typeface="Arial" panose="020B0604020202020204" pitchFamily="34" charset="0"/>
              <a:buChar char="•"/>
            </a:pPr>
            <a:r>
              <a:rPr lang="en-US" sz="2400" dirty="0">
                <a:latin typeface="Helvetica" panose="020B0604020202020204" pitchFamily="34" charset="0"/>
                <a:cs typeface="Helvetica" panose="020B0604020202020204" pitchFamily="34" charset="0"/>
              </a:rPr>
              <a:t>Personalized results by location that reflect local fuel prices, energy prices, and mix of utility electric generation. </a:t>
            </a:r>
          </a:p>
          <a:p>
            <a:pPr marL="342900" indent="-342900" algn="just">
              <a:buFont typeface="Arial" panose="020B0604020202020204" pitchFamily="34" charset="0"/>
              <a:buChar char="•"/>
            </a:pPr>
            <a:r>
              <a:rPr lang="en-US" sz="2400" dirty="0">
                <a:latin typeface="Helvetica" panose="020B0604020202020204" pitchFamily="34" charset="0"/>
                <a:cs typeface="Helvetica" panose="020B0604020202020204" pitchFamily="34" charset="0"/>
              </a:rPr>
              <a:t>Interactively inform consumers of a vehicle’s environmental and financial cost.</a:t>
            </a:r>
          </a:p>
          <a:p>
            <a:pPr marL="342900" indent="-342900" algn="just">
              <a:buFont typeface="Arial" panose="020B0604020202020204" pitchFamily="34" charset="0"/>
              <a:buChar char="•"/>
            </a:pPr>
            <a:r>
              <a:rPr lang="en-US" sz="2400" dirty="0">
                <a:latin typeface="Helvetica" panose="020B0604020202020204" pitchFamily="34" charset="0"/>
                <a:cs typeface="Helvetica" panose="020B0604020202020204" pitchFamily="34" charset="0"/>
              </a:rPr>
              <a:t>Clustering algorithm groups different vehicles into categories with similar environmental and financial impacts.</a:t>
            </a:r>
          </a:p>
        </p:txBody>
      </p:sp>
      <p:sp>
        <p:nvSpPr>
          <p:cNvPr id="12" name="TextBox 11"/>
          <p:cNvSpPr txBox="1"/>
          <p:nvPr/>
        </p:nvSpPr>
        <p:spPr>
          <a:xfrm>
            <a:off x="1001169" y="5069306"/>
            <a:ext cx="10058400" cy="3917726"/>
          </a:xfrm>
          <a:prstGeom prst="rect">
            <a:avLst/>
          </a:prstGeom>
          <a:noFill/>
        </p:spPr>
        <p:txBody>
          <a:bodyPr wrap="square" rtlCol="0" anchor="t">
            <a:noAutofit/>
          </a:bodyPr>
          <a:lstStyle/>
          <a:p>
            <a:pPr lvl="0" algn="just"/>
            <a:r>
              <a:rPr lang="en-US" sz="2400" dirty="0">
                <a:solidFill>
                  <a:prstClr val="black"/>
                </a:solidFill>
                <a:latin typeface="Helvetica" panose="020B0604020202020204" pitchFamily="34" charset="0"/>
                <a:cs typeface="Helvetica" panose="020B0604020202020204" pitchFamily="34" charset="0"/>
              </a:rPr>
              <a:t>Transportation is a major source of pollution in the US, contributing up to 29% of CO2 emissions according to the EPA[1].  This tool is aimed at educating consumers about the vehicle emissions and the corresponding fuel cost incurred during the vehicle’s lifecycle. The tool accounts for emissions generated from electricity used in charging electric vehicles and hybrids depending on the source of electricity, which varies with each state.  The tool calculates the lifecycle emissions and cost and then visually shows how it compares to other vehicles in its class.  It gives the consumers a personalized view and more clarity on both the environmental and financial impact of their choice. </a:t>
            </a:r>
          </a:p>
        </p:txBody>
      </p:sp>
      <p:sp>
        <p:nvSpPr>
          <p:cNvPr id="14" name="TextBox 13"/>
          <p:cNvSpPr txBox="1"/>
          <p:nvPr/>
        </p:nvSpPr>
        <p:spPr>
          <a:xfrm>
            <a:off x="11887200" y="5089871"/>
            <a:ext cx="12801600" cy="1283506"/>
          </a:xfrm>
          <a:prstGeom prst="rect">
            <a:avLst/>
          </a:prstGeom>
          <a:noFill/>
        </p:spPr>
        <p:txBody>
          <a:bodyPr wrap="square" rtlCol="0" anchor="t">
            <a:noAutofit/>
          </a:bodyPr>
          <a:lstStyle/>
          <a:p>
            <a:pPr algn="just"/>
            <a:r>
              <a:rPr lang="en-US" sz="2400" dirty="0">
                <a:latin typeface="Helvetica" panose="020B0604020202020204" pitchFamily="34" charset="0"/>
                <a:cs typeface="Helvetica" panose="020B0604020202020204" pitchFamily="34" charset="0"/>
              </a:rPr>
              <a:t>Data was collected from three sources, then cleaned and formatted with a Python script.  The data is read directly into the tool through a JavaScript function based on the state and/or vehicle selected</a:t>
            </a:r>
            <a:r>
              <a:rPr lang="en-US" sz="3200" dirty="0">
                <a:latin typeface="Helvetica" panose="020B0604020202020204" pitchFamily="34" charset="0"/>
                <a:cs typeface="Helvetica" panose="020B0604020202020204" pitchFamily="34" charset="0"/>
              </a:rPr>
              <a:t>.</a:t>
            </a:r>
          </a:p>
        </p:txBody>
      </p:sp>
      <p:sp>
        <p:nvSpPr>
          <p:cNvPr id="16" name="TextBox 15"/>
          <p:cNvSpPr txBox="1"/>
          <p:nvPr/>
        </p:nvSpPr>
        <p:spPr>
          <a:xfrm>
            <a:off x="12341832" y="2531458"/>
            <a:ext cx="5262026" cy="1321999"/>
          </a:xfrm>
          <a:prstGeom prst="rect">
            <a:avLst/>
          </a:prstGeom>
          <a:noFill/>
        </p:spPr>
        <p:txBody>
          <a:bodyPr wrap="square" rtlCol="0" anchor="t">
            <a:noAutofit/>
          </a:bodyPr>
          <a:lstStyle/>
          <a:p>
            <a:r>
              <a:rPr lang="en-US" sz="3600" dirty="0">
                <a:latin typeface="Helvetica" panose="020B0604020202020204" pitchFamily="34" charset="0"/>
                <a:cs typeface="Helvetica" panose="020B0604020202020204" pitchFamily="34" charset="0"/>
              </a:rPr>
              <a:t>Vyshnavi Govindankutty</a:t>
            </a:r>
          </a:p>
          <a:p>
            <a:endParaRPr lang="en-US" sz="800" baseline="30000" dirty="0">
              <a:latin typeface="Helvetica" panose="020B0604020202020204" pitchFamily="34" charset="0"/>
              <a:cs typeface="Helvetica" panose="020B0604020202020204" pitchFamily="34" charset="0"/>
            </a:endParaRPr>
          </a:p>
          <a:p>
            <a:r>
              <a:rPr lang="en-US" sz="3600" dirty="0">
                <a:latin typeface="Helvetica" panose="020B0604020202020204" pitchFamily="34" charset="0"/>
                <a:cs typeface="Helvetica" panose="020B0604020202020204" pitchFamily="34" charset="0"/>
              </a:rPr>
              <a:t>Michael Karsten</a:t>
            </a:r>
          </a:p>
        </p:txBody>
      </p:sp>
      <p:sp>
        <p:nvSpPr>
          <p:cNvPr id="28" name="TextBox 27"/>
          <p:cNvSpPr txBox="1"/>
          <p:nvPr/>
        </p:nvSpPr>
        <p:spPr>
          <a:xfrm>
            <a:off x="11697008" y="11294324"/>
            <a:ext cx="13118591" cy="400110"/>
          </a:xfrm>
          <a:prstGeom prst="rect">
            <a:avLst/>
          </a:prstGeom>
          <a:noFill/>
        </p:spPr>
        <p:txBody>
          <a:bodyPr wrap="square" rtlCol="0" anchor="t">
            <a:spAutoFit/>
          </a:bodyPr>
          <a:lstStyle/>
          <a:p>
            <a:r>
              <a:rPr lang="en-US" sz="2000" dirty="0">
                <a:latin typeface="Helvetica"/>
                <a:cs typeface="Helvetica"/>
              </a:rPr>
              <a:t>Figure 2. Insert Figure description here</a:t>
            </a:r>
          </a:p>
        </p:txBody>
      </p:sp>
      <p:sp>
        <p:nvSpPr>
          <p:cNvPr id="34" name="TextBox 33"/>
          <p:cNvSpPr txBox="1"/>
          <p:nvPr/>
        </p:nvSpPr>
        <p:spPr>
          <a:xfrm>
            <a:off x="914400" y="25573795"/>
            <a:ext cx="34747200" cy="1372865"/>
          </a:xfrm>
          <a:prstGeom prst="rect">
            <a:avLst/>
          </a:prstGeom>
          <a:noFill/>
        </p:spPr>
        <p:txBody>
          <a:bodyPr wrap="square" rtlCol="0">
            <a:noAutofit/>
          </a:bodyPr>
          <a:lstStyle/>
          <a:p>
            <a:pPr>
              <a:lnSpc>
                <a:spcPct val="107000"/>
              </a:lnSpc>
            </a:pPr>
            <a:r>
              <a:rPr lang="en-US" sz="2000" dirty="0"/>
              <a:t>[1] </a:t>
            </a:r>
            <a:r>
              <a:rPr lang="en-US" sz="2000" i="1" dirty="0">
                <a:latin typeface="Calibri" panose="020F0502020204030204" pitchFamily="34" charset="0"/>
                <a:ea typeface="Calibri" panose="020F0502020204030204" pitchFamily="34" charset="0"/>
                <a:cs typeface="Times New Roman" panose="02020603050405020304" pitchFamily="18" charset="0"/>
              </a:rPr>
              <a:t>Greenhouse Gas Emissions</a:t>
            </a:r>
            <a:r>
              <a:rPr lang="en-US" sz="2000" dirty="0">
                <a:latin typeface="Calibri" panose="020F0502020204030204" pitchFamily="34" charset="0"/>
                <a:ea typeface="Calibri" panose="020F0502020204030204" pitchFamily="34" charset="0"/>
                <a:cs typeface="Times New Roman" panose="02020603050405020304" pitchFamily="18" charset="0"/>
              </a:rPr>
              <a:t>. (2019, April 11). (United States Environmental Protection Agency) Retrieved April 23, 2019, from </a:t>
            </a:r>
            <a:r>
              <a:rPr lang="en-US" sz="2000" dirty="0">
                <a:latin typeface="Calibri" panose="020F0502020204030204" pitchFamily="34" charset="0"/>
                <a:ea typeface="Calibri" panose="020F0502020204030204" pitchFamily="34" charset="0"/>
                <a:cs typeface="Times New Roman" panose="02020603050405020304" pitchFamily="18" charset="0"/>
                <a:hlinkClick r:id="rId3"/>
              </a:rPr>
              <a:t>https://www.epa.gov/ghgemissions/sources-greenhouse-gas-emissions</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457200" marR="0" indent="-457200">
              <a:spcBef>
                <a:spcPts val="0"/>
              </a:spcBef>
              <a:spcAft>
                <a:spcPts val="0"/>
              </a:spcAft>
            </a:pPr>
            <a:r>
              <a:rPr lang="en-US" sz="2000" dirty="0">
                <a:latin typeface="Calibri" panose="020F0502020204030204" pitchFamily="34" charset="0"/>
                <a:ea typeface="Calibri" panose="020F0502020204030204" pitchFamily="34" charset="0"/>
              </a:rPr>
              <a:t>[2]  </a:t>
            </a:r>
            <a:r>
              <a:rPr lang="en-US" sz="2000" i="1" dirty="0">
                <a:latin typeface="Calibri" panose="020F0502020204030204" pitchFamily="34" charset="0"/>
                <a:ea typeface="Calibri" panose="020F0502020204030204" pitchFamily="34" charset="0"/>
              </a:rPr>
              <a:t>AAA Gas Prices</a:t>
            </a:r>
            <a:r>
              <a:rPr lang="en-US" sz="2000" dirty="0">
                <a:latin typeface="Calibri" panose="020F0502020204030204" pitchFamily="34" charset="0"/>
                <a:ea typeface="Calibri" panose="020F0502020204030204" pitchFamily="34" charset="0"/>
              </a:rPr>
              <a:t>. (2019, April 23). Retrieved from Gas Prices: </a:t>
            </a:r>
            <a:r>
              <a:rPr lang="en-US" sz="2000" u="sng" dirty="0">
                <a:solidFill>
                  <a:srgbClr val="0563C1"/>
                </a:solidFill>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https://gasprices.aaa.com/</a:t>
            </a:r>
            <a:endParaRPr lang="en-US" sz="2000" dirty="0">
              <a:latin typeface="Calibri" panose="020F0502020204030204" pitchFamily="34" charset="0"/>
              <a:ea typeface="Calibri" panose="020F0502020204030204" pitchFamily="34" charset="0"/>
            </a:endParaRPr>
          </a:p>
          <a:p>
            <a:pPr marL="457200" marR="0" indent="-457200">
              <a:spcBef>
                <a:spcPts val="0"/>
              </a:spcBef>
              <a:spcAft>
                <a:spcPts val="0"/>
              </a:spcAft>
            </a:pPr>
            <a:r>
              <a:rPr lang="en-US" sz="2000" dirty="0">
                <a:latin typeface="Calibri" panose="020F0502020204030204" pitchFamily="34" charset="0"/>
                <a:ea typeface="Calibri" panose="020F0502020204030204" pitchFamily="34" charset="0"/>
              </a:rPr>
              <a:t>[3]  </a:t>
            </a:r>
            <a:r>
              <a:rPr lang="en-US" sz="2000" i="1" dirty="0">
                <a:latin typeface="Calibri" panose="020F0502020204030204" pitchFamily="34" charset="0"/>
                <a:ea typeface="Calibri" panose="020F0502020204030204" pitchFamily="34" charset="0"/>
              </a:rPr>
              <a:t>FuelEconomy.gov Web Services</a:t>
            </a:r>
            <a:r>
              <a:rPr lang="en-US" sz="2000" dirty="0">
                <a:latin typeface="Calibri" panose="020F0502020204030204" pitchFamily="34" charset="0"/>
                <a:ea typeface="Calibri" panose="020F0502020204030204" pitchFamily="34" charset="0"/>
              </a:rPr>
              <a:t>. (2019, April 23). Retrieved from </a:t>
            </a:r>
            <a:r>
              <a:rPr lang="en-US" sz="2000" u="sng" dirty="0">
                <a:solidFill>
                  <a:srgbClr val="0563C1"/>
                </a:solidFill>
                <a:latin typeface="Calibri" panose="020F0502020204030204" pitchFamily="34" charset="0"/>
                <a:ea typeface="Calibri" panose="020F0502020204030204" pitchFamily="34" charset="0"/>
                <a:hlinkClick r:id="rId5">
                  <a:extLst>
                    <a:ext uri="{A12FA001-AC4F-418D-AE19-62706E023703}">
                      <ahyp:hlinkClr xmlns:ahyp="http://schemas.microsoft.com/office/drawing/2018/hyperlinkcolor" val="tx"/>
                    </a:ext>
                  </a:extLst>
                </a:hlinkClick>
              </a:rPr>
              <a:t>www.fueleconomy.gov</a:t>
            </a:r>
            <a:r>
              <a:rPr lang="en-US" sz="2000" dirty="0">
                <a:latin typeface="Calibri" panose="020F0502020204030204" pitchFamily="34" charset="0"/>
                <a:ea typeface="Calibri" panose="020F0502020204030204" pitchFamily="34" charset="0"/>
              </a:rPr>
              <a:t>: </a:t>
            </a:r>
            <a:r>
              <a:rPr lang="en-US" sz="2000" u="sng" dirty="0">
                <a:solidFill>
                  <a:srgbClr val="0563C1"/>
                </a:solidFill>
                <a:latin typeface="Calibri" panose="020F0502020204030204" pitchFamily="34" charset="0"/>
                <a:ea typeface="Calibri" panose="020F0502020204030204" pitchFamily="34" charset="0"/>
                <a:hlinkClick r:id="rId6">
                  <a:extLst>
                    <a:ext uri="{A12FA001-AC4F-418D-AE19-62706E023703}">
                      <ahyp:hlinkClr xmlns:ahyp="http://schemas.microsoft.com/office/drawing/2018/hyperlinkcolor" val="tx"/>
                    </a:ext>
                  </a:extLst>
                </a:hlinkClick>
              </a:rPr>
              <a:t>https://www.fueleconomy.gov/feg/download.shtml</a:t>
            </a:r>
            <a:endParaRPr lang="en-US" sz="2000" dirty="0">
              <a:latin typeface="Calibri" panose="020F0502020204030204" pitchFamily="34" charset="0"/>
              <a:ea typeface="Calibri" panose="020F0502020204030204" pitchFamily="34" charset="0"/>
            </a:endParaRPr>
          </a:p>
          <a:p>
            <a:pPr marL="457200" marR="0" indent="-457200">
              <a:spcBef>
                <a:spcPts val="0"/>
              </a:spcBef>
              <a:spcAft>
                <a:spcPts val="0"/>
              </a:spcAft>
            </a:pPr>
            <a:r>
              <a:rPr lang="en-US" sz="2000" dirty="0">
                <a:latin typeface="Calibri" panose="020F0502020204030204" pitchFamily="34" charset="0"/>
                <a:ea typeface="Calibri" panose="020F0502020204030204" pitchFamily="34" charset="0"/>
              </a:rPr>
              <a:t>[4]  </a:t>
            </a:r>
            <a:r>
              <a:rPr lang="en-US" sz="2000" i="1" dirty="0">
                <a:latin typeface="Calibri" panose="020F0502020204030204" pitchFamily="34" charset="0"/>
                <a:ea typeface="Calibri" panose="020F0502020204030204" pitchFamily="34" charset="0"/>
              </a:rPr>
              <a:t>Net Generation by Energy Source</a:t>
            </a:r>
            <a:r>
              <a:rPr lang="en-US" sz="2000" dirty="0">
                <a:latin typeface="Calibri" panose="020F0502020204030204" pitchFamily="34" charset="0"/>
                <a:ea typeface="Calibri" panose="020F0502020204030204" pitchFamily="34" charset="0"/>
              </a:rPr>
              <a:t>. (2019, March 26). Retrieved from U.S. Energy Information Administration: </a:t>
            </a:r>
            <a:r>
              <a:rPr lang="en-US" sz="2000" u="sng" dirty="0">
                <a:solidFill>
                  <a:srgbClr val="0563C1"/>
                </a:solidFill>
                <a:latin typeface="Calibri" panose="020F0502020204030204" pitchFamily="34" charset="0"/>
                <a:ea typeface="Calibri" panose="020F0502020204030204" pitchFamily="34" charset="0"/>
                <a:hlinkClick r:id="rId7">
                  <a:extLst>
                    <a:ext uri="{A12FA001-AC4F-418D-AE19-62706E023703}">
                      <ahyp:hlinkClr xmlns:ahyp="http://schemas.microsoft.com/office/drawing/2018/hyperlinkcolor" val="tx"/>
                    </a:ext>
                  </a:extLst>
                </a:hlinkClick>
              </a:rPr>
              <a:t>https://www.eia.gov/electricity/monthly/epm_table_grapher.php?t=epmt_1_01</a:t>
            </a:r>
            <a:endParaRPr lang="en-US" sz="2000" dirty="0">
              <a:latin typeface="Calibri" panose="020F0502020204030204" pitchFamily="34" charset="0"/>
              <a:ea typeface="Calibri" panose="020F0502020204030204" pitchFamily="34" charset="0"/>
            </a:endParaRPr>
          </a:p>
          <a:p>
            <a:br>
              <a:rPr lang="en-US" sz="2000" dirty="0"/>
            </a:br>
            <a:endParaRPr lang="en-US" sz="2000" dirty="0">
              <a:latin typeface="Helvetica"/>
              <a:cs typeface="Helvetica"/>
            </a:endParaRPr>
          </a:p>
        </p:txBody>
      </p:sp>
      <p:sp>
        <p:nvSpPr>
          <p:cNvPr id="36" name="TextBox 35"/>
          <p:cNvSpPr txBox="1"/>
          <p:nvPr/>
        </p:nvSpPr>
        <p:spPr>
          <a:xfrm>
            <a:off x="914399" y="23645314"/>
            <a:ext cx="10635539" cy="828569"/>
          </a:xfrm>
          <a:prstGeom prst="rect">
            <a:avLst/>
          </a:prstGeom>
          <a:noFill/>
        </p:spPr>
        <p:txBody>
          <a:bodyPr wrap="square" rtlCol="0">
            <a:noAutofit/>
          </a:bodyPr>
          <a:lstStyle/>
          <a:p>
            <a:r>
              <a:rPr lang="en-US" sz="2400" dirty="0">
                <a:latin typeface="Helvetica"/>
                <a:cs typeface="Helvetica"/>
              </a:rPr>
              <a:t>Many thanks to Professor Polo Chau and the CSE 6242 </a:t>
            </a:r>
          </a:p>
          <a:p>
            <a:r>
              <a:rPr lang="en-US" sz="2400" dirty="0">
                <a:latin typeface="Helvetica"/>
                <a:cs typeface="Helvetica"/>
              </a:rPr>
              <a:t>TA’s during the Spring 2019 semester.</a:t>
            </a:r>
          </a:p>
        </p:txBody>
      </p:sp>
      <p:graphicFrame>
        <p:nvGraphicFramePr>
          <p:cNvPr id="38" name="Table 37"/>
          <p:cNvGraphicFramePr>
            <a:graphicFrameLocks noGrp="1"/>
          </p:cNvGraphicFramePr>
          <p:nvPr>
            <p:extLst>
              <p:ext uri="{D42A27DB-BD31-4B8C-83A1-F6EECF244321}">
                <p14:modId xmlns:p14="http://schemas.microsoft.com/office/powerpoint/2010/main" val="550185795"/>
              </p:ext>
            </p:extLst>
          </p:nvPr>
        </p:nvGraphicFramePr>
        <p:xfrm>
          <a:off x="11887200" y="4008353"/>
          <a:ext cx="12801600" cy="822960"/>
        </p:xfrm>
        <a:graphic>
          <a:graphicData uri="http://schemas.openxmlformats.org/drawingml/2006/table">
            <a:tbl>
              <a:tblPr firstRow="1" bandRow="1">
                <a:effectLst/>
                <a:tableStyleId>{5C22544A-7EE6-4342-B048-85BDC9FD1C3A}</a:tableStyleId>
              </a:tblPr>
              <a:tblGrid>
                <a:gridCol w="12801600">
                  <a:extLst>
                    <a:ext uri="{9D8B030D-6E8A-4147-A177-3AD203B41FA5}">
                      <a16:colId xmlns:a16="http://schemas.microsoft.com/office/drawing/2014/main" val="20000"/>
                    </a:ext>
                  </a:extLst>
                </a:gridCol>
              </a:tblGrid>
              <a:tr h="370840">
                <a:tc>
                  <a:txBody>
                    <a:bodyPr/>
                    <a:lstStyle/>
                    <a:p>
                      <a:r>
                        <a:rPr lang="en-US" sz="4800" b="0" dirty="0">
                          <a:solidFill>
                            <a:schemeClr val="tx1"/>
                          </a:solidFill>
                          <a:latin typeface="Helvetica"/>
                          <a:cs typeface="Helvetica"/>
                        </a:rPr>
                        <a:t>Data</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225923120"/>
              </p:ext>
            </p:extLst>
          </p:nvPr>
        </p:nvGraphicFramePr>
        <p:xfrm>
          <a:off x="972096" y="24702472"/>
          <a:ext cx="34747200" cy="822960"/>
        </p:xfrm>
        <a:graphic>
          <a:graphicData uri="http://schemas.openxmlformats.org/drawingml/2006/table">
            <a:tbl>
              <a:tblPr firstRow="1" bandRow="1">
                <a:effectLst/>
                <a:tableStyleId>{5C22544A-7EE6-4342-B048-85BDC9FD1C3A}</a:tableStyleId>
              </a:tblPr>
              <a:tblGrid>
                <a:gridCol w="34747200">
                  <a:extLst>
                    <a:ext uri="{9D8B030D-6E8A-4147-A177-3AD203B41FA5}">
                      <a16:colId xmlns:a16="http://schemas.microsoft.com/office/drawing/2014/main" val="20000"/>
                    </a:ext>
                  </a:extLst>
                </a:gridCol>
              </a:tblGrid>
              <a:tr h="0">
                <a:tc>
                  <a:txBody>
                    <a:bodyPr/>
                    <a:lstStyle/>
                    <a:p>
                      <a:r>
                        <a:rPr lang="en-US" sz="4800" b="0" dirty="0">
                          <a:solidFill>
                            <a:schemeClr val="tx1"/>
                          </a:solidFill>
                          <a:latin typeface="Helvetica"/>
                          <a:cs typeface="Helvetica"/>
                        </a:rPr>
                        <a:t>References</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771888769"/>
              </p:ext>
            </p:extLst>
          </p:nvPr>
        </p:nvGraphicFramePr>
        <p:xfrm>
          <a:off x="12341832" y="672236"/>
          <a:ext cx="23550026" cy="1547811"/>
        </p:xfrm>
        <a:graphic>
          <a:graphicData uri="http://schemas.openxmlformats.org/drawingml/2006/table">
            <a:tbl>
              <a:tblPr firstRow="1" bandRow="1">
                <a:effectLst/>
                <a:tableStyleId>{5C22544A-7EE6-4342-B048-85BDC9FD1C3A}</a:tableStyleId>
              </a:tblPr>
              <a:tblGrid>
                <a:gridCol w="23550026">
                  <a:extLst>
                    <a:ext uri="{9D8B030D-6E8A-4147-A177-3AD203B41FA5}">
                      <a16:colId xmlns:a16="http://schemas.microsoft.com/office/drawing/2014/main" val="20000"/>
                    </a:ext>
                  </a:extLst>
                </a:gridCol>
              </a:tblGrid>
              <a:tr h="1547811">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7200" dirty="0">
                          <a:solidFill>
                            <a:schemeClr val="tx1"/>
                          </a:solidFill>
                        </a:rPr>
                        <a:t>Vehicle Lifecycle Cost and Emission Impact Tool</a:t>
                      </a:r>
                      <a:endParaRPr lang="en-US" sz="7200" b="0" dirty="0">
                        <a:solidFill>
                          <a:schemeClr val="tx1"/>
                        </a:solidFill>
                        <a:latin typeface="Helvetica"/>
                        <a:cs typeface="Helvetica"/>
                      </a:endParaRPr>
                    </a:p>
                  </a:txBody>
                  <a:tcPr anchor="ctr">
                    <a:lnB w="28575" cap="flat" cmpd="sng" algn="ctr">
                      <a:solidFill>
                        <a:srgbClr val="F4C827"/>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4027900650"/>
              </p:ext>
            </p:extLst>
          </p:nvPr>
        </p:nvGraphicFramePr>
        <p:xfrm>
          <a:off x="914400" y="8987032"/>
          <a:ext cx="10058400" cy="822960"/>
        </p:xfrm>
        <a:graphic>
          <a:graphicData uri="http://schemas.openxmlformats.org/drawingml/2006/table">
            <a:tbl>
              <a:tblPr firstRow="1" bandRow="1">
                <a:effectLst/>
                <a:tableStyleId>{5C22544A-7EE6-4342-B048-85BDC9FD1C3A}</a:tableStyleId>
              </a:tblPr>
              <a:tblGrid>
                <a:gridCol w="10058400">
                  <a:extLst>
                    <a:ext uri="{9D8B030D-6E8A-4147-A177-3AD203B41FA5}">
                      <a16:colId xmlns:a16="http://schemas.microsoft.com/office/drawing/2014/main" val="20000"/>
                    </a:ext>
                  </a:extLst>
                </a:gridCol>
              </a:tblGrid>
              <a:tr h="370840">
                <a:tc>
                  <a:txBody>
                    <a:bodyPr/>
                    <a:lstStyle/>
                    <a:p>
                      <a:r>
                        <a:rPr lang="en-US" sz="4800" b="0" baseline="0" dirty="0">
                          <a:solidFill>
                            <a:schemeClr val="tx1"/>
                          </a:solidFill>
                          <a:latin typeface="Helvetica"/>
                          <a:cs typeface="Helvetica"/>
                        </a:rPr>
                        <a:t>Approach</a:t>
                      </a:r>
                      <a:endParaRPr lang="en-US" sz="4800" b="0" dirty="0">
                        <a:solidFill>
                          <a:schemeClr val="tx1"/>
                        </a:solidFill>
                        <a:latin typeface="Helvetica"/>
                        <a:cs typeface="Helvetica"/>
                      </a:endParaRP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64144947"/>
              </p:ext>
            </p:extLst>
          </p:nvPr>
        </p:nvGraphicFramePr>
        <p:xfrm>
          <a:off x="934063" y="4025353"/>
          <a:ext cx="10062438" cy="822960"/>
        </p:xfrm>
        <a:graphic>
          <a:graphicData uri="http://schemas.openxmlformats.org/drawingml/2006/table">
            <a:tbl>
              <a:tblPr firstRow="1" bandRow="1">
                <a:effectLst/>
                <a:tableStyleId>{5C22544A-7EE6-4342-B048-85BDC9FD1C3A}</a:tableStyleId>
              </a:tblPr>
              <a:tblGrid>
                <a:gridCol w="10062438">
                  <a:extLst>
                    <a:ext uri="{9D8B030D-6E8A-4147-A177-3AD203B41FA5}">
                      <a16:colId xmlns:a16="http://schemas.microsoft.com/office/drawing/2014/main" val="20000"/>
                    </a:ext>
                  </a:extLst>
                </a:gridCol>
              </a:tblGrid>
              <a:tr h="370840">
                <a:tc>
                  <a:txBody>
                    <a:bodyPr/>
                    <a:lstStyle/>
                    <a:p>
                      <a:r>
                        <a:rPr lang="en-US" sz="4800" b="0" dirty="0">
                          <a:solidFill>
                            <a:schemeClr val="tx1"/>
                          </a:solidFill>
                          <a:latin typeface="Helvetica"/>
                          <a:cs typeface="Helvetica"/>
                        </a:rPr>
                        <a:t>Introduction</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13525808" y="13000886"/>
            <a:ext cx="9144000" cy="646331"/>
          </a:xfrm>
          <a:prstGeom prst="rect">
            <a:avLst/>
          </a:prstGeom>
        </p:spPr>
        <p:txBody>
          <a:bodyPr rtlCol="0">
            <a:spAutoFit/>
          </a:bodyPr>
          <a:lstStyle/>
          <a:p>
            <a:endParaRPr lang="en-US" sz="3600" dirty="0"/>
          </a:p>
        </p:txBody>
      </p:sp>
      <p:pic>
        <p:nvPicPr>
          <p:cNvPr id="18" name="Picture 17">
            <a:extLst>
              <a:ext uri="{FF2B5EF4-FFF2-40B4-BE49-F238E27FC236}">
                <a16:creationId xmlns:a16="http://schemas.microsoft.com/office/drawing/2014/main" id="{F92A3F2A-EF0A-4D34-831F-741FE6270A75}"/>
              </a:ext>
            </a:extLst>
          </p:cNvPr>
          <p:cNvPicPr>
            <a:picLocks noChangeAspect="1"/>
          </p:cNvPicPr>
          <p:nvPr/>
        </p:nvPicPr>
        <p:blipFill>
          <a:blip r:embed="rId8"/>
          <a:stretch>
            <a:fillRect/>
          </a:stretch>
        </p:blipFill>
        <p:spPr>
          <a:xfrm>
            <a:off x="413796" y="768376"/>
            <a:ext cx="11525250" cy="2895600"/>
          </a:xfrm>
          <a:prstGeom prst="rect">
            <a:avLst/>
          </a:prstGeom>
        </p:spPr>
      </p:pic>
      <p:sp>
        <p:nvSpPr>
          <p:cNvPr id="53" name="TextBox 52">
            <a:extLst>
              <a:ext uri="{FF2B5EF4-FFF2-40B4-BE49-F238E27FC236}">
                <a16:creationId xmlns:a16="http://schemas.microsoft.com/office/drawing/2014/main" id="{6E997E44-5343-4EAF-B809-38F3378F9857}"/>
              </a:ext>
            </a:extLst>
          </p:cNvPr>
          <p:cNvSpPr txBox="1"/>
          <p:nvPr/>
        </p:nvSpPr>
        <p:spPr>
          <a:xfrm>
            <a:off x="18041815" y="2557075"/>
            <a:ext cx="5262026" cy="1321999"/>
          </a:xfrm>
          <a:prstGeom prst="rect">
            <a:avLst/>
          </a:prstGeom>
          <a:noFill/>
        </p:spPr>
        <p:txBody>
          <a:bodyPr wrap="square" rtlCol="0" anchor="t">
            <a:noAutofit/>
          </a:bodyPr>
          <a:lstStyle/>
          <a:p>
            <a:r>
              <a:rPr lang="en-US" sz="3600" dirty="0">
                <a:latin typeface="Helvetica" panose="020B0604020202020204" pitchFamily="34" charset="0"/>
                <a:cs typeface="Helvetica" panose="020B0604020202020204" pitchFamily="34" charset="0"/>
              </a:rPr>
              <a:t>Corey McCann</a:t>
            </a:r>
          </a:p>
          <a:p>
            <a:endParaRPr lang="en-US" sz="800" baseline="30000" dirty="0">
              <a:latin typeface="Helvetica" panose="020B0604020202020204" pitchFamily="34" charset="0"/>
              <a:cs typeface="Helvetica" panose="020B0604020202020204" pitchFamily="34" charset="0"/>
            </a:endParaRPr>
          </a:p>
          <a:p>
            <a:r>
              <a:rPr lang="en-US" sz="3600" dirty="0">
                <a:latin typeface="Helvetica" panose="020B0604020202020204" pitchFamily="34" charset="0"/>
                <a:cs typeface="Helvetica" panose="020B0604020202020204" pitchFamily="34" charset="0"/>
              </a:rPr>
              <a:t>Erich Rasch</a:t>
            </a:r>
          </a:p>
        </p:txBody>
      </p:sp>
      <p:graphicFrame>
        <p:nvGraphicFramePr>
          <p:cNvPr id="54" name="Table 53">
            <a:extLst>
              <a:ext uri="{FF2B5EF4-FFF2-40B4-BE49-F238E27FC236}">
                <a16:creationId xmlns:a16="http://schemas.microsoft.com/office/drawing/2014/main" id="{2B722702-6CF6-4D7C-8542-F7099DE2355A}"/>
              </a:ext>
            </a:extLst>
          </p:cNvPr>
          <p:cNvGraphicFramePr>
            <a:graphicFrameLocks noGrp="1"/>
          </p:cNvGraphicFramePr>
          <p:nvPr>
            <p:extLst>
              <p:ext uri="{D42A27DB-BD31-4B8C-83A1-F6EECF244321}">
                <p14:modId xmlns:p14="http://schemas.microsoft.com/office/powerpoint/2010/main" val="3277432948"/>
              </p:ext>
            </p:extLst>
          </p:nvPr>
        </p:nvGraphicFramePr>
        <p:xfrm>
          <a:off x="25579499" y="4025353"/>
          <a:ext cx="9831661" cy="822960"/>
        </p:xfrm>
        <a:graphic>
          <a:graphicData uri="http://schemas.openxmlformats.org/drawingml/2006/table">
            <a:tbl>
              <a:tblPr firstRow="1" bandRow="1">
                <a:effectLst/>
                <a:tableStyleId>{5C22544A-7EE6-4342-B048-85BDC9FD1C3A}</a:tableStyleId>
              </a:tblPr>
              <a:tblGrid>
                <a:gridCol w="9831661">
                  <a:extLst>
                    <a:ext uri="{9D8B030D-6E8A-4147-A177-3AD203B41FA5}">
                      <a16:colId xmlns:a16="http://schemas.microsoft.com/office/drawing/2014/main" val="20000"/>
                    </a:ext>
                  </a:extLst>
                </a:gridCol>
              </a:tblGrid>
              <a:tr h="370840">
                <a:tc>
                  <a:txBody>
                    <a:bodyPr/>
                    <a:lstStyle/>
                    <a:p>
                      <a:r>
                        <a:rPr lang="en-US" sz="4800" b="0" dirty="0">
                          <a:solidFill>
                            <a:schemeClr val="tx1"/>
                          </a:solidFill>
                          <a:latin typeface="Helvetica"/>
                          <a:cs typeface="Helvetica"/>
                        </a:rPr>
                        <a:t>Experiments &amp; Results</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5" name="Table 54">
            <a:extLst>
              <a:ext uri="{FF2B5EF4-FFF2-40B4-BE49-F238E27FC236}">
                <a16:creationId xmlns:a16="http://schemas.microsoft.com/office/drawing/2014/main" id="{1CD77FF8-9367-48AF-A278-8591249D7B14}"/>
              </a:ext>
            </a:extLst>
          </p:cNvPr>
          <p:cNvGraphicFramePr>
            <a:graphicFrameLocks noGrp="1"/>
          </p:cNvGraphicFramePr>
          <p:nvPr>
            <p:extLst>
              <p:ext uri="{D42A27DB-BD31-4B8C-83A1-F6EECF244321}">
                <p14:modId xmlns:p14="http://schemas.microsoft.com/office/powerpoint/2010/main" val="2714000179"/>
              </p:ext>
            </p:extLst>
          </p:nvPr>
        </p:nvGraphicFramePr>
        <p:xfrm>
          <a:off x="914399" y="22606003"/>
          <a:ext cx="9831661" cy="822960"/>
        </p:xfrm>
        <a:graphic>
          <a:graphicData uri="http://schemas.openxmlformats.org/drawingml/2006/table">
            <a:tbl>
              <a:tblPr firstRow="1" bandRow="1">
                <a:effectLst/>
                <a:tableStyleId>{5C22544A-7EE6-4342-B048-85BDC9FD1C3A}</a:tableStyleId>
              </a:tblPr>
              <a:tblGrid>
                <a:gridCol w="9831661">
                  <a:extLst>
                    <a:ext uri="{9D8B030D-6E8A-4147-A177-3AD203B41FA5}">
                      <a16:colId xmlns:a16="http://schemas.microsoft.com/office/drawing/2014/main" val="20000"/>
                    </a:ext>
                  </a:extLst>
                </a:gridCol>
              </a:tblGrid>
              <a:tr h="370840">
                <a:tc>
                  <a:txBody>
                    <a:bodyPr/>
                    <a:lstStyle/>
                    <a:p>
                      <a:r>
                        <a:rPr lang="en-US" sz="4800" b="0" dirty="0">
                          <a:solidFill>
                            <a:schemeClr val="tx1"/>
                          </a:solidFill>
                          <a:latin typeface="Helvetica"/>
                          <a:cs typeface="Helvetica"/>
                        </a:rPr>
                        <a:t>Acknowledgments</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19" name="Picture 18">
            <a:extLst>
              <a:ext uri="{FF2B5EF4-FFF2-40B4-BE49-F238E27FC236}">
                <a16:creationId xmlns:a16="http://schemas.microsoft.com/office/drawing/2014/main" id="{616FD200-B9EF-40D4-9BFB-280AAE56DD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4281" y="10535561"/>
            <a:ext cx="6705600" cy="6992397"/>
          </a:xfrm>
          <a:prstGeom prst="rect">
            <a:avLst/>
          </a:prstGeom>
        </p:spPr>
      </p:pic>
      <p:pic>
        <p:nvPicPr>
          <p:cNvPr id="21" name="Picture 20">
            <a:extLst>
              <a:ext uri="{FF2B5EF4-FFF2-40B4-BE49-F238E27FC236}">
                <a16:creationId xmlns:a16="http://schemas.microsoft.com/office/drawing/2014/main" id="{4B5C5809-2221-4D18-A5DC-0E49578887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82640" y="10293892"/>
            <a:ext cx="5410200" cy="7220304"/>
          </a:xfrm>
          <a:prstGeom prst="rect">
            <a:avLst/>
          </a:prstGeom>
        </p:spPr>
      </p:pic>
      <p:graphicFrame>
        <p:nvGraphicFramePr>
          <p:cNvPr id="8" name="Table 7">
            <a:extLst>
              <a:ext uri="{FF2B5EF4-FFF2-40B4-BE49-F238E27FC236}">
                <a16:creationId xmlns:a16="http://schemas.microsoft.com/office/drawing/2014/main" id="{A14C48F2-D02B-48E4-8B17-0032F1C57885}"/>
              </a:ext>
            </a:extLst>
          </p:cNvPr>
          <p:cNvGraphicFramePr>
            <a:graphicFrameLocks noGrp="1"/>
          </p:cNvGraphicFramePr>
          <p:nvPr>
            <p:extLst>
              <p:ext uri="{D42A27DB-BD31-4B8C-83A1-F6EECF244321}">
                <p14:modId xmlns:p14="http://schemas.microsoft.com/office/powerpoint/2010/main" val="885296107"/>
              </p:ext>
            </p:extLst>
          </p:nvPr>
        </p:nvGraphicFramePr>
        <p:xfrm>
          <a:off x="26942072" y="5486400"/>
          <a:ext cx="7315200" cy="5648325"/>
        </p:xfrm>
        <a:graphic>
          <a:graphicData uri="http://schemas.openxmlformats.org/drawingml/2006/table">
            <a:tbl>
              <a:tblPr/>
              <a:tblGrid>
                <a:gridCol w="457200">
                  <a:extLst>
                    <a:ext uri="{9D8B030D-6E8A-4147-A177-3AD203B41FA5}">
                      <a16:colId xmlns:a16="http://schemas.microsoft.com/office/drawing/2014/main" val="791673919"/>
                    </a:ext>
                  </a:extLst>
                </a:gridCol>
                <a:gridCol w="1097280">
                  <a:extLst>
                    <a:ext uri="{9D8B030D-6E8A-4147-A177-3AD203B41FA5}">
                      <a16:colId xmlns:a16="http://schemas.microsoft.com/office/drawing/2014/main" val="340025028"/>
                    </a:ext>
                  </a:extLst>
                </a:gridCol>
                <a:gridCol w="2468880">
                  <a:extLst>
                    <a:ext uri="{9D8B030D-6E8A-4147-A177-3AD203B41FA5}">
                      <a16:colId xmlns:a16="http://schemas.microsoft.com/office/drawing/2014/main" val="3177650312"/>
                    </a:ext>
                  </a:extLst>
                </a:gridCol>
                <a:gridCol w="548640">
                  <a:extLst>
                    <a:ext uri="{9D8B030D-6E8A-4147-A177-3AD203B41FA5}">
                      <a16:colId xmlns:a16="http://schemas.microsoft.com/office/drawing/2014/main" val="165633229"/>
                    </a:ext>
                  </a:extLst>
                </a:gridCol>
                <a:gridCol w="548640">
                  <a:extLst>
                    <a:ext uri="{9D8B030D-6E8A-4147-A177-3AD203B41FA5}">
                      <a16:colId xmlns:a16="http://schemas.microsoft.com/office/drawing/2014/main" val="2692003143"/>
                    </a:ext>
                  </a:extLst>
                </a:gridCol>
                <a:gridCol w="548640">
                  <a:extLst>
                    <a:ext uri="{9D8B030D-6E8A-4147-A177-3AD203B41FA5}">
                      <a16:colId xmlns:a16="http://schemas.microsoft.com/office/drawing/2014/main" val="531739859"/>
                    </a:ext>
                  </a:extLst>
                </a:gridCol>
                <a:gridCol w="548640">
                  <a:extLst>
                    <a:ext uri="{9D8B030D-6E8A-4147-A177-3AD203B41FA5}">
                      <a16:colId xmlns:a16="http://schemas.microsoft.com/office/drawing/2014/main" val="2200510280"/>
                    </a:ext>
                  </a:extLst>
                </a:gridCol>
                <a:gridCol w="548640">
                  <a:extLst>
                    <a:ext uri="{9D8B030D-6E8A-4147-A177-3AD203B41FA5}">
                      <a16:colId xmlns:a16="http://schemas.microsoft.com/office/drawing/2014/main" val="2402720161"/>
                    </a:ext>
                  </a:extLst>
                </a:gridCol>
                <a:gridCol w="548640">
                  <a:extLst>
                    <a:ext uri="{9D8B030D-6E8A-4147-A177-3AD203B41FA5}">
                      <a16:colId xmlns:a16="http://schemas.microsoft.com/office/drawing/2014/main" val="1301670676"/>
                    </a:ext>
                  </a:extLst>
                </a:gridCol>
              </a:tblGrid>
              <a:tr h="190500">
                <a:tc rowSpan="2">
                  <a:txBody>
                    <a:bodyPr/>
                    <a:lstStyle/>
                    <a:p>
                      <a:pPr algn="ctr" fontAlgn="ctr"/>
                      <a:r>
                        <a:rPr lang="en-US" sz="1100" b="1" i="0" u="none" strike="noStrike" dirty="0">
                          <a:solidFill>
                            <a:srgbClr val="000000"/>
                          </a:solidFill>
                          <a:effectLst/>
                          <a:latin typeface="Calibri" panose="020F0502020204030204" pitchFamily="34" charset="0"/>
                        </a:rPr>
                        <a:t>State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dirty="0">
                          <a:solidFill>
                            <a:srgbClr val="000000"/>
                          </a:solidFill>
                          <a:effectLst/>
                          <a:latin typeface="Calibri" panose="020F0502020204030204" pitchFamily="34" charset="0"/>
                        </a:rPr>
                        <a:t>Car Class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dirty="0">
                          <a:solidFill>
                            <a:srgbClr val="000000"/>
                          </a:solidFill>
                          <a:effectLst/>
                          <a:latin typeface="Calibri" panose="020F0502020204030204" pitchFamily="34" charset="0"/>
                        </a:rPr>
                        <a:t>Vehicles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r>
                        <a:rPr lang="en-US" sz="1100" b="1" i="0" u="none" strike="noStrike" dirty="0">
                          <a:solidFill>
                            <a:srgbClr val="000000"/>
                          </a:solidFill>
                          <a:effectLst/>
                          <a:latin typeface="Calibri" panose="020F0502020204030204" pitchFamily="34" charset="0"/>
                        </a:rPr>
                        <a:t>Total Emissions (tons CO2)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b="1" i="0" u="none" strike="noStrike" dirty="0">
                          <a:solidFill>
                            <a:srgbClr val="000000"/>
                          </a:solidFill>
                          <a:effectLst/>
                          <a:latin typeface="Calibri" panose="020F0502020204030204" pitchFamily="34" charset="0"/>
                        </a:rPr>
                        <a:t>Total Cost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73873"/>
                  </a:ext>
                </a:extLst>
              </a:tr>
              <a:tr h="2000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Gas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Hybrid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EV</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Gas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Hybrid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EV</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24250"/>
                  </a:ext>
                </a:extLst>
              </a:tr>
              <a:tr h="571500">
                <a:tc rowSpan="4">
                  <a:txBody>
                    <a:bodyPr/>
                    <a:lstStyle/>
                    <a:p>
                      <a:pPr algn="ctr" fontAlgn="ctr"/>
                      <a:r>
                        <a:rPr lang="en-US" sz="1100" b="1" i="0" u="none" strike="noStrike">
                          <a:solidFill>
                            <a:srgbClr val="000000"/>
                          </a:solidFill>
                          <a:effectLst/>
                          <a:latin typeface="Calibri" panose="020F0502020204030204" pitchFamily="34" charset="0"/>
                        </a:rPr>
                        <a:t>CA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Compact Cars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Chevrolet Cruze</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Volvo S60 AWD PHEV</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Volkswagen e-Golf</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1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tc>
                  <a:txBody>
                    <a:bodyPr/>
                    <a:lstStyle/>
                    <a:p>
                      <a:pPr algn="ctr" fontAlgn="ctr"/>
                      <a:r>
                        <a:rPr lang="en-US" sz="1100" b="0" i="0" u="none" strike="noStrike" dirty="0">
                          <a:solidFill>
                            <a:srgbClr val="000000"/>
                          </a:solidFill>
                          <a:effectLst/>
                          <a:latin typeface="Calibri" panose="020F0502020204030204" pitchFamily="34" charset="0"/>
                        </a:rPr>
                        <a:t>17570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en-US" sz="1100" b="0" i="0" u="none" strike="noStrike">
                          <a:solidFill>
                            <a:srgbClr val="000000"/>
                          </a:solidFill>
                          <a:effectLst/>
                          <a:latin typeface="Calibri" panose="020F0502020204030204" pitchFamily="34" charset="0"/>
                        </a:rPr>
                        <a:t>15510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en-US" sz="1100" b="0" i="0" u="none" strike="noStrike">
                          <a:solidFill>
                            <a:srgbClr val="000000"/>
                          </a:solidFill>
                          <a:effectLst/>
                          <a:latin typeface="Calibri" panose="020F0502020204030204" pitchFamily="34" charset="0"/>
                        </a:rPr>
                        <a:t>7809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extLst>
                  <a:ext uri="{0D108BD9-81ED-4DB2-BD59-A6C34878D82A}">
                    <a16:rowId xmlns:a16="http://schemas.microsoft.com/office/drawing/2014/main" val="4029072071"/>
                  </a:ext>
                </a:extLst>
              </a:tr>
              <a:tr h="571500">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Mid-Size Sedan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effectLst/>
                          <a:latin typeface="Calibri" panose="020F0502020204030204" pitchFamily="34" charset="0"/>
                        </a:rPr>
                        <a:t>Gas: Toyota Camry LE/SE</a:t>
                      </a:r>
                      <a:br>
                        <a:rPr lang="en-US" sz="1100" b="1" i="0" u="none" strike="noStrike" dirty="0">
                          <a:solidFill>
                            <a:srgbClr val="000000"/>
                          </a:solidFill>
                          <a:effectLst/>
                          <a:latin typeface="Calibri" panose="020F0502020204030204" pitchFamily="34" charset="0"/>
                        </a:rPr>
                      </a:br>
                      <a:r>
                        <a:rPr lang="en-US" sz="1100" b="1" i="0" u="none" strike="noStrike" dirty="0">
                          <a:solidFill>
                            <a:srgbClr val="000000"/>
                          </a:solidFill>
                          <a:effectLst/>
                          <a:latin typeface="Calibri" panose="020F0502020204030204" pitchFamily="34" charset="0"/>
                        </a:rPr>
                        <a:t>Hybrid: Hyundai Sonata Plug-in </a:t>
                      </a:r>
                      <a:r>
                        <a:rPr lang="en-US" sz="1100" b="1" i="0" u="none" strike="noStrike" dirty="0" err="1">
                          <a:solidFill>
                            <a:srgbClr val="000000"/>
                          </a:solidFill>
                          <a:effectLst/>
                          <a:latin typeface="Calibri" panose="020F0502020204030204" pitchFamily="34" charset="0"/>
                        </a:rPr>
                        <a:t>Hyrbrid</a:t>
                      </a:r>
                      <a:br>
                        <a:rPr lang="en-US" sz="1100" b="1" i="0" u="none" strike="noStrike" dirty="0">
                          <a:solidFill>
                            <a:srgbClr val="000000"/>
                          </a:solidFill>
                          <a:effectLst/>
                          <a:latin typeface="Calibri" panose="020F0502020204030204" pitchFamily="34" charset="0"/>
                        </a:rPr>
                      </a:br>
                      <a:r>
                        <a:rPr lang="en-US" sz="1100" b="1" i="0" u="none" strike="noStrike" dirty="0">
                          <a:solidFill>
                            <a:srgbClr val="000000"/>
                          </a:solidFill>
                          <a:effectLst/>
                          <a:latin typeface="Calibri" panose="020F0502020204030204" pitchFamily="34" charset="0"/>
                        </a:rPr>
                        <a:t>Electric: Tesla Model 3 Mid Range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100" b="0" i="0" u="none" strike="noStrike">
                          <a:solidFill>
                            <a:srgbClr val="000000"/>
                          </a:solidFill>
                          <a:effectLst/>
                          <a:latin typeface="Calibri" panose="020F0502020204030204"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ctr" fontAlgn="ctr"/>
                      <a:r>
                        <a:rPr lang="en-US"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1100" b="0" i="0" u="none" strike="noStrike" dirty="0">
                          <a:solidFill>
                            <a:srgbClr val="000000"/>
                          </a:solidFill>
                          <a:effectLst/>
                          <a:latin typeface="Calibri" panose="020F0502020204030204" pitchFamily="34" charset="0"/>
                        </a:rPr>
                        <a:t>18328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en-US" sz="1100" b="0" i="0" u="none" strike="noStrike">
                          <a:solidFill>
                            <a:srgbClr val="000000"/>
                          </a:solidFill>
                          <a:effectLst/>
                          <a:latin typeface="Calibri" panose="020F0502020204030204" pitchFamily="34" charset="0"/>
                        </a:rPr>
                        <a:t>9353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en-US" sz="1100" b="0" i="0" u="none" strike="noStrike">
                          <a:solidFill>
                            <a:srgbClr val="000000"/>
                          </a:solidFill>
                          <a:effectLst/>
                          <a:latin typeface="Calibri" panose="020F0502020204030204" pitchFamily="34" charset="0"/>
                        </a:rPr>
                        <a:t>7111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extLst>
                  <a:ext uri="{0D108BD9-81ED-4DB2-BD59-A6C34878D82A}">
                    <a16:rowId xmlns:a16="http://schemas.microsoft.com/office/drawing/2014/main" val="3892870006"/>
                  </a:ext>
                </a:extLst>
              </a:tr>
              <a:tr h="571500">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Performance Sedans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Audi A6</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Porsche Panamera 4 e-Hybrid</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Tesla Model S P100D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en-US"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en-US"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07B"/>
                    </a:solidFill>
                  </a:tcPr>
                </a:tc>
                <a:tc>
                  <a:txBody>
                    <a:bodyPr/>
                    <a:lstStyle/>
                    <a:p>
                      <a:pPr algn="ctr" fontAlgn="ctr"/>
                      <a:r>
                        <a:rPr lang="en-US" sz="1100" b="0" i="0" u="none" strike="noStrike">
                          <a:solidFill>
                            <a:srgbClr val="000000"/>
                          </a:solidFill>
                          <a:effectLst/>
                          <a:latin typeface="Calibri" panose="020F0502020204030204" pitchFamily="34" charset="0"/>
                        </a:rPr>
                        <a:t>20946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E76"/>
                    </a:solidFill>
                  </a:tcPr>
                </a:tc>
                <a:tc>
                  <a:txBody>
                    <a:bodyPr/>
                    <a:lstStyle/>
                    <a:p>
                      <a:pPr algn="ctr" fontAlgn="ctr"/>
                      <a:r>
                        <a:rPr lang="en-US" sz="1100" b="0" i="0" u="none" strike="noStrike">
                          <a:solidFill>
                            <a:srgbClr val="000000"/>
                          </a:solidFill>
                          <a:effectLst/>
                          <a:latin typeface="Calibri" panose="020F0502020204030204" pitchFamily="34" charset="0"/>
                        </a:rPr>
                        <a:t>22648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3"/>
                    </a:solidFill>
                  </a:tcPr>
                </a:tc>
                <a:tc>
                  <a:txBody>
                    <a:bodyPr/>
                    <a:lstStyle/>
                    <a:p>
                      <a:pPr algn="ctr" fontAlgn="ctr"/>
                      <a:r>
                        <a:rPr lang="en-US" sz="1100" b="0" i="0" u="none" strike="noStrike">
                          <a:solidFill>
                            <a:srgbClr val="000000"/>
                          </a:solidFill>
                          <a:effectLst/>
                          <a:latin typeface="Calibri" panose="020F0502020204030204" pitchFamily="34" charset="0"/>
                        </a:rPr>
                        <a:t>9497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extLst>
                  <a:ext uri="{0D108BD9-81ED-4DB2-BD59-A6C34878D82A}">
                    <a16:rowId xmlns:a16="http://schemas.microsoft.com/office/drawing/2014/main" val="1156227614"/>
                  </a:ext>
                </a:extLst>
              </a:tr>
              <a:tr h="581025">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Standard SUV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BMW X5 xDrive40i</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Volvo XC90 AWD PHEV</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Tesla Model X P100D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57F"/>
                    </a:solidFill>
                  </a:tcPr>
                </a:tc>
                <a:tc>
                  <a:txBody>
                    <a:bodyPr/>
                    <a:lstStyle/>
                    <a:p>
                      <a:pPr algn="ctr" fontAlgn="ctr"/>
                      <a:r>
                        <a:rPr lang="en-US"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4C37C"/>
                    </a:solidFill>
                  </a:tcPr>
                </a:tc>
                <a:tc>
                  <a:txBody>
                    <a:bodyPr/>
                    <a:lstStyle/>
                    <a:p>
                      <a:pPr algn="ctr" fontAlgn="ctr"/>
                      <a:r>
                        <a:rPr lang="en-US" sz="1100" b="0" i="0" u="none" strike="noStrike">
                          <a:solidFill>
                            <a:srgbClr val="000000"/>
                          </a:solidFill>
                          <a:effectLst/>
                          <a:latin typeface="Calibri" panose="020F0502020204030204" pitchFamily="34" charset="0"/>
                        </a:rPr>
                        <a:t>26659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1100" b="0" i="0" u="none" strike="noStrike" dirty="0">
                          <a:solidFill>
                            <a:srgbClr val="000000"/>
                          </a:solidFill>
                          <a:effectLst/>
                          <a:latin typeface="Calibri" panose="020F0502020204030204" pitchFamily="34" charset="0"/>
                        </a:rPr>
                        <a:t>20097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A677"/>
                    </a:solidFill>
                  </a:tcPr>
                </a:tc>
                <a:tc>
                  <a:txBody>
                    <a:bodyPr/>
                    <a:lstStyle/>
                    <a:p>
                      <a:pPr algn="ctr" fontAlgn="ctr"/>
                      <a:r>
                        <a:rPr lang="en-US" sz="1100" b="0" i="0" u="none" strike="noStrike">
                          <a:solidFill>
                            <a:srgbClr val="000000"/>
                          </a:solidFill>
                          <a:effectLst/>
                          <a:latin typeface="Calibri" panose="020F0502020204030204" pitchFamily="34" charset="0"/>
                        </a:rPr>
                        <a:t>10866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282"/>
                    </a:solidFill>
                  </a:tcPr>
                </a:tc>
                <a:extLst>
                  <a:ext uri="{0D108BD9-81ED-4DB2-BD59-A6C34878D82A}">
                    <a16:rowId xmlns:a16="http://schemas.microsoft.com/office/drawing/2014/main" val="3469133991"/>
                  </a:ext>
                </a:extLst>
              </a:tr>
              <a:tr h="571500">
                <a:tc rowSpan="4">
                  <a:txBody>
                    <a:bodyPr/>
                    <a:lstStyle/>
                    <a:p>
                      <a:pPr algn="ctr" fontAlgn="ctr"/>
                      <a:r>
                        <a:rPr lang="en-US" sz="1100" b="1" i="0" u="none" strike="noStrike">
                          <a:solidFill>
                            <a:srgbClr val="000000"/>
                          </a:solidFill>
                          <a:effectLst/>
                          <a:latin typeface="Calibri" panose="020F0502020204030204" pitchFamily="34" charset="0"/>
                        </a:rPr>
                        <a:t>WV</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Compact Cars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Chevrolet Cruze</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Volvo S60 AWD PHEV</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Volkswagen e-Golf</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100" b="0" i="0" u="none" strike="noStrike">
                          <a:solidFill>
                            <a:srgbClr val="000000"/>
                          </a:solidFill>
                          <a:effectLst/>
                          <a:latin typeface="Calibri" panose="020F0502020204030204" pitchFamily="34" charset="0"/>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en-US" sz="1100" b="0" i="0" u="none" strike="noStrike">
                          <a:solidFill>
                            <a:srgbClr val="000000"/>
                          </a:solidFill>
                          <a:effectLst/>
                          <a:latin typeface="Calibri" panose="020F0502020204030204" pitchFamily="34" charset="0"/>
                        </a:rPr>
                        <a:t>43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en-US" sz="1100" b="0" i="0" u="none" strike="noStrike">
                          <a:solidFill>
                            <a:srgbClr val="000000"/>
                          </a:solidFill>
                          <a:effectLst/>
                          <a:latin typeface="Calibri" panose="020F0502020204030204" pitchFamily="34" charset="0"/>
                        </a:rPr>
                        <a:t>12268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en-US" sz="1100" b="0" i="0" u="none" strike="noStrike" dirty="0">
                          <a:solidFill>
                            <a:srgbClr val="000000"/>
                          </a:solidFill>
                          <a:effectLst/>
                          <a:latin typeface="Calibri" panose="020F0502020204030204" pitchFamily="34" charset="0"/>
                        </a:rPr>
                        <a:t>9878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en-US" sz="1100" b="0" i="0" u="none" strike="noStrike">
                          <a:solidFill>
                            <a:srgbClr val="000000"/>
                          </a:solidFill>
                          <a:effectLst/>
                          <a:latin typeface="Calibri" panose="020F0502020204030204" pitchFamily="34" charset="0"/>
                        </a:rPr>
                        <a:t>4143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E7B"/>
                    </a:solidFill>
                  </a:tcPr>
                </a:tc>
                <a:extLst>
                  <a:ext uri="{0D108BD9-81ED-4DB2-BD59-A6C34878D82A}">
                    <a16:rowId xmlns:a16="http://schemas.microsoft.com/office/drawing/2014/main" val="2275918872"/>
                  </a:ext>
                </a:extLst>
              </a:tr>
              <a:tr h="571500">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Mid-Size Sedan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Toyota Camry LE/SE</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Hyundai Sonata Plug-in Hyrbrid</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Tesla Model 3 Mid Range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100" b="0" i="0" u="none" strike="noStrike">
                          <a:solidFill>
                            <a:srgbClr val="000000"/>
                          </a:solidFill>
                          <a:effectLst/>
                          <a:latin typeface="Calibri" panose="020F0502020204030204"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ctr" fontAlgn="ctr"/>
                      <a:r>
                        <a:rPr lang="en-US" sz="1100" b="0" i="0" u="none" strike="noStrike">
                          <a:solidFill>
                            <a:srgbClr val="000000"/>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en-US" sz="1100" b="0" i="0" u="none" strike="noStrike">
                          <a:solidFill>
                            <a:srgbClr val="000000"/>
                          </a:solidFill>
                          <a:effectLst/>
                          <a:latin typeface="Calibri" panose="020F0502020204030204" pitchFamily="34" charset="0"/>
                        </a:rPr>
                        <a:t>12797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en-US" sz="1100" b="0" i="0" u="none" strike="noStrike">
                          <a:solidFill>
                            <a:srgbClr val="000000"/>
                          </a:solidFill>
                          <a:effectLst/>
                          <a:latin typeface="Calibri" panose="020F0502020204030204" pitchFamily="34" charset="0"/>
                        </a:rPr>
                        <a:t>7374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en-US" sz="1100" b="0" i="0" u="none" strike="noStrike" dirty="0">
                          <a:solidFill>
                            <a:srgbClr val="000000"/>
                          </a:solidFill>
                          <a:effectLst/>
                          <a:latin typeface="Calibri" panose="020F0502020204030204" pitchFamily="34" charset="0"/>
                        </a:rPr>
                        <a:t>4007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26176300"/>
                  </a:ext>
                </a:extLst>
              </a:tr>
              <a:tr h="571500">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Performance Sedans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Audi A6</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Porsche Panamera 4 e-Hybrid</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Tesla Model S P100D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en-US" sz="1100" b="0" i="0" u="none" strike="noStrike">
                          <a:solidFill>
                            <a:srgbClr val="000000"/>
                          </a:solidFill>
                          <a:effectLst/>
                          <a:latin typeface="Calibri" panose="020F0502020204030204" pitchFamily="34" charset="0"/>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16D"/>
                    </a:solidFill>
                  </a:tcPr>
                </a:tc>
                <a:tc>
                  <a:txBody>
                    <a:bodyPr/>
                    <a:lstStyle/>
                    <a:p>
                      <a:pPr algn="ctr" fontAlgn="ctr"/>
                      <a:r>
                        <a:rPr lang="en-US" sz="1100" b="0" i="0" u="none" strike="noStrike">
                          <a:solidFill>
                            <a:srgbClr val="000000"/>
                          </a:solidFill>
                          <a:effectLst/>
                          <a:latin typeface="Calibri" panose="020F0502020204030204" pitchFamily="34" charset="0"/>
                        </a:rPr>
                        <a:t>52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en-US" sz="1100" b="0" i="0" u="none" strike="noStrike">
                          <a:solidFill>
                            <a:srgbClr val="000000"/>
                          </a:solidFill>
                          <a:effectLst/>
                          <a:latin typeface="Calibri" panose="020F0502020204030204" pitchFamily="34" charset="0"/>
                        </a:rPr>
                        <a:t>14625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en-US" sz="1100" b="0" i="0" u="none" strike="noStrike" dirty="0">
                          <a:solidFill>
                            <a:srgbClr val="000000"/>
                          </a:solidFill>
                          <a:effectLst/>
                          <a:latin typeface="Calibri" panose="020F0502020204030204" pitchFamily="34" charset="0"/>
                        </a:rPr>
                        <a:t>14679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en-US" sz="1100" b="0" i="0" u="none" strike="noStrike" dirty="0">
                          <a:solidFill>
                            <a:srgbClr val="000000"/>
                          </a:solidFill>
                          <a:effectLst/>
                          <a:latin typeface="Calibri" panose="020F0502020204030204" pitchFamily="34" charset="0"/>
                        </a:rPr>
                        <a:t>5039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extLst>
                  <a:ext uri="{0D108BD9-81ED-4DB2-BD59-A6C34878D82A}">
                    <a16:rowId xmlns:a16="http://schemas.microsoft.com/office/drawing/2014/main" val="957658701"/>
                  </a:ext>
                </a:extLst>
              </a:tr>
              <a:tr h="581025">
                <a:tc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Standard SUV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effectLst/>
                          <a:latin typeface="Calibri" panose="020F0502020204030204" pitchFamily="34" charset="0"/>
                        </a:rPr>
                        <a:t>Gas: BMW X5 xDrive40i</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Hybrid: Volvo XC90 AWD PHEV</a:t>
                      </a:r>
                      <a:br>
                        <a:rPr lang="en-US" sz="1100" b="1" i="0" u="none" strike="noStrike">
                          <a:solidFill>
                            <a:srgbClr val="000000"/>
                          </a:solidFill>
                          <a:effectLst/>
                          <a:latin typeface="Calibri" panose="020F0502020204030204" pitchFamily="34" charset="0"/>
                        </a:rPr>
                      </a:br>
                      <a:r>
                        <a:rPr lang="en-US" sz="1100" b="1" i="0" u="none" strike="noStrike">
                          <a:solidFill>
                            <a:srgbClr val="000000"/>
                          </a:solidFill>
                          <a:effectLst/>
                          <a:latin typeface="Calibri" panose="020F0502020204030204" pitchFamily="34" charset="0"/>
                        </a:rPr>
                        <a:t>Electric: Tesla Model X P100D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1100" b="0" i="0" u="none" strike="noStrike">
                          <a:solidFill>
                            <a:srgbClr val="000000"/>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774"/>
                    </a:solidFill>
                  </a:tcPr>
                </a:tc>
                <a:tc>
                  <a:txBody>
                    <a:bodyPr/>
                    <a:lstStyle/>
                    <a:p>
                      <a:pPr algn="ctr" fontAlgn="ctr"/>
                      <a:r>
                        <a:rPr lang="en-US" sz="1100" b="0" i="0" u="none" strike="noStrike">
                          <a:solidFill>
                            <a:srgbClr val="000000"/>
                          </a:solidFill>
                          <a:effectLst/>
                          <a:latin typeface="Calibri" panose="020F0502020204030204" pitchFamily="34" charset="0"/>
                        </a:rPr>
                        <a:t>59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1100" b="0" i="0" u="none" strike="noStrike">
                          <a:solidFill>
                            <a:srgbClr val="000000"/>
                          </a:solidFill>
                          <a:effectLst/>
                          <a:latin typeface="Calibri" panose="020F0502020204030204" pitchFamily="34" charset="0"/>
                        </a:rPr>
                        <a:t>18614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7A"/>
                    </a:solidFill>
                  </a:tcPr>
                </a:tc>
                <a:tc>
                  <a:txBody>
                    <a:bodyPr/>
                    <a:lstStyle/>
                    <a:p>
                      <a:pPr algn="ctr" fontAlgn="ctr"/>
                      <a:r>
                        <a:rPr lang="en-US" sz="1100" b="0" i="0" u="none" strike="noStrike">
                          <a:solidFill>
                            <a:srgbClr val="000000"/>
                          </a:solidFill>
                          <a:effectLst/>
                          <a:latin typeface="Calibri" panose="020F0502020204030204" pitchFamily="34" charset="0"/>
                        </a:rPr>
                        <a:t>13011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84"/>
                    </a:solidFill>
                  </a:tcPr>
                </a:tc>
                <a:tc>
                  <a:txBody>
                    <a:bodyPr/>
                    <a:lstStyle/>
                    <a:p>
                      <a:pPr algn="ctr" fontAlgn="ctr"/>
                      <a:r>
                        <a:rPr lang="en-US" sz="1100" b="0" i="0" u="none" strike="noStrike" dirty="0">
                          <a:solidFill>
                            <a:srgbClr val="000000"/>
                          </a:solidFill>
                          <a:effectLst/>
                          <a:latin typeface="Calibri" panose="020F0502020204030204" pitchFamily="34" charset="0"/>
                        </a:rPr>
                        <a:t>5765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3C77C"/>
                    </a:solidFill>
                  </a:tcPr>
                </a:tc>
                <a:extLst>
                  <a:ext uri="{0D108BD9-81ED-4DB2-BD59-A6C34878D82A}">
                    <a16:rowId xmlns:a16="http://schemas.microsoft.com/office/drawing/2014/main" val="1657740253"/>
                  </a:ext>
                </a:extLst>
              </a:tr>
              <a:tr h="66675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t"/>
                      <a:r>
                        <a:rPr lang="en-US" sz="1100" b="1" i="0" u="none" strike="noStrike">
                          <a:solidFill>
                            <a:srgbClr val="000000"/>
                          </a:solidFill>
                          <a:effectLst/>
                          <a:latin typeface="Calibri" panose="020F0502020204030204" pitchFamily="34" charset="0"/>
                        </a:rPr>
                        <a:t>Assumptions:</a:t>
                      </a: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gridSpan="7">
                  <a:txBody>
                    <a:bodyPr/>
                    <a:lstStyle/>
                    <a:p>
                      <a:pPr algn="l" fontAlgn="t"/>
                      <a:r>
                        <a:rPr lang="en-US" sz="1100" b="1" i="0" u="none" strike="noStrike" dirty="0">
                          <a:solidFill>
                            <a:srgbClr val="000000"/>
                          </a:solidFill>
                          <a:effectLst/>
                          <a:latin typeface="Calibri" panose="020F0502020204030204" pitchFamily="34" charset="0"/>
                        </a:rPr>
                        <a:t>1. Car year is 2019 (except for Performance Sedans, 2018)</a:t>
                      </a:r>
                      <a:br>
                        <a:rPr lang="en-US" sz="1100" b="1" i="0" u="none" strike="noStrike" dirty="0">
                          <a:solidFill>
                            <a:srgbClr val="000000"/>
                          </a:solidFill>
                          <a:effectLst/>
                          <a:latin typeface="Calibri" panose="020F0502020204030204" pitchFamily="34" charset="0"/>
                        </a:rPr>
                      </a:br>
                      <a:r>
                        <a:rPr lang="en-US" sz="1100" b="1" i="0" u="none" strike="noStrike" dirty="0">
                          <a:solidFill>
                            <a:srgbClr val="000000"/>
                          </a:solidFill>
                          <a:effectLst/>
                          <a:latin typeface="Calibri" panose="020F0502020204030204" pitchFamily="34" charset="0"/>
                        </a:rPr>
                        <a:t>2. 8 years of use</a:t>
                      </a:r>
                      <a:br>
                        <a:rPr lang="en-US" sz="1100" b="1" i="0" u="none" strike="noStrike" dirty="0">
                          <a:solidFill>
                            <a:srgbClr val="000000"/>
                          </a:solidFill>
                          <a:effectLst/>
                          <a:latin typeface="Calibri" panose="020F0502020204030204" pitchFamily="34" charset="0"/>
                        </a:rPr>
                      </a:br>
                      <a:r>
                        <a:rPr lang="en-US" sz="1100" b="1" i="0" u="none" strike="noStrike" dirty="0">
                          <a:solidFill>
                            <a:srgbClr val="000000"/>
                          </a:solidFill>
                          <a:effectLst/>
                          <a:latin typeface="Calibri" panose="020F0502020204030204" pitchFamily="34" charset="0"/>
                        </a:rPr>
                        <a:t>3. 150,000 miles</a:t>
                      </a: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6356001"/>
                  </a:ext>
                </a:extLst>
              </a:tr>
            </a:tbl>
          </a:graphicData>
        </a:graphic>
      </p:graphicFrame>
      <p:pic>
        <p:nvPicPr>
          <p:cNvPr id="9" name="Picture 8">
            <a:extLst>
              <a:ext uri="{FF2B5EF4-FFF2-40B4-BE49-F238E27FC236}">
                <a16:creationId xmlns:a16="http://schemas.microsoft.com/office/drawing/2014/main" id="{88D607D4-49D6-4833-8997-2DBCFE9D4707}"/>
              </a:ext>
            </a:extLst>
          </p:cNvPr>
          <p:cNvPicPr>
            <a:picLocks noChangeAspect="1"/>
          </p:cNvPicPr>
          <p:nvPr/>
        </p:nvPicPr>
        <p:blipFill>
          <a:blip r:embed="rId11"/>
          <a:stretch>
            <a:fillRect/>
          </a:stretch>
        </p:blipFill>
        <p:spPr>
          <a:xfrm>
            <a:off x="25876003" y="14078298"/>
            <a:ext cx="4514850" cy="4219575"/>
          </a:xfrm>
          <a:prstGeom prst="rect">
            <a:avLst/>
          </a:prstGeom>
        </p:spPr>
      </p:pic>
      <p:pic>
        <p:nvPicPr>
          <p:cNvPr id="10" name="Picture 9">
            <a:extLst>
              <a:ext uri="{FF2B5EF4-FFF2-40B4-BE49-F238E27FC236}">
                <a16:creationId xmlns:a16="http://schemas.microsoft.com/office/drawing/2014/main" id="{C236769E-0DB0-421E-81C0-361A347DB685}"/>
              </a:ext>
            </a:extLst>
          </p:cNvPr>
          <p:cNvPicPr>
            <a:picLocks noChangeAspect="1"/>
          </p:cNvPicPr>
          <p:nvPr/>
        </p:nvPicPr>
        <p:blipFill>
          <a:blip r:embed="rId12"/>
          <a:stretch>
            <a:fillRect/>
          </a:stretch>
        </p:blipFill>
        <p:spPr>
          <a:xfrm>
            <a:off x="31108882" y="14097348"/>
            <a:ext cx="4533900" cy="4200525"/>
          </a:xfrm>
          <a:prstGeom prst="rect">
            <a:avLst/>
          </a:prstGeom>
        </p:spPr>
      </p:pic>
      <p:sp>
        <p:nvSpPr>
          <p:cNvPr id="17" name="Rectangle 16">
            <a:extLst>
              <a:ext uri="{FF2B5EF4-FFF2-40B4-BE49-F238E27FC236}">
                <a16:creationId xmlns:a16="http://schemas.microsoft.com/office/drawing/2014/main" id="{1C9AEC27-75BC-4C84-8C1C-336F0BB644A6}"/>
              </a:ext>
            </a:extLst>
          </p:cNvPr>
          <p:cNvSpPr/>
          <p:nvPr/>
        </p:nvSpPr>
        <p:spPr>
          <a:xfrm>
            <a:off x="26881174" y="13565945"/>
            <a:ext cx="2701381"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California (CA)</a:t>
            </a:r>
            <a:endParaRPr lang="en-US" sz="2800" b="1" dirty="0"/>
          </a:p>
        </p:txBody>
      </p:sp>
      <p:sp>
        <p:nvSpPr>
          <p:cNvPr id="39" name="Rectangle 38">
            <a:extLst>
              <a:ext uri="{FF2B5EF4-FFF2-40B4-BE49-F238E27FC236}">
                <a16:creationId xmlns:a16="http://schemas.microsoft.com/office/drawing/2014/main" id="{F9C88F67-8C3B-4A51-B66C-FEA860194AE8}"/>
              </a:ext>
            </a:extLst>
          </p:cNvPr>
          <p:cNvSpPr/>
          <p:nvPr/>
        </p:nvSpPr>
        <p:spPr>
          <a:xfrm>
            <a:off x="31465585" y="13564943"/>
            <a:ext cx="3363293"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West Virginia (WV)</a:t>
            </a:r>
          </a:p>
        </p:txBody>
      </p:sp>
      <p:cxnSp>
        <p:nvCxnSpPr>
          <p:cNvPr id="24" name="Straight Connector 23">
            <a:extLst>
              <a:ext uri="{FF2B5EF4-FFF2-40B4-BE49-F238E27FC236}">
                <a16:creationId xmlns:a16="http://schemas.microsoft.com/office/drawing/2014/main" id="{98E8E805-F52E-4BE1-9560-668EA786AB09}"/>
              </a:ext>
            </a:extLst>
          </p:cNvPr>
          <p:cNvCxnSpPr>
            <a:cxnSpLocks/>
          </p:cNvCxnSpPr>
          <p:nvPr/>
        </p:nvCxnSpPr>
        <p:spPr>
          <a:xfrm>
            <a:off x="30788753" y="13943973"/>
            <a:ext cx="0" cy="8948353"/>
          </a:xfrm>
          <a:prstGeom prst="line">
            <a:avLst/>
          </a:prstGeom>
          <a:ln>
            <a:solidFill>
              <a:schemeClr val="bg1">
                <a:lumMod val="50000"/>
              </a:schemeClr>
            </a:solidFill>
            <a:prstDash val="lgDash"/>
          </a:ln>
        </p:spPr>
        <p:style>
          <a:lnRef idx="1">
            <a:schemeClr val="dk1"/>
          </a:lnRef>
          <a:fillRef idx="0">
            <a:schemeClr val="dk1"/>
          </a:fillRef>
          <a:effectRef idx="0">
            <a:schemeClr val="dk1"/>
          </a:effectRef>
          <a:fontRef idx="minor">
            <a:schemeClr val="tx1"/>
          </a:fontRef>
        </p:style>
      </p:cxnSp>
      <p:grpSp>
        <p:nvGrpSpPr>
          <p:cNvPr id="31" name="Group 30">
            <a:extLst>
              <a:ext uri="{FF2B5EF4-FFF2-40B4-BE49-F238E27FC236}">
                <a16:creationId xmlns:a16="http://schemas.microsoft.com/office/drawing/2014/main" id="{FCADAAFD-D7EC-49C7-AF06-283625D4C187}"/>
              </a:ext>
            </a:extLst>
          </p:cNvPr>
          <p:cNvGrpSpPr/>
          <p:nvPr/>
        </p:nvGrpSpPr>
        <p:grpSpPr>
          <a:xfrm>
            <a:off x="31213225" y="18281796"/>
            <a:ext cx="4494190" cy="4410075"/>
            <a:chOff x="30599672" y="17181695"/>
            <a:chExt cx="4494190" cy="4410075"/>
          </a:xfrm>
        </p:grpSpPr>
        <p:pic>
          <p:nvPicPr>
            <p:cNvPr id="13" name="Picture 12">
              <a:extLst>
                <a:ext uri="{FF2B5EF4-FFF2-40B4-BE49-F238E27FC236}">
                  <a16:creationId xmlns:a16="http://schemas.microsoft.com/office/drawing/2014/main" id="{01104C00-E606-4765-BE3F-BB6E08948EF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599672" y="17181695"/>
              <a:ext cx="4494190" cy="4410075"/>
            </a:xfrm>
            <a:prstGeom prst="rect">
              <a:avLst/>
            </a:prstGeom>
          </p:spPr>
        </p:pic>
        <p:sp>
          <p:nvSpPr>
            <p:cNvPr id="46" name="Oval 45">
              <a:extLst>
                <a:ext uri="{FF2B5EF4-FFF2-40B4-BE49-F238E27FC236}">
                  <a16:creationId xmlns:a16="http://schemas.microsoft.com/office/drawing/2014/main" id="{C6AFC543-EB42-4280-BBD1-D11CEC322F39}"/>
                </a:ext>
              </a:extLst>
            </p:cNvPr>
            <p:cNvSpPr/>
            <p:nvPr/>
          </p:nvSpPr>
          <p:spPr>
            <a:xfrm flipH="1">
              <a:off x="31420151" y="19348704"/>
              <a:ext cx="228600" cy="28523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F32BA-0275-4D05-803A-85DB6E98BC03}"/>
                </a:ext>
              </a:extLst>
            </p:cNvPr>
            <p:cNvSpPr/>
            <p:nvPr/>
          </p:nvSpPr>
          <p:spPr>
            <a:xfrm flipH="1">
              <a:off x="32159595" y="19348704"/>
              <a:ext cx="228600" cy="28523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ACE4214-1A2D-4625-8D1D-6765AE303D0F}"/>
                </a:ext>
              </a:extLst>
            </p:cNvPr>
            <p:cNvSpPr/>
            <p:nvPr/>
          </p:nvSpPr>
          <p:spPr>
            <a:xfrm flipH="1">
              <a:off x="32444700" y="19375649"/>
              <a:ext cx="228600" cy="28523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6C85B777-7781-4EB2-B256-45A18D162BD4}"/>
              </a:ext>
            </a:extLst>
          </p:cNvPr>
          <p:cNvGrpSpPr/>
          <p:nvPr/>
        </p:nvGrpSpPr>
        <p:grpSpPr>
          <a:xfrm>
            <a:off x="25983965" y="18346236"/>
            <a:ext cx="4495800" cy="4362450"/>
            <a:chOff x="25370412" y="17246135"/>
            <a:chExt cx="4495800" cy="4362450"/>
          </a:xfrm>
        </p:grpSpPr>
        <p:pic>
          <p:nvPicPr>
            <p:cNvPr id="15" name="Picture 14">
              <a:extLst>
                <a:ext uri="{FF2B5EF4-FFF2-40B4-BE49-F238E27FC236}">
                  <a16:creationId xmlns:a16="http://schemas.microsoft.com/office/drawing/2014/main" id="{6DF55119-27CC-423D-80EB-E1243AB5396A}"/>
                </a:ext>
              </a:extLst>
            </p:cNvPr>
            <p:cNvPicPr>
              <a:picLocks noChangeAspect="1"/>
            </p:cNvPicPr>
            <p:nvPr/>
          </p:nvPicPr>
          <p:blipFill>
            <a:blip r:embed="rId14"/>
            <a:stretch>
              <a:fillRect/>
            </a:stretch>
          </p:blipFill>
          <p:spPr>
            <a:xfrm>
              <a:off x="25370412" y="17246135"/>
              <a:ext cx="4495800" cy="4362450"/>
            </a:xfrm>
            <a:prstGeom prst="rect">
              <a:avLst/>
            </a:prstGeom>
          </p:spPr>
        </p:pic>
        <p:sp>
          <p:nvSpPr>
            <p:cNvPr id="51" name="Oval 50">
              <a:extLst>
                <a:ext uri="{FF2B5EF4-FFF2-40B4-BE49-F238E27FC236}">
                  <a16:creationId xmlns:a16="http://schemas.microsoft.com/office/drawing/2014/main" id="{73EF84E1-7299-49C0-92BA-6F41075181D0}"/>
                </a:ext>
              </a:extLst>
            </p:cNvPr>
            <p:cNvSpPr/>
            <p:nvPr/>
          </p:nvSpPr>
          <p:spPr>
            <a:xfrm flipH="1">
              <a:off x="27281895" y="19427360"/>
              <a:ext cx="228600" cy="28523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8899829-08A4-46CC-B222-699F6F33E603}"/>
                </a:ext>
              </a:extLst>
            </p:cNvPr>
            <p:cNvSpPr/>
            <p:nvPr/>
          </p:nvSpPr>
          <p:spPr>
            <a:xfrm flipH="1">
              <a:off x="27089100" y="20329159"/>
              <a:ext cx="228600" cy="28523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3C77BA-6C1D-4E23-82DC-CBB633512DBC}"/>
                </a:ext>
              </a:extLst>
            </p:cNvPr>
            <p:cNvSpPr/>
            <p:nvPr/>
          </p:nvSpPr>
          <p:spPr>
            <a:xfrm flipH="1">
              <a:off x="26398728" y="20692872"/>
              <a:ext cx="228600" cy="28523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0A008C1B-71FB-443E-9247-F975560CEB4F}"/>
              </a:ext>
            </a:extLst>
          </p:cNvPr>
          <p:cNvSpPr/>
          <p:nvPr/>
        </p:nvSpPr>
        <p:spPr>
          <a:xfrm>
            <a:off x="29306616" y="13029573"/>
            <a:ext cx="2964273" cy="584775"/>
          </a:xfrm>
          <a:prstGeom prst="rect">
            <a:avLst/>
          </a:prstGeom>
        </p:spPr>
        <p:txBody>
          <a:bodyPr wrap="none">
            <a:spAutoFit/>
          </a:bodyPr>
          <a:lstStyle/>
          <a:p>
            <a:r>
              <a:rPr lang="en-US" sz="3200" b="1" dirty="0">
                <a:latin typeface="Helvetica" panose="020B0604020202020204" pitchFamily="34" charset="0"/>
                <a:cs typeface="Helvetica" panose="020B0604020202020204" pitchFamily="34" charset="0"/>
              </a:rPr>
              <a:t>Compact Cars</a:t>
            </a:r>
            <a:endParaRPr lang="en-US" sz="3200" b="1" dirty="0"/>
          </a:p>
        </p:txBody>
      </p:sp>
      <p:cxnSp>
        <p:nvCxnSpPr>
          <p:cNvPr id="60" name="Straight Arrow Connector 59">
            <a:extLst>
              <a:ext uri="{FF2B5EF4-FFF2-40B4-BE49-F238E27FC236}">
                <a16:creationId xmlns:a16="http://schemas.microsoft.com/office/drawing/2014/main" id="{90213B81-C919-4DDD-9A7C-BC3A52B925F9}"/>
              </a:ext>
            </a:extLst>
          </p:cNvPr>
          <p:cNvCxnSpPr>
            <a:cxnSpLocks/>
          </p:cNvCxnSpPr>
          <p:nvPr/>
        </p:nvCxnSpPr>
        <p:spPr>
          <a:xfrm flipH="1" flipV="1">
            <a:off x="32768293" y="21133272"/>
            <a:ext cx="233455" cy="2723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e 43">
            <a:extLst>
              <a:ext uri="{FF2B5EF4-FFF2-40B4-BE49-F238E27FC236}">
                <a16:creationId xmlns:a16="http://schemas.microsoft.com/office/drawing/2014/main" id="{1C6F9D2D-589F-4F6C-89E0-F3CE7D49E667}"/>
              </a:ext>
            </a:extLst>
          </p:cNvPr>
          <p:cNvGraphicFramePr>
            <a:graphicFrameLocks noGrp="1"/>
          </p:cNvGraphicFramePr>
          <p:nvPr>
            <p:extLst>
              <p:ext uri="{D42A27DB-BD31-4B8C-83A1-F6EECF244321}">
                <p14:modId xmlns:p14="http://schemas.microsoft.com/office/powerpoint/2010/main" val="393933918"/>
              </p:ext>
            </p:extLst>
          </p:nvPr>
        </p:nvGraphicFramePr>
        <p:xfrm>
          <a:off x="12004842" y="6543098"/>
          <a:ext cx="12252332" cy="1806700"/>
        </p:xfrm>
        <a:graphic>
          <a:graphicData uri="http://schemas.openxmlformats.org/drawingml/2006/table">
            <a:tbl>
              <a:tblPr/>
              <a:tblGrid>
                <a:gridCol w="2971800">
                  <a:extLst>
                    <a:ext uri="{9D8B030D-6E8A-4147-A177-3AD203B41FA5}">
                      <a16:colId xmlns:a16="http://schemas.microsoft.com/office/drawing/2014/main" val="66315598"/>
                    </a:ext>
                  </a:extLst>
                </a:gridCol>
                <a:gridCol w="2377440">
                  <a:extLst>
                    <a:ext uri="{9D8B030D-6E8A-4147-A177-3AD203B41FA5}">
                      <a16:colId xmlns:a16="http://schemas.microsoft.com/office/drawing/2014/main" val="3144209005"/>
                    </a:ext>
                  </a:extLst>
                </a:gridCol>
                <a:gridCol w="3657600">
                  <a:extLst>
                    <a:ext uri="{9D8B030D-6E8A-4147-A177-3AD203B41FA5}">
                      <a16:colId xmlns:a16="http://schemas.microsoft.com/office/drawing/2014/main" val="1589458503"/>
                    </a:ext>
                  </a:extLst>
                </a:gridCol>
                <a:gridCol w="1416694">
                  <a:extLst>
                    <a:ext uri="{9D8B030D-6E8A-4147-A177-3AD203B41FA5}">
                      <a16:colId xmlns:a16="http://schemas.microsoft.com/office/drawing/2014/main" val="1662483838"/>
                    </a:ext>
                  </a:extLst>
                </a:gridCol>
                <a:gridCol w="1828798">
                  <a:extLst>
                    <a:ext uri="{9D8B030D-6E8A-4147-A177-3AD203B41FA5}">
                      <a16:colId xmlns:a16="http://schemas.microsoft.com/office/drawing/2014/main" val="3822771070"/>
                    </a:ext>
                  </a:extLst>
                </a:gridCol>
              </a:tblGrid>
              <a:tr h="575793">
                <a:tc>
                  <a:txBody>
                    <a:bodyPr/>
                    <a:lstStyle/>
                    <a:p>
                      <a:pPr algn="ctr"/>
                      <a:r>
                        <a:rPr lang="en-US" sz="2400" b="1" dirty="0">
                          <a:solidFill>
                            <a:srgbClr val="000000"/>
                          </a:solidFill>
                          <a:effectLst/>
                          <a:latin typeface="Helvetica Neue" panose="02000503000000020004" pitchFamily="2" charset="0"/>
                        </a:rPr>
                        <a:t>Source</a:t>
                      </a:r>
                      <a:endParaRPr lang="en-US" sz="2400" dirty="0">
                        <a:effectLst/>
                      </a:endParaRPr>
                    </a:p>
                  </a:txBody>
                  <a:tcPr marL="12024" marR="12024" marT="12024" marB="1202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000000"/>
                          </a:solidFill>
                          <a:effectLst/>
                          <a:latin typeface="Helvetica Neue" panose="02000503000000020004" pitchFamily="2" charset="0"/>
                        </a:rPr>
                        <a:t>Connection</a:t>
                      </a:r>
                      <a:endParaRPr lang="en-US" sz="2400" dirty="0">
                        <a:effectLst/>
                      </a:endParaRPr>
                    </a:p>
                  </a:txBody>
                  <a:tcPr marL="12024" marR="12024" marT="12024" marB="1202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000000"/>
                          </a:solidFill>
                          <a:effectLst/>
                          <a:latin typeface="Helvetica Neue" panose="02000503000000020004" pitchFamily="2" charset="0"/>
                        </a:rPr>
                        <a:t>Description</a:t>
                      </a:r>
                      <a:endParaRPr lang="en-US" sz="2400" dirty="0">
                        <a:effectLst/>
                      </a:endParaRPr>
                    </a:p>
                  </a:txBody>
                  <a:tcPr marL="12024" marR="12024" marT="12024" marB="1202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000000"/>
                          </a:solidFill>
                          <a:effectLst/>
                          <a:latin typeface="Helvetica Neue" panose="02000503000000020004" pitchFamily="2" charset="0"/>
                        </a:rPr>
                        <a:t>Features</a:t>
                      </a:r>
                      <a:endParaRPr lang="en-US" sz="2400" dirty="0">
                        <a:effectLst/>
                      </a:endParaRPr>
                    </a:p>
                  </a:txBody>
                  <a:tcPr marL="12024" marR="12024" marT="12024" marB="1202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000000"/>
                          </a:solidFill>
                          <a:effectLst/>
                          <a:latin typeface="Helvetica Neue" panose="02000503000000020004" pitchFamily="2" charset="0"/>
                        </a:rPr>
                        <a:t>Attributes</a:t>
                      </a:r>
                      <a:endParaRPr lang="en-US" sz="2400" dirty="0">
                        <a:effectLst/>
                      </a:endParaRPr>
                    </a:p>
                  </a:txBody>
                  <a:tcPr marL="12024" marR="12024" marT="12024" marB="12024"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05421"/>
                  </a:ext>
                </a:extLst>
              </a:tr>
              <a:tr h="0">
                <a:tc>
                  <a:txBody>
                    <a:bodyPr/>
                    <a:lstStyle/>
                    <a:p>
                      <a:r>
                        <a:rPr lang="en-US" sz="2400" u="none" dirty="0">
                          <a:solidFill>
                            <a:schemeClr val="tx1"/>
                          </a:solidFill>
                          <a:effectLst/>
                          <a:latin typeface="Helvetica Neue" panose="02000503000000020004" pitchFamily="2" charset="0"/>
                        </a:rPr>
                        <a:t>EIA.gov [2]</a:t>
                      </a:r>
                      <a:endParaRPr lang="en-US" sz="2400" u="none" dirty="0">
                        <a:solidFill>
                          <a:schemeClr val="tx1"/>
                        </a:solidFill>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rgbClr val="000000"/>
                          </a:solidFill>
                          <a:effectLst/>
                          <a:latin typeface="Helvetica Neue" panose="02000503000000020004" pitchFamily="2" charset="0"/>
                        </a:rPr>
                        <a:t>API connection</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Electric Grid Data</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a:solidFill>
                            <a:srgbClr val="000000"/>
                          </a:solidFill>
                          <a:effectLst/>
                          <a:latin typeface="Helvetica Neue" panose="02000503000000020004" pitchFamily="2" charset="0"/>
                        </a:rPr>
                        <a:t>10</a:t>
                      </a:r>
                      <a:endParaRPr lang="en-US" sz="240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~8,000</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6906033"/>
                  </a:ext>
                </a:extLst>
              </a:tr>
              <a:tr h="451291">
                <a:tc>
                  <a:txBody>
                    <a:bodyPr/>
                    <a:lstStyle/>
                    <a:p>
                      <a:r>
                        <a:rPr lang="en-US" sz="2400" u="none" dirty="0">
                          <a:solidFill>
                            <a:schemeClr val="tx1"/>
                          </a:solidFill>
                          <a:effectLst/>
                          <a:latin typeface="Helvetica Neue" panose="02000503000000020004" pitchFamily="2" charset="0"/>
                        </a:rPr>
                        <a:t>Fuel economy.gov [3]</a:t>
                      </a:r>
                      <a:endParaRPr lang="en-US" sz="2400" u="none" dirty="0">
                        <a:solidFill>
                          <a:schemeClr val="tx1"/>
                        </a:solidFill>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rgbClr val="000000"/>
                          </a:solidFill>
                          <a:effectLst/>
                          <a:latin typeface="Helvetica Neue" panose="02000503000000020004" pitchFamily="2" charset="0"/>
                        </a:rPr>
                        <a:t>Direct Download</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Vehicle fuel economy data</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71</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~41,000</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8595404"/>
                  </a:ext>
                </a:extLst>
              </a:tr>
              <a:tr h="137600">
                <a:tc>
                  <a:txBody>
                    <a:bodyPr/>
                    <a:lstStyle/>
                    <a:p>
                      <a:r>
                        <a:rPr lang="en-US" sz="2400" u="none" dirty="0" err="1">
                          <a:solidFill>
                            <a:schemeClr val="tx1"/>
                          </a:solidFill>
                          <a:effectLst/>
                          <a:latin typeface="Helvetica Neue" panose="02000503000000020004" pitchFamily="2" charset="0"/>
                        </a:rPr>
                        <a:t>AAA.Com</a:t>
                      </a:r>
                      <a:r>
                        <a:rPr lang="en-US" sz="2400" u="none" dirty="0">
                          <a:solidFill>
                            <a:schemeClr val="tx1"/>
                          </a:solidFill>
                          <a:effectLst/>
                          <a:latin typeface="Helvetica Neue" panose="02000503000000020004" pitchFamily="2" charset="0"/>
                        </a:rPr>
                        <a:t> [4]</a:t>
                      </a:r>
                      <a:endParaRPr lang="en-US" sz="2400" u="none" dirty="0">
                        <a:solidFill>
                          <a:schemeClr val="tx1"/>
                        </a:solidFill>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rgbClr val="000000"/>
                          </a:solidFill>
                          <a:effectLst/>
                          <a:latin typeface="Helvetica Neue" panose="02000503000000020004" pitchFamily="2" charset="0"/>
                        </a:rPr>
                        <a:t>Direct Download</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Gas Prices</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4</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0000"/>
                          </a:solidFill>
                          <a:effectLst/>
                          <a:latin typeface="Helvetica Neue" panose="02000503000000020004" pitchFamily="2" charset="0"/>
                        </a:rPr>
                        <a:t>50</a:t>
                      </a:r>
                      <a:endParaRPr lang="en-US" sz="2400" dirty="0">
                        <a:effectLst/>
                      </a:endParaRPr>
                    </a:p>
                  </a:txBody>
                  <a:tcPr marL="12024" marR="12024" marT="12024" marB="12024">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9530747"/>
                  </a:ext>
                </a:extLst>
              </a:tr>
            </a:tbl>
          </a:graphicData>
        </a:graphic>
      </p:graphicFrame>
      <p:sp>
        <p:nvSpPr>
          <p:cNvPr id="45" name="TextBox 44">
            <a:extLst>
              <a:ext uri="{FF2B5EF4-FFF2-40B4-BE49-F238E27FC236}">
                <a16:creationId xmlns:a16="http://schemas.microsoft.com/office/drawing/2014/main" id="{77527125-9C1A-40FD-BF85-0539F033FFEF}"/>
              </a:ext>
            </a:extLst>
          </p:cNvPr>
          <p:cNvSpPr txBox="1"/>
          <p:nvPr/>
        </p:nvSpPr>
        <p:spPr>
          <a:xfrm>
            <a:off x="11911695" y="9490641"/>
            <a:ext cx="12664318" cy="828569"/>
          </a:xfrm>
          <a:prstGeom prst="rect">
            <a:avLst/>
          </a:prstGeom>
          <a:noFill/>
        </p:spPr>
        <p:txBody>
          <a:bodyPr wrap="square" rtlCol="0">
            <a:noAutofit/>
          </a:bodyPr>
          <a:lstStyle/>
          <a:p>
            <a:r>
              <a:rPr lang="en-US" sz="2400" dirty="0">
                <a:latin typeface="Helvetica"/>
                <a:cs typeface="Helvetica"/>
              </a:rPr>
              <a:t>The tool is part of a webpage that can be used in Chrome and Firefox.  It is composed of background information and three interactive plots.</a:t>
            </a:r>
          </a:p>
        </p:txBody>
      </p:sp>
      <p:graphicFrame>
        <p:nvGraphicFramePr>
          <p:cNvPr id="58" name="Table 57">
            <a:extLst>
              <a:ext uri="{FF2B5EF4-FFF2-40B4-BE49-F238E27FC236}">
                <a16:creationId xmlns:a16="http://schemas.microsoft.com/office/drawing/2014/main" id="{437E392B-D59A-4366-8F15-8B7E88BE3225}"/>
              </a:ext>
            </a:extLst>
          </p:cNvPr>
          <p:cNvGraphicFramePr>
            <a:graphicFrameLocks noGrp="1"/>
          </p:cNvGraphicFramePr>
          <p:nvPr>
            <p:extLst>
              <p:ext uri="{D42A27DB-BD31-4B8C-83A1-F6EECF244321}">
                <p14:modId xmlns:p14="http://schemas.microsoft.com/office/powerpoint/2010/main" val="3787139609"/>
              </p:ext>
            </p:extLst>
          </p:nvPr>
        </p:nvGraphicFramePr>
        <p:xfrm>
          <a:off x="11911695" y="8451330"/>
          <a:ext cx="9831661" cy="822960"/>
        </p:xfrm>
        <a:graphic>
          <a:graphicData uri="http://schemas.openxmlformats.org/drawingml/2006/table">
            <a:tbl>
              <a:tblPr firstRow="1" bandRow="1">
                <a:effectLst/>
                <a:tableStyleId>{5C22544A-7EE6-4342-B048-85BDC9FD1C3A}</a:tableStyleId>
              </a:tblPr>
              <a:tblGrid>
                <a:gridCol w="9831661">
                  <a:extLst>
                    <a:ext uri="{9D8B030D-6E8A-4147-A177-3AD203B41FA5}">
                      <a16:colId xmlns:a16="http://schemas.microsoft.com/office/drawing/2014/main" val="20000"/>
                    </a:ext>
                  </a:extLst>
                </a:gridCol>
              </a:tblGrid>
              <a:tr h="370840">
                <a:tc>
                  <a:txBody>
                    <a:bodyPr/>
                    <a:lstStyle/>
                    <a:p>
                      <a:r>
                        <a:rPr lang="en-US" sz="4800" b="0" dirty="0">
                          <a:solidFill>
                            <a:schemeClr val="tx1"/>
                          </a:solidFill>
                          <a:latin typeface="Helvetica"/>
                          <a:cs typeface="Helvetica"/>
                        </a:rPr>
                        <a:t>Visualization &amp; Interactivity</a:t>
                      </a:r>
                    </a:p>
                  </a:txBody>
                  <a:tcPr>
                    <a:lnB w="19050" cap="flat" cmpd="sng" algn="ctr">
                      <a:solidFill>
                        <a:srgbClr val="00096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9" name="TextBox 58">
            <a:extLst>
              <a:ext uri="{FF2B5EF4-FFF2-40B4-BE49-F238E27FC236}">
                <a16:creationId xmlns:a16="http://schemas.microsoft.com/office/drawing/2014/main" id="{8F3379D8-AF61-4A2A-B4CB-6E4E2A40EC5C}"/>
              </a:ext>
            </a:extLst>
          </p:cNvPr>
          <p:cNvSpPr txBox="1"/>
          <p:nvPr/>
        </p:nvSpPr>
        <p:spPr>
          <a:xfrm>
            <a:off x="25579499" y="11134725"/>
            <a:ext cx="10139795" cy="1393821"/>
          </a:xfrm>
          <a:prstGeom prst="rect">
            <a:avLst/>
          </a:prstGeom>
          <a:noFill/>
        </p:spPr>
        <p:txBody>
          <a:bodyPr wrap="square" rtlCol="0">
            <a:noAutofit/>
          </a:bodyPr>
          <a:lstStyle/>
          <a:p>
            <a:pPr algn="just"/>
            <a:r>
              <a:rPr lang="en-US" sz="2000" dirty="0">
                <a:latin typeface="Helvetica"/>
                <a:cs typeface="Helvetica"/>
              </a:rPr>
              <a:t>Fig. 4.    Experiments were performed with the tool to evaluate lifecycle emissions and fuel cost for four different vehicle classes in a low emissions power generation state (California, 182 gCO2/</a:t>
            </a:r>
            <a:r>
              <a:rPr lang="en-US" sz="2000" dirty="0" err="1">
                <a:latin typeface="Helvetica"/>
                <a:cs typeface="Helvetica"/>
              </a:rPr>
              <a:t>kwhr</a:t>
            </a:r>
            <a:r>
              <a:rPr lang="en-US" sz="2000" dirty="0">
                <a:latin typeface="Helvetica"/>
                <a:cs typeface="Helvetica"/>
              </a:rPr>
              <a:t>) and a high emissions power generation state (West Virginia, 999 gCO2/</a:t>
            </a:r>
            <a:r>
              <a:rPr lang="en-US" sz="2000" dirty="0" err="1">
                <a:latin typeface="Helvetica"/>
                <a:cs typeface="Helvetica"/>
              </a:rPr>
              <a:t>kwhr</a:t>
            </a:r>
            <a:r>
              <a:rPr lang="en-US" sz="2000" dirty="0">
                <a:latin typeface="Helvetica"/>
                <a:cs typeface="Helvetica"/>
              </a:rPr>
              <a:t>).</a:t>
            </a:r>
          </a:p>
        </p:txBody>
      </p:sp>
      <p:sp>
        <p:nvSpPr>
          <p:cNvPr id="61" name="TextBox 60">
            <a:extLst>
              <a:ext uri="{FF2B5EF4-FFF2-40B4-BE49-F238E27FC236}">
                <a16:creationId xmlns:a16="http://schemas.microsoft.com/office/drawing/2014/main" id="{F23AC488-8306-4D9C-9583-6A3F9FD4D872}"/>
              </a:ext>
            </a:extLst>
          </p:cNvPr>
          <p:cNvSpPr txBox="1"/>
          <p:nvPr/>
        </p:nvSpPr>
        <p:spPr>
          <a:xfrm>
            <a:off x="25621434" y="23025710"/>
            <a:ext cx="10139795" cy="2261207"/>
          </a:xfrm>
          <a:prstGeom prst="rect">
            <a:avLst/>
          </a:prstGeom>
          <a:noFill/>
        </p:spPr>
        <p:txBody>
          <a:bodyPr wrap="square" rtlCol="0">
            <a:noAutofit/>
          </a:bodyPr>
          <a:lstStyle/>
          <a:p>
            <a:pPr algn="just"/>
            <a:r>
              <a:rPr lang="en-US" sz="2000" dirty="0">
                <a:latin typeface="Helvetica"/>
                <a:cs typeface="Helvetica"/>
              </a:rPr>
              <a:t>Fig. 5.    Specific case study was performance on the compact car class in California and West Virginia.  It can be seen in the right bar chart that the high effective emissions of WV results in all cars having the same amount of emissions, whereas there is a large disparity in CA.  The tool tip in the bottom right plot illustrates the use of the tool tip to identify the compact car with the lowest lifecycle emissions.</a:t>
            </a:r>
          </a:p>
        </p:txBody>
      </p:sp>
      <p:sp>
        <p:nvSpPr>
          <p:cNvPr id="3" name="Rectangle 2">
            <a:extLst>
              <a:ext uri="{FF2B5EF4-FFF2-40B4-BE49-F238E27FC236}">
                <a16:creationId xmlns:a16="http://schemas.microsoft.com/office/drawing/2014/main" id="{51D3D582-AE18-453C-BC84-9BC0207358B9}"/>
              </a:ext>
            </a:extLst>
          </p:cNvPr>
          <p:cNvSpPr/>
          <p:nvPr/>
        </p:nvSpPr>
        <p:spPr>
          <a:xfrm>
            <a:off x="11697008" y="10499907"/>
            <a:ext cx="2451081" cy="62469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DB494C-0434-4FB6-B138-2D448FF514C8}"/>
              </a:ext>
            </a:extLst>
          </p:cNvPr>
          <p:cNvSpPr/>
          <p:nvPr/>
        </p:nvSpPr>
        <p:spPr>
          <a:xfrm>
            <a:off x="19864483" y="10232444"/>
            <a:ext cx="3640867" cy="176928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75D13-CB34-4448-B030-C6B867B76F8F}"/>
              </a:ext>
            </a:extLst>
          </p:cNvPr>
          <p:cNvGrpSpPr/>
          <p:nvPr/>
        </p:nvGrpSpPr>
        <p:grpSpPr>
          <a:xfrm>
            <a:off x="19121032" y="18714294"/>
            <a:ext cx="5267325" cy="5244911"/>
            <a:chOff x="19229825" y="18769854"/>
            <a:chExt cx="5267325" cy="5244911"/>
          </a:xfrm>
        </p:grpSpPr>
        <p:pic>
          <p:nvPicPr>
            <p:cNvPr id="22" name="Picture 21">
              <a:extLst>
                <a:ext uri="{FF2B5EF4-FFF2-40B4-BE49-F238E27FC236}">
                  <a16:creationId xmlns:a16="http://schemas.microsoft.com/office/drawing/2014/main" id="{1722180B-E32A-464B-B897-E62BAF6E29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229825" y="18769854"/>
              <a:ext cx="5267325" cy="5244911"/>
            </a:xfrm>
            <a:prstGeom prst="rect">
              <a:avLst/>
            </a:prstGeom>
          </p:spPr>
        </p:pic>
        <p:cxnSp>
          <p:nvCxnSpPr>
            <p:cNvPr id="63" name="Straight Arrow Connector 62">
              <a:extLst>
                <a:ext uri="{FF2B5EF4-FFF2-40B4-BE49-F238E27FC236}">
                  <a16:creationId xmlns:a16="http://schemas.microsoft.com/office/drawing/2014/main" id="{711D8961-9982-4DF1-A355-6801C0F64154}"/>
                </a:ext>
              </a:extLst>
            </p:cNvPr>
            <p:cNvCxnSpPr>
              <a:cxnSpLocks/>
            </p:cNvCxnSpPr>
            <p:nvPr/>
          </p:nvCxnSpPr>
          <p:spPr>
            <a:xfrm flipH="1" flipV="1">
              <a:off x="21381447" y="22154783"/>
              <a:ext cx="233455" cy="2723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53B19C1-9202-403D-9870-C4FE12FBC531}"/>
                </a:ext>
              </a:extLst>
            </p:cNvPr>
            <p:cNvPicPr>
              <a:picLocks noChangeAspect="1"/>
            </p:cNvPicPr>
            <p:nvPr/>
          </p:nvPicPr>
          <p:blipFill>
            <a:blip r:embed="rId16"/>
            <a:stretch>
              <a:fillRect/>
            </a:stretch>
          </p:blipFill>
          <p:spPr>
            <a:xfrm>
              <a:off x="21577737" y="21945600"/>
              <a:ext cx="2134788" cy="859744"/>
            </a:xfrm>
            <a:prstGeom prst="rect">
              <a:avLst/>
            </a:prstGeom>
          </p:spPr>
        </p:pic>
      </p:grpSp>
      <p:sp>
        <p:nvSpPr>
          <p:cNvPr id="25" name="Rectangle 24">
            <a:extLst>
              <a:ext uri="{FF2B5EF4-FFF2-40B4-BE49-F238E27FC236}">
                <a16:creationId xmlns:a16="http://schemas.microsoft.com/office/drawing/2014/main" id="{0CE40643-B7CF-4867-BE49-9252BC3734EA}"/>
              </a:ext>
            </a:extLst>
          </p:cNvPr>
          <p:cNvSpPr/>
          <p:nvPr/>
        </p:nvSpPr>
        <p:spPr>
          <a:xfrm>
            <a:off x="12109887" y="17385141"/>
            <a:ext cx="6095922" cy="1015663"/>
          </a:xfrm>
          <a:prstGeom prst="rect">
            <a:avLst/>
          </a:prstGeom>
        </p:spPr>
        <p:txBody>
          <a:bodyPr wrap="square">
            <a:spAutoFit/>
          </a:bodyPr>
          <a:lstStyle/>
          <a:p>
            <a:pPr algn="just"/>
            <a:r>
              <a:rPr lang="en-US" sz="2000" dirty="0">
                <a:solidFill>
                  <a:prstClr val="black"/>
                </a:solidFill>
                <a:latin typeface="Helvetica"/>
                <a:cs typeface="Helvetica"/>
              </a:rPr>
              <a:t>Fig. 1.   Average annual power generation in a given state by source, which is used to calculate state effective emissions per </a:t>
            </a:r>
            <a:r>
              <a:rPr lang="en-US" sz="2000" dirty="0" err="1">
                <a:solidFill>
                  <a:prstClr val="black"/>
                </a:solidFill>
                <a:latin typeface="Helvetica"/>
                <a:cs typeface="Helvetica"/>
              </a:rPr>
              <a:t>kWhr</a:t>
            </a:r>
            <a:r>
              <a:rPr lang="en-US" sz="2000" dirty="0">
                <a:solidFill>
                  <a:prstClr val="black"/>
                </a:solidFill>
                <a:latin typeface="Helvetica"/>
                <a:cs typeface="Helvetica"/>
              </a:rPr>
              <a:t>.</a:t>
            </a:r>
            <a:endParaRPr lang="en-US" sz="2000" dirty="0"/>
          </a:p>
        </p:txBody>
      </p:sp>
      <p:sp>
        <p:nvSpPr>
          <p:cNvPr id="66" name="Rectangle 65">
            <a:extLst>
              <a:ext uri="{FF2B5EF4-FFF2-40B4-BE49-F238E27FC236}">
                <a16:creationId xmlns:a16="http://schemas.microsoft.com/office/drawing/2014/main" id="{23288612-542F-420A-91A1-7762F099B7A6}"/>
              </a:ext>
            </a:extLst>
          </p:cNvPr>
          <p:cNvSpPr/>
          <p:nvPr/>
        </p:nvSpPr>
        <p:spPr>
          <a:xfrm>
            <a:off x="18794442" y="17390855"/>
            <a:ext cx="6095922" cy="1323439"/>
          </a:xfrm>
          <a:prstGeom prst="rect">
            <a:avLst/>
          </a:prstGeom>
        </p:spPr>
        <p:txBody>
          <a:bodyPr wrap="square">
            <a:spAutoFit/>
          </a:bodyPr>
          <a:lstStyle/>
          <a:p>
            <a:pPr algn="just"/>
            <a:r>
              <a:rPr lang="en-US" sz="2000" dirty="0">
                <a:solidFill>
                  <a:prstClr val="black"/>
                </a:solidFill>
                <a:latin typeface="Helvetica"/>
                <a:cs typeface="Helvetica"/>
              </a:rPr>
              <a:t>Fig. 2.   Direct vehicle emissions comparison based on selection from drop-down boxes.  Emissions information factors in effective emission from state power generation shown in Fig. 1.</a:t>
            </a:r>
            <a:endParaRPr lang="en-US" sz="2000" dirty="0"/>
          </a:p>
        </p:txBody>
      </p:sp>
      <p:sp>
        <p:nvSpPr>
          <p:cNvPr id="67" name="Rectangle 66">
            <a:extLst>
              <a:ext uri="{FF2B5EF4-FFF2-40B4-BE49-F238E27FC236}">
                <a16:creationId xmlns:a16="http://schemas.microsoft.com/office/drawing/2014/main" id="{0BBB785E-0D4C-44AC-99C2-E0A50A844ED9}"/>
              </a:ext>
            </a:extLst>
          </p:cNvPr>
          <p:cNvSpPr/>
          <p:nvPr/>
        </p:nvSpPr>
        <p:spPr>
          <a:xfrm>
            <a:off x="18882640" y="23798848"/>
            <a:ext cx="6095922" cy="1631216"/>
          </a:xfrm>
          <a:prstGeom prst="rect">
            <a:avLst/>
          </a:prstGeom>
        </p:spPr>
        <p:txBody>
          <a:bodyPr wrap="square">
            <a:spAutoFit/>
          </a:bodyPr>
          <a:lstStyle/>
          <a:p>
            <a:pPr algn="just"/>
            <a:r>
              <a:rPr lang="en-US" sz="2000" dirty="0">
                <a:solidFill>
                  <a:prstClr val="black"/>
                </a:solidFill>
                <a:latin typeface="Helvetica"/>
                <a:cs typeface="Helvetica"/>
              </a:rPr>
              <a:t>Fig. 3.   K-means clustering plot with tool tip.  Large circle represents vehicle 1 from Fig. 2. All other points are vehicles in the same year and class.  Tool tip allows quickly for extracting information on other data points allowing the user to find other options.</a:t>
            </a:r>
            <a:endParaRPr lang="en-US" sz="2000" dirty="0"/>
          </a:p>
        </p:txBody>
      </p:sp>
      <p:sp>
        <p:nvSpPr>
          <p:cNvPr id="68" name="TextBox 67">
            <a:extLst>
              <a:ext uri="{FF2B5EF4-FFF2-40B4-BE49-F238E27FC236}">
                <a16:creationId xmlns:a16="http://schemas.microsoft.com/office/drawing/2014/main" id="{94C1C963-5365-4437-B2CC-6A6CB673878D}"/>
              </a:ext>
            </a:extLst>
          </p:cNvPr>
          <p:cNvSpPr txBox="1"/>
          <p:nvPr/>
        </p:nvSpPr>
        <p:spPr>
          <a:xfrm>
            <a:off x="11454152" y="18738190"/>
            <a:ext cx="7076676" cy="6362383"/>
          </a:xfrm>
          <a:prstGeom prst="rect">
            <a:avLst/>
          </a:prstGeom>
          <a:noFill/>
        </p:spPr>
        <p:txBody>
          <a:bodyPr wrap="square" rtlCol="0">
            <a:noAutofit/>
          </a:bodyPr>
          <a:lstStyle/>
          <a:p>
            <a:pPr algn="just"/>
            <a:r>
              <a:rPr lang="en-US" sz="2400" dirty="0">
                <a:latin typeface="Helvetica"/>
                <a:cs typeface="Helvetica"/>
              </a:rPr>
              <a:t>Figure 1 shows the energy-mix of the users state. Additionally, it calculates the states effective emissions for the previous year.  </a:t>
            </a:r>
          </a:p>
          <a:p>
            <a:pPr algn="just"/>
            <a:endParaRPr lang="en-US" sz="2400" dirty="0">
              <a:latin typeface="Helvetica"/>
              <a:cs typeface="Helvetica"/>
            </a:endParaRPr>
          </a:p>
          <a:p>
            <a:pPr algn="just"/>
            <a:r>
              <a:rPr lang="en-US" sz="2400" dirty="0">
                <a:latin typeface="Helvetica"/>
                <a:cs typeface="Helvetica"/>
              </a:rPr>
              <a:t>Figure 2 allows the compare vehicle emissions.  Electric and hybrid vehicles use the effective emissions from Figure 1 to calculate how much emissions are generated in creating the electricity used to charge the vehicles.</a:t>
            </a:r>
          </a:p>
          <a:p>
            <a:pPr algn="just"/>
            <a:endParaRPr lang="en-US" sz="2400" dirty="0">
              <a:latin typeface="Helvetica"/>
              <a:cs typeface="Helvetica"/>
            </a:endParaRPr>
          </a:p>
          <a:p>
            <a:pPr algn="just"/>
            <a:r>
              <a:rPr lang="en-US" sz="2400" dirty="0">
                <a:latin typeface="Helvetica"/>
                <a:cs typeface="Helvetica"/>
              </a:rPr>
              <a:t>Figure 3 shows the K-means clustering for all vehicles in the given class and year as Vehicle 1 in Figure 2.  A tool tip allows the user to gain information on the data points to quickly identify vehicles with better or worse cost and emissions.</a:t>
            </a:r>
          </a:p>
        </p:txBody>
      </p:sp>
      <p:sp>
        <p:nvSpPr>
          <p:cNvPr id="4" name="TextBox 3">
            <a:extLst>
              <a:ext uri="{FF2B5EF4-FFF2-40B4-BE49-F238E27FC236}">
                <a16:creationId xmlns:a16="http://schemas.microsoft.com/office/drawing/2014/main" id="{997CBFE2-DE5E-6D4D-A8D4-66A975C03524}"/>
              </a:ext>
            </a:extLst>
          </p:cNvPr>
          <p:cNvSpPr txBox="1"/>
          <p:nvPr/>
        </p:nvSpPr>
        <p:spPr>
          <a:xfrm>
            <a:off x="23303841" y="2537062"/>
            <a:ext cx="13697182" cy="1200329"/>
          </a:xfrm>
          <a:prstGeom prst="rect">
            <a:avLst/>
          </a:prstGeom>
          <a:noFill/>
        </p:spPr>
        <p:txBody>
          <a:bodyPr wrap="square" rtlCol="0">
            <a:spAutoFit/>
          </a:bodyPr>
          <a:lstStyle/>
          <a:p>
            <a:r>
              <a:rPr lang="en-US" sz="3600" dirty="0"/>
              <a:t>Check it out at:</a:t>
            </a:r>
          </a:p>
          <a:p>
            <a:r>
              <a:rPr lang="en-US" sz="3600" dirty="0" err="1"/>
              <a:t>github.gatech.edu</a:t>
            </a:r>
            <a:r>
              <a:rPr lang="en-US" sz="3600" dirty="0"/>
              <a:t>/pages/Keeping-It-On-The-DL/</a:t>
            </a:r>
            <a:r>
              <a:rPr lang="en-US" sz="3600" dirty="0" err="1"/>
              <a:t>EVEmissionsCalc</a:t>
            </a:r>
            <a:r>
              <a:rPr lang="en-US" sz="3600" dirty="0"/>
              <a:t>/</a:t>
            </a:r>
          </a:p>
        </p:txBody>
      </p:sp>
    </p:spTree>
    <p:extLst>
      <p:ext uri="{BB962C8B-B14F-4D97-AF65-F5344CB8AC3E}">
        <p14:creationId xmlns:p14="http://schemas.microsoft.com/office/powerpoint/2010/main" val="393434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en">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1105</Words>
  <Application>Microsoft Macintosh PowerPoint</Application>
  <PresentationFormat>Custom</PresentationFormat>
  <Paragraphs>154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vt:lpstr>
      <vt:lpstr>Helvetica Neue</vt:lpstr>
      <vt:lpstr>Open Sans Light</vt:lpstr>
      <vt:lpstr>Times New Roman</vt:lpstr>
      <vt:lpstr>Office Theme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Belmont</dc:creator>
  <cp:lastModifiedBy>Microsoft Office User</cp:lastModifiedBy>
  <cp:revision>281</cp:revision>
  <cp:lastPrinted>2015-12-08T02:48:23Z</cp:lastPrinted>
  <dcterms:created xsi:type="dcterms:W3CDTF">2012-09-17T18:23:43Z</dcterms:created>
  <dcterms:modified xsi:type="dcterms:W3CDTF">2019-04-23T17:11:51Z</dcterms:modified>
</cp:coreProperties>
</file>