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2"/>
  </p:notesMasterIdLst>
  <p:handoutMasterIdLst>
    <p:handoutMasterId r:id="rId33"/>
  </p:handoutMasterIdLst>
  <p:sldIdLst>
    <p:sldId id="256" r:id="rId2"/>
    <p:sldId id="257" r:id="rId3"/>
    <p:sldId id="273" r:id="rId4"/>
    <p:sldId id="279" r:id="rId5"/>
    <p:sldId id="280" r:id="rId6"/>
    <p:sldId id="281" r:id="rId7"/>
    <p:sldId id="282" r:id="rId8"/>
    <p:sldId id="274" r:id="rId9"/>
    <p:sldId id="275" r:id="rId10"/>
    <p:sldId id="284" r:id="rId11"/>
    <p:sldId id="288" r:id="rId12"/>
    <p:sldId id="295" r:id="rId13"/>
    <p:sldId id="311" r:id="rId14"/>
    <p:sldId id="285" r:id="rId15"/>
    <p:sldId id="291" r:id="rId16"/>
    <p:sldId id="292" r:id="rId17"/>
    <p:sldId id="302" r:id="rId18"/>
    <p:sldId id="303" r:id="rId19"/>
    <p:sldId id="299" r:id="rId20"/>
    <p:sldId id="300" r:id="rId21"/>
    <p:sldId id="301" r:id="rId22"/>
    <p:sldId id="304" r:id="rId23"/>
    <p:sldId id="307" r:id="rId24"/>
    <p:sldId id="308" r:id="rId25"/>
    <p:sldId id="309" r:id="rId26"/>
    <p:sldId id="305" r:id="rId27"/>
    <p:sldId id="310" r:id="rId28"/>
    <p:sldId id="277" r:id="rId29"/>
    <p:sldId id="289" r:id="rId30"/>
    <p:sldId id="2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27" autoAdjust="0"/>
  </p:normalViewPr>
  <p:slideViewPr>
    <p:cSldViewPr snapToGrid="0">
      <p:cViewPr varScale="1">
        <p:scale>
          <a:sx n="82" d="100"/>
          <a:sy n="82" d="100"/>
        </p:scale>
        <p:origin x="-720" y="-91"/>
      </p:cViewPr>
      <p:guideLst>
        <p:guide orient="horz" pos="2160"/>
        <p:guide pos="3840"/>
      </p:guideLst>
    </p:cSldViewPr>
  </p:slideViewPr>
  <p:notesTextViewPr>
    <p:cViewPr>
      <p:scale>
        <a:sx n="1" d="1"/>
        <a:sy n="1" d="1"/>
      </p:scale>
      <p:origin x="0" y="0"/>
    </p:cViewPr>
  </p:notesTextViewPr>
  <p:sorterViewPr>
    <p:cViewPr>
      <p:scale>
        <a:sx n="66" d="100"/>
        <a:sy n="66" d="100"/>
      </p:scale>
      <p:origin x="0" y="1530"/>
    </p:cViewPr>
  </p:sorter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28-06-2022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smtClean="0">
                <a:solidFill>
                  <a:schemeClr val="bg1"/>
                </a:solidFill>
                <a:effectLst/>
                <a:latin typeface="Times New Roman" panose="02020603050405020304" pitchFamily="18" charset="0"/>
                <a:cs typeface="Times New Roman" panose="02020603050405020304" pitchFamily="18" charset="0"/>
              </a:rPr>
              <a:t>Clement  Machine Learning Methods For Malware</a:t>
            </a:r>
            <a:r>
              <a:rPr lang="en-US" sz="1500" b="1" i="1" baseline="0" dirty="0" smtClean="0">
                <a:solidFill>
                  <a:schemeClr val="bg1"/>
                </a:solidFill>
                <a:effectLst/>
                <a:latin typeface="Times New Roman" panose="02020603050405020304" pitchFamily="18" charset="0"/>
                <a:cs typeface="Times New Roman" panose="02020603050405020304" pitchFamily="18" charset="0"/>
              </a:rPr>
              <a:t> Detection Based On Semantic Behaviors</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smtClean="0">
                <a:solidFill>
                  <a:schemeClr val="bg1"/>
                </a:solidFill>
                <a:latin typeface="Times New Roman" panose="02020603050405020304" pitchFamily="18" charset="0"/>
                <a:cs typeface="Times New Roman" panose="02020603050405020304" pitchFamily="18" charset="0"/>
              </a:rPr>
              <a:t>B </a:t>
            </a: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US" sz="1600" b="0" cap="small" baseline="0" dirty="0" smtClean="0">
                <a:solidFill>
                  <a:schemeClr val="bg1"/>
                </a:solidFill>
                <a:latin typeface="Times New Roman" panose="02020603050405020304" pitchFamily="18" charset="0"/>
                <a:cs typeface="Times New Roman" panose="02020603050405020304" pitchFamily="18" charset="0"/>
              </a:rPr>
              <a:t>17</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IJMET_10_02_082%20(1).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ircconline.com/ijaia/V4N4/4413ijaia11.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ircconline.com/ijaia/V4N4/4413ijaia11.pdf" TargetMode="External"/><Relationship Id="rId2" Type="http://schemas.openxmlformats.org/officeDocument/2006/relationships/hyperlink" Target="IJMET_10_02_082%20(1).pdf" TargetMode="External"/><Relationship Id="rId1" Type="http://schemas.openxmlformats.org/officeDocument/2006/relationships/slideLayout" Target="../slideLayouts/slideLayout2.xml"/><Relationship Id="rId4" Type="http://schemas.openxmlformats.org/officeDocument/2006/relationships/hyperlink" Target="https://www.tandfonline.com/doi/abs/10.1080/19361610.2018.1387734?journalCode=wasr20"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5b5%5d%20Y.%20Saint%20Yen%20and%20H.%20M.%20Sun,%20&#8220;An%20Android%20mutation%20malware%20detection%20based%20on%20deep%20learning%20using%20visualization%20of%20importance%20from%20codes,&#8221;%20Microelectron.%20Reliab.,%20vol.%2093,%20no.%20October%202018,%20pp.%20109&#8211;114,%202019." TargetMode="External"/><Relationship Id="rId2" Type="http://schemas.openxmlformats.org/officeDocument/2006/relationships/hyperlink" Target="%5b2%5d%20B.%20Sanz,%20I.%20Santos,%20C.%20Laorden,%20X.%20Ugarte-Pedrero,%20P.G.%20Bringas,%20and%20G.&#193;lvarez,%20&#8220;PUMA:%20Permission%20usage%20to%20detect%20malware%20in%20android,&#8221;%20Adv.%20Intell.%20Syst.%20Comput.,%20vol.%20189%20AISC,%20pp.%20289&#8211;298,%2020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T. Vyshnavi</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184G1A05B3</a:t>
            </a:r>
            <a:endParaRPr lang="en-US" sz="1200" b="0" dirty="0"/>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smtClean="0">
                <a:effectLst>
                  <a:outerShdw blurRad="38100" dist="38100" dir="2700000" algn="tl">
                    <a:srgbClr val="000000">
                      <a:alpha val="43137"/>
                    </a:srgbClr>
                  </a:outerShdw>
                </a:effectLst>
              </a:rPr>
              <a:t>              Mr</a:t>
            </a:r>
            <a:r>
              <a:rPr lang="en-US" sz="2400" b="0" dirty="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Nazeer</a:t>
            </a:r>
            <a:r>
              <a:rPr lang="en-US" sz="2400" b="0" dirty="0" smtClean="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Shaik</a:t>
            </a:r>
            <a:r>
              <a:rPr lang="en-US" sz="2400" b="0" dirty="0" smtClean="0">
                <a:effectLst>
                  <a:outerShdw blurRad="38100" dist="38100" dir="2700000" algn="tl">
                    <a:srgbClr val="000000">
                      <a:alpha val="43137"/>
                    </a:srgbClr>
                  </a:outerShdw>
                </a:effectLst>
              </a:rPr>
              <a:t> </a:t>
            </a:r>
            <a:r>
              <a:rPr lang="en-US" sz="1200" b="0" dirty="0" err="1" smtClean="0">
                <a:effectLst>
                  <a:outerShdw blurRad="38100" dist="38100" dir="2700000" algn="tl">
                    <a:srgbClr val="000000">
                      <a:alpha val="43137"/>
                    </a:srgbClr>
                  </a:outerShdw>
                </a:effectLst>
              </a:rPr>
              <a:t>M.Tech</a:t>
            </a:r>
            <a:r>
              <a:rPr lang="en-US" sz="1200" b="0" dirty="0" smtClean="0">
                <a:effectLst>
                  <a:outerShdw blurRad="38100" dist="38100" dir="2700000" algn="tl">
                    <a:srgbClr val="000000">
                      <a:alpha val="43137"/>
                    </a:srgbClr>
                  </a:outerShdw>
                </a:effectLst>
              </a:rPr>
              <a:t>., (</a:t>
            </a:r>
            <a:r>
              <a:rPr lang="en-US" sz="1200" b="0" dirty="0" err="1" smtClean="0">
                <a:effectLst>
                  <a:outerShdw blurRad="38100" dist="38100" dir="2700000" algn="tl">
                    <a:srgbClr val="000000">
                      <a:alpha val="43137"/>
                    </a:srgbClr>
                  </a:outerShdw>
                </a:effectLst>
              </a:rPr>
              <a:t>Ph.D</a:t>
            </a:r>
            <a:r>
              <a:rPr lang="en-US" sz="1200" b="0" dirty="0" smtClean="0">
                <a:effectLst>
                  <a:outerShdw blurRad="38100" dist="38100" dir="2700000" algn="tl">
                    <a:srgbClr val="000000">
                      <a:alpha val="43137"/>
                    </a:srgbClr>
                  </a:outerShdw>
                </a:effectLst>
              </a:rPr>
              <a:t>)</a:t>
            </a:r>
            <a:endParaRPr lang="en-IN" sz="24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a:extLst>
              <a:ext uri="{FF2B5EF4-FFF2-40B4-BE49-F238E27FC236}">
                <a16:creationId xmlns=""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S. </a:t>
            </a:r>
            <a:r>
              <a:rPr lang="en-US" sz="2600" b="0" dirty="0" err="1" smtClean="0">
                <a:effectLst>
                  <a:outerShdw blurRad="38100" dist="38100" dir="2700000" algn="tl">
                    <a:srgbClr val="000000">
                      <a:alpha val="43137"/>
                    </a:srgbClr>
                  </a:outerShdw>
                </a:effectLst>
              </a:rPr>
              <a:t>Sai</a:t>
            </a:r>
            <a:r>
              <a:rPr lang="en-US" sz="2600" b="0" dirty="0" smtClean="0">
                <a:effectLst>
                  <a:outerShdw blurRad="38100" dist="38100" dir="2700000" algn="tl">
                    <a:srgbClr val="000000">
                      <a:alpha val="43137"/>
                    </a:srgbClr>
                  </a:outerShdw>
                </a:effectLst>
              </a:rPr>
              <a:t> </a:t>
            </a:r>
            <a:r>
              <a:rPr lang="en-US" sz="2600" b="0" dirty="0" err="1" smtClean="0">
                <a:effectLst>
                  <a:outerShdw blurRad="38100" dist="38100" dir="2700000" algn="tl">
                    <a:srgbClr val="000000">
                      <a:alpha val="43137"/>
                    </a:srgbClr>
                  </a:outerShdw>
                </a:effectLst>
              </a:rPr>
              <a:t>Pallavi</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184G1A0576</a:t>
            </a:r>
            <a:endParaRPr lang="en-US" sz="1200" b="0" dirty="0"/>
          </a:p>
        </p:txBody>
      </p:sp>
      <p:sp>
        <p:nvSpPr>
          <p:cNvPr id="13" name="Subtitle 11">
            <a:extLst>
              <a:ext uri="{FF2B5EF4-FFF2-40B4-BE49-F238E27FC236}">
                <a16:creationId xmlns=""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G. </a:t>
            </a:r>
            <a:r>
              <a:rPr lang="en-US" sz="2600" b="0" dirty="0" err="1" smtClean="0">
                <a:effectLst>
                  <a:outerShdw blurRad="38100" dist="38100" dir="2700000" algn="tl">
                    <a:srgbClr val="000000">
                      <a:alpha val="43137"/>
                    </a:srgbClr>
                  </a:outerShdw>
                </a:effectLst>
              </a:rPr>
              <a:t>Sree</a:t>
            </a:r>
            <a:r>
              <a:rPr lang="en-US" sz="2600" b="0" dirty="0" smtClean="0">
                <a:effectLst>
                  <a:outerShdw blurRad="38100" dist="38100" dir="2700000" algn="tl">
                    <a:srgbClr val="000000">
                      <a:alpha val="43137"/>
                    </a:srgbClr>
                  </a:outerShdw>
                </a:effectLst>
              </a:rPr>
              <a:t> </a:t>
            </a:r>
            <a:r>
              <a:rPr lang="en-US" sz="2600" b="0" dirty="0" err="1" smtClean="0">
                <a:effectLst>
                  <a:outerShdw blurRad="38100" dist="38100" dir="2700000" algn="tl">
                    <a:srgbClr val="000000">
                      <a:alpha val="43137"/>
                    </a:srgbClr>
                  </a:outerShdw>
                </a:effectLst>
              </a:rPr>
              <a:t>Sravya</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184G1A0593</a:t>
            </a:r>
            <a:endParaRPr lang="en-US" sz="1200" b="0" dirty="0"/>
          </a:p>
        </p:txBody>
      </p:sp>
      <p:sp>
        <p:nvSpPr>
          <p:cNvPr id="14" name="Subtitle 11">
            <a:extLst>
              <a:ext uri="{FF2B5EF4-FFF2-40B4-BE49-F238E27FC236}">
                <a16:creationId xmlns=""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B. V. </a:t>
            </a:r>
            <a:r>
              <a:rPr lang="en-US" sz="2600" b="0" dirty="0" err="1" smtClean="0">
                <a:effectLst>
                  <a:outerShdw blurRad="38100" dist="38100" dir="2700000" algn="tl">
                    <a:srgbClr val="000000">
                      <a:alpha val="43137"/>
                    </a:srgbClr>
                  </a:outerShdw>
                </a:effectLst>
              </a:rPr>
              <a:t>Sruthi</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184G1A05B7</a:t>
            </a:r>
            <a:endParaRPr lang="en-US" sz="1200" b="0" dirty="0"/>
          </a:p>
        </p:txBody>
      </p:sp>
      <p:sp>
        <p:nvSpPr>
          <p:cNvPr id="17" name="Rectangle: Rounded Corners 16">
            <a:extLst>
              <a:ext uri="{FF2B5EF4-FFF2-40B4-BE49-F238E27FC236}">
                <a16:creationId xmlns=""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Clement Machine Learning Methods For Malware Detection Based On Semantic Behaviors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 xmlns:a16="http://schemas.microsoft.com/office/drawing/2014/main" id="{894CA60F-9532-4FDC-90D1-528E33CD324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 xmlns:p14="http://schemas.microsoft.com/office/powerpoint/2010/main" val="3655500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pPr>
              <a:buNone/>
            </a:pPr>
            <a:r>
              <a:rPr lang="en-IN" dirty="0" smtClean="0"/>
              <a:t>[1] </a:t>
            </a:r>
            <a:r>
              <a:rPr lang="en-US" dirty="0" err="1" smtClean="0"/>
              <a:t>Udayakumar</a:t>
            </a:r>
            <a:r>
              <a:rPr lang="en-US" dirty="0" smtClean="0"/>
              <a:t> N, </a:t>
            </a:r>
            <a:r>
              <a:rPr lang="en-US" dirty="0" err="1" smtClean="0"/>
              <a:t>Subbulakshmi.T</a:t>
            </a:r>
            <a:r>
              <a:rPr lang="en-US" dirty="0" smtClean="0"/>
              <a:t>, </a:t>
            </a:r>
            <a:r>
              <a:rPr lang="en-US" dirty="0" err="1" smtClean="0"/>
              <a:t>Ayush</a:t>
            </a:r>
            <a:r>
              <a:rPr lang="en-US" dirty="0" smtClean="0"/>
              <a:t> </a:t>
            </a:r>
            <a:r>
              <a:rPr lang="en-US" dirty="0" err="1" smtClean="0"/>
              <a:t>Mishra</a:t>
            </a:r>
            <a:r>
              <a:rPr lang="en-US" dirty="0" smtClean="0"/>
              <a:t>, </a:t>
            </a:r>
            <a:r>
              <a:rPr lang="en-US" dirty="0" err="1" smtClean="0"/>
              <a:t>Shivang</a:t>
            </a:r>
            <a:r>
              <a:rPr lang="en-US" dirty="0" smtClean="0"/>
              <a:t> </a:t>
            </a:r>
            <a:r>
              <a:rPr lang="en-US" dirty="0" err="1" smtClean="0"/>
              <a:t>Mishra</a:t>
            </a:r>
            <a:r>
              <a:rPr lang="en-US" dirty="0" smtClean="0"/>
              <a:t> and </a:t>
            </a:r>
            <a:r>
              <a:rPr lang="en-US" dirty="0" err="1" smtClean="0"/>
              <a:t>Puneet</a:t>
            </a:r>
            <a:r>
              <a:rPr lang="en-US" dirty="0" smtClean="0"/>
              <a:t> Jain,</a:t>
            </a:r>
            <a:r>
              <a:rPr lang="en-IN" dirty="0" smtClean="0"/>
              <a:t>"</a:t>
            </a:r>
            <a:r>
              <a:rPr lang="en-US" dirty="0" smtClean="0">
                <a:hlinkClick r:id="rId2" action="ppaction://hlinkfile"/>
              </a:rPr>
              <a:t>Malware Category Prediction Using KNN and SVM classifiers.</a:t>
            </a:r>
            <a:r>
              <a:rPr lang="en-IN" dirty="0" smtClean="0"/>
              <a:t>" </a:t>
            </a:r>
            <a:r>
              <a:rPr lang="en-US" dirty="0" smtClean="0"/>
              <a:t>International Journal of Mechanical Engineering and Technology (IJMET), vol.10, Issue 02, pp. 787-797, Feb 2019.</a:t>
            </a:r>
          </a:p>
          <a:p>
            <a:pPr>
              <a:buNone/>
            </a:pPr>
            <a:endParaRPr lang="en-US" dirty="0" smtClean="0"/>
          </a:p>
          <a:p>
            <a:r>
              <a:rPr lang="en-US" sz="2400" dirty="0" smtClean="0"/>
              <a:t>The objective of this research work is to predict the malware using the classifiers,  Logistic Regression  K–Nearest Neighbors (KNN) and Support Vector Machines (SVM).</a:t>
            </a:r>
          </a:p>
          <a:p>
            <a:endParaRPr lang="en-US" sz="2400" dirty="0" smtClean="0"/>
          </a:p>
          <a:p>
            <a:r>
              <a:rPr lang="en-US" sz="2400" dirty="0" smtClean="0"/>
              <a:t>   Depending on the behavior and the way of their propagation &amp; infection malwares are classified as virus, worms, Trojan Horses, root-kits, spyware, backdoor, </a:t>
            </a:r>
            <a:r>
              <a:rPr lang="en-US" sz="2400" dirty="0" err="1" smtClean="0"/>
              <a:t>botnet</a:t>
            </a:r>
            <a:r>
              <a:rPr lang="en-US" sz="2400" dirty="0" smtClean="0"/>
              <a:t> and adware etc</a:t>
            </a:r>
          </a:p>
          <a:p>
            <a:pPr>
              <a:buNone/>
            </a:pPr>
            <a:endParaRPr lang="en-US" dirty="0" smtClean="0"/>
          </a:p>
          <a:p>
            <a:pPr>
              <a:buNone/>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buNone/>
            </a:pPr>
            <a:r>
              <a:rPr lang="en-IN" dirty="0" smtClean="0"/>
              <a:t>[2] U. </a:t>
            </a:r>
            <a:r>
              <a:rPr lang="en-IN" dirty="0" err="1" smtClean="0"/>
              <a:t>Baldangombo</a:t>
            </a:r>
            <a:r>
              <a:rPr lang="en-IN" dirty="0" smtClean="0"/>
              <a:t>, N. </a:t>
            </a:r>
            <a:r>
              <a:rPr lang="en-IN" dirty="0" err="1" smtClean="0"/>
              <a:t>Jambaljav</a:t>
            </a:r>
            <a:r>
              <a:rPr lang="en-IN" dirty="0" smtClean="0"/>
              <a:t>, and S.-J. </a:t>
            </a:r>
            <a:r>
              <a:rPr lang="en-IN" dirty="0" err="1" smtClean="0"/>
              <a:t>Horng</a:t>
            </a:r>
            <a:r>
              <a:rPr lang="en-IN" dirty="0" smtClean="0"/>
              <a:t>, </a:t>
            </a:r>
            <a:r>
              <a:rPr lang="en-IN" dirty="0" smtClean="0">
                <a:solidFill>
                  <a:schemeClr val="accent5"/>
                </a:solidFill>
              </a:rPr>
              <a:t>“</a:t>
            </a:r>
            <a:r>
              <a:rPr lang="en-IN" dirty="0" smtClean="0">
                <a:solidFill>
                  <a:schemeClr val="accent5"/>
                </a:solidFill>
                <a:hlinkClick r:id="rId2"/>
              </a:rPr>
              <a:t>A Static Malware Detection System Using Data Mining Methods</a:t>
            </a:r>
            <a:r>
              <a:rPr lang="en-IN" dirty="0" smtClean="0">
                <a:solidFill>
                  <a:schemeClr val="accent5"/>
                </a:solidFill>
              </a:rPr>
              <a:t>.”</a:t>
            </a:r>
            <a:r>
              <a:rPr lang="en-IN" dirty="0" smtClean="0"/>
              <a:t> 2013 .</a:t>
            </a:r>
            <a:endParaRPr lang="en-US" dirty="0" smtClean="0">
              <a:solidFill>
                <a:schemeClr val="accent5"/>
              </a:solidFill>
            </a:endParaRPr>
          </a:p>
          <a:p>
            <a:pPr>
              <a:buNone/>
            </a:pPr>
            <a:endParaRPr lang="en-IN" dirty="0" smtClean="0"/>
          </a:p>
          <a:p>
            <a:r>
              <a:rPr lang="en-US" sz="2400" dirty="0" smtClean="0"/>
              <a:t>   Two basic types of approaches are used to </a:t>
            </a:r>
            <a:r>
              <a:rPr lang="en-US" sz="2400" dirty="0" err="1" smtClean="0"/>
              <a:t>analyse</a:t>
            </a:r>
            <a:r>
              <a:rPr lang="en-US" sz="2400" dirty="0" smtClean="0"/>
              <a:t> malware that are static and dynamic analysis. In the static analysis code and structure of a program is examined without actually running the program while dynamic analysis the program is executed in a real or virtual environment.</a:t>
            </a:r>
          </a:p>
          <a:p>
            <a:pPr>
              <a:buNone/>
            </a:pPr>
            <a:endParaRPr lang="en-US" sz="2400" dirty="0" smtClean="0"/>
          </a:p>
          <a:p>
            <a:r>
              <a:rPr lang="en-US" sz="2400" dirty="0" smtClean="0"/>
              <a:t>   This work proposed a static malware detection system using data mining techniques that it automatically extracts features of malware and clean programs and uses them to classify programs into malicious or benign executables. Our goal in the evaluation of this system is to simulate the task of detecting new malicious executables.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buNone/>
            </a:pPr>
            <a:r>
              <a:rPr lang="en-IN" sz="2400" dirty="0" smtClean="0"/>
              <a:t>[3] MY. Fan, Y. Ye, and L. Chen, “</a:t>
            </a:r>
            <a:r>
              <a:rPr lang="en-IN" sz="2400" u="sng" dirty="0" smtClean="0">
                <a:solidFill>
                  <a:schemeClr val="accent1"/>
                </a:solidFill>
              </a:rPr>
              <a:t>Malicious sequential pattern mining for automatic malware detection,</a:t>
            </a:r>
            <a:r>
              <a:rPr lang="en-IN" sz="2400" dirty="0" smtClean="0"/>
              <a:t>” </a:t>
            </a:r>
            <a:r>
              <a:rPr lang="en-IN" sz="2400" i="1" dirty="0" smtClean="0"/>
              <a:t>Expert Syst. Appl.</a:t>
            </a:r>
            <a:r>
              <a:rPr lang="en-IN" sz="2400" dirty="0" smtClean="0"/>
              <a:t>, vol. 52, pp. 16–25, 2016.</a:t>
            </a:r>
          </a:p>
          <a:p>
            <a:r>
              <a:rPr lang="en-IN" sz="2400" dirty="0" smtClean="0"/>
              <a:t>   Due to its damage to Internet security, malware (e.g., virus, worm, </a:t>
            </a:r>
            <a:r>
              <a:rPr lang="en-IN" sz="2400" dirty="0" err="1" smtClean="0"/>
              <a:t>trojan</a:t>
            </a:r>
            <a:r>
              <a:rPr lang="en-IN" sz="2400" dirty="0" smtClean="0"/>
              <a:t>) and its detection has caught the attention of both anti-malware industry and researchers for decades. To protect legitimate users from the attacks, the most significant line of </a:t>
            </a:r>
            <a:r>
              <a:rPr lang="en-IN" sz="2400" dirty="0" err="1" smtClean="0"/>
              <a:t>defense</a:t>
            </a:r>
            <a:r>
              <a:rPr lang="en-IN" sz="2400" dirty="0" smtClean="0"/>
              <a:t> against malware is anti-malware software products, which mainly use signature-based method for detection.</a:t>
            </a:r>
          </a:p>
          <a:p>
            <a:r>
              <a:rPr lang="en-IN" sz="2400" dirty="0" smtClean="0"/>
              <a:t>To solve this problem, in this paper, based on the instruction sequences extracted from the file sample set, we propose an effective sequence mining algorithm to discover malicious sequential patterns, and then All-Nearest-</a:t>
            </a:r>
            <a:r>
              <a:rPr lang="en-IN" sz="2400" dirty="0" err="1" smtClean="0"/>
              <a:t>Neighbor</a:t>
            </a:r>
            <a:r>
              <a:rPr lang="en-IN" sz="2400" dirty="0" smtClean="0"/>
              <a:t> (ANN) classifier is constructed for malware detection based on the discovered patterns. </a:t>
            </a:r>
          </a:p>
          <a:p>
            <a:r>
              <a:rPr lang="en-IN" sz="2400" dirty="0" smtClean="0"/>
              <a:t>The developed data mining framework composed of the proposed sequential pattern mining method and ANN classifier can well characterize the malicious patterns from the collected file sample set to effectively detect newly unseen malware samples.  </a:t>
            </a:r>
            <a:endParaRPr lang="en-US"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dirty="0" smtClean="0"/>
          </a:p>
          <a:p>
            <a:pPr>
              <a:buNone/>
            </a:pPr>
            <a:endParaRPr lang="en-IN" dirty="0" smtClean="0"/>
          </a:p>
          <a:p>
            <a:pPr>
              <a:buNone/>
            </a:pPr>
            <a:endParaRPr lang="en-US"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 As in the current scenario, the cyber attacks are more prone to the data  breaching. One of the cyber attacks are malware attacks which makes the networks well as the systems  more vulnerable.</a:t>
            </a:r>
          </a:p>
          <a:p>
            <a:pPr>
              <a:buNone/>
            </a:pPr>
            <a:endParaRPr lang="en-US" dirty="0" smtClean="0"/>
          </a:p>
          <a:p>
            <a:r>
              <a:rPr lang="en-US" dirty="0" smtClean="0"/>
              <a:t> Protection of  network  and users machines from malwares is highly required and crucial cyber security task.</a:t>
            </a:r>
          </a:p>
          <a:p>
            <a:pPr>
              <a:buNone/>
            </a:pPr>
            <a:endParaRPr lang="en-US" dirty="0" smtClean="0"/>
          </a:p>
          <a:p>
            <a:r>
              <a:rPr lang="en-US" dirty="0" smtClean="0"/>
              <a:t> The purpose of this project is to build a malware detection system that  will provide an efficient way to detect the malware based on the activities it may perform on the computer.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a:bodyPr>
          <a:lstStyle/>
          <a:p>
            <a:r>
              <a:rPr lang="en-US" b="1" dirty="0" smtClean="0"/>
              <a:t> SYSTEM SPECIFICATIONS:</a:t>
            </a:r>
          </a:p>
          <a:p>
            <a:pPr lvl="1"/>
            <a:r>
              <a:rPr lang="en-US" b="1" dirty="0" smtClean="0"/>
              <a:t>  H/W Specifications</a:t>
            </a:r>
            <a:endParaRPr lang="en-US" dirty="0" smtClean="0"/>
          </a:p>
          <a:p>
            <a:pPr lvl="2" fontAlgn="base"/>
            <a:r>
              <a:rPr lang="en-US" dirty="0" smtClean="0"/>
              <a:t>  Processor 	:	I3/Intel Processor</a:t>
            </a:r>
          </a:p>
          <a:p>
            <a:pPr lvl="2" fontAlgn="base"/>
            <a:r>
              <a:rPr lang="en-US" dirty="0" smtClean="0"/>
              <a:t>  Hard Disk 	:	160GB</a:t>
            </a:r>
          </a:p>
          <a:p>
            <a:pPr lvl="2" fontAlgn="base"/>
            <a:r>
              <a:rPr lang="en-US" dirty="0" smtClean="0"/>
              <a:t>  RAM 	:	8Gb</a:t>
            </a:r>
          </a:p>
          <a:p>
            <a:pPr lvl="2" fontAlgn="base">
              <a:buNone/>
            </a:pPr>
            <a:endParaRPr lang="en-US" dirty="0" smtClean="0"/>
          </a:p>
          <a:p>
            <a:pPr lvl="1"/>
            <a:r>
              <a:rPr lang="en-US" dirty="0" smtClean="0"/>
              <a:t>  </a:t>
            </a:r>
            <a:r>
              <a:rPr lang="en-US" b="1" dirty="0" smtClean="0"/>
              <a:t>S/W Specifications</a:t>
            </a:r>
          </a:p>
          <a:p>
            <a:pPr lvl="2" fontAlgn="base"/>
            <a:r>
              <a:rPr lang="en-US" dirty="0" smtClean="0"/>
              <a:t>Operating System 	:	Windows 7/8/10 </a:t>
            </a:r>
          </a:p>
          <a:p>
            <a:pPr lvl="2" fontAlgn="base"/>
            <a:r>
              <a:rPr lang="en-US" dirty="0" smtClean="0"/>
              <a:t>Server side Script 	:	Python</a:t>
            </a:r>
          </a:p>
          <a:p>
            <a:pPr lvl="2" fontAlgn="base"/>
            <a:r>
              <a:rPr lang="en-US" dirty="0" smtClean="0"/>
              <a:t>IDE 			:	</a:t>
            </a:r>
            <a:r>
              <a:rPr lang="en-US" dirty="0" err="1" smtClean="0"/>
              <a:t>PyCharm</a:t>
            </a:r>
            <a:endParaRPr lang="en-US" dirty="0" smtClean="0"/>
          </a:p>
          <a:p>
            <a:pPr lvl="2" fontAlgn="base"/>
            <a:r>
              <a:rPr lang="en-US" dirty="0" smtClean="0"/>
              <a:t>Libraries Used		:	</a:t>
            </a:r>
            <a:r>
              <a:rPr lang="en-US" dirty="0" err="1" smtClean="0"/>
              <a:t>Sklearn</a:t>
            </a:r>
            <a:r>
              <a:rPr lang="en-US" dirty="0" smtClean="0"/>
              <a:t>, Pandas, </a:t>
            </a:r>
            <a:r>
              <a:rPr lang="en-US" dirty="0" err="1" smtClean="0"/>
              <a:t>Numpy</a:t>
            </a:r>
            <a:r>
              <a:rPr lang="en-US" dirty="0" smtClean="0"/>
              <a:t>, </a:t>
            </a:r>
            <a:r>
              <a:rPr lang="en-US" dirty="0" err="1" smtClean="0"/>
              <a:t>Matplotlib</a:t>
            </a:r>
            <a:endParaRPr lang="en-US" dirty="0" smtClean="0"/>
          </a:p>
          <a:p>
            <a:pPr lvl="2" fontAlgn="base"/>
            <a:r>
              <a:rPr lang="en-US" dirty="0" smtClean="0"/>
              <a:t>Dataset 		:	Dataset for benign and malicious based on  behavior based malware</a:t>
            </a:r>
          </a:p>
          <a:p>
            <a:pPr lvl="2"/>
            <a:r>
              <a:rPr lang="en-US" dirty="0" smtClean="0"/>
              <a:t>Technology 		:	Python 3.6+</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p:cNvPicPr>
            <a:picLocks noGrp="1"/>
          </p:cNvPicPr>
          <p:nvPr>
            <p:ph idx="1"/>
          </p:nvPr>
        </p:nvPicPr>
        <p:blipFill>
          <a:blip r:embed="rId2" cstate="print"/>
          <a:stretch>
            <a:fillRect/>
          </a:stretch>
        </p:blipFill>
        <p:spPr>
          <a:xfrm>
            <a:off x="3600540" y="1096963"/>
            <a:ext cx="4978219" cy="53959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Activity Diagram</a:t>
            </a:r>
            <a:endParaRPr lang="en-US" dirty="0"/>
          </a:p>
        </p:txBody>
      </p:sp>
      <p:pic>
        <p:nvPicPr>
          <p:cNvPr id="4" name="Content Placeholder 3"/>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3704208" y="998262"/>
            <a:ext cx="4956414" cy="539591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p:cNvPicPr>
          <p:nvPr>
            <p:ph idx="1"/>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209329" y="1140924"/>
            <a:ext cx="9760642" cy="5395912"/>
          </a:xfrm>
          <a:prstGeom prst="rect">
            <a:avLst/>
          </a:prstGeom>
          <a:noFill/>
          <a:ln>
            <a:noFill/>
          </a:ln>
        </p:spPr>
      </p:pic>
      <p:cxnSp>
        <p:nvCxnSpPr>
          <p:cNvPr id="7" name="Straight Connector 6"/>
          <p:cNvCxnSpPr/>
          <p:nvPr/>
        </p:nvCxnSpPr>
        <p:spPr>
          <a:xfrm flipH="1" flipV="1">
            <a:off x="3754316" y="1477108"/>
            <a:ext cx="175846" cy="4466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86400" y="1441939"/>
            <a:ext cx="96715" cy="4484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771900" y="1433145"/>
            <a:ext cx="1723292" cy="43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938954" y="5952392"/>
            <a:ext cx="1644161" cy="26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238393" y="1292470"/>
            <a:ext cx="246184" cy="487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005646" y="1266092"/>
            <a:ext cx="105508" cy="4853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238392" y="1274885"/>
            <a:ext cx="1732085" cy="52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8493369" y="6110654"/>
            <a:ext cx="1635369" cy="5275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Oval 3"/>
          <p:cNvSpPr/>
          <p:nvPr/>
        </p:nvSpPr>
        <p:spPr>
          <a:xfrm>
            <a:off x="5055577" y="1257300"/>
            <a:ext cx="1178169" cy="501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5" name="Flowchart: Data 4"/>
          <p:cNvSpPr/>
          <p:nvPr/>
        </p:nvSpPr>
        <p:spPr>
          <a:xfrm>
            <a:off x="4765432" y="1987060"/>
            <a:ext cx="1485900" cy="33410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6" name="Rectangle 5"/>
          <p:cNvSpPr/>
          <p:nvPr/>
        </p:nvSpPr>
        <p:spPr>
          <a:xfrm>
            <a:off x="4774224" y="2488223"/>
            <a:ext cx="1512277"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Cleaning Data</a:t>
            </a:r>
            <a:endParaRPr lang="en-US" dirty="0"/>
          </a:p>
        </p:txBody>
      </p:sp>
      <p:sp>
        <p:nvSpPr>
          <p:cNvPr id="9" name="Rectangle 8"/>
          <p:cNvSpPr/>
          <p:nvPr/>
        </p:nvSpPr>
        <p:spPr>
          <a:xfrm>
            <a:off x="2154115" y="4317023"/>
            <a:ext cx="1406770"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a:t>
            </a:r>
            <a:endParaRPr lang="en-US" dirty="0"/>
          </a:p>
        </p:txBody>
      </p:sp>
      <p:sp>
        <p:nvSpPr>
          <p:cNvPr id="10" name="Rectangle 9"/>
          <p:cNvSpPr/>
          <p:nvPr/>
        </p:nvSpPr>
        <p:spPr>
          <a:xfrm>
            <a:off x="8361484" y="3956539"/>
            <a:ext cx="1512277"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a:t>
            </a:r>
            <a:endParaRPr lang="en-US" dirty="0"/>
          </a:p>
        </p:txBody>
      </p:sp>
      <p:sp>
        <p:nvSpPr>
          <p:cNvPr id="11" name="Rectangle 10"/>
          <p:cNvSpPr/>
          <p:nvPr/>
        </p:nvSpPr>
        <p:spPr>
          <a:xfrm>
            <a:off x="2118945" y="5178669"/>
            <a:ext cx="1468316" cy="3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en-US" dirty="0"/>
          </a:p>
        </p:txBody>
      </p:sp>
      <p:sp>
        <p:nvSpPr>
          <p:cNvPr id="12" name="Flowchart: Data 11"/>
          <p:cNvSpPr/>
          <p:nvPr/>
        </p:nvSpPr>
        <p:spPr>
          <a:xfrm>
            <a:off x="8299938" y="4818185"/>
            <a:ext cx="2074985" cy="38686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Evaluation</a:t>
            </a:r>
            <a:endParaRPr lang="en-US" dirty="0"/>
          </a:p>
        </p:txBody>
      </p:sp>
      <p:sp>
        <p:nvSpPr>
          <p:cNvPr id="13" name="Oval 12"/>
          <p:cNvSpPr/>
          <p:nvPr/>
        </p:nvSpPr>
        <p:spPr>
          <a:xfrm>
            <a:off x="6585438" y="5802923"/>
            <a:ext cx="1072662" cy="413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cxnSp>
        <p:nvCxnSpPr>
          <p:cNvPr id="15" name="Straight Arrow Connector 14"/>
          <p:cNvCxnSpPr>
            <a:stCxn id="4" idx="4"/>
            <a:endCxn id="5" idx="0"/>
          </p:cNvCxnSpPr>
          <p:nvPr/>
        </p:nvCxnSpPr>
        <p:spPr>
          <a:xfrm>
            <a:off x="5644662" y="1758462"/>
            <a:ext cx="12310" cy="228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4"/>
            <a:endCxn id="6" idx="0"/>
          </p:cNvCxnSpPr>
          <p:nvPr/>
        </p:nvCxnSpPr>
        <p:spPr>
          <a:xfrm>
            <a:off x="5508382" y="2321168"/>
            <a:ext cx="21981" cy="167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14769" y="3144129"/>
            <a:ext cx="8790" cy="24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130062" y="3701562"/>
            <a:ext cx="1450731" cy="35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112477" y="3754315"/>
            <a:ext cx="8792" cy="545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46985" y="3657600"/>
            <a:ext cx="2426677" cy="43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073662" y="3666392"/>
            <a:ext cx="8792" cy="263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2"/>
            <a:endCxn id="11" idx="0"/>
          </p:cNvCxnSpPr>
          <p:nvPr/>
        </p:nvCxnSpPr>
        <p:spPr>
          <a:xfrm flipH="1">
            <a:off x="2853103" y="4809392"/>
            <a:ext cx="4397" cy="369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p:cNvCxnSpPr>
          <p:nvPr/>
        </p:nvCxnSpPr>
        <p:spPr>
          <a:xfrm flipV="1">
            <a:off x="3587261" y="5363308"/>
            <a:ext cx="3279531" cy="4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6866793" y="4325816"/>
            <a:ext cx="8792" cy="1055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849208" y="4317023"/>
            <a:ext cx="1494692" cy="8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9117623" y="4475285"/>
            <a:ext cx="17585" cy="316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231923" y="5240215"/>
            <a:ext cx="0" cy="817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3" idx="6"/>
          </p:cNvCxnSpPr>
          <p:nvPr/>
        </p:nvCxnSpPr>
        <p:spPr>
          <a:xfrm flipH="1" flipV="1">
            <a:off x="7658100" y="6009543"/>
            <a:ext cx="1573823" cy="4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4600135" y="3362177"/>
            <a:ext cx="1997612"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the data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b="1" dirty="0" smtClean="0"/>
              <a:t>Collection of data :</a:t>
            </a:r>
          </a:p>
          <a:p>
            <a:r>
              <a:rPr lang="en-US" dirty="0" smtClean="0"/>
              <a:t> We have a malware dataset that is derived using the open source software.</a:t>
            </a:r>
          </a:p>
          <a:p>
            <a:r>
              <a:rPr lang="en-US" dirty="0" smtClean="0"/>
              <a:t> Then compared various categories against different features and </a:t>
            </a:r>
            <a:r>
              <a:rPr lang="en-US" dirty="0" err="1" smtClean="0"/>
              <a:t>analysed</a:t>
            </a:r>
            <a:r>
              <a:rPr lang="en-US" dirty="0" smtClean="0"/>
              <a:t>.</a:t>
            </a:r>
          </a:p>
          <a:p>
            <a:pPr>
              <a:buNone/>
            </a:pPr>
            <a:r>
              <a:rPr lang="en-US" dirty="0" smtClean="0"/>
              <a:t>       </a:t>
            </a:r>
            <a:r>
              <a:rPr lang="en-US" dirty="0" err="1" smtClean="0"/>
              <a:t>app.config</a:t>
            </a:r>
            <a:r>
              <a:rPr lang="en-US" dirty="0" smtClean="0"/>
              <a:t>['upload folder'] ='</a:t>
            </a:r>
            <a:r>
              <a:rPr lang="en-US" dirty="0" err="1" smtClean="0"/>
              <a:t>uploads'</a:t>
            </a:r>
            <a:endParaRPr lang="en-US" dirty="0" smtClean="0"/>
          </a:p>
          <a:p>
            <a:pPr>
              <a:buNone/>
            </a:pPr>
            <a:r>
              <a:rPr lang="en-US" dirty="0" smtClean="0"/>
              <a:t>      @</a:t>
            </a:r>
            <a:r>
              <a:rPr lang="en-US" dirty="0" err="1" smtClean="0"/>
              <a:t>app.route</a:t>
            </a:r>
            <a:r>
              <a:rPr lang="en-US" dirty="0" smtClean="0"/>
              <a:t>("/</a:t>
            </a:r>
            <a:r>
              <a:rPr lang="en-US" dirty="0" err="1" smtClean="0"/>
              <a:t>viewdata</a:t>
            </a:r>
            <a:r>
              <a:rPr lang="en-US" dirty="0" smtClean="0"/>
              <a:t>")</a:t>
            </a:r>
          </a:p>
          <a:p>
            <a:pPr>
              <a:buNone/>
            </a:pPr>
            <a:r>
              <a:rPr lang="en-US" dirty="0" smtClean="0"/>
              <a:t>      </a:t>
            </a:r>
            <a:r>
              <a:rPr lang="en-US" dirty="0" err="1" smtClean="0"/>
              <a:t>df</a:t>
            </a:r>
            <a:r>
              <a:rPr lang="en-US" dirty="0" smtClean="0"/>
              <a:t> = </a:t>
            </a:r>
            <a:r>
              <a:rPr lang="en-US" dirty="0" err="1" smtClean="0"/>
              <a:t>pd.read_csv</a:t>
            </a:r>
            <a:r>
              <a:rPr lang="en-US" dirty="0" smtClean="0"/>
              <a:t>(path)</a:t>
            </a:r>
          </a:p>
          <a:p>
            <a:pPr>
              <a:buNone/>
            </a:pPr>
            <a:r>
              <a:rPr lang="en-US" b="1" dirty="0" smtClean="0"/>
              <a:t>Preprocessing :</a:t>
            </a:r>
          </a:p>
          <a:p>
            <a:r>
              <a:rPr lang="en-US" b="1" dirty="0" smtClean="0"/>
              <a:t> </a:t>
            </a:r>
            <a:r>
              <a:rPr lang="en-US" dirty="0" smtClean="0"/>
              <a:t>Preprocessing is implemented on derived dataset which cleans and drops the unnecessary features.</a:t>
            </a:r>
          </a:p>
          <a:p>
            <a:r>
              <a:rPr lang="en-US" dirty="0" smtClean="0"/>
              <a:t>Removes the duplicate features and null values which helps in the proper accurate results.</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06383"/>
            <a:ext cx="12192000" cy="714892"/>
          </a:xfrm>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457200" indent="-457200">
              <a:buNone/>
            </a:pPr>
            <a:r>
              <a:rPr lang="en-US" dirty="0" smtClean="0"/>
              <a:t>              The increase of malware that are exploiting the Internet daily has become a serious threat. The manual heuristic inspection of malware analysis is no longer considered effective and efficient compared against the high spreading rate of malware. Hence, automated signature-based malware detection using machine learning techniques is considered a profound solution. The behavior of each malware on an emulated (sandbox) environment will be automatically analyzed and will generate semantic behavior (signature) reports.  </a:t>
            </a:r>
            <a:endParaRPr lang="en-US" dirty="0"/>
          </a:p>
          <a:p>
            <a:pPr marL="457200" indent="-457200">
              <a:buNone/>
            </a:pPr>
            <a:endParaRPr lang="en-US" dirty="0"/>
          </a:p>
        </p:txBody>
      </p:sp>
    </p:spTree>
    <p:extLst>
      <p:ext uri="{BB962C8B-B14F-4D97-AF65-F5344CB8AC3E}">
        <p14:creationId xmlns="" xmlns:p14="http://schemas.microsoft.com/office/powerpoint/2010/main" val="1751120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Learning the dataset :</a:t>
            </a:r>
          </a:p>
          <a:p>
            <a:r>
              <a:rPr lang="en-US" dirty="0" smtClean="0"/>
              <a:t>The dataset is </a:t>
            </a:r>
            <a:r>
              <a:rPr lang="en-US" dirty="0" err="1" smtClean="0"/>
              <a:t>splitted</a:t>
            </a:r>
            <a:r>
              <a:rPr lang="en-US" dirty="0" smtClean="0"/>
              <a:t> to training set and testing set.</a:t>
            </a:r>
          </a:p>
          <a:p>
            <a:r>
              <a:rPr lang="en-US" dirty="0" smtClean="0"/>
              <a:t>The models SVM, Decision trees, XG boost are applied on training set which performs the certain functions on the set of data and gives the accuracy of applied models.</a:t>
            </a:r>
          </a:p>
          <a:p>
            <a:endParaRPr lang="en-US" dirty="0" smtClean="0"/>
          </a:p>
          <a:p>
            <a:pPr>
              <a:buNone/>
            </a:pPr>
            <a:r>
              <a:rPr lang="en-US" b="1" dirty="0" smtClean="0"/>
              <a:t>Predicting malware or benign :</a:t>
            </a:r>
          </a:p>
          <a:p>
            <a:r>
              <a:rPr lang="en-US" dirty="0" smtClean="0"/>
              <a:t> Based on the accuracy rate available after testing the dataset it is predicted as system is affected with malware or safe from malware </a:t>
            </a:r>
            <a:r>
              <a:rPr lang="en-US" dirty="0" err="1" smtClean="0"/>
              <a:t>i.e</a:t>
            </a:r>
            <a:r>
              <a:rPr lang="en-US" dirty="0" smtClean="0"/>
              <a:t>, benign.</a:t>
            </a:r>
          </a:p>
          <a:p>
            <a:pPr>
              <a:buNone/>
            </a:pPr>
            <a:r>
              <a:rPr lang="en-US" smtClean="0"/>
              <a:t>          </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p:txBody>
          <a:bodyPr/>
          <a:lstStyle/>
          <a:p>
            <a:pPr>
              <a:buNone/>
            </a:pPr>
            <a:r>
              <a:rPr lang="en-US" b="1" dirty="0" smtClean="0"/>
              <a:t>import </a:t>
            </a:r>
            <a:r>
              <a:rPr lang="en-US" dirty="0" err="1" smtClean="0"/>
              <a:t>os</a:t>
            </a:r>
            <a:endParaRPr lang="en-US" dirty="0" smtClean="0"/>
          </a:p>
          <a:p>
            <a:pPr>
              <a:buNone/>
            </a:pPr>
            <a:r>
              <a:rPr lang="en-US" b="1" dirty="0" smtClean="0"/>
              <a:t>import </a:t>
            </a:r>
            <a:r>
              <a:rPr lang="en-US" dirty="0" smtClean="0"/>
              <a:t>pandas </a:t>
            </a:r>
            <a:r>
              <a:rPr lang="en-US" b="1" dirty="0" smtClean="0"/>
              <a:t>as </a:t>
            </a:r>
            <a:r>
              <a:rPr lang="en-US" dirty="0" smtClean="0"/>
              <a:t>pd</a:t>
            </a:r>
          </a:p>
          <a:p>
            <a:pPr>
              <a:buNone/>
            </a:pPr>
            <a:r>
              <a:rPr lang="en-US" b="1" dirty="0" smtClean="0"/>
              <a:t>import </a:t>
            </a:r>
            <a:r>
              <a:rPr lang="en-US" dirty="0" err="1" smtClean="0"/>
              <a:t>pygal</a:t>
            </a:r>
            <a:endParaRPr lang="en-US" dirty="0" smtClean="0"/>
          </a:p>
          <a:p>
            <a:pPr>
              <a:buNone/>
            </a:pPr>
            <a:r>
              <a:rPr lang="en-US" b="1" dirty="0" smtClean="0"/>
              <a:t>from </a:t>
            </a:r>
            <a:r>
              <a:rPr lang="en-US" dirty="0" smtClean="0"/>
              <a:t>flask </a:t>
            </a:r>
            <a:r>
              <a:rPr lang="en-US" b="1" dirty="0" smtClean="0"/>
              <a:t>import </a:t>
            </a:r>
            <a:r>
              <a:rPr lang="en-US" dirty="0" smtClean="0"/>
              <a:t>Flask, </a:t>
            </a:r>
            <a:r>
              <a:rPr lang="en-US" dirty="0" err="1" smtClean="0"/>
              <a:t>render_template</a:t>
            </a:r>
            <a:r>
              <a:rPr lang="en-US" dirty="0" smtClean="0"/>
              <a:t>, request, session</a:t>
            </a:r>
          </a:p>
          <a:p>
            <a:pPr>
              <a:buNone/>
            </a:pPr>
            <a:r>
              <a:rPr lang="en-US" b="1" dirty="0" smtClean="0"/>
              <a:t>from </a:t>
            </a:r>
            <a:r>
              <a:rPr lang="en-US" dirty="0" err="1" smtClean="0"/>
              <a:t>sklearn.metrics</a:t>
            </a:r>
            <a:r>
              <a:rPr lang="en-US" dirty="0" smtClean="0"/>
              <a:t> </a:t>
            </a:r>
            <a:r>
              <a:rPr lang="en-US" b="1" dirty="0" smtClean="0"/>
              <a:t>import </a:t>
            </a:r>
            <a:r>
              <a:rPr lang="en-US" dirty="0" err="1" smtClean="0"/>
              <a:t>accuracy_score</a:t>
            </a:r>
            <a:r>
              <a:rPr lang="en-US" dirty="0" smtClean="0"/>
              <a:t>, </a:t>
            </a:r>
            <a:r>
              <a:rPr lang="en-US" dirty="0" err="1" smtClean="0"/>
              <a:t>precision_score</a:t>
            </a:r>
            <a:r>
              <a:rPr lang="en-US" dirty="0" smtClean="0"/>
              <a:t>, </a:t>
            </a:r>
            <a:r>
              <a:rPr lang="en-US" dirty="0" err="1" smtClean="0"/>
              <a:t>recall_score</a:t>
            </a:r>
            <a:endParaRPr lang="en-US" dirty="0" smtClean="0"/>
          </a:p>
          <a:p>
            <a:pPr>
              <a:buNone/>
            </a:pPr>
            <a:r>
              <a:rPr lang="en-US" b="1" dirty="0" smtClean="0"/>
              <a:t>from </a:t>
            </a:r>
            <a:r>
              <a:rPr lang="en-US" dirty="0" err="1" smtClean="0"/>
              <a:t>sklearn.model_selection</a:t>
            </a:r>
            <a:r>
              <a:rPr lang="en-US" dirty="0" smtClean="0"/>
              <a:t> </a:t>
            </a:r>
            <a:r>
              <a:rPr lang="en-US" b="1" dirty="0" smtClean="0"/>
              <a:t>import </a:t>
            </a:r>
            <a:r>
              <a:rPr lang="en-US" dirty="0" err="1" smtClean="0"/>
              <a:t>train_test_split</a:t>
            </a:r>
            <a:endParaRPr lang="en-US" dirty="0" smtClean="0"/>
          </a:p>
          <a:p>
            <a:pPr>
              <a:buNone/>
            </a:pPr>
            <a:r>
              <a:rPr lang="en-US" b="1" dirty="0" smtClean="0"/>
              <a:t>from </a:t>
            </a:r>
            <a:r>
              <a:rPr lang="en-US" dirty="0" err="1" smtClean="0"/>
              <a:t>sklearn.preprocessing</a:t>
            </a:r>
            <a:r>
              <a:rPr lang="en-US" dirty="0" smtClean="0"/>
              <a:t> </a:t>
            </a:r>
            <a:r>
              <a:rPr lang="en-US" b="1" dirty="0" smtClean="0"/>
              <a:t>import </a:t>
            </a:r>
            <a:r>
              <a:rPr lang="en-US" dirty="0" err="1" smtClean="0"/>
              <a:t>LabelEncoder</a:t>
            </a:r>
            <a:endParaRPr lang="en-US" dirty="0" smtClean="0"/>
          </a:p>
          <a:p>
            <a:pPr>
              <a:buNone/>
            </a:pPr>
            <a:r>
              <a:rPr lang="en-US" b="1" dirty="0" smtClean="0"/>
              <a:t>from </a:t>
            </a:r>
            <a:r>
              <a:rPr lang="en-US" dirty="0" smtClean="0"/>
              <a:t>sklearn.svm </a:t>
            </a:r>
            <a:r>
              <a:rPr lang="en-US" b="1" dirty="0" smtClean="0"/>
              <a:t>import </a:t>
            </a:r>
            <a:r>
              <a:rPr lang="en-US" dirty="0" smtClean="0"/>
              <a:t>SVC</a:t>
            </a:r>
          </a:p>
          <a:p>
            <a:pPr>
              <a:buNone/>
            </a:pPr>
            <a:r>
              <a:rPr lang="en-US" b="1" dirty="0" smtClean="0"/>
              <a:t>import </a:t>
            </a:r>
            <a:r>
              <a:rPr lang="en-US" dirty="0" err="1" smtClean="0"/>
              <a:t>xgboost</a:t>
            </a:r>
            <a:r>
              <a:rPr lang="en-US" dirty="0" smtClean="0"/>
              <a:t> </a:t>
            </a:r>
            <a:r>
              <a:rPr lang="en-US" b="1" dirty="0" smtClean="0"/>
              <a:t>as </a:t>
            </a:r>
            <a:r>
              <a:rPr lang="en-US" dirty="0" err="1" smtClean="0"/>
              <a:t>xgb</a:t>
            </a:r>
            <a:endParaRPr lang="en-US" dirty="0" smtClean="0"/>
          </a:p>
          <a:p>
            <a:pPr>
              <a:buNone/>
            </a:pPr>
            <a:r>
              <a:rPr lang="en-US" b="1" dirty="0" smtClean="0"/>
              <a:t>from </a:t>
            </a:r>
            <a:r>
              <a:rPr lang="en-US" dirty="0" err="1" smtClean="0"/>
              <a:t>sklearn.tree</a:t>
            </a:r>
            <a:r>
              <a:rPr lang="en-US" dirty="0" smtClean="0"/>
              <a:t> </a:t>
            </a:r>
            <a:r>
              <a:rPr lang="en-US" b="1" dirty="0" smtClean="0"/>
              <a:t>import </a:t>
            </a:r>
            <a:r>
              <a:rPr lang="en-US" dirty="0" err="1" smtClean="0"/>
              <a:t>DecisionTreeClassifier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def </a:t>
            </a:r>
            <a:r>
              <a:rPr lang="en-US" dirty="0" err="1" smtClean="0"/>
              <a:t>load_data</a:t>
            </a:r>
            <a:r>
              <a:rPr lang="en-US" dirty="0" smtClean="0"/>
              <a:t>():</a:t>
            </a:r>
          </a:p>
          <a:p>
            <a:pPr>
              <a:buNone/>
            </a:pPr>
            <a:r>
              <a:rPr lang="en-US" dirty="0" smtClean="0"/>
              <a:t>Path=</a:t>
            </a:r>
            <a:r>
              <a:rPr lang="en-US" dirty="0" err="1" smtClean="0"/>
              <a:t>os.path.join</a:t>
            </a:r>
            <a:r>
              <a:rPr lang="en-US" dirty="0" smtClean="0"/>
              <a:t>(</a:t>
            </a:r>
            <a:r>
              <a:rPr lang="en-US" dirty="0" err="1" smtClean="0"/>
              <a:t>app.config</a:t>
            </a:r>
            <a:r>
              <a:rPr lang="en-US" dirty="0" smtClean="0"/>
              <a:t>[‘</a:t>
            </a:r>
            <a:r>
              <a:rPr lang="en-US" dirty="0" err="1" smtClean="0"/>
              <a:t>upload_folder</a:t>
            </a:r>
            <a:r>
              <a:rPr lang="en-US" dirty="0" smtClean="0"/>
              <a:t> ‘],</a:t>
            </a:r>
            <a:r>
              <a:rPr lang="en-US" dirty="0" err="1" smtClean="0"/>
              <a:t>file.filename</a:t>
            </a:r>
            <a:r>
              <a:rPr lang="en-US" dirty="0" smtClean="0"/>
              <a:t>)</a:t>
            </a:r>
          </a:p>
          <a:p>
            <a:pPr>
              <a:buNone/>
            </a:pPr>
            <a:r>
              <a:rPr lang="en-US" dirty="0" err="1" smtClean="0"/>
              <a:t>file.save</a:t>
            </a:r>
            <a:r>
              <a:rPr lang="en-US" dirty="0" smtClean="0"/>
              <a:t>(path)</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1997613" y="2954216"/>
            <a:ext cx="6611816" cy="327777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dirty="0" smtClean="0"/>
              <a:t>def  </a:t>
            </a:r>
            <a:r>
              <a:rPr lang="en-US" dirty="0" err="1" smtClean="0"/>
              <a:t>View_data</a:t>
            </a:r>
            <a:r>
              <a:rPr lang="en-US" dirty="0" smtClean="0"/>
              <a:t>():</a:t>
            </a:r>
          </a:p>
          <a:p>
            <a:pPr>
              <a:buNone/>
            </a:pPr>
            <a:r>
              <a:rPr lang="en-US" dirty="0" smtClean="0"/>
              <a:t>return </a:t>
            </a:r>
            <a:r>
              <a:rPr lang="en-US" dirty="0" err="1" smtClean="0"/>
              <a:t>render_template</a:t>
            </a:r>
            <a:r>
              <a:rPr lang="en-US" dirty="0" smtClean="0"/>
              <a:t>('view </a:t>
            </a:r>
            <a:r>
              <a:rPr lang="en-US" dirty="0" err="1" smtClean="0"/>
              <a:t>data.html',col_name</a:t>
            </a:r>
            <a:r>
              <a:rPr lang="en-US" dirty="0" smtClean="0"/>
              <a:t> = </a:t>
            </a:r>
            <a:r>
              <a:rPr lang="en-US" dirty="0" err="1" smtClean="0"/>
              <a:t>df.columns,row_val</a:t>
            </a:r>
            <a:r>
              <a:rPr lang="en-US" dirty="0" smtClean="0"/>
              <a:t> = list(</a:t>
            </a:r>
            <a:r>
              <a:rPr lang="en-US" dirty="0" err="1" smtClean="0"/>
              <a:t>df</a:t>
            </a:r>
            <a:r>
              <a:rPr lang="en-US" dirty="0" smtClean="0"/>
              <a:t>[:1000].</a:t>
            </a:r>
            <a:r>
              <a:rPr lang="en-US" dirty="0" err="1" smtClean="0"/>
              <a:t>values.tolist</a:t>
            </a:r>
            <a:r>
              <a:rPr lang="en-US" dirty="0" smtClean="0"/>
              <a:t>()))</a:t>
            </a:r>
          </a:p>
          <a:p>
            <a:pPr>
              <a:buNone/>
            </a:pPr>
            <a:endParaRPr lang="en-US" dirty="0" smtClean="0"/>
          </a:p>
        </p:txBody>
      </p:sp>
      <p:pic>
        <p:nvPicPr>
          <p:cNvPr id="5" name="Picture 2"/>
          <p:cNvPicPr>
            <a:picLocks noChangeAspect="1" noChangeArrowheads="1"/>
          </p:cNvPicPr>
          <p:nvPr/>
        </p:nvPicPr>
        <p:blipFill>
          <a:blip r:embed="rId2" cstate="print"/>
          <a:srcRect/>
          <a:stretch>
            <a:fillRect/>
          </a:stretch>
        </p:blipFill>
        <p:spPr bwMode="auto">
          <a:xfrm>
            <a:off x="2940147" y="2574388"/>
            <a:ext cx="5570807" cy="369980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dirty="0" smtClean="0"/>
              <a:t>def model():</a:t>
            </a:r>
          </a:p>
          <a:p>
            <a:pPr>
              <a:buNone/>
            </a:pPr>
            <a:r>
              <a:rPr lang="en-US" dirty="0" smtClean="0"/>
              <a:t>new = X[['</a:t>
            </a:r>
            <a:r>
              <a:rPr lang="en-US" dirty="0" err="1" smtClean="0"/>
              <a:t>prio</a:t>
            </a:r>
            <a:r>
              <a:rPr lang="en-US" dirty="0" smtClean="0"/>
              <a:t>', '</a:t>
            </a:r>
            <a:r>
              <a:rPr lang="en-US" dirty="0" err="1" smtClean="0"/>
              <a:t>static_prio</a:t>
            </a:r>
            <a:r>
              <a:rPr lang="en-US" dirty="0" smtClean="0"/>
              <a:t>', '</a:t>
            </a:r>
            <a:r>
              <a:rPr lang="en-US" dirty="0" err="1" smtClean="0"/>
              <a:t>vm_truncate_count</a:t>
            </a:r>
            <a:r>
              <a:rPr lang="en-US" dirty="0" smtClean="0"/>
              <a:t>', '</a:t>
            </a:r>
            <a:r>
              <a:rPr lang="en-US" dirty="0" err="1" smtClean="0"/>
              <a:t>free_area_cache</a:t>
            </a:r>
            <a:r>
              <a:rPr lang="en-US" dirty="0" smtClean="0"/>
              <a:t>', '</a:t>
            </a:r>
            <a:r>
              <a:rPr lang="en-US" dirty="0" err="1" smtClean="0"/>
              <a:t>mm_users</a:t>
            </a:r>
            <a:r>
              <a:rPr lang="en-US" dirty="0" smtClean="0"/>
              <a:t>', '</a:t>
            </a:r>
            <a:r>
              <a:rPr lang="en-US" dirty="0" err="1" smtClean="0"/>
              <a:t>map_count</a:t>
            </a:r>
            <a:r>
              <a:rPr lang="en-US" dirty="0" smtClean="0"/>
              <a:t>', '</a:t>
            </a:r>
            <a:r>
              <a:rPr lang="en-US" dirty="0" err="1" smtClean="0"/>
              <a:t>shared_vm</a:t>
            </a:r>
            <a:r>
              <a:rPr lang="en-US" dirty="0" smtClean="0"/>
              <a:t>',   '</a:t>
            </a:r>
            <a:r>
              <a:rPr lang="en-US" dirty="0" err="1" smtClean="0"/>
              <a:t>exec_vm</a:t>
            </a:r>
            <a:r>
              <a:rPr lang="en-US" dirty="0" smtClean="0"/>
              <a:t>', '</a:t>
            </a:r>
            <a:r>
              <a:rPr lang="en-US" dirty="0" err="1" smtClean="0"/>
              <a:t>end_data</a:t>
            </a:r>
            <a:r>
              <a:rPr lang="en-US" dirty="0" smtClean="0"/>
              <a:t>', '</a:t>
            </a:r>
            <a:r>
              <a:rPr lang="en-US" dirty="0" err="1" smtClean="0"/>
              <a:t>nvcsw</a:t>
            </a:r>
            <a:r>
              <a:rPr lang="en-US" dirty="0" smtClean="0"/>
              <a:t>', '</a:t>
            </a:r>
            <a:r>
              <a:rPr lang="en-US" dirty="0" err="1" smtClean="0"/>
              <a:t>utime</a:t>
            </a:r>
            <a:r>
              <a:rPr lang="en-US" dirty="0" smtClean="0"/>
              <a:t>', 'Hash']]</a:t>
            </a:r>
          </a:p>
          <a:p>
            <a:pPr>
              <a:buNone/>
            </a:pPr>
            <a:endParaRPr lang="en-US" dirty="0" smtClean="0"/>
          </a:p>
          <a:p>
            <a:pPr>
              <a:buNone/>
            </a:pPr>
            <a:endParaRPr lang="en-US" dirty="0"/>
          </a:p>
        </p:txBody>
      </p:sp>
      <p:pic>
        <p:nvPicPr>
          <p:cNvPr id="6" name="Picture 2" descr="C:\Users\saipallavi\Pictures\Screenshot (19).png"/>
          <p:cNvPicPr>
            <a:picLocks noChangeAspect="1" noChangeArrowheads="1"/>
          </p:cNvPicPr>
          <p:nvPr/>
        </p:nvPicPr>
        <p:blipFill>
          <a:blip r:embed="rId2" cstate="print"/>
          <a:srcRect/>
          <a:stretch>
            <a:fillRect/>
          </a:stretch>
        </p:blipFill>
        <p:spPr bwMode="auto">
          <a:xfrm>
            <a:off x="4642338" y="3235569"/>
            <a:ext cx="4543865" cy="248998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dirty="0" smtClean="0"/>
              <a:t>def prediction():</a:t>
            </a:r>
          </a:p>
          <a:p>
            <a:pPr>
              <a:buNone/>
            </a:pPr>
            <a:r>
              <a:rPr lang="en-US" sz="2400" dirty="0" smtClean="0"/>
              <a:t>Model=</a:t>
            </a:r>
            <a:r>
              <a:rPr lang="en-US" sz="2400" dirty="0" err="1" smtClean="0"/>
              <a:t>DecisionTreeClassifier</a:t>
            </a:r>
            <a:r>
              <a:rPr lang="en-US" sz="2400" dirty="0" smtClean="0"/>
              <a:t>(splitter=‘</a:t>
            </a:r>
            <a:r>
              <a:rPr lang="en-US" sz="2400" dirty="0" err="1" smtClean="0"/>
              <a:t>random’,criterion</a:t>
            </a:r>
            <a:r>
              <a:rPr lang="en-US" sz="2400" dirty="0" smtClean="0"/>
              <a:t>=‘</a:t>
            </a:r>
            <a:r>
              <a:rPr lang="en-US" sz="2400" dirty="0" err="1" smtClean="0"/>
              <a:t>entropy’,max_depth</a:t>
            </a:r>
            <a:r>
              <a:rPr lang="en-US" sz="2400" dirty="0" smtClean="0"/>
              <a:t>=5)</a:t>
            </a:r>
          </a:p>
          <a:p>
            <a:pPr>
              <a:buNone/>
            </a:pPr>
            <a:r>
              <a:rPr lang="en-US" sz="2400" dirty="0" smtClean="0"/>
              <a:t>Model.fit(</a:t>
            </a:r>
            <a:r>
              <a:rPr lang="en-US" sz="2400" dirty="0" err="1" smtClean="0"/>
              <a:t>X_train</a:t>
            </a:r>
            <a:r>
              <a:rPr lang="en-US" sz="2400" dirty="0" smtClean="0"/>
              <a:t>, </a:t>
            </a:r>
            <a:r>
              <a:rPr lang="en-US" sz="2400" dirty="0" err="1" smtClean="0"/>
              <a:t>Y_train</a:t>
            </a:r>
            <a:r>
              <a:rPr lang="en-US" sz="2400" dirty="0" smtClean="0"/>
              <a:t>)</a:t>
            </a:r>
          </a:p>
          <a:p>
            <a:pPr>
              <a:buNone/>
            </a:pPr>
            <a:r>
              <a:rPr lang="en-US" sz="2400" dirty="0" smtClean="0"/>
              <a:t>print("predictions")</a:t>
            </a:r>
          </a:p>
          <a:p>
            <a:pPr>
              <a:buNone/>
            </a:pPr>
            <a:endParaRPr lang="en-US" sz="2400" dirty="0" smtClean="0"/>
          </a:p>
          <a:p>
            <a:pPr>
              <a:buNone/>
            </a:pPr>
            <a:endParaRPr lang="en-US" sz="2400" dirty="0" smtClean="0"/>
          </a:p>
          <a:p>
            <a:pPr>
              <a:buNone/>
            </a:pPr>
            <a:r>
              <a:rPr lang="en-US" dirty="0" smtClean="0"/>
              <a:t/>
            </a:r>
            <a:br>
              <a:rPr lang="en-US" dirty="0" smtClean="0"/>
            </a:br>
            <a:r>
              <a:rPr lang="en-US" dirty="0" smtClean="0"/>
              <a:t/>
            </a:r>
            <a:br>
              <a:rPr lang="en-US" dirty="0" smtClean="0"/>
            </a:br>
            <a:endParaRPr lang="en-US" dirty="0" smtClean="0"/>
          </a:p>
          <a:p>
            <a:pPr>
              <a:buNone/>
            </a:pPr>
            <a:r>
              <a:rPr lang="en-US" dirty="0" smtClean="0"/>
              <a:t>        </a:t>
            </a:r>
            <a:endParaRPr lang="en-US" dirty="0"/>
          </a:p>
        </p:txBody>
      </p:sp>
      <p:pic>
        <p:nvPicPr>
          <p:cNvPr id="5" name="Picture 2" descr="C:\Users\saipallavi\Pictures\Screenshot (20).png"/>
          <p:cNvPicPr>
            <a:picLocks noChangeAspect="1" noChangeArrowheads="1"/>
          </p:cNvPicPr>
          <p:nvPr/>
        </p:nvPicPr>
        <p:blipFill>
          <a:blip r:embed="rId2" cstate="print"/>
          <a:srcRect/>
          <a:stretch>
            <a:fillRect/>
          </a:stretch>
        </p:blipFill>
        <p:spPr bwMode="auto">
          <a:xfrm>
            <a:off x="3784210" y="3038622"/>
            <a:ext cx="4051496" cy="3094894"/>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buNone/>
            </a:pPr>
            <a:r>
              <a:rPr lang="en-US" sz="2400" dirty="0" smtClean="0"/>
              <a:t>def graphs():</a:t>
            </a:r>
          </a:p>
          <a:p>
            <a:pPr>
              <a:buNone/>
            </a:pPr>
            <a:r>
              <a:rPr lang="en-US" sz="2400" dirty="0" smtClean="0"/>
              <a:t>   </a:t>
            </a:r>
            <a:r>
              <a:rPr lang="en-US" sz="2400" dirty="0" err="1" smtClean="0"/>
              <a:t>bar_chart</a:t>
            </a:r>
            <a:r>
              <a:rPr lang="en-US" sz="2400" dirty="0" smtClean="0"/>
              <a:t> = </a:t>
            </a:r>
            <a:r>
              <a:rPr lang="en-US" sz="2400" dirty="0" err="1" smtClean="0"/>
              <a:t>pygal.Bar</a:t>
            </a:r>
            <a:r>
              <a:rPr lang="en-US" sz="2400" dirty="0" smtClean="0"/>
              <a:t>()</a:t>
            </a:r>
          </a:p>
          <a:p>
            <a:pPr>
              <a:buNone/>
            </a:pPr>
            <a:endParaRPr lang="en-US" sz="2400" dirty="0" smtClean="0"/>
          </a:p>
        </p:txBody>
      </p:sp>
      <p:pic>
        <p:nvPicPr>
          <p:cNvPr id="5" name="Picture 2" descr="C:\Users\saipallavi\Pictures\project graph.jpeg"/>
          <p:cNvPicPr>
            <a:picLocks noChangeAspect="1" noChangeArrowheads="1"/>
          </p:cNvPicPr>
          <p:nvPr/>
        </p:nvPicPr>
        <p:blipFill>
          <a:blip r:embed="rId2" cstate="print"/>
          <a:srcRect/>
          <a:stretch>
            <a:fillRect/>
          </a:stretch>
        </p:blipFill>
        <p:spPr bwMode="auto">
          <a:xfrm>
            <a:off x="2630658" y="1899138"/>
            <a:ext cx="7005711" cy="4586593"/>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IN" dirty="0" smtClean="0"/>
              <a:t>		</a:t>
            </a:r>
          </a:p>
          <a:p>
            <a:pPr>
              <a:buNone/>
            </a:pPr>
            <a:r>
              <a:rPr lang="en-IN" dirty="0" smtClean="0"/>
              <a:t>		The proposed model will be able to identity and distinguish between the malwares and benign files and packets more easily and within less time. Out of all Machine Learning models Decision tree performs better with good accuracy.</a:t>
            </a:r>
            <a:endParaRPr lang="en-US" dirty="0" smtClean="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571C01-5208-489A-A3A6-AF3CB24A4AB4}"/>
              </a:ext>
            </a:extLst>
          </p:cNvPr>
          <p:cNvSpPr>
            <a:spLocks noGrp="1"/>
          </p:cNvSpPr>
          <p:nvPr>
            <p:ph type="title"/>
          </p:nvPr>
        </p:nvSpPr>
        <p:spPr/>
        <p:txBody>
          <a:bodyPr/>
          <a:lstStyle/>
          <a:p>
            <a:r>
              <a:rPr lang="en-IN" dirty="0" smtClean="0"/>
              <a:t>Reference</a:t>
            </a:r>
            <a:endParaRPr lang="en-IN" dirty="0"/>
          </a:p>
        </p:txBody>
      </p:sp>
      <p:sp>
        <p:nvSpPr>
          <p:cNvPr id="3" name="Content Placeholder 2">
            <a:extLst>
              <a:ext uri="{FF2B5EF4-FFF2-40B4-BE49-F238E27FC236}">
                <a16:creationId xmlns="" xmlns:a16="http://schemas.microsoft.com/office/drawing/2014/main" id="{2C39AA8B-A301-49BF-9DA8-22F614053810}"/>
              </a:ext>
            </a:extLst>
          </p:cNvPr>
          <p:cNvSpPr>
            <a:spLocks noGrp="1"/>
          </p:cNvSpPr>
          <p:nvPr>
            <p:ph idx="1"/>
          </p:nvPr>
        </p:nvSpPr>
        <p:spPr/>
        <p:txBody>
          <a:bodyPr>
            <a:normAutofit fontScale="70000" lnSpcReduction="20000"/>
          </a:bodyPr>
          <a:lstStyle/>
          <a:p>
            <a:pPr marL="577850" indent="-577850">
              <a:buNone/>
            </a:pPr>
            <a:r>
              <a:rPr lang="en-IN" sz="3600" dirty="0" smtClean="0"/>
              <a:t>[1] </a:t>
            </a:r>
            <a:r>
              <a:rPr lang="en-US" sz="3600" dirty="0" err="1" smtClean="0"/>
              <a:t>Udayakumar</a:t>
            </a:r>
            <a:r>
              <a:rPr lang="en-US" sz="3600" dirty="0" smtClean="0"/>
              <a:t> N, </a:t>
            </a:r>
            <a:r>
              <a:rPr lang="en-US" sz="3600" dirty="0" err="1" smtClean="0"/>
              <a:t>Subbulakshmi.T</a:t>
            </a:r>
            <a:r>
              <a:rPr lang="en-US" sz="3600" dirty="0" smtClean="0"/>
              <a:t>, </a:t>
            </a:r>
            <a:r>
              <a:rPr lang="en-US" sz="3600" dirty="0" err="1" smtClean="0"/>
              <a:t>Ayush</a:t>
            </a:r>
            <a:r>
              <a:rPr lang="en-US" sz="3600" dirty="0" smtClean="0"/>
              <a:t> </a:t>
            </a:r>
            <a:r>
              <a:rPr lang="en-US" sz="3600" dirty="0" err="1" smtClean="0"/>
              <a:t>Mishra</a:t>
            </a:r>
            <a:r>
              <a:rPr lang="en-US" sz="3600" dirty="0" smtClean="0"/>
              <a:t>, </a:t>
            </a:r>
            <a:r>
              <a:rPr lang="en-US" sz="3600" dirty="0" err="1" smtClean="0"/>
              <a:t>Shivang</a:t>
            </a:r>
            <a:r>
              <a:rPr lang="en-US" sz="3600" dirty="0" smtClean="0"/>
              <a:t> </a:t>
            </a:r>
            <a:r>
              <a:rPr lang="en-US" sz="3600" dirty="0" err="1" smtClean="0"/>
              <a:t>Mishra</a:t>
            </a:r>
            <a:r>
              <a:rPr lang="en-US" sz="3600" dirty="0" smtClean="0"/>
              <a:t> and </a:t>
            </a:r>
            <a:r>
              <a:rPr lang="en-US" sz="3600" dirty="0" err="1" smtClean="0"/>
              <a:t>Puneet</a:t>
            </a:r>
            <a:r>
              <a:rPr lang="en-US" sz="3600" dirty="0" smtClean="0"/>
              <a:t> Jain,</a:t>
            </a:r>
            <a:r>
              <a:rPr lang="en-IN" sz="3600" dirty="0" smtClean="0"/>
              <a:t>"</a:t>
            </a:r>
            <a:r>
              <a:rPr lang="en-US" sz="3600" dirty="0" smtClean="0">
                <a:hlinkClick r:id="rId2" action="ppaction://hlinkfile"/>
              </a:rPr>
              <a:t>Malware Category Prediction Using KNN and SVM classifiers.</a:t>
            </a:r>
            <a:r>
              <a:rPr lang="en-IN" sz="3600" dirty="0" smtClean="0"/>
              <a:t>" </a:t>
            </a:r>
            <a:r>
              <a:rPr lang="en-US" sz="3600" dirty="0" smtClean="0"/>
              <a:t>International Journal of Mechanical Engineering and Technology (IJMET), vol.10, Issue 02, pp. 787-797, Feb 2019.</a:t>
            </a:r>
          </a:p>
          <a:p>
            <a:pPr marL="577850" indent="-577850">
              <a:buNone/>
            </a:pPr>
            <a:endParaRPr lang="en-US" sz="3600" dirty="0" smtClean="0"/>
          </a:p>
          <a:p>
            <a:pPr marL="577850" indent="-577850">
              <a:buNone/>
            </a:pPr>
            <a:r>
              <a:rPr lang="en-IN" sz="3600" dirty="0" smtClean="0"/>
              <a:t>[2] U. </a:t>
            </a:r>
            <a:r>
              <a:rPr lang="en-IN" sz="3600" dirty="0" err="1" smtClean="0"/>
              <a:t>Baldangombo</a:t>
            </a:r>
            <a:r>
              <a:rPr lang="en-IN" sz="3600" dirty="0" smtClean="0"/>
              <a:t>, N. </a:t>
            </a:r>
            <a:r>
              <a:rPr lang="en-IN" sz="3600" dirty="0" err="1" smtClean="0"/>
              <a:t>Jambaljav</a:t>
            </a:r>
            <a:r>
              <a:rPr lang="en-IN" sz="3600" dirty="0" smtClean="0"/>
              <a:t>, and S.-J. </a:t>
            </a:r>
            <a:r>
              <a:rPr lang="en-IN" sz="3600" dirty="0" err="1" smtClean="0"/>
              <a:t>Horng</a:t>
            </a:r>
            <a:r>
              <a:rPr lang="en-IN" sz="3600" dirty="0" smtClean="0"/>
              <a:t>, </a:t>
            </a:r>
            <a:r>
              <a:rPr lang="en-IN" sz="3600" dirty="0" smtClean="0">
                <a:solidFill>
                  <a:schemeClr val="accent5"/>
                </a:solidFill>
                <a:hlinkClick r:id="rId3"/>
              </a:rPr>
              <a:t>“A Static Malware Detection System Using Data Mining Methods.” </a:t>
            </a:r>
            <a:r>
              <a:rPr lang="en-IN" sz="3600" dirty="0" smtClean="0"/>
              <a:t>,2013.</a:t>
            </a:r>
          </a:p>
          <a:p>
            <a:pPr marL="577850" indent="-577850">
              <a:buNone/>
            </a:pPr>
            <a:endParaRPr lang="en-IN" sz="3600" dirty="0" smtClean="0"/>
          </a:p>
          <a:p>
            <a:pPr marL="577850" indent="-577850">
              <a:buNone/>
            </a:pPr>
            <a:r>
              <a:rPr lang="en-IN" sz="3600" dirty="0" smtClean="0"/>
              <a:t>	</a:t>
            </a:r>
            <a:r>
              <a:rPr lang="en-IN" sz="3600" dirty="0" smtClean="0">
                <a:solidFill>
                  <a:schemeClr val="accent5"/>
                </a:solidFill>
                <a:hlinkClick r:id="rId3"/>
              </a:rPr>
              <a:t>https://aircconline.com/ijaia/V4N4/4413ijaia11.pdf</a:t>
            </a:r>
            <a:endParaRPr lang="en-IN" sz="3600" dirty="0" smtClean="0">
              <a:solidFill>
                <a:schemeClr val="accent5"/>
              </a:solidFill>
            </a:endParaRPr>
          </a:p>
          <a:p>
            <a:pPr marL="577850" indent="-577850">
              <a:buNone/>
            </a:pPr>
            <a:endParaRPr lang="en-IN" sz="3600" dirty="0" smtClean="0">
              <a:solidFill>
                <a:schemeClr val="accent5"/>
              </a:solidFill>
            </a:endParaRPr>
          </a:p>
          <a:p>
            <a:pPr marL="577850" indent="-577850">
              <a:buNone/>
            </a:pPr>
            <a:r>
              <a:rPr lang="en-IN" sz="3600" dirty="0" smtClean="0"/>
              <a:t>[3] M. A. </a:t>
            </a:r>
            <a:r>
              <a:rPr lang="en-IN" sz="3600" dirty="0" err="1" smtClean="0"/>
              <a:t>Jerlin</a:t>
            </a:r>
            <a:r>
              <a:rPr lang="en-IN" sz="3600" dirty="0" smtClean="0"/>
              <a:t> and K. </a:t>
            </a:r>
            <a:r>
              <a:rPr lang="en-IN" sz="3600" dirty="0" err="1" smtClean="0"/>
              <a:t>Marimuthu</a:t>
            </a:r>
            <a:r>
              <a:rPr lang="en-IN" sz="3600" dirty="0" smtClean="0"/>
              <a:t>, </a:t>
            </a:r>
            <a:r>
              <a:rPr lang="en-IN" sz="3600" dirty="0" smtClean="0">
                <a:hlinkClick r:id="rId4"/>
              </a:rPr>
              <a:t>“A New Malware Detection System Using Machine Learning Techniques for API Call Sequences.” </a:t>
            </a:r>
            <a:r>
              <a:rPr lang="en-IN" sz="3600" i="1" dirty="0" smtClean="0"/>
              <a:t>J. Appl. </a:t>
            </a:r>
            <a:r>
              <a:rPr lang="en-IN" sz="3600" i="1" dirty="0" err="1" smtClean="0"/>
              <a:t>Secur</a:t>
            </a:r>
            <a:r>
              <a:rPr lang="en-IN" sz="3600" i="1" dirty="0" smtClean="0"/>
              <a:t>. Res.</a:t>
            </a:r>
            <a:r>
              <a:rPr lang="en-IN" sz="3600" dirty="0" smtClean="0"/>
              <a:t>, vol. 13, no. 1, pp. 45–62, 2018.</a:t>
            </a:r>
            <a:endParaRPr lang="en-US" sz="3600" dirty="0" smtClean="0"/>
          </a:p>
          <a:p>
            <a:pPr marL="577850" indent="-577850">
              <a:buNone/>
            </a:pPr>
            <a:endParaRPr lang="en-IN" sz="3400" dirty="0" smtClean="0"/>
          </a:p>
          <a:p>
            <a:pPr marL="577850" indent="-577850" algn="l">
              <a:buNone/>
            </a:pPr>
            <a:r>
              <a:rPr lang="en-IN" sz="3400" dirty="0" smtClean="0"/>
              <a:t> </a:t>
            </a:r>
          </a:p>
          <a:p>
            <a:pPr marL="577850" indent="-577850">
              <a:buNone/>
            </a:pPr>
            <a:endParaRPr lang="en-US" dirty="0" smtClean="0">
              <a:solidFill>
                <a:schemeClr val="accent5"/>
              </a:solidFill>
            </a:endParaRPr>
          </a:p>
          <a:p>
            <a:pPr marL="577850" indent="-577850">
              <a:buNone/>
            </a:pPr>
            <a:endParaRPr lang="en-US" dirty="0" smtClean="0">
              <a:solidFill>
                <a:schemeClr val="accent5"/>
              </a:solidFill>
            </a:endParaRPr>
          </a:p>
          <a:p>
            <a:pPr marL="577850" indent="-577850">
              <a:buNone/>
            </a:pPr>
            <a:endParaRPr lang="en-US" dirty="0" smtClean="0">
              <a:solidFill>
                <a:schemeClr val="accent5"/>
              </a:solidFill>
            </a:endParaRPr>
          </a:p>
        </p:txBody>
      </p:sp>
    </p:spTree>
    <p:extLst>
      <p:ext uri="{BB962C8B-B14F-4D97-AF65-F5344CB8AC3E}">
        <p14:creationId xmlns="" xmlns:p14="http://schemas.microsoft.com/office/powerpoint/2010/main" val="788754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577850" indent="-577850">
              <a:buNone/>
            </a:pPr>
            <a:r>
              <a:rPr lang="en-IN" dirty="0" smtClean="0"/>
              <a:t>[4] B. </a:t>
            </a:r>
            <a:r>
              <a:rPr lang="en-IN" dirty="0" err="1" smtClean="0"/>
              <a:t>Sanz</a:t>
            </a:r>
            <a:r>
              <a:rPr lang="en-IN" dirty="0" smtClean="0"/>
              <a:t>, I. Santos, C. </a:t>
            </a:r>
            <a:r>
              <a:rPr lang="en-IN" dirty="0" err="1" smtClean="0"/>
              <a:t>Laorden</a:t>
            </a:r>
            <a:r>
              <a:rPr lang="en-IN" dirty="0" smtClean="0"/>
              <a:t>, X. </a:t>
            </a:r>
            <a:r>
              <a:rPr lang="en-IN" dirty="0" err="1" smtClean="0"/>
              <a:t>Ugarte-Pedrero</a:t>
            </a:r>
            <a:r>
              <a:rPr lang="en-IN" dirty="0" smtClean="0"/>
              <a:t>, P.G. </a:t>
            </a:r>
            <a:r>
              <a:rPr lang="en-IN" dirty="0" err="1" smtClean="0"/>
              <a:t>Bringas</a:t>
            </a:r>
            <a:r>
              <a:rPr lang="en-IN" dirty="0" smtClean="0"/>
              <a:t>, and </a:t>
            </a:r>
            <a:r>
              <a:rPr lang="en-IN" dirty="0" err="1" smtClean="0"/>
              <a:t>G.Álvarez</a:t>
            </a:r>
            <a:r>
              <a:rPr lang="en-IN" dirty="0" smtClean="0"/>
              <a:t>, “</a:t>
            </a:r>
            <a:r>
              <a:rPr lang="en-IN" dirty="0" smtClean="0">
                <a:hlinkClick r:id="rId2"/>
              </a:rPr>
              <a:t>PUMA: Permission usage to detect malware in android</a:t>
            </a:r>
            <a:r>
              <a:rPr lang="en-IN" dirty="0" smtClean="0"/>
              <a:t>.” </a:t>
            </a:r>
            <a:r>
              <a:rPr lang="en-IN" i="1" dirty="0" smtClean="0"/>
              <a:t>Adv. </a:t>
            </a:r>
            <a:r>
              <a:rPr lang="en-IN" i="1" dirty="0" err="1" smtClean="0"/>
              <a:t>Intell</a:t>
            </a:r>
            <a:r>
              <a:rPr lang="en-IN" i="1" dirty="0" smtClean="0"/>
              <a:t>. Syst. </a:t>
            </a:r>
            <a:r>
              <a:rPr lang="en-IN" i="1" dirty="0" err="1" smtClean="0"/>
              <a:t>Comput</a:t>
            </a:r>
            <a:r>
              <a:rPr lang="en-IN" i="1" dirty="0" smtClean="0"/>
              <a:t>.</a:t>
            </a:r>
            <a:r>
              <a:rPr lang="en-IN" dirty="0" smtClean="0"/>
              <a:t>, vol. 189 AISC, pp. 289–298, 2013.</a:t>
            </a:r>
          </a:p>
          <a:p>
            <a:pPr marL="577850" indent="-577850">
              <a:buNone/>
            </a:pPr>
            <a:endParaRPr lang="en-IN" dirty="0" smtClean="0"/>
          </a:p>
          <a:p>
            <a:pPr marL="577850" indent="-577850">
              <a:buNone/>
            </a:pPr>
            <a:r>
              <a:rPr lang="en-IN" dirty="0" smtClean="0"/>
              <a:t>[5] Y. Saint Yen and H. M. Sun, “</a:t>
            </a:r>
            <a:r>
              <a:rPr lang="en-IN" dirty="0" smtClean="0">
                <a:hlinkClick r:id="rId3" action="ppaction://hlinkfile"/>
              </a:rPr>
              <a:t>An Android mutation malware detection based on deep learning using visualization of importance from codes,</a:t>
            </a:r>
            <a:r>
              <a:rPr lang="en-IN" dirty="0" smtClean="0"/>
              <a:t>” </a:t>
            </a:r>
            <a:r>
              <a:rPr lang="en-IN" i="1" dirty="0" err="1" smtClean="0"/>
              <a:t>Microelectron</a:t>
            </a:r>
            <a:r>
              <a:rPr lang="en-IN" i="1" dirty="0" smtClean="0"/>
              <a:t>. </a:t>
            </a:r>
            <a:r>
              <a:rPr lang="en-IN" i="1" dirty="0" err="1" smtClean="0"/>
              <a:t>Reliab</a:t>
            </a:r>
            <a:r>
              <a:rPr lang="en-IN" i="1" dirty="0" smtClean="0"/>
              <a:t>.</a:t>
            </a:r>
            <a:r>
              <a:rPr lang="en-IN" dirty="0" smtClean="0"/>
              <a:t>, vol. 93, no. October 2018, pp. 109–114, 2019.</a:t>
            </a:r>
            <a:endParaRPr lang="en-US" dirty="0" smtClean="0"/>
          </a:p>
          <a:p>
            <a:pPr marL="577850" indent="-577850">
              <a:buNone/>
            </a:pPr>
            <a:endParaRPr lang="en-US" dirty="0" smtClean="0"/>
          </a:p>
          <a:p>
            <a:pPr marL="577850" indent="-577850">
              <a:buNone/>
            </a:pPr>
            <a:endParaRPr lang="en-US" dirty="0" smtClean="0">
              <a:solidFill>
                <a:schemeClr val="accent5"/>
              </a:solidFill>
            </a:endParaRP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 xmlns:a16="http://schemas.microsoft.com/office/drawing/2014/main" id="{0B9CA917-AD8E-4861-804D-4A5A6A205591}"/>
              </a:ext>
            </a:extLst>
          </p:cNvPr>
          <p:cNvSpPr>
            <a:spLocks noGrp="1"/>
          </p:cNvSpPr>
          <p:nvPr>
            <p:ph idx="1"/>
          </p:nvPr>
        </p:nvSpPr>
        <p:spPr/>
        <p:txBody>
          <a:bodyPr>
            <a:normAutofit fontScale="92500" lnSpcReduction="10000"/>
          </a:bodyPr>
          <a:lstStyle/>
          <a:p>
            <a:pPr marL="461963" indent="-461963">
              <a:buBlip>
                <a:blip r:embed="rId2">
                  <a:extLst>
                    <a:ext uri="{96DAC541-7B7A-43D3-8B79-37D633B846F1}">
                      <asvg:svgBlip xmlns="" xmlns:asvg="http://schemas.microsoft.com/office/drawing/2016/SVG/main" r:embed="rId3"/>
                    </a:ext>
                  </a:extLst>
                </a:blip>
              </a:buBlip>
            </a:pPr>
            <a:r>
              <a:rPr lang="en-US" dirty="0" smtClean="0"/>
              <a:t>Introduction</a:t>
            </a:r>
          </a:p>
          <a:p>
            <a:pPr marL="461963" indent="-461963">
              <a:buBlip>
                <a:blip r:embed="rId2">
                  <a:extLst>
                    <a:ext uri="{96DAC541-7B7A-43D3-8B79-37D633B846F1}">
                      <asvg:svgBlip xmlns="" xmlns:asvg="http://schemas.microsoft.com/office/drawing/2016/SVG/main" r:embed="rId3"/>
                    </a:ext>
                  </a:extLst>
                </a:blip>
              </a:buBlip>
            </a:pPr>
            <a:r>
              <a:rPr lang="en-US" dirty="0" smtClean="0"/>
              <a:t>Existing System</a:t>
            </a:r>
          </a:p>
          <a:p>
            <a:pPr marL="461963" indent="-461963">
              <a:buBlip>
                <a:blip r:embed="rId2">
                  <a:extLst>
                    <a:ext uri="{96DAC541-7B7A-43D3-8B79-37D633B846F1}">
                      <asvg:svgBlip xmlns="" xmlns:asvg="http://schemas.microsoft.com/office/drawing/2016/SVG/main" r:embed="rId3"/>
                    </a:ext>
                  </a:extLst>
                </a:blip>
              </a:buBlip>
            </a:pPr>
            <a:r>
              <a:rPr lang="en-US" dirty="0" smtClean="0"/>
              <a:t>Proposed System</a:t>
            </a:r>
          </a:p>
          <a:p>
            <a:pPr marL="461963" indent="-461963">
              <a:buBlip>
                <a:blip r:embed="rId2">
                  <a:extLst>
                    <a:ext uri="{96DAC541-7B7A-43D3-8B79-37D633B846F1}">
                      <asvg:svgBlip xmlns="" xmlns:asvg="http://schemas.microsoft.com/office/drawing/2016/SVG/main" r:embed="rId3"/>
                    </a:ext>
                  </a:extLst>
                </a:blip>
              </a:buBlip>
            </a:pPr>
            <a:r>
              <a:rPr lang="en-US" dirty="0" smtClean="0"/>
              <a:t>Literature Survey</a:t>
            </a:r>
          </a:p>
          <a:p>
            <a:pPr marL="461963" indent="-461963">
              <a:buBlip>
                <a:blip r:embed="rId2">
                  <a:extLst>
                    <a:ext uri="{96DAC541-7B7A-43D3-8B79-37D633B846F1}">
                      <asvg:svgBlip xmlns="" xmlns:asvg="http://schemas.microsoft.com/office/drawing/2016/SVG/main" r:embed="rId3"/>
                    </a:ext>
                  </a:extLst>
                </a:blip>
              </a:buBlip>
            </a:pPr>
            <a:r>
              <a:rPr lang="en-US" dirty="0" smtClean="0"/>
              <a:t>Problem Definition</a:t>
            </a:r>
          </a:p>
          <a:p>
            <a:pPr marL="461963" indent="-461963">
              <a:buBlip>
                <a:blip r:embed="rId2">
                  <a:extLst>
                    <a:ext uri="{96DAC541-7B7A-43D3-8B79-37D633B846F1}">
                      <asvg:svgBlip xmlns="" xmlns:asvg="http://schemas.microsoft.com/office/drawing/2016/SVG/main" r:embed="rId3"/>
                    </a:ext>
                  </a:extLst>
                </a:blip>
              </a:buBlip>
            </a:pPr>
            <a:r>
              <a:rPr lang="en-US" dirty="0" smtClean="0"/>
              <a:t>Requirements</a:t>
            </a:r>
          </a:p>
          <a:p>
            <a:pPr marL="461963" indent="-461963">
              <a:buBlip>
                <a:blip r:embed="rId2">
                  <a:extLst>
                    <a:ext uri="{96DAC541-7B7A-43D3-8B79-37D633B846F1}">
                      <asvg:svgBlip xmlns="" xmlns:asvg="http://schemas.microsoft.com/office/drawing/2016/SVG/main" r:embed="rId3"/>
                    </a:ext>
                  </a:extLst>
                </a:blip>
              </a:buBlip>
            </a:pPr>
            <a:r>
              <a:rPr lang="en-US" dirty="0" smtClean="0"/>
              <a:t>UML Diagrams</a:t>
            </a:r>
          </a:p>
          <a:p>
            <a:pPr marL="461963" indent="-461963">
              <a:buBlip>
                <a:blip r:embed="rId2">
                  <a:extLst>
                    <a:ext uri="{96DAC541-7B7A-43D3-8B79-37D633B846F1}">
                      <asvg:svgBlip xmlns="" xmlns:asvg="http://schemas.microsoft.com/office/drawing/2016/SVG/main" r:embed="rId3"/>
                    </a:ext>
                  </a:extLst>
                </a:blip>
              </a:buBlip>
            </a:pPr>
            <a:r>
              <a:rPr lang="en-US" dirty="0" smtClean="0"/>
              <a:t>Data Flow Diagram</a:t>
            </a:r>
          </a:p>
          <a:p>
            <a:pPr marL="461963" indent="-461963">
              <a:buBlip>
                <a:blip r:embed="rId2">
                  <a:extLst>
                    <a:ext uri="{96DAC541-7B7A-43D3-8B79-37D633B846F1}">
                      <asvg:svgBlip xmlns="" xmlns:asvg="http://schemas.microsoft.com/office/drawing/2016/SVG/main" r:embed="rId3"/>
                    </a:ext>
                  </a:extLst>
                </a:blip>
              </a:buBlip>
            </a:pPr>
            <a:r>
              <a:rPr lang="en-US" dirty="0" smtClean="0"/>
              <a:t>Sample Code</a:t>
            </a:r>
          </a:p>
          <a:p>
            <a:pPr marL="461963" indent="-461963">
              <a:buBlip>
                <a:blip r:embed="rId2">
                  <a:extLst>
                    <a:ext uri="{96DAC541-7B7A-43D3-8B79-37D633B846F1}">
                      <asvg:svgBlip xmlns="" xmlns:asvg="http://schemas.microsoft.com/office/drawing/2016/SVG/main" r:embed="rId3"/>
                    </a:ext>
                  </a:extLst>
                </a:blip>
              </a:buBlip>
            </a:pPr>
            <a:r>
              <a:rPr lang="en-US" dirty="0" smtClean="0"/>
              <a:t>Screenshots</a:t>
            </a:r>
          </a:p>
          <a:p>
            <a:pPr marL="461963" indent="-461963">
              <a:buBlip>
                <a:blip r:embed="rId2">
                  <a:extLst>
                    <a:ext uri="{96DAC541-7B7A-43D3-8B79-37D633B846F1}">
                      <asvg:svgBlip xmlns="" xmlns:asvg="http://schemas.microsoft.com/office/drawing/2016/SVG/main" r:embed="rId3"/>
                    </a:ext>
                  </a:extLst>
                </a:blip>
              </a:buBlip>
            </a:pPr>
            <a:r>
              <a:rPr lang="en-US" dirty="0" smtClean="0"/>
              <a:t>Conclusion</a:t>
            </a:r>
          </a:p>
          <a:p>
            <a:pPr marL="461963" indent="-461963">
              <a:buBlip>
                <a:blip r:embed="rId2">
                  <a:extLst>
                    <a:ext uri="{96DAC541-7B7A-43D3-8B79-37D633B846F1}">
                      <asvg:svgBlip xmlns="" xmlns:asvg="http://schemas.microsoft.com/office/drawing/2016/SVG/main" r:embed="rId3"/>
                    </a:ext>
                  </a:extLst>
                </a:blip>
              </a:buBlip>
            </a:pPr>
            <a:r>
              <a:rPr lang="en-IN" dirty="0" smtClean="0"/>
              <a:t>References</a:t>
            </a:r>
            <a:endParaRPr lang="en-US" dirty="0"/>
          </a:p>
          <a:p>
            <a:pPr marL="0" indent="0">
              <a:buNone/>
            </a:pPr>
            <a:endParaRPr lang="en-IN" dirty="0"/>
          </a:p>
        </p:txBody>
      </p:sp>
    </p:spTree>
    <p:extLst>
      <p:ext uri="{BB962C8B-B14F-4D97-AF65-F5344CB8AC3E}">
        <p14:creationId xmlns="" xmlns:p14="http://schemas.microsoft.com/office/powerpoint/2010/main" val="532094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6249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 xmlns:a16="http://schemas.microsoft.com/office/drawing/2014/main" id="{976B8D83-EFA6-44E5-B29B-2EB0E663ADD3}"/>
              </a:ext>
            </a:extLst>
          </p:cNvPr>
          <p:cNvSpPr>
            <a:spLocks noGrp="1"/>
          </p:cNvSpPr>
          <p:nvPr>
            <p:ph idx="1"/>
          </p:nvPr>
        </p:nvSpPr>
        <p:spPr>
          <a:xfrm>
            <a:off x="199505" y="1097279"/>
            <a:ext cx="11779135" cy="5394960"/>
          </a:xfrm>
        </p:spPr>
        <p:txBody>
          <a:bodyPr>
            <a:normAutofit/>
          </a:bodyPr>
          <a:lstStyle/>
          <a:p>
            <a:pPr marL="457200" indent="-457200"/>
            <a:r>
              <a:rPr lang="en-IN" dirty="0" smtClean="0"/>
              <a:t>With the increase in the usage of the internet and computer system, securing the data (personal and professional) has become a major challenging task.  </a:t>
            </a:r>
          </a:p>
          <a:p>
            <a:pPr marL="457200" indent="-457200">
              <a:buNone/>
            </a:pPr>
            <a:r>
              <a:rPr lang="en-IN" dirty="0" smtClean="0"/>
              <a:t>          </a:t>
            </a:r>
          </a:p>
          <a:p>
            <a:pPr marL="457200" indent="-457200"/>
            <a:r>
              <a:rPr lang="en-IN" dirty="0" smtClean="0"/>
              <a:t>The computers with the help of the internet download huge amount of data from the internet, which may also download the malwares with it. </a:t>
            </a:r>
          </a:p>
          <a:p>
            <a:pPr marL="457200" indent="-457200">
              <a:buNone/>
            </a:pPr>
            <a:endParaRPr lang="en-IN" dirty="0" smtClean="0"/>
          </a:p>
          <a:p>
            <a:pPr marL="457200" indent="-457200"/>
            <a:r>
              <a:rPr lang="en-IN" dirty="0" smtClean="0"/>
              <a:t>Malware has many different names such as malicious code, malicious programs or malicious executable files. </a:t>
            </a:r>
          </a:p>
          <a:p>
            <a:pPr marL="457200" indent="-457200">
              <a:buNone/>
            </a:pPr>
            <a:endParaRPr lang="en-IN" dirty="0" smtClean="0"/>
          </a:p>
          <a:p>
            <a:pPr marL="457200" indent="-457200"/>
            <a:r>
              <a:rPr lang="en-IN" dirty="0" smtClean="0"/>
              <a:t>The continuous growth of the malware attacks has made computer systems more vulnerable to the hacks. </a:t>
            </a:r>
            <a:endParaRPr lang="en-US" sz="3600" dirty="0" smtClean="0"/>
          </a:p>
        </p:txBody>
      </p:sp>
    </p:spTree>
    <p:extLst>
      <p:ext uri="{BB962C8B-B14F-4D97-AF65-F5344CB8AC3E}">
        <p14:creationId xmlns="" xmlns:p14="http://schemas.microsoft.com/office/powerpoint/2010/main" val="413548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endParaRPr lang="en-IN" dirty="0" smtClean="0"/>
          </a:p>
          <a:p>
            <a:r>
              <a:rPr lang="en-IN" dirty="0" smtClean="0"/>
              <a:t>With the huge variety of malwares growing each day, anti-virus scanner does not guarantee the detection of every type of malware based on its signature, which results in millions of hosts being attacked and causing a lot of damage to the data and other related systems. </a:t>
            </a:r>
          </a:p>
          <a:p>
            <a:endParaRPr lang="en-IN" sz="2400" dirty="0" smtClean="0"/>
          </a:p>
          <a:p>
            <a:r>
              <a:rPr lang="en-US" dirty="0" smtClean="0"/>
              <a:t>According to the latest internet threat from Symantec, a whopping 317 million new types of malwares were discovered.</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lnSpc>
                <a:spcPct val="150000"/>
              </a:lnSpc>
              <a:buNone/>
            </a:pPr>
            <a:r>
              <a:rPr lang="en-IN" b="1" dirty="0" smtClean="0"/>
              <a:t>  Some Malwares</a:t>
            </a:r>
          </a:p>
          <a:p>
            <a:pPr>
              <a:lnSpc>
                <a:spcPct val="150000"/>
              </a:lnSpc>
            </a:pPr>
            <a:r>
              <a:rPr lang="en-IN" b="1" dirty="0" smtClean="0"/>
              <a:t>Virus : </a:t>
            </a:r>
            <a:r>
              <a:rPr lang="en-IN" dirty="0" smtClean="0"/>
              <a:t>It</a:t>
            </a:r>
            <a:r>
              <a:rPr lang="en-IN" b="1" dirty="0" smtClean="0"/>
              <a:t> </a:t>
            </a:r>
            <a:r>
              <a:rPr lang="en-IN" dirty="0" smtClean="0"/>
              <a:t>is defined as a small is piece of code that has the ability to duplicate itself. It is attached with any legitimate file and executes its </a:t>
            </a:r>
            <a:r>
              <a:rPr lang="en-IN" dirty="0" err="1" smtClean="0"/>
              <a:t>behavior</a:t>
            </a:r>
            <a:r>
              <a:rPr lang="en-IN" dirty="0" smtClean="0"/>
              <a:t> once the file is downloaded or executed.</a:t>
            </a:r>
            <a:endParaRPr lang="en-US" dirty="0" smtClean="0"/>
          </a:p>
          <a:p>
            <a:pPr>
              <a:lnSpc>
                <a:spcPct val="150000"/>
              </a:lnSpc>
            </a:pPr>
            <a:r>
              <a:rPr lang="en-IN" b="1" dirty="0" smtClean="0"/>
              <a:t>Worms : </a:t>
            </a:r>
            <a:r>
              <a:rPr lang="en-IN" dirty="0" smtClean="0"/>
              <a:t>It is also like virus, it also has the ability to replicate itself. The only difference between a worm and virus is that worm works on the network and replicated itself by sending copies of it to the machines connected to that network.</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IN" dirty="0" smtClean="0"/>
              <a:t>user click on the button or advertisement the code attached to it run and downloads some virus or </a:t>
            </a:r>
            <a:r>
              <a:rPr lang="en-IN" dirty="0" err="1" smtClean="0"/>
              <a:t>bot</a:t>
            </a:r>
            <a:r>
              <a:rPr lang="en-IN" dirty="0" smtClean="0"/>
              <a:t> on user’s machine.</a:t>
            </a:r>
            <a:endParaRPr lang="en-US" dirty="0" smtClean="0"/>
          </a:p>
          <a:p>
            <a:pPr>
              <a:lnSpc>
                <a:spcPct val="150000"/>
              </a:lnSpc>
            </a:pPr>
            <a:r>
              <a:rPr lang="en-IN" b="1" dirty="0" smtClean="0"/>
              <a:t>Trojans :</a:t>
            </a:r>
            <a:r>
              <a:rPr lang="en-IN" dirty="0" smtClean="0"/>
              <a:t> Generally, confuse the user as a authenticate program, such as any login page to a website or contact information form.</a:t>
            </a:r>
            <a:endParaRPr lang="en-US" dirty="0" smtClean="0"/>
          </a:p>
          <a:p>
            <a:pPr>
              <a:lnSpc>
                <a:spcPct val="150000"/>
              </a:lnSpc>
            </a:pPr>
            <a:r>
              <a:rPr lang="en-IN" b="1" dirty="0" err="1" smtClean="0"/>
              <a:t>Botnets</a:t>
            </a:r>
            <a:r>
              <a:rPr lang="en-IN" dirty="0" smtClean="0"/>
              <a:t> </a:t>
            </a:r>
            <a:r>
              <a:rPr lang="en-IN" b="1" dirty="0" smtClean="0"/>
              <a:t>:</a:t>
            </a:r>
            <a:r>
              <a:rPr lang="en-IN" dirty="0" smtClean="0"/>
              <a:t> It is defined as the collection of several bots over a network. A single </a:t>
            </a:r>
            <a:r>
              <a:rPr lang="en-IN" dirty="0" err="1" smtClean="0"/>
              <a:t>bot</a:t>
            </a:r>
            <a:r>
              <a:rPr lang="en-IN" dirty="0" smtClean="0"/>
              <a:t> is a small piece of code which is assigned with a task to provide easy entry to user’s machine to a hacker. On hacking the machine with a </a:t>
            </a:r>
            <a:r>
              <a:rPr lang="en-IN" dirty="0" err="1" smtClean="0"/>
              <a:t>bot</a:t>
            </a:r>
            <a:r>
              <a:rPr lang="en-IN" dirty="0" smtClean="0"/>
              <a:t> a hacker can run virus on user’s machine, collect personal information or can degrade the performance of user’s machine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7" name="Content Placeholder 2">
            <a:extLst>
              <a:ext uri="{FF2B5EF4-FFF2-40B4-BE49-F238E27FC236}">
                <a16:creationId xmlns="" xmlns:a16="http://schemas.microsoft.com/office/drawing/2014/main" id="{2BEC2D36-50F9-4370-AFEE-D4A7BC21DD9F}"/>
              </a:ext>
            </a:extLst>
          </p:cNvPr>
          <p:cNvSpPr>
            <a:spLocks noGrp="1"/>
          </p:cNvSpPr>
          <p:nvPr>
            <p:ph idx="1"/>
          </p:nvPr>
        </p:nvSpPr>
        <p:spPr>
          <a:xfrm>
            <a:off x="199505" y="1097279"/>
            <a:ext cx="11779135" cy="5394960"/>
          </a:xfrm>
        </p:spPr>
        <p:txBody>
          <a:bodyPr>
            <a:normAutofit/>
          </a:bodyPr>
          <a:lstStyle/>
          <a:p>
            <a:pPr marL="457200" indent="-457200"/>
            <a:endParaRPr lang="en-IN" dirty="0" smtClean="0"/>
          </a:p>
          <a:p>
            <a:pPr marL="457200" indent="-457200"/>
            <a:r>
              <a:rPr lang="en-IN" dirty="0" smtClean="0"/>
              <a:t>Different mechanism exists for detection of malware such as Data Mining and Hypothesis Exploration etc.</a:t>
            </a:r>
          </a:p>
          <a:p>
            <a:pPr marL="457200" indent="-457200">
              <a:buNone/>
            </a:pPr>
            <a:endParaRPr lang="en-IN" dirty="0" smtClean="0"/>
          </a:p>
          <a:p>
            <a:pPr marL="457200" indent="-457200"/>
            <a:r>
              <a:rPr lang="en-IN" dirty="0" smtClean="0"/>
              <a:t> However, Machine Learning technique is one of the most commonly used technique to detect the Malwares. </a:t>
            </a:r>
            <a:endParaRPr lang="en-US" dirty="0" smtClean="0"/>
          </a:p>
        </p:txBody>
      </p:sp>
    </p:spTree>
    <p:extLst>
      <p:ext uri="{BB962C8B-B14F-4D97-AF65-F5344CB8AC3E}">
        <p14:creationId xmlns="" xmlns:p14="http://schemas.microsoft.com/office/powerpoint/2010/main" val="102155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 xmlns:a16="http://schemas.microsoft.com/office/drawing/2014/main" id="{2798DA22-7CB2-43B1-8B38-789CEC28484F}"/>
              </a:ext>
            </a:extLst>
          </p:cNvPr>
          <p:cNvSpPr>
            <a:spLocks noGrp="1"/>
          </p:cNvSpPr>
          <p:nvPr>
            <p:ph idx="1"/>
          </p:nvPr>
        </p:nvSpPr>
        <p:spPr>
          <a:xfrm>
            <a:off x="199505" y="1097279"/>
            <a:ext cx="11779135" cy="5394960"/>
          </a:xfrm>
        </p:spPr>
        <p:txBody>
          <a:bodyPr>
            <a:normAutofit/>
          </a:bodyPr>
          <a:lstStyle/>
          <a:p>
            <a:pPr marL="457200" indent="-457200"/>
            <a:endParaRPr lang="en-US" dirty="0" smtClean="0"/>
          </a:p>
          <a:p>
            <a:pPr marL="457200" indent="-457200"/>
            <a:r>
              <a:rPr lang="en-US" dirty="0" smtClean="0"/>
              <a:t>This section will describe the detailed description of the proposed work done for the detection of malware.</a:t>
            </a:r>
          </a:p>
          <a:p>
            <a:pPr marL="457200" indent="-457200">
              <a:buNone/>
            </a:pPr>
            <a:endParaRPr lang="en-US" dirty="0" smtClean="0"/>
          </a:p>
          <a:p>
            <a:pPr marL="457200" indent="-457200"/>
            <a:r>
              <a:rPr lang="en-US" dirty="0" smtClean="0"/>
              <a:t>In proposed method we are using Decision tree, XGBoost classifiers and Support Vector Machines. Machine learning models are used to detect the malware.</a:t>
            </a:r>
          </a:p>
          <a:p>
            <a:pPr marL="457200" indent="-457200">
              <a:buNone/>
            </a:pPr>
            <a:endParaRPr lang="en-US" dirty="0"/>
          </a:p>
        </p:txBody>
      </p:sp>
    </p:spTree>
    <p:extLst>
      <p:ext uri="{BB962C8B-B14F-4D97-AF65-F5344CB8AC3E}">
        <p14:creationId xmlns="" xmlns:p14="http://schemas.microsoft.com/office/powerpoint/2010/main" val="346508469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7099</TotalTime>
  <Words>1751</Words>
  <Application>Microsoft Office PowerPoint</Application>
  <PresentationFormat>Custom</PresentationFormat>
  <Paragraphs>198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Custom Design</vt:lpstr>
      <vt:lpstr>Slide 1</vt:lpstr>
      <vt:lpstr>Abstract</vt:lpstr>
      <vt:lpstr>Contents</vt:lpstr>
      <vt:lpstr>Introduction</vt:lpstr>
      <vt:lpstr>Contd…</vt:lpstr>
      <vt:lpstr>Contd…</vt:lpstr>
      <vt:lpstr>Contd…</vt:lpstr>
      <vt:lpstr>Existing System</vt:lpstr>
      <vt:lpstr>Proposed System</vt:lpstr>
      <vt:lpstr>Literature Survey</vt:lpstr>
      <vt:lpstr>Contd…</vt:lpstr>
      <vt:lpstr>Contd…</vt:lpstr>
      <vt:lpstr>Problem Definition</vt:lpstr>
      <vt:lpstr>Requirements</vt:lpstr>
      <vt:lpstr>Architecture</vt:lpstr>
      <vt:lpstr>UML Activity Diagram</vt:lpstr>
      <vt:lpstr>Use Case Diagram</vt:lpstr>
      <vt:lpstr>Data Flow Diagram</vt:lpstr>
      <vt:lpstr>Contd...</vt:lpstr>
      <vt:lpstr>Contd…</vt:lpstr>
      <vt:lpstr>Sample Code</vt:lpstr>
      <vt:lpstr>Screenshots </vt:lpstr>
      <vt:lpstr>Contd…</vt:lpstr>
      <vt:lpstr>Contd…</vt:lpstr>
      <vt:lpstr>Contd…</vt:lpstr>
      <vt:lpstr>Contd…</vt:lpstr>
      <vt:lpstr>Conclusion</vt:lpstr>
      <vt:lpstr>Reference</vt:lpstr>
      <vt:lpstr>Contd…</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Lenovo</cp:lastModifiedBy>
  <cp:revision>293</cp:revision>
  <dcterms:created xsi:type="dcterms:W3CDTF">2019-06-11T05:35:51Z</dcterms:created>
  <dcterms:modified xsi:type="dcterms:W3CDTF">2022-06-28T01:58:05Z</dcterms:modified>
</cp:coreProperties>
</file>