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4" r:id="rId8"/>
    <p:sldId id="265" r:id="rId9"/>
    <p:sldId id="263"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00B018-2022-4BED-88CF-B187573A4DBC}">
          <p14:sldIdLst>
            <p14:sldId id="256"/>
            <p14:sldId id="258"/>
            <p14:sldId id="259"/>
            <p14:sldId id="260"/>
            <p14:sldId id="261"/>
            <p14:sldId id="262"/>
            <p14:sldId id="264"/>
            <p14:sldId id="265"/>
          </p14:sldIdLst>
        </p14:section>
        <p14:section name="Untitled Section" id="{405EF244-2631-438F-B452-FF93D6CAE28B}">
          <p14:sldIdLst/>
        </p14:section>
        <p14:section name="Untitled Section" id="{E952A5D8-6EA3-4BAE-A0B0-2901EF61A2AA}">
          <p14:sldIdLst>
            <p14:sldId id="263"/>
            <p14:sldId id="267"/>
            <p14:sldId id="268"/>
            <p14:sldId id="269"/>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966D49F-132E-45B4-AD62-E0402FD412F5}" type="datetimeFigureOut">
              <a:rPr lang="en-US" smtClean="0"/>
              <a:t>3/8/2019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90EBC37-5E09-425B-B0E7-138021557C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6D49F-132E-45B4-AD62-E0402FD412F5}"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6D49F-132E-45B4-AD62-E0402FD412F5}"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66D49F-132E-45B4-AD62-E0402FD412F5}"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66D49F-132E-45B4-AD62-E0402FD412F5}"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66D49F-132E-45B4-AD62-E0402FD412F5}"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966D49F-132E-45B4-AD62-E0402FD412F5}" type="datetimeFigureOut">
              <a:rPr lang="en-US" smtClean="0"/>
              <a:t>3/8/2019</a:t>
            </a:fld>
            <a:endParaRPr lang="en-US"/>
          </a:p>
        </p:txBody>
      </p:sp>
      <p:sp>
        <p:nvSpPr>
          <p:cNvPr id="27" name="Slide Number Placeholder 26"/>
          <p:cNvSpPr>
            <a:spLocks noGrp="1"/>
          </p:cNvSpPr>
          <p:nvPr>
            <p:ph type="sldNum" sz="quarter" idx="11"/>
          </p:nvPr>
        </p:nvSpPr>
        <p:spPr/>
        <p:txBody>
          <a:bodyPr rtlCol="0"/>
          <a:lstStyle/>
          <a:p>
            <a:fld id="{A90EBC37-5E09-425B-B0E7-138021557C9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966D49F-132E-45B4-AD62-E0402FD412F5}" type="datetimeFigureOut">
              <a:rPr lang="en-US" smtClean="0"/>
              <a:t>3/8/2019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90EBC37-5E09-425B-B0E7-138021557C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6D49F-132E-45B4-AD62-E0402FD412F5}"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66D49F-132E-45B4-AD62-E0402FD412F5}"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66D49F-132E-45B4-AD62-E0402FD412F5}"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EBC37-5E09-425B-B0E7-138021557C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966D49F-132E-45B4-AD62-E0402FD412F5}" type="datetimeFigureOut">
              <a:rPr lang="en-US" smtClean="0"/>
              <a:t>3/8/2019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90EBC37-5E09-425B-B0E7-138021557C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458200" cy="1470025"/>
          </a:xfrm>
        </p:spPr>
        <p:txBody>
          <a:bodyPr>
            <a:normAutofit/>
          </a:bodyPr>
          <a:lstStyle/>
          <a:p>
            <a:pPr algn="ctr"/>
            <a:r>
              <a:rPr lang="en-IN" sz="6600" u="sng" dirty="0" smtClean="0"/>
              <a:t>Mobile E- Commerce</a:t>
            </a:r>
            <a:endParaRPr lang="en-US" sz="66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tended-enterprise-benefits-V3.jpg"/>
          <p:cNvPicPr>
            <a:picLocks noChangeAspect="1"/>
          </p:cNvPicPr>
          <p:nvPr/>
        </p:nvPicPr>
        <p:blipFill>
          <a:blip r:embed="rId2"/>
          <a:stretch>
            <a:fillRect/>
          </a:stretch>
        </p:blipFill>
        <p:spPr>
          <a:xfrm>
            <a:off x="762000" y="990600"/>
            <a:ext cx="7239000" cy="4782910"/>
          </a:xfrm>
          <a:prstGeom prst="rect">
            <a:avLst/>
          </a:prstGeom>
        </p:spPr>
      </p:pic>
      <p:sp>
        <p:nvSpPr>
          <p:cNvPr id="3" name="TextBox 2"/>
          <p:cNvSpPr txBox="1"/>
          <p:nvPr/>
        </p:nvSpPr>
        <p:spPr>
          <a:xfrm>
            <a:off x="3352800" y="5943600"/>
            <a:ext cx="2864887" cy="461665"/>
          </a:xfrm>
          <a:prstGeom prst="rect">
            <a:avLst/>
          </a:prstGeom>
          <a:noFill/>
        </p:spPr>
        <p:txBody>
          <a:bodyPr wrap="none" rtlCol="0">
            <a:spAutoFit/>
          </a:bodyPr>
          <a:lstStyle/>
          <a:p>
            <a:pPr algn="ctr"/>
            <a:r>
              <a:rPr lang="en-US" sz="2400" u="sng" dirty="0" smtClean="0"/>
              <a:t>Scope of the project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74" y="492184"/>
            <a:ext cx="8229600" cy="1066800"/>
          </a:xfrm>
        </p:spPr>
        <p:txBody>
          <a:bodyPr/>
          <a:lstStyle/>
          <a:p>
            <a:pPr algn="ctr"/>
            <a:r>
              <a:rPr lang="en-US" u="sng" dirty="0" smtClean="0"/>
              <a:t>System Requirements</a:t>
            </a:r>
            <a:endParaRPr lang="en-US" u="sng" dirty="0"/>
          </a:p>
        </p:txBody>
      </p:sp>
      <p:sp>
        <p:nvSpPr>
          <p:cNvPr id="3" name="Content Placeholder 2"/>
          <p:cNvSpPr>
            <a:spLocks noGrp="1"/>
          </p:cNvSpPr>
          <p:nvPr>
            <p:ph idx="1"/>
          </p:nvPr>
        </p:nvSpPr>
        <p:spPr>
          <a:xfrm>
            <a:off x="418674" y="1828800"/>
            <a:ext cx="8229600" cy="4325112"/>
          </a:xfrm>
        </p:spPr>
        <p:txBody>
          <a:bodyPr/>
          <a:lstStyle/>
          <a:p>
            <a:pPr>
              <a:buNone/>
            </a:pPr>
            <a:r>
              <a:rPr lang="en-US" sz="2400" b="1" dirty="0" smtClean="0"/>
              <a:t>Software </a:t>
            </a:r>
            <a:r>
              <a:rPr lang="en-US" sz="2400" b="1" dirty="0" smtClean="0"/>
              <a:t>Requirements:</a:t>
            </a:r>
          </a:p>
          <a:p>
            <a:pPr>
              <a:buNone/>
            </a:pPr>
            <a:endParaRPr lang="en-US" sz="2400" b="1" dirty="0" smtClean="0"/>
          </a:p>
          <a:p>
            <a:pPr lvl="0"/>
            <a:r>
              <a:rPr lang="en-IN" sz="1800" dirty="0" smtClean="0"/>
              <a:t>Operating System : Windows, Linux and </a:t>
            </a:r>
            <a:r>
              <a:rPr lang="en-IN" sz="1800" dirty="0" err="1" smtClean="0"/>
              <a:t>iOS</a:t>
            </a:r>
            <a:endParaRPr lang="en-US" sz="1800" dirty="0" smtClean="0"/>
          </a:p>
          <a:p>
            <a:pPr lvl="0"/>
            <a:r>
              <a:rPr lang="en-IN" sz="1800" dirty="0" smtClean="0"/>
              <a:t>Website( Web Application) : Weebly.com</a:t>
            </a:r>
            <a:endParaRPr lang="en-US" sz="1800" dirty="0" smtClean="0"/>
          </a:p>
          <a:p>
            <a:pPr lvl="0"/>
            <a:r>
              <a:rPr lang="en-IN" sz="1800" dirty="0" smtClean="0"/>
              <a:t>Analytics tool : Google Analytics</a:t>
            </a:r>
            <a:endParaRPr lang="en-US" sz="1800" dirty="0" smtClean="0"/>
          </a:p>
          <a:p>
            <a:pPr lvl="0"/>
            <a:r>
              <a:rPr lang="en-IN" sz="1800" dirty="0" smtClean="0"/>
              <a:t>Tag Manager : GTM.</a:t>
            </a:r>
            <a:endParaRPr lang="en-US" sz="1800" dirty="0" smtClean="0"/>
          </a:p>
          <a:p>
            <a:pPr lvl="0"/>
            <a:r>
              <a:rPr lang="en-IN" sz="1800" dirty="0" smtClean="0"/>
              <a:t>Browser : Google Chrome, Mozilla Firefox, Safari, Opera and Internet Explorer.</a:t>
            </a:r>
            <a:endParaRPr lang="en-US" sz="1800" dirty="0" smtClean="0"/>
          </a:p>
          <a:p>
            <a:pPr lvl="0"/>
            <a:r>
              <a:rPr lang="en-IN" sz="1800" dirty="0" smtClean="0"/>
              <a:t>Scripting Language : JavaScript</a:t>
            </a:r>
            <a:endParaRPr lang="en-US" sz="1800" dirty="0" smtClean="0"/>
          </a:p>
          <a:p>
            <a:pPr lvl="0"/>
            <a:r>
              <a:rPr lang="en-IN" sz="1800" dirty="0" smtClean="0"/>
              <a:t>Web Tool : HTML,CSS</a:t>
            </a:r>
            <a:endParaRPr lang="en-US" sz="1800" dirty="0" smtClean="0"/>
          </a:p>
          <a:p>
            <a:pPr>
              <a:buNone/>
            </a:pPr>
            <a:endParaRPr lang="en-US" dirty="0"/>
          </a:p>
        </p:txBody>
      </p:sp>
      <p:pic>
        <p:nvPicPr>
          <p:cNvPr id="4" name="Picture 3" descr="weebly.jpg"/>
          <p:cNvPicPr>
            <a:picLocks noChangeAspect="1"/>
          </p:cNvPicPr>
          <p:nvPr/>
        </p:nvPicPr>
        <p:blipFill>
          <a:blip r:embed="rId2" cstate="print"/>
          <a:stretch>
            <a:fillRect/>
          </a:stretch>
        </p:blipFill>
        <p:spPr>
          <a:xfrm>
            <a:off x="4267200" y="5219615"/>
            <a:ext cx="1309878" cy="1154078"/>
          </a:xfrm>
          <a:prstGeom prst="rect">
            <a:avLst/>
          </a:prstGeom>
        </p:spPr>
      </p:pic>
      <p:pic>
        <p:nvPicPr>
          <p:cNvPr id="5" name="Picture 4" descr="maxresdefault (2).jpg"/>
          <p:cNvPicPr>
            <a:picLocks noChangeAspect="1"/>
          </p:cNvPicPr>
          <p:nvPr/>
        </p:nvPicPr>
        <p:blipFill>
          <a:blip r:embed="rId3"/>
          <a:stretch>
            <a:fillRect/>
          </a:stretch>
        </p:blipFill>
        <p:spPr>
          <a:xfrm>
            <a:off x="829821" y="5217619"/>
            <a:ext cx="2404533" cy="1352550"/>
          </a:xfrm>
          <a:prstGeom prst="rect">
            <a:avLst/>
          </a:prstGeom>
        </p:spPr>
      </p:pic>
      <p:pic>
        <p:nvPicPr>
          <p:cNvPr id="6" name="Picture 5" descr="images.png"/>
          <p:cNvPicPr>
            <a:picLocks noChangeAspect="1"/>
          </p:cNvPicPr>
          <p:nvPr/>
        </p:nvPicPr>
        <p:blipFill>
          <a:blip r:embed="rId4"/>
          <a:stretch>
            <a:fillRect/>
          </a:stretch>
        </p:blipFill>
        <p:spPr>
          <a:xfrm>
            <a:off x="6266497" y="5184637"/>
            <a:ext cx="2038350" cy="1141476"/>
          </a:xfrm>
          <a:prstGeom prst="rect">
            <a:avLst/>
          </a:prstGeom>
        </p:spPr>
      </p:pic>
      <p:pic>
        <p:nvPicPr>
          <p:cNvPr id="7" name="Picture 6" descr="15463_5browser-logo-pentagon_270x216.jpg"/>
          <p:cNvPicPr>
            <a:picLocks noChangeAspect="1"/>
          </p:cNvPicPr>
          <p:nvPr/>
        </p:nvPicPr>
        <p:blipFill>
          <a:blip r:embed="rId5"/>
          <a:stretch>
            <a:fillRect/>
          </a:stretch>
        </p:blipFill>
        <p:spPr>
          <a:xfrm>
            <a:off x="6153150" y="1539650"/>
            <a:ext cx="2265045" cy="181203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562600"/>
          </a:xfrm>
        </p:spPr>
        <p:txBody>
          <a:bodyPr>
            <a:normAutofit/>
          </a:bodyPr>
          <a:lstStyle/>
          <a:p>
            <a:pPr>
              <a:buNone/>
            </a:pPr>
            <a:r>
              <a:rPr lang="en-US" sz="2400" b="1" dirty="0" smtClean="0"/>
              <a:t>Hardware </a:t>
            </a:r>
            <a:r>
              <a:rPr lang="en-US" sz="2400" b="1" dirty="0" smtClean="0"/>
              <a:t>Requirements:</a:t>
            </a:r>
          </a:p>
          <a:p>
            <a:pPr>
              <a:buNone/>
            </a:pPr>
            <a:endParaRPr lang="en-US" sz="2400" b="1" dirty="0" smtClean="0"/>
          </a:p>
          <a:p>
            <a:pPr lvl="0"/>
            <a:r>
              <a:rPr lang="en-IN" sz="2000" dirty="0" smtClean="0"/>
              <a:t>Processor </a:t>
            </a:r>
            <a:r>
              <a:rPr lang="en-IN" sz="2000" dirty="0" smtClean="0"/>
              <a:t>Required : Intel Pentium or Intel Celeron</a:t>
            </a:r>
            <a:endParaRPr lang="en-US" sz="2000" dirty="0" smtClean="0"/>
          </a:p>
          <a:p>
            <a:pPr lvl="0"/>
            <a:r>
              <a:rPr lang="en-IN" sz="2000" dirty="0" smtClean="0"/>
              <a:t>Main </a:t>
            </a:r>
            <a:r>
              <a:rPr lang="en-IN" sz="2000" dirty="0" smtClean="0"/>
              <a:t>Memory : 1 GB</a:t>
            </a:r>
            <a:endParaRPr lang="en-US" sz="2000" dirty="0" smtClean="0"/>
          </a:p>
          <a:p>
            <a:pPr lvl="0"/>
            <a:r>
              <a:rPr lang="en-IN" sz="2000" dirty="0" smtClean="0"/>
              <a:t>Secondary Memory : 100 MB</a:t>
            </a:r>
            <a:endParaRPr lang="en-US" sz="2000" dirty="0" smtClean="0"/>
          </a:p>
          <a:p>
            <a:pPr lvl="0"/>
            <a:r>
              <a:rPr lang="en-IN" sz="2000" dirty="0" smtClean="0"/>
              <a:t>Cache Memory : 512 KB</a:t>
            </a:r>
            <a:endParaRPr lang="en-US" sz="2000" dirty="0" smtClean="0"/>
          </a:p>
          <a:p>
            <a:r>
              <a:rPr lang="en-US" sz="2000" dirty="0" smtClean="0"/>
              <a:t>RAM : 2GB</a:t>
            </a:r>
          </a:p>
          <a:p>
            <a:pPr>
              <a:buNone/>
            </a:pPr>
            <a:endParaRPr lang="en-US" sz="2400" dirty="0"/>
          </a:p>
        </p:txBody>
      </p:sp>
      <p:pic>
        <p:nvPicPr>
          <p:cNvPr id="4" name="Picture 3" descr="1280px-Intel-logo.svg.png"/>
          <p:cNvPicPr>
            <a:picLocks noChangeAspect="1"/>
          </p:cNvPicPr>
          <p:nvPr/>
        </p:nvPicPr>
        <p:blipFill>
          <a:blip r:embed="rId2" cstate="print"/>
          <a:stretch>
            <a:fillRect/>
          </a:stretch>
        </p:blipFill>
        <p:spPr>
          <a:xfrm>
            <a:off x="721625" y="3886200"/>
            <a:ext cx="3200400" cy="2122766"/>
          </a:xfrm>
          <a:prstGeom prst="rect">
            <a:avLst/>
          </a:prstGeom>
        </p:spPr>
      </p:pic>
      <p:pic>
        <p:nvPicPr>
          <p:cNvPr id="5" name="Picture 4" descr="ram-vs-rom.jpg"/>
          <p:cNvPicPr>
            <a:picLocks noChangeAspect="1"/>
          </p:cNvPicPr>
          <p:nvPr/>
        </p:nvPicPr>
        <p:blipFill>
          <a:blip r:embed="rId3"/>
          <a:stretch>
            <a:fillRect/>
          </a:stretch>
        </p:blipFill>
        <p:spPr>
          <a:xfrm>
            <a:off x="4876800" y="3848100"/>
            <a:ext cx="3619500" cy="24669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52600"/>
            <a:ext cx="8229600" cy="3810000"/>
          </a:xfrm>
        </p:spPr>
        <p:txBody>
          <a:bodyPr>
            <a:noAutofit/>
          </a:bodyPr>
          <a:lstStyle/>
          <a:p>
            <a:pPr algn="ctr"/>
            <a:r>
              <a:rPr lang="en-IN" sz="13800" u="sng" dirty="0" smtClean="0"/>
              <a:t>Thank You!</a:t>
            </a:r>
            <a:endParaRPr lang="en-IN" sz="13800" u="sng" dirty="0"/>
          </a:p>
        </p:txBody>
      </p:sp>
    </p:spTree>
    <p:extLst>
      <p:ext uri="{BB962C8B-B14F-4D97-AF65-F5344CB8AC3E}">
        <p14:creationId xmlns:p14="http://schemas.microsoft.com/office/powerpoint/2010/main" val="140185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buNone/>
            </a:pPr>
            <a:r>
              <a:rPr lang="en-US" dirty="0" smtClean="0"/>
              <a:t>Problem it solves</a:t>
            </a:r>
          </a:p>
          <a:p>
            <a:r>
              <a:rPr lang="en-US" sz="2000" dirty="0" smtClean="0"/>
              <a:t>The dashboard will show you the type of customers visiting the site</a:t>
            </a:r>
          </a:p>
          <a:p>
            <a:r>
              <a:rPr lang="en-US" sz="2000" dirty="0" smtClean="0"/>
              <a:t>The sources that bring the quality customers</a:t>
            </a:r>
          </a:p>
          <a:p>
            <a:r>
              <a:rPr lang="en-US" sz="2000" dirty="0" smtClean="0"/>
              <a:t>By the analysis, we can aim for larger orders, more profitable orders or more frequent orders.</a:t>
            </a:r>
          </a:p>
          <a:p>
            <a:r>
              <a:rPr lang="en-US" sz="2000" dirty="0" smtClean="0"/>
              <a:t>This dashboard captures all of them so you can zero in on which part of the store underperforms.</a:t>
            </a:r>
          </a:p>
          <a:p>
            <a:r>
              <a:rPr lang="en-US" sz="2000" dirty="0" smtClean="0"/>
              <a:t>It </a:t>
            </a:r>
            <a:r>
              <a:rPr lang="en-US" sz="2000" dirty="0" smtClean="0"/>
              <a:t>compares daily numbers to previous days, weeks and months</a:t>
            </a:r>
            <a:r>
              <a:rPr lang="en-US" sz="20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8610600" cy="27392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Questions it should answer</a:t>
            </a:r>
          </a:p>
          <a:p>
            <a:endParaRPr lang="en-US" dirty="0"/>
          </a:p>
          <a:p>
            <a:pPr>
              <a:buFont typeface="Arial" pitchFamily="34" charset="0"/>
              <a:buChar char="•"/>
            </a:pPr>
            <a:r>
              <a:rPr lang="en-US" dirty="0"/>
              <a:t>Which days of the week have the most purchases? </a:t>
            </a:r>
            <a:endParaRPr lang="en-US" dirty="0" smtClean="0"/>
          </a:p>
          <a:p>
            <a:pPr>
              <a:buFont typeface="Arial" pitchFamily="34" charset="0"/>
              <a:buChar char="•"/>
            </a:pPr>
            <a:r>
              <a:rPr lang="en-US" dirty="0"/>
              <a:t>Which channels bring visitors that actually buy? How profitable are your sales</a:t>
            </a:r>
            <a:r>
              <a:rPr lang="en-US" dirty="0" smtClean="0"/>
              <a:t>?</a:t>
            </a:r>
          </a:p>
          <a:p>
            <a:pPr>
              <a:buFont typeface="Arial" pitchFamily="34" charset="0"/>
              <a:buChar char="•"/>
            </a:pPr>
            <a:r>
              <a:rPr lang="en-US" dirty="0"/>
              <a:t>How much do visitors typically order</a:t>
            </a:r>
            <a:r>
              <a:rPr lang="en-US" dirty="0" smtClean="0"/>
              <a:t>?</a:t>
            </a:r>
          </a:p>
          <a:p>
            <a:pPr>
              <a:buFont typeface="Arial" pitchFamily="34" charset="0"/>
              <a:buChar char="•"/>
            </a:pPr>
            <a:r>
              <a:rPr lang="en-US" dirty="0" smtClean="0"/>
              <a:t>Are the sales improving over the course of time?</a:t>
            </a: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a:bodyPr>
          <a:lstStyle/>
          <a:p>
            <a:pPr algn="ctr"/>
            <a:r>
              <a:rPr lang="en-US" sz="4400" u="sng" dirty="0" smtClean="0"/>
              <a:t>Introduction</a:t>
            </a:r>
            <a:endParaRPr lang="en-US" sz="4400" u="sng" dirty="0"/>
          </a:p>
        </p:txBody>
      </p:sp>
      <p:pic>
        <p:nvPicPr>
          <p:cNvPr id="4" name="Content Placeholder 3" descr="e-commerce.jpeg"/>
          <p:cNvPicPr>
            <a:picLocks noGrp="1" noChangeAspect="1"/>
          </p:cNvPicPr>
          <p:nvPr>
            <p:ph idx="1"/>
          </p:nvPr>
        </p:nvPicPr>
        <p:blipFill>
          <a:blip r:embed="rId2" cstate="print"/>
          <a:stretch>
            <a:fillRect/>
          </a:stretch>
        </p:blipFill>
        <p:spPr>
          <a:xfrm>
            <a:off x="2743200" y="4267200"/>
            <a:ext cx="3280319" cy="2162175"/>
          </a:xfrm>
        </p:spPr>
      </p:pic>
      <p:sp>
        <p:nvSpPr>
          <p:cNvPr id="5" name="TextBox 4"/>
          <p:cNvSpPr txBox="1"/>
          <p:nvPr/>
        </p:nvSpPr>
        <p:spPr>
          <a:xfrm>
            <a:off x="304800" y="1600200"/>
            <a:ext cx="7529625" cy="2554545"/>
          </a:xfrm>
          <a:prstGeom prst="rect">
            <a:avLst/>
          </a:prstGeom>
          <a:noFill/>
        </p:spPr>
        <p:txBody>
          <a:bodyPr wrap="none" rtlCol="0">
            <a:spAutoFit/>
          </a:bodyPr>
          <a:lstStyle/>
          <a:p>
            <a:r>
              <a:rPr lang="en-US" sz="2000" dirty="0"/>
              <a:t>Today, the majority of the customers are opting to shop online. </a:t>
            </a:r>
            <a:endParaRPr lang="en-US" sz="2000" dirty="0" smtClean="0"/>
          </a:p>
          <a:p>
            <a:r>
              <a:rPr lang="en-US" sz="2000" dirty="0" smtClean="0"/>
              <a:t>The </a:t>
            </a:r>
            <a:r>
              <a:rPr lang="en-US" sz="2000" dirty="0"/>
              <a:t>reasons for choosing this mode of shopping are many like </a:t>
            </a:r>
          </a:p>
          <a:p>
            <a:r>
              <a:rPr lang="en-US" sz="2000" dirty="0" smtClean="0"/>
              <a:t>better </a:t>
            </a:r>
            <a:r>
              <a:rPr lang="en-US" sz="2000" dirty="0"/>
              <a:t>offers </a:t>
            </a:r>
            <a:r>
              <a:rPr lang="en-US" sz="2000" dirty="0" smtClean="0"/>
              <a:t>than offline </a:t>
            </a:r>
            <a:r>
              <a:rPr lang="en-US" sz="2000" dirty="0"/>
              <a:t>retail stores, ease of delivery and time </a:t>
            </a:r>
            <a:endParaRPr lang="en-US" sz="2000" dirty="0" smtClean="0"/>
          </a:p>
          <a:p>
            <a:r>
              <a:rPr lang="en-US" sz="2000" dirty="0" smtClean="0"/>
              <a:t>saving</a:t>
            </a:r>
            <a:r>
              <a:rPr lang="en-US" sz="2000" dirty="0"/>
              <a:t>. So many sellers now are </a:t>
            </a:r>
            <a:r>
              <a:rPr lang="en-US" sz="2000" dirty="0" smtClean="0"/>
              <a:t>selling their </a:t>
            </a:r>
            <a:r>
              <a:rPr lang="en-US" sz="2000" dirty="0"/>
              <a:t>products </a:t>
            </a:r>
            <a:r>
              <a:rPr lang="en-US" sz="2000" dirty="0" smtClean="0"/>
              <a:t>online as </a:t>
            </a:r>
          </a:p>
          <a:p>
            <a:r>
              <a:rPr lang="en-US" sz="2000" dirty="0" smtClean="0"/>
              <a:t>E-Commerce is growing big day by day.</a:t>
            </a:r>
          </a:p>
          <a:p>
            <a:r>
              <a:rPr lang="en-US" sz="2000" b="1" dirty="0"/>
              <a:t>E</a:t>
            </a:r>
            <a:r>
              <a:rPr lang="en-US" sz="2000" dirty="0"/>
              <a:t>-</a:t>
            </a:r>
            <a:r>
              <a:rPr lang="en-US" sz="2000" b="1" dirty="0"/>
              <a:t>commerce</a:t>
            </a:r>
            <a:r>
              <a:rPr lang="en-US" sz="2000" dirty="0"/>
              <a:t> -- electronic </a:t>
            </a:r>
            <a:r>
              <a:rPr lang="en-US" sz="2000" b="1" dirty="0"/>
              <a:t>commerce</a:t>
            </a:r>
            <a:r>
              <a:rPr lang="en-US" sz="2000" dirty="0"/>
              <a:t> </a:t>
            </a:r>
            <a:r>
              <a:rPr lang="en-US" sz="2000" dirty="0" smtClean="0"/>
              <a:t>is </a:t>
            </a:r>
            <a:r>
              <a:rPr lang="en-US" sz="2000" dirty="0"/>
              <a:t>the buying and </a:t>
            </a:r>
            <a:r>
              <a:rPr lang="en-US" sz="2000" dirty="0" smtClean="0"/>
              <a:t>selling</a:t>
            </a:r>
          </a:p>
          <a:p>
            <a:r>
              <a:rPr lang="en-US" sz="2000" dirty="0" smtClean="0"/>
              <a:t>of </a:t>
            </a:r>
            <a:r>
              <a:rPr lang="en-US" sz="2000" dirty="0"/>
              <a:t>goods and services, or the transmitting of funds or data, </a:t>
            </a:r>
            <a:r>
              <a:rPr lang="en-US" sz="2000" dirty="0" smtClean="0"/>
              <a:t>over</a:t>
            </a:r>
          </a:p>
          <a:p>
            <a:r>
              <a:rPr lang="en-US" sz="2000" dirty="0" smtClean="0"/>
              <a:t>an </a:t>
            </a:r>
            <a:r>
              <a:rPr lang="en-US" sz="2000" dirty="0"/>
              <a:t>electronic network, primarily the internet.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686800" cy="1015663"/>
          </a:xfrm>
          <a:prstGeom prst="rect">
            <a:avLst/>
          </a:prstGeom>
          <a:noFill/>
        </p:spPr>
        <p:txBody>
          <a:bodyPr wrap="square" rtlCol="0">
            <a:spAutoFit/>
          </a:bodyPr>
          <a:lstStyle/>
          <a:p>
            <a:r>
              <a:rPr lang="en-US" sz="2000" dirty="0"/>
              <a:t>To improve the sales, the seller needs to analyze his website and improve the sales and decision making with the results of analysis. The seller can do the analytics using an analytics tool like Google Analytics.</a:t>
            </a:r>
          </a:p>
        </p:txBody>
      </p:sp>
      <p:pic>
        <p:nvPicPr>
          <p:cNvPr id="3" name="Picture 2" descr="google-analytics-logo.png"/>
          <p:cNvPicPr>
            <a:picLocks noChangeAspect="1"/>
          </p:cNvPicPr>
          <p:nvPr/>
        </p:nvPicPr>
        <p:blipFill>
          <a:blip r:embed="rId2"/>
          <a:stretch>
            <a:fillRect/>
          </a:stretch>
        </p:blipFill>
        <p:spPr>
          <a:xfrm>
            <a:off x="1752600" y="1701463"/>
            <a:ext cx="4933950" cy="2221071"/>
          </a:xfrm>
          <a:prstGeom prst="rect">
            <a:avLst/>
          </a:prstGeom>
        </p:spPr>
      </p:pic>
      <p:sp>
        <p:nvSpPr>
          <p:cNvPr id="4" name="TextBox 3"/>
          <p:cNvSpPr txBox="1"/>
          <p:nvPr/>
        </p:nvSpPr>
        <p:spPr>
          <a:xfrm>
            <a:off x="381000" y="4180344"/>
            <a:ext cx="8991600" cy="1938992"/>
          </a:xfrm>
          <a:prstGeom prst="rect">
            <a:avLst/>
          </a:prstGeom>
          <a:noFill/>
        </p:spPr>
        <p:txBody>
          <a:bodyPr wrap="square" rtlCol="0">
            <a:spAutoFit/>
          </a:bodyPr>
          <a:lstStyle/>
          <a:p>
            <a:r>
              <a:rPr lang="en-US" sz="2000" dirty="0"/>
              <a:t>Google Analytics is a premium web analytics service offered by Google that tracks and reports website </a:t>
            </a:r>
            <a:r>
              <a:rPr lang="en-US" sz="2000" dirty="0" smtClean="0"/>
              <a:t>traffic. It uses </a:t>
            </a:r>
            <a:r>
              <a:rPr lang="en-US" sz="2000" dirty="0"/>
              <a:t>a small piece of </a:t>
            </a:r>
            <a:r>
              <a:rPr lang="en-US" sz="2000" dirty="0" smtClean="0"/>
              <a:t>Java-script </a:t>
            </a:r>
            <a:r>
              <a:rPr lang="en-US" sz="2000" dirty="0"/>
              <a:t>tracking code to collect data about your website visitors and their interactions on your website</a:t>
            </a:r>
            <a:r>
              <a:rPr lang="en-US" sz="2000" dirty="0" smtClean="0"/>
              <a:t>.</a:t>
            </a:r>
            <a:r>
              <a:rPr lang="en-US" sz="2000" dirty="0"/>
              <a:t> </a:t>
            </a:r>
            <a:r>
              <a:rPr lang="en-US" sz="2000" dirty="0" smtClean="0"/>
              <a:t>Data </a:t>
            </a:r>
            <a:r>
              <a:rPr lang="en-US" sz="2000" dirty="0"/>
              <a:t>processing starts with the categorization of data into </a:t>
            </a:r>
            <a:r>
              <a:rPr lang="en-US" sz="2000" b="1" dirty="0"/>
              <a:t>users</a:t>
            </a:r>
            <a:r>
              <a:rPr lang="en-US" sz="2000" dirty="0"/>
              <a:t> and </a:t>
            </a:r>
            <a:r>
              <a:rPr lang="en-US" sz="2000" b="1" dirty="0" smtClean="0"/>
              <a:t>sessions. </a:t>
            </a:r>
            <a:r>
              <a:rPr lang="en-US" sz="2000" dirty="0" smtClean="0"/>
              <a:t>The </a:t>
            </a:r>
            <a:r>
              <a:rPr lang="en-US" sz="2000" dirty="0"/>
              <a:t>reports are made up of  </a:t>
            </a:r>
            <a:r>
              <a:rPr lang="en-US" sz="2000" b="1" dirty="0"/>
              <a:t>dimensions</a:t>
            </a:r>
            <a:r>
              <a:rPr lang="en-US" sz="2000" dirty="0"/>
              <a:t> and </a:t>
            </a:r>
            <a:r>
              <a:rPr lang="en-US" sz="2000" b="1" dirty="0"/>
              <a:t>metrics</a:t>
            </a:r>
            <a:r>
              <a:rPr lang="en-US" sz="20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pPr algn="ctr"/>
            <a:r>
              <a:rPr lang="en-US" u="sng" dirty="0" smtClean="0"/>
              <a:t>Purpose of the project</a:t>
            </a:r>
            <a:endParaRPr lang="en-US" u="sng" dirty="0"/>
          </a:p>
        </p:txBody>
      </p:sp>
      <p:sp>
        <p:nvSpPr>
          <p:cNvPr id="3" name="Content Placeholder 2"/>
          <p:cNvSpPr>
            <a:spLocks noGrp="1"/>
          </p:cNvSpPr>
          <p:nvPr>
            <p:ph idx="1"/>
          </p:nvPr>
        </p:nvSpPr>
        <p:spPr>
          <a:xfrm>
            <a:off x="304800" y="1828800"/>
            <a:ext cx="8229600" cy="2703576"/>
          </a:xfrm>
        </p:spPr>
        <p:txBody>
          <a:bodyPr>
            <a:normAutofit/>
          </a:bodyPr>
          <a:lstStyle/>
          <a:p>
            <a:pPr lvl="0"/>
            <a:r>
              <a:rPr lang="en-IN" sz="2400" dirty="0" smtClean="0"/>
              <a:t>To analyse and improve our sales. </a:t>
            </a:r>
            <a:endParaRPr lang="en-US" sz="2400" dirty="0" smtClean="0"/>
          </a:p>
          <a:p>
            <a:pPr lvl="0"/>
            <a:r>
              <a:rPr lang="en-IN" sz="2400" dirty="0" smtClean="0"/>
              <a:t>To improve site performance.</a:t>
            </a:r>
            <a:endParaRPr lang="en-US" sz="2400" dirty="0" smtClean="0"/>
          </a:p>
          <a:p>
            <a:pPr lvl="0"/>
            <a:r>
              <a:rPr lang="en-IN" sz="2400" dirty="0" smtClean="0"/>
              <a:t>To increase number of visitors to the site.</a:t>
            </a:r>
            <a:endParaRPr lang="en-US" sz="2400" dirty="0" smtClean="0"/>
          </a:p>
          <a:p>
            <a:pPr lvl="0"/>
            <a:r>
              <a:rPr lang="en-IN" sz="2400" dirty="0" smtClean="0"/>
              <a:t>To impact the workflow and decision-making processes of the business.</a:t>
            </a:r>
            <a:endParaRPr lang="en-US" sz="2400" dirty="0" smtClean="0"/>
          </a:p>
          <a:p>
            <a:r>
              <a:rPr lang="en-IN" sz="2400" dirty="0" smtClean="0"/>
              <a:t> </a:t>
            </a:r>
            <a:r>
              <a:rPr lang="en-US" sz="2400" dirty="0" smtClean="0"/>
              <a:t>To achieve maximum return of investment</a:t>
            </a:r>
            <a:endParaRPr lang="en-US" sz="2400" dirty="0"/>
          </a:p>
        </p:txBody>
      </p:sp>
      <p:pic>
        <p:nvPicPr>
          <p:cNvPr id="4" name="Picture 3" descr="financial-concept-with-folders_23-2147676472.jpg"/>
          <p:cNvPicPr>
            <a:picLocks noChangeAspect="1"/>
          </p:cNvPicPr>
          <p:nvPr/>
        </p:nvPicPr>
        <p:blipFill>
          <a:blip r:embed="rId2" cstate="print"/>
          <a:stretch>
            <a:fillRect/>
          </a:stretch>
        </p:blipFill>
        <p:spPr>
          <a:xfrm>
            <a:off x="3390900" y="4418076"/>
            <a:ext cx="2209800" cy="2209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pPr algn="ctr"/>
            <a:r>
              <a:rPr lang="en-US" u="sng" dirty="0" smtClean="0"/>
              <a:t>Problems with existing system</a:t>
            </a:r>
            <a:endParaRPr lang="en-US" u="sng" dirty="0"/>
          </a:p>
        </p:txBody>
      </p:sp>
      <p:sp>
        <p:nvSpPr>
          <p:cNvPr id="3" name="Content Placeholder 2"/>
          <p:cNvSpPr>
            <a:spLocks noGrp="1"/>
          </p:cNvSpPr>
          <p:nvPr>
            <p:ph idx="1"/>
          </p:nvPr>
        </p:nvSpPr>
        <p:spPr/>
        <p:txBody>
          <a:bodyPr>
            <a:normAutofit/>
          </a:bodyPr>
          <a:lstStyle/>
          <a:p>
            <a:pPr lvl="0"/>
            <a:r>
              <a:rPr lang="en-IN" sz="2000" dirty="0" smtClean="0"/>
              <a:t>The user only knows the products sold and other limited details.</a:t>
            </a:r>
            <a:endParaRPr lang="en-US" sz="2000" dirty="0" smtClean="0"/>
          </a:p>
          <a:p>
            <a:pPr lvl="0"/>
            <a:r>
              <a:rPr lang="en-IN" sz="2000" dirty="0" smtClean="0"/>
              <a:t>The user cannot have the count of number of visitors to his site.</a:t>
            </a:r>
            <a:endParaRPr lang="en-US" sz="2000" dirty="0" smtClean="0"/>
          </a:p>
          <a:p>
            <a:pPr lvl="0"/>
            <a:r>
              <a:rPr lang="en-IN" sz="2000" dirty="0" smtClean="0"/>
              <a:t>He cannot track the audience information.</a:t>
            </a:r>
            <a:endParaRPr lang="en-US" sz="2000" dirty="0" smtClean="0"/>
          </a:p>
          <a:p>
            <a:pPr lvl="0"/>
            <a:r>
              <a:rPr lang="en-IN" sz="2000" dirty="0" smtClean="0"/>
              <a:t>The user cannot analyse the sales. So he cannot improve his decision making skills.</a:t>
            </a:r>
            <a:endParaRPr lang="en-US" sz="2000" dirty="0" smtClean="0"/>
          </a:p>
          <a:p>
            <a:pPr lvl="0"/>
            <a:r>
              <a:rPr lang="en-IN" sz="2000" dirty="0" smtClean="0"/>
              <a:t>Any error in analyzing the sales can affect the decisions, which in turn bring down the ranking of the exam.</a:t>
            </a:r>
          </a:p>
          <a:p>
            <a:pPr lvl="0"/>
            <a:r>
              <a:rPr lang="en-IN" sz="2000" dirty="0" smtClean="0"/>
              <a:t>The system cannot handle the vast amount of data which is to be analysed.</a:t>
            </a:r>
          </a:p>
          <a:p>
            <a:pPr lvl="0"/>
            <a:r>
              <a:rPr lang="en-IN" sz="2000" dirty="0" smtClean="0"/>
              <a:t>The speed of data creation coupled with advantage gained from analysing the data in real time.</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lstStyle/>
          <a:p>
            <a:pPr algn="ctr"/>
            <a:r>
              <a:rPr lang="en-US" u="sng" dirty="0" smtClean="0"/>
              <a:t>Proposed system</a:t>
            </a:r>
            <a:endParaRPr lang="en-US" u="sng" dirty="0"/>
          </a:p>
        </p:txBody>
      </p:sp>
      <p:sp>
        <p:nvSpPr>
          <p:cNvPr id="3" name="Content Placeholder 2"/>
          <p:cNvSpPr>
            <a:spLocks noGrp="1"/>
          </p:cNvSpPr>
          <p:nvPr>
            <p:ph idx="1"/>
          </p:nvPr>
        </p:nvSpPr>
        <p:spPr>
          <a:xfrm>
            <a:off x="304800" y="1981200"/>
            <a:ext cx="8229600" cy="4325112"/>
          </a:xfrm>
        </p:spPr>
        <p:txBody>
          <a:bodyPr>
            <a:normAutofit fontScale="70000" lnSpcReduction="20000"/>
          </a:bodyPr>
          <a:lstStyle/>
          <a:p>
            <a:pPr>
              <a:buNone/>
            </a:pPr>
            <a:r>
              <a:rPr lang="en-US" dirty="0" smtClean="0"/>
              <a:t>Analyzing trends and results of the online</a:t>
            </a:r>
          </a:p>
          <a:p>
            <a:pPr>
              <a:buNone/>
            </a:pPr>
            <a:r>
              <a:rPr lang="en-US" dirty="0" smtClean="0"/>
              <a:t>marketing strategy means identifying Key</a:t>
            </a:r>
          </a:p>
          <a:p>
            <a:pPr>
              <a:buNone/>
            </a:pPr>
            <a:r>
              <a:rPr lang="en-US" dirty="0" smtClean="0"/>
              <a:t>Performance Indicators (KPI) that measure </a:t>
            </a:r>
          </a:p>
          <a:p>
            <a:pPr>
              <a:buNone/>
            </a:pPr>
            <a:r>
              <a:rPr lang="en-US" dirty="0" smtClean="0"/>
              <a:t>constraints required to analyze the sales of the</a:t>
            </a:r>
          </a:p>
          <a:p>
            <a:pPr>
              <a:buNone/>
            </a:pPr>
            <a:r>
              <a:rPr lang="en-US" dirty="0" smtClean="0"/>
              <a:t>site. They are:</a:t>
            </a:r>
          </a:p>
          <a:p>
            <a:pPr lvl="0"/>
            <a:r>
              <a:rPr lang="en-IN" dirty="0" smtClean="0"/>
              <a:t>Number of sessions.</a:t>
            </a:r>
            <a:endParaRPr lang="en-US" dirty="0" smtClean="0"/>
          </a:p>
          <a:p>
            <a:pPr lvl="0"/>
            <a:r>
              <a:rPr lang="en-IN" dirty="0" smtClean="0"/>
              <a:t>Sessions by web or mobile.</a:t>
            </a:r>
            <a:endParaRPr lang="en-US" dirty="0" smtClean="0"/>
          </a:p>
          <a:p>
            <a:pPr lvl="0"/>
            <a:r>
              <a:rPr lang="en-IN" dirty="0" smtClean="0"/>
              <a:t>Number of users accessing the website currently.</a:t>
            </a:r>
            <a:endParaRPr lang="en-US" dirty="0" smtClean="0"/>
          </a:p>
          <a:p>
            <a:pPr lvl="0"/>
            <a:r>
              <a:rPr lang="en-IN" dirty="0" smtClean="0"/>
              <a:t>Number of visited pages.</a:t>
            </a:r>
            <a:endParaRPr lang="en-US" dirty="0" smtClean="0"/>
          </a:p>
          <a:p>
            <a:pPr lvl="0"/>
            <a:r>
              <a:rPr lang="en-IN" dirty="0" smtClean="0"/>
              <a:t>Visits per page.</a:t>
            </a:r>
            <a:endParaRPr lang="en-US" dirty="0" smtClean="0"/>
          </a:p>
          <a:p>
            <a:pPr lvl="0"/>
            <a:r>
              <a:rPr lang="en-IN" dirty="0" smtClean="0"/>
              <a:t>Bounce rate.</a:t>
            </a:r>
            <a:endParaRPr lang="en-US" dirty="0" smtClean="0"/>
          </a:p>
          <a:p>
            <a:pPr lvl="0"/>
            <a:r>
              <a:rPr lang="en-IN" dirty="0" smtClean="0"/>
              <a:t>Events.</a:t>
            </a:r>
            <a:endParaRPr lang="en-US" dirty="0" smtClean="0"/>
          </a:p>
          <a:p>
            <a:pPr lvl="0"/>
            <a:r>
              <a:rPr lang="en-IN" dirty="0" smtClean="0"/>
              <a:t>Conversations</a:t>
            </a:r>
            <a:endParaRPr lang="en-US" dirty="0" smtClean="0"/>
          </a:p>
          <a:p>
            <a:pPr lvl="0"/>
            <a:r>
              <a:rPr lang="en-IN" dirty="0" smtClean="0"/>
              <a:t>Average time per visit.</a:t>
            </a:r>
            <a:endParaRPr lang="en-US" dirty="0" smtClean="0"/>
          </a:p>
          <a:p>
            <a:pPr lvl="0"/>
            <a:r>
              <a:rPr lang="en-IN" dirty="0" smtClean="0"/>
              <a:t>Customers visiting from different countries.</a:t>
            </a:r>
            <a:endParaRPr lang="en-US" dirty="0" smtClean="0"/>
          </a:p>
          <a:p>
            <a:pPr>
              <a:buNone/>
            </a:pPr>
            <a:endParaRPr lang="en-US" dirty="0"/>
          </a:p>
        </p:txBody>
      </p:sp>
      <p:pic>
        <p:nvPicPr>
          <p:cNvPr id="4" name="Picture 3" descr="1_vV5FwcDYn5yM1eJ9Y3fC8w.png"/>
          <p:cNvPicPr>
            <a:picLocks noChangeAspect="1"/>
          </p:cNvPicPr>
          <p:nvPr/>
        </p:nvPicPr>
        <p:blipFill>
          <a:blip r:embed="rId2" cstate="print"/>
          <a:stretch>
            <a:fillRect/>
          </a:stretch>
        </p:blipFill>
        <p:spPr>
          <a:xfrm>
            <a:off x="5791200" y="4419600"/>
            <a:ext cx="3113627" cy="1626870"/>
          </a:xfrm>
          <a:prstGeom prst="rect">
            <a:avLst/>
          </a:prstGeom>
        </p:spPr>
      </p:pic>
      <p:pic>
        <p:nvPicPr>
          <p:cNvPr id="5" name="Picture 4" descr="low-ecommerce-conversion-rate.jpg"/>
          <p:cNvPicPr>
            <a:picLocks noChangeAspect="1"/>
          </p:cNvPicPr>
          <p:nvPr/>
        </p:nvPicPr>
        <p:blipFill>
          <a:blip r:embed="rId3"/>
          <a:stretch>
            <a:fillRect/>
          </a:stretch>
        </p:blipFill>
        <p:spPr>
          <a:xfrm>
            <a:off x="5836920" y="2057400"/>
            <a:ext cx="3149600" cy="1524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pPr algn="ctr"/>
            <a:r>
              <a:rPr lang="en-US" u="sng" dirty="0" smtClean="0"/>
              <a:t>Scope of the project</a:t>
            </a:r>
            <a:endParaRPr lang="en-US" u="sng" dirty="0"/>
          </a:p>
        </p:txBody>
      </p:sp>
      <p:sp>
        <p:nvSpPr>
          <p:cNvPr id="3" name="Content Placeholder 2"/>
          <p:cNvSpPr>
            <a:spLocks noGrp="1"/>
          </p:cNvSpPr>
          <p:nvPr>
            <p:ph idx="1"/>
          </p:nvPr>
        </p:nvSpPr>
        <p:spPr>
          <a:xfrm>
            <a:off x="228600" y="2286000"/>
            <a:ext cx="9220200" cy="4267200"/>
          </a:xfrm>
        </p:spPr>
        <p:txBody>
          <a:bodyPr>
            <a:normAutofit/>
          </a:bodyPr>
          <a:lstStyle/>
          <a:p>
            <a:pPr algn="just"/>
            <a:r>
              <a:rPr lang="en-US" sz="2000" dirty="0" smtClean="0"/>
              <a:t> This project is used to nurture the needs of the </a:t>
            </a:r>
          </a:p>
          <a:p>
            <a:pPr algn="just">
              <a:buNone/>
            </a:pPr>
            <a:r>
              <a:rPr lang="en-US" sz="2000" dirty="0" smtClean="0"/>
              <a:t>     user in the e-commerce sector by embedding all</a:t>
            </a:r>
          </a:p>
          <a:p>
            <a:pPr algn="just">
              <a:buNone/>
            </a:pPr>
            <a:r>
              <a:rPr lang="en-US" sz="2000" dirty="0" smtClean="0"/>
              <a:t>     sales taking place in an e-commerce site. </a:t>
            </a:r>
          </a:p>
          <a:p>
            <a:pPr algn="just"/>
            <a:r>
              <a:rPr lang="en-US" sz="2000" dirty="0" smtClean="0"/>
              <a:t>  It will also help optimize the content of the business’s</a:t>
            </a:r>
          </a:p>
          <a:p>
            <a:pPr algn="just">
              <a:buNone/>
            </a:pPr>
            <a:r>
              <a:rPr lang="en-US" sz="2000" dirty="0" smtClean="0"/>
              <a:t>     website based on the user’s interest, which can be</a:t>
            </a:r>
          </a:p>
          <a:p>
            <a:pPr algn="just">
              <a:buNone/>
            </a:pPr>
            <a:r>
              <a:rPr lang="en-US" sz="2000" dirty="0" smtClean="0"/>
              <a:t>     known by measuring the results of the website in</a:t>
            </a:r>
          </a:p>
          <a:p>
            <a:pPr algn="just">
              <a:buNone/>
            </a:pPr>
            <a:r>
              <a:rPr lang="en-US" sz="2000" dirty="0" smtClean="0"/>
              <a:t>     real time, compare the data to previous periods,</a:t>
            </a:r>
          </a:p>
          <a:p>
            <a:pPr algn="just">
              <a:buNone/>
            </a:pPr>
            <a:r>
              <a:rPr lang="en-US" sz="2000" dirty="0" smtClean="0"/>
              <a:t>     and other techniques can also be used.</a:t>
            </a:r>
          </a:p>
          <a:p>
            <a:pPr algn="just"/>
            <a:r>
              <a:rPr lang="en-US" sz="2000" dirty="0" smtClean="0"/>
              <a:t> It will provide both speed and accuracy to business</a:t>
            </a:r>
          </a:p>
          <a:p>
            <a:pPr algn="just">
              <a:buNone/>
            </a:pPr>
            <a:r>
              <a:rPr lang="en-US" sz="2000" dirty="0" smtClean="0"/>
              <a:t>    decisions.</a:t>
            </a:r>
          </a:p>
          <a:p>
            <a:pPr algn="just"/>
            <a:r>
              <a:rPr lang="en-US" sz="2000" dirty="0" smtClean="0"/>
              <a:t> It provides answers to present business problems as well</a:t>
            </a:r>
          </a:p>
          <a:p>
            <a:pPr algn="just">
              <a:buNone/>
            </a:pPr>
            <a:r>
              <a:rPr lang="en-US" sz="2000" dirty="0" smtClean="0"/>
              <a:t>    as give a view of future trends.</a:t>
            </a:r>
          </a:p>
          <a:p>
            <a:pPr>
              <a:buNone/>
            </a:pP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168</TotalTime>
  <Words>702</Words>
  <Application>Microsoft Office PowerPoint</Application>
  <PresentationFormat>On-screen Show (4:3)</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Georgia</vt:lpstr>
      <vt:lpstr>Trebuchet MS</vt:lpstr>
      <vt:lpstr>Wingdings 2</vt:lpstr>
      <vt:lpstr>Urban</vt:lpstr>
      <vt:lpstr>Mobile E- Commerce</vt:lpstr>
      <vt:lpstr>Abstract</vt:lpstr>
      <vt:lpstr>PowerPoint Presentation</vt:lpstr>
      <vt:lpstr>Introduction</vt:lpstr>
      <vt:lpstr>PowerPoint Presentation</vt:lpstr>
      <vt:lpstr>Purpose of the project</vt:lpstr>
      <vt:lpstr>Problems with existing system</vt:lpstr>
      <vt:lpstr>Proposed system</vt:lpstr>
      <vt:lpstr>Scope of the project</vt:lpstr>
      <vt:lpstr>PowerPoint Presentation</vt:lpstr>
      <vt:lpstr>System Requirements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Sales Analytics using Google Analytics</dc:title>
  <dc:creator>ADMIN</dc:creator>
  <cp:lastModifiedBy>Annaparthi Vyshnavi</cp:lastModifiedBy>
  <cp:revision>25</cp:revision>
  <dcterms:created xsi:type="dcterms:W3CDTF">2019-03-06T22:04:41Z</dcterms:created>
  <dcterms:modified xsi:type="dcterms:W3CDTF">2019-03-08T09:53:09Z</dcterms:modified>
</cp:coreProperties>
</file>