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  <p:sldId id="287" r:id="rId6"/>
    <p:sldId id="260" r:id="rId7"/>
    <p:sldId id="261" r:id="rId8"/>
    <p:sldId id="263" r:id="rId9"/>
    <p:sldId id="264" r:id="rId10"/>
    <p:sldId id="269" r:id="rId11"/>
    <p:sldId id="266" r:id="rId12"/>
    <p:sldId id="267" r:id="rId13"/>
    <p:sldId id="27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E45A-4545-4405-B450-D3666015EBB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0731-05A9-4BC0-82B5-8B1B0AF1DF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B0731-05A9-4BC0-82B5-8B1B0AF1DF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defRPr/>
            </a:pPr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E197-A92C-4101-8739-3C9EDD778D3A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68F43D1-C3EC-46F0-9A4E-420CB1369C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fld id="{937AE197-A92C-4101-8739-3C9EDD778D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 panose="05020102010507070707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335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 panose="05020102010507070707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825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 panose="05000000000000000000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 panose="05000000000000000000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 panose="05020102010507070707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 panose="05020102010507070707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anose="05000000000000000000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685800" y="1905000"/>
            <a:ext cx="7772400" cy="2480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Recognition of crop disease with deep learning based on leaf images</a:t>
            </a:r>
            <a:endParaRPr kumimoji="0" lang="en-I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3657600" y="4884420"/>
            <a:ext cx="4419600" cy="136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Vyshnavi Nagalla - 700759215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338580"/>
            <a:ext cx="3810000" cy="490982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338580"/>
            <a:ext cx="3733800" cy="4909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295" y="1710055"/>
            <a:ext cx="6347460" cy="39535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58290" y="648970"/>
            <a:ext cx="4148455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800" b="1">
                <a:solidFill>
                  <a:schemeClr val="tx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Accuracy and loss Grap</a:t>
            </a:r>
            <a:r>
              <a:rPr lang="en-I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IN" altLang="en-US" sz="28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457200"/>
            <a:ext cx="1678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533400" y="1891755"/>
            <a:ext cx="7391400" cy="2891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[1]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J. Schmidhuber, ‘‘Deep learning in neural networks: An overview,’’ Neural Netw., vol. 61, pp. 85–117, Jan. 2015.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[2] A.-R. Mohamed, G. E. Dahl, and G. Hinton, ‘‘Acoustic modeling using deep belief networks,’’ IEEE Trans. Audio, Speech, Lang. Process., vol. 20, no. 1, pp. 14–22, Jan. 2012.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[3] Y. Bengio and O. Delalleau, ‘‘On the expressive power of deep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architectures,’’ in Proc. 14th Int. Conf. Discovery Sci. Berlin, Germany, 2011, no. 1, pp. 18–36.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26224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Agriculture faces challenges from unpredictable weather patterns and the increasing prevalence of crop diseases and pests, necessitating advanced technological solutions.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Motivation for Change: The need for more accurate, efficient, and proactive systems drives the exploration of advanced technologies in this research.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533400"/>
            <a:ext cx="1841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>
          <a:xfrm>
            <a:off x="0" y="4343400"/>
            <a:ext cx="815022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362200"/>
            <a:ext cx="723900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current methods for crop disease and pest detection suffer from inefficiency, error proneness, and inadequate early detection capabilities, resulting in potential agricultural losses. 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Additionally, challenges such as extreme weather conditions, limited data availability, soil variations, and a technology gap further hinder effective detection. 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The reliance on time-consuming manual methods introduces human error and may not offer timely identification, exacerbating the agricultural risks.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1371600"/>
            <a:ext cx="3081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53400" cy="1186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28800"/>
            <a:ext cx="1672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3479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12285" y="1731645"/>
            <a:ext cx="3688715" cy="41865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Develop and deploy a deep learning framework to revolutionize crop management, focusing on accurate identification of diseases and pests in harsh environments, with the aim of enhancing agricultural resilience and sustainability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685800"/>
            <a:ext cx="1603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5000" y="1524000"/>
            <a:ext cx="6096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Current agricultural research employs sensor networks and automated systems for crop disease identification, including real-time weather-based detection and wireless image sensors for pest traps.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Machine learning, specifically neural networks, proves effective in diagnosing plant diseases by analyzing color, shape, and texture features.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Image processing methods enhance disease detection, demonstrated in successful applications like identifying scab disease in potatoes.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0" y="762000"/>
            <a:ext cx="2206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Onion seed crop OE - IYSV - diamond lesion closeu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3" r="21584" b="8539"/>
          <a:stretch>
            <a:fillRect/>
          </a:stretch>
        </p:blipFill>
        <p:spPr bwMode="auto">
          <a:xfrm>
            <a:off x="0" y="0"/>
            <a:ext cx="1905000" cy="6858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43000"/>
            <a:ext cx="76200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 Layer: Receives raw data, often images.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Convolutional Operation: Applies filters to capture local patterns.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Activation Function (ReLU): Introduces non-linearity to enhance learning.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Pooling: Reduces dimensionality through down-sampling.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Flattening: Converts processed data into a one-dimensional vector.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Fully Connected Layers: Integrates information for global predictions.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 Layer: Produces final network predictions.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Loss Function: Measures the difference between predictions and labels.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Back propagation: Updates weights based on calculated gradients.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Training and Iteration: Repeats forward and backward passes iteratively for learning hierarchical representations.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381000"/>
            <a:ext cx="4452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 Neural Network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81000"/>
            <a:ext cx="28911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Solution</a:t>
            </a:r>
            <a:endParaRPr lang="en-IN" alt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76200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Model: Inception-ResNet-v2 network with added residual units for crop disease recognition. Cross-layer direct edges and multi-way convolution layers enhance accuracy and solve gradient issues.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Data Set: Crop Disease Recognition Competition dataset from the 2018 AI Challenger Competition. It includes 47,363 images of 27 diseases across 10 crops, divided into training (70%), validation (10%), and test sets (20%).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Image Pre-processing: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Applies light transformation and random clipping to enhance feature information and address data set distribution issues.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682094"/>
            <a:ext cx="7543800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This preprocessing method includes geometric space transformations and pixel color transformations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charset="0"/>
                <a:cs typeface="Times New Roman" panose="02020603050405020304" charset="0"/>
              </a:rPr>
              <a:t>Training Strategy: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Adopts the Inception-ResNet-v2 model for transfer learning, loading pre-trained parameters, modifying the model for the target task, and fine-tuning. Parameters, learning rate, batch size, dropout, loss function, and optimizer are set for efficient training.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Achieves a final accuracy of 86.1%, outperforming other common deep learning models. The system effectively identifies crop diseases and pests, providing valuable information and guidance for farmers.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452880"/>
            <a:ext cx="3886200" cy="4947920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6690"/>
            <a:ext cx="3782060" cy="49441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0" y="45720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GB" sz="28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9">
      <a:dk1>
        <a:sysClr val="windowText" lastClr="000000"/>
      </a:dk1>
      <a:lt1>
        <a:sysClr val="window" lastClr="FFFFFF"/>
      </a:lt1>
      <a:dk2>
        <a:srgbClr val="92D050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4018</Words>
  <Application>WPS Presentation</Application>
  <PresentationFormat>On-screen Show (4:3)</PresentationFormat>
  <Paragraphs>74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Wingdings</vt:lpstr>
      <vt:lpstr>Times New Roman</vt:lpstr>
      <vt:lpstr>Calibri</vt:lpstr>
      <vt:lpstr>Trebuchet MS</vt:lpstr>
      <vt:lpstr>Microsoft YaHei</vt:lpstr>
      <vt:lpstr>Arial Unicode MS</vt:lpstr>
      <vt:lpstr>华文新魏</vt:lpstr>
      <vt:lpstr>Segoe Print</vt:lpstr>
      <vt:lpstr/>
      <vt:lpstr>Wingdings</vt:lpstr>
      <vt:lpstr>Opulent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WPS_1698869037</cp:lastModifiedBy>
  <cp:revision>22</cp:revision>
  <dcterms:created xsi:type="dcterms:W3CDTF">2023-11-29T06:44:00Z</dcterms:created>
  <dcterms:modified xsi:type="dcterms:W3CDTF">2024-07-24T01:03:49Z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FEDE752229E94229B8E344C39385C4D9_13</vt:lpwstr>
  </property>
  <property fmtid="{D5CDD505-2E9C-101B-9397-08002B2CF9AE}" pid="3" name="KSOProductBuildVer">
    <vt:lpwstr>1033-12.2.0.13472</vt:lpwstr>
  </property>
</Properties>
</file>