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61" r:id="rId2"/>
    <p:sldId id="314" r:id="rId3"/>
    <p:sldId id="303" r:id="rId4"/>
    <p:sldId id="408" r:id="rId5"/>
    <p:sldId id="390" r:id="rId6"/>
    <p:sldId id="415" r:id="rId7"/>
    <p:sldId id="394" r:id="rId8"/>
    <p:sldId id="416" r:id="rId9"/>
    <p:sldId id="410" r:id="rId10"/>
    <p:sldId id="399" r:id="rId11"/>
    <p:sldId id="411" r:id="rId12"/>
    <p:sldId id="398" r:id="rId13"/>
    <p:sldId id="412" r:id="rId14"/>
    <p:sldId id="413" r:id="rId15"/>
    <p:sldId id="332" r:id="rId16"/>
    <p:sldId id="401" r:id="rId17"/>
    <p:sldId id="403" r:id="rId18"/>
    <p:sldId id="337" r:id="rId19"/>
    <p:sldId id="341" r:id="rId20"/>
    <p:sldId id="414" r:id="rId21"/>
    <p:sldId id="343" r:id="rId22"/>
    <p:sldId id="34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10" autoAdjust="0"/>
    <p:restoredTop sz="94564" autoAdjust="0"/>
  </p:normalViewPr>
  <p:slideViewPr>
    <p:cSldViewPr>
      <p:cViewPr varScale="1">
        <p:scale>
          <a:sx n="70" d="100"/>
          <a:sy n="70" d="100"/>
        </p:scale>
        <p:origin x="211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6/8/2023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6/8/2023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t>8 June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t>8 June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t>8 June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t>8 June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t>8 June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t>8 June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t>8 June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mn-lt"/>
                <a:cs typeface="Arial" panose="020B0604020202020204" pitchFamily="34" charset="0"/>
              </a:rPr>
              <a:t> </a:t>
            </a:r>
          </a:p>
        </p:txBody>
      </p:sp>
      <p:sp>
        <p:nvSpPr>
          <p:cNvPr id="3" name="Content Placeholder 2"/>
          <p:cNvSpPr>
            <a:spLocks noGrp="1"/>
          </p:cNvSpPr>
          <p:nvPr>
            <p:ph idx="1"/>
          </p:nvPr>
        </p:nvSpPr>
        <p:spPr>
          <a:xfrm>
            <a:off x="685800" y="1600200"/>
            <a:ext cx="8229600" cy="4525963"/>
          </a:xfrm>
        </p:spPr>
        <p:txBody>
          <a:bodyPr/>
          <a:lstStyle/>
          <a:p>
            <a:pPr>
              <a:buNone/>
            </a:pPr>
            <a:r>
              <a:rPr lang="en-IN" altLang="en-US" dirty="0"/>
              <a:t>      </a:t>
            </a:r>
            <a:endParaRPr lang="en-IN" altLang="en-US" b="1" dirty="0">
              <a:solidFill>
                <a:schemeClr val="tx1"/>
              </a:solidFill>
            </a:endParaRPr>
          </a:p>
          <a:p>
            <a:pPr>
              <a:buNone/>
            </a:pPr>
            <a:endParaRPr lang="en-IN" altLang="en-US" b="1" dirty="0">
              <a:solidFill>
                <a:schemeClr val="tx1"/>
              </a:solidFill>
            </a:endParaRPr>
          </a:p>
        </p:txBody>
      </p:sp>
      <p:sp>
        <p:nvSpPr>
          <p:cNvPr id="4" name="Date Placeholder 3"/>
          <p:cNvSpPr>
            <a:spLocks noGrp="1"/>
          </p:cNvSpPr>
          <p:nvPr>
            <p:ph type="dt" sz="half" idx="10"/>
          </p:nvPr>
        </p:nvSpPr>
        <p:spPr/>
        <p:txBody>
          <a:bodyPr/>
          <a:lstStyle/>
          <a:p>
            <a:fld id="{00770AC0-521A-4761-B605-21BC84785148}" type="datetime3">
              <a:rPr lang="en-US" sz="1600" b="1" smtClean="0"/>
              <a:t>8 June 2023</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t>1</a:t>
            </a:fld>
            <a:endParaRPr lang="en-US" sz="1600" dirty="0"/>
          </a:p>
        </p:txBody>
      </p:sp>
      <p:sp>
        <p:nvSpPr>
          <p:cNvPr id="7" name="Rectangle 6"/>
          <p:cNvSpPr/>
          <p:nvPr/>
        </p:nvSpPr>
        <p:spPr>
          <a:xfrm>
            <a:off x="1295400" y="1905000"/>
            <a:ext cx="6518845" cy="583565"/>
          </a:xfrm>
          <a:prstGeom prst="rect">
            <a:avLst/>
          </a:prstGeom>
        </p:spPr>
        <p:txBody>
          <a:bodyPr wrap="square">
            <a:spAutoFit/>
          </a:bodyPr>
          <a:lstStyle/>
          <a:p>
            <a:pPr algn="ctr"/>
            <a:r>
              <a:rPr lang="en-IN" altLang="en-US" sz="3200" b="1" dirty="0">
                <a:solidFill>
                  <a:schemeClr val="tx1"/>
                </a:solidFill>
              </a:rPr>
              <a:t>      </a:t>
            </a:r>
          </a:p>
        </p:txBody>
      </p:sp>
      <p:pic>
        <p:nvPicPr>
          <p:cNvPr id="9" name="Picture 8" descr="new letter head July30_2020.png"/>
          <p:cNvPicPr/>
          <p:nvPr/>
        </p:nvPicPr>
        <p:blipFill>
          <a:blip r:embed="rId2" cstate="print"/>
          <a:stretch>
            <a:fillRect/>
          </a:stretch>
        </p:blipFill>
        <p:spPr>
          <a:xfrm>
            <a:off x="295910" y="228600"/>
            <a:ext cx="8619490" cy="1306830"/>
          </a:xfrm>
          <a:prstGeom prst="rect">
            <a:avLst/>
          </a:prstGeom>
        </p:spPr>
      </p:pic>
      <p:sp>
        <p:nvSpPr>
          <p:cNvPr id="10" name="Text Box 9"/>
          <p:cNvSpPr txBox="1"/>
          <p:nvPr/>
        </p:nvSpPr>
        <p:spPr>
          <a:xfrm>
            <a:off x="1295400" y="3657600"/>
            <a:ext cx="7124065" cy="1980029"/>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sym typeface="+mn-ea"/>
              </a:rPr>
              <a:t>Project Supervisor:</a:t>
            </a:r>
          </a:p>
          <a:p>
            <a:pPr algn="ctr"/>
            <a:r>
              <a:rPr lang="en-IN" b="1" dirty="0">
                <a:solidFill>
                  <a:schemeClr val="tx1">
                    <a:lumMod val="95000"/>
                    <a:lumOff val="5000"/>
                  </a:schemeClr>
                </a:solidFill>
                <a:latin typeface="Arial" panose="020B0604020202020204" pitchFamily="34" charset="0"/>
                <a:cs typeface="Arial" panose="020B0604020202020204" pitchFamily="34" charset="0"/>
                <a:sym typeface="+mn-ea"/>
              </a:rPr>
              <a:t> </a:t>
            </a:r>
            <a:r>
              <a:rPr lang="en-US" sz="1800" b="1" dirty="0">
                <a:effectLst/>
                <a:latin typeface="Arial" panose="020B0604020202020204" pitchFamily="34" charset="0"/>
                <a:ea typeface="Arial MT"/>
                <a:cs typeface="Arial MT"/>
              </a:rPr>
              <a:t>Mrs</a:t>
            </a:r>
            <a:r>
              <a:rPr lang="en-US" sz="1800" dirty="0">
                <a:effectLst/>
                <a:latin typeface="Arial MT"/>
                <a:ea typeface="Arial MT"/>
                <a:cs typeface="Arial MT"/>
              </a:rPr>
              <a:t>.</a:t>
            </a:r>
            <a:r>
              <a:rPr lang="en-US" sz="1800" b="1" dirty="0">
                <a:effectLst/>
                <a:latin typeface="Arial MT"/>
                <a:ea typeface="Arial MT"/>
                <a:cs typeface="Arial MT"/>
              </a:rPr>
              <a:t> ASHA JUDI.V M.E.</a:t>
            </a:r>
            <a:endParaRPr lang="en-US" sz="1800" dirty="0">
              <a:effectLst/>
              <a:latin typeface="Arial MT"/>
              <a:ea typeface="Arial MT"/>
              <a:cs typeface="Arial MT"/>
            </a:endParaRPr>
          </a:p>
          <a:p>
            <a:pPr algn="ctr"/>
            <a:endParaRPr lang="en-IN" sz="1800" b="1" dirty="0">
              <a:solidFill>
                <a:schemeClr val="tx1">
                  <a:lumMod val="95000"/>
                  <a:lumOff val="5000"/>
                </a:schemeClr>
              </a:solidFill>
              <a:effectLst/>
              <a:latin typeface="Arial" panose="020B0604020202020204" pitchFamily="34" charset="0"/>
              <a:ea typeface="Arial" panose="020B0604020202020204" pitchFamily="34" charset="0"/>
              <a:cs typeface="Arial" panose="020B0604020202020204" pitchFamily="34" charset="0"/>
            </a:endParaRPr>
          </a:p>
          <a:p>
            <a:pPr algn="ctr"/>
            <a:endParaRPr lang="en-US" b="1" dirty="0">
              <a:solidFill>
                <a:schemeClr val="tx1">
                  <a:lumMod val="95000"/>
                  <a:lumOff val="5000"/>
                </a:schemeClr>
              </a:solidFill>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sym typeface="+mn-ea"/>
              </a:rPr>
              <a:t>Name of the Student: PASHAM VYSHNAVI</a:t>
            </a:r>
            <a:endParaRPr lang="en-IN" dirty="0">
              <a:latin typeface="Arial" panose="020B0604020202020204" pitchFamily="34" charset="0"/>
              <a:cs typeface="Arial" panose="020B0604020202020204" pitchFamily="34" charset="0"/>
            </a:endParaRPr>
          </a:p>
          <a:p>
            <a:pPr algn="l">
              <a:lnSpc>
                <a:spcPct val="150000"/>
              </a:lnSpc>
            </a:pPr>
            <a:r>
              <a:rPr lang="en-US" b="1" dirty="0">
                <a:latin typeface="Arial" panose="020B0604020202020204" pitchFamily="34" charset="0"/>
                <a:cs typeface="Arial" panose="020B0604020202020204" pitchFamily="34" charset="0"/>
                <a:sym typeface="+mn-ea"/>
              </a:rPr>
              <a:t>Register Number</a:t>
            </a:r>
            <a:r>
              <a:rPr lang="en-US" b="1">
                <a:latin typeface="Arial" panose="020B0604020202020204" pitchFamily="34" charset="0"/>
                <a:cs typeface="Arial" panose="020B0604020202020204" pitchFamily="34" charset="0"/>
                <a:sym typeface="+mn-ea"/>
              </a:rPr>
              <a:t>:40111456</a:t>
            </a:r>
            <a:endParaRPr lang="en-IN" altLang="en-US" b="1" dirty="0">
              <a:latin typeface="Arial" panose="020B0604020202020204" pitchFamily="34" charset="0"/>
              <a:cs typeface="Arial" panose="020B0604020202020204" pitchFamily="34" charset="0"/>
            </a:endParaRPr>
          </a:p>
        </p:txBody>
      </p:sp>
      <p:sp>
        <p:nvSpPr>
          <p:cNvPr id="8" name="Text Box 7"/>
          <p:cNvSpPr txBox="1"/>
          <p:nvPr/>
        </p:nvSpPr>
        <p:spPr>
          <a:xfrm>
            <a:off x="457200" y="1833245"/>
            <a:ext cx="8388350" cy="646331"/>
          </a:xfrm>
          <a:prstGeom prst="rect">
            <a:avLst/>
          </a:prstGeom>
          <a:noFill/>
        </p:spPr>
        <p:txBody>
          <a:bodyPr wrap="square" rtlCol="0">
            <a:spAutoFit/>
          </a:bodyPr>
          <a:lstStyle/>
          <a:p>
            <a:pPr algn="ctr"/>
            <a:r>
              <a:rPr lang="en-IN" altLang="en-US" sz="3600" b="1" dirty="0">
                <a:solidFill>
                  <a:schemeClr val="tx1">
                    <a:lumMod val="75000"/>
                    <a:lumOff val="25000"/>
                  </a:schemeClr>
                </a:solidFill>
                <a:latin typeface="Arial" panose="020B0604020202020204" pitchFamily="34" charset="0"/>
                <a:cs typeface="Arial" panose="020B0604020202020204" pitchFamily="34" charset="0"/>
              </a:rPr>
              <a:t>VIDEO STREAMING MANAGEMENT </a:t>
            </a:r>
            <a:endParaRPr lang="en-IN" altLang="en-US" sz="3200" b="1"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51F2-71BF-4528-B4CE-A790DA938340}"/>
              </a:ext>
            </a:extLst>
          </p:cNvPr>
          <p:cNvSpPr>
            <a:spLocks noGrp="1"/>
          </p:cNvSpPr>
          <p:nvPr>
            <p:ph type="title"/>
          </p:nvPr>
        </p:nvSpPr>
        <p:spPr>
          <a:xfrm>
            <a:off x="1752600" y="304800"/>
            <a:ext cx="6775940" cy="762000"/>
          </a:xfrm>
        </p:spPr>
        <p:txBody>
          <a:bodyPr>
            <a:normAutofit/>
          </a:bodyPr>
          <a:lstStyle/>
          <a:p>
            <a:r>
              <a:rPr lang="en-US" dirty="0">
                <a:solidFill>
                  <a:srgbClr val="C00000"/>
                </a:solidFill>
                <a:latin typeface="Arial" panose="020B0604020202020204" pitchFamily="34" charset="0"/>
                <a:cs typeface="Arial" pitchFamily="34" charset="0"/>
              </a:rPr>
              <a:t>  </a:t>
            </a:r>
            <a:r>
              <a:rPr lang="en-US" dirty="0">
                <a:solidFill>
                  <a:srgbClr val="FF0000"/>
                </a:solidFill>
                <a:latin typeface="Arial" panose="020B0604020202020204" pitchFamily="34" charset="0"/>
                <a:cs typeface="Arial" panose="020B0604020202020204" pitchFamily="34" charset="0"/>
              </a:rPr>
              <a:t>Project Implementation</a:t>
            </a:r>
            <a:endParaRPr lang="en-IN" dirty="0">
              <a:solidFill>
                <a:srgbClr val="FF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2E5F6EE-C47D-4E8C-A6B6-5E957DA63205}"/>
              </a:ext>
            </a:extLst>
          </p:cNvPr>
          <p:cNvSpPr>
            <a:spLocks noGrp="1"/>
          </p:cNvSpPr>
          <p:nvPr>
            <p:ph type="dt" sz="half" idx="10"/>
          </p:nvPr>
        </p:nvSpPr>
        <p:spPr/>
        <p:txBody>
          <a:bodyPr/>
          <a:lstStyle/>
          <a:p>
            <a:fld id="{1A9C9DA3-207B-4128-A780-0899C9C276AD}" type="datetime3">
              <a:rPr lang="en-US" smtClean="0"/>
              <a:t>8 June 2023</a:t>
            </a:fld>
            <a:endParaRPr lang="en-US"/>
          </a:p>
        </p:txBody>
      </p:sp>
      <p:sp>
        <p:nvSpPr>
          <p:cNvPr id="4" name="Footer Placeholder 3">
            <a:extLst>
              <a:ext uri="{FF2B5EF4-FFF2-40B4-BE49-F238E27FC236}">
                <a16:creationId xmlns:a16="http://schemas.microsoft.com/office/drawing/2014/main" id="{910B66F5-B93E-43FC-BA7C-580BD0CBF704}"/>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72898390-EB71-4A79-92F3-6CFBEBCF5A45}"/>
              </a:ext>
            </a:extLst>
          </p:cNvPr>
          <p:cNvSpPr>
            <a:spLocks noGrp="1"/>
          </p:cNvSpPr>
          <p:nvPr>
            <p:ph type="sldNum" sz="quarter" idx="12"/>
          </p:nvPr>
        </p:nvSpPr>
        <p:spPr/>
        <p:txBody>
          <a:bodyPr/>
          <a:lstStyle/>
          <a:p>
            <a:fld id="{7B28076C-CE04-4A00-BFAA-A90EA8355859}" type="slidenum">
              <a:rPr lang="en-US" smtClean="0"/>
              <a:t>10</a:t>
            </a:fld>
            <a:endParaRPr lang="en-US"/>
          </a:p>
        </p:txBody>
      </p:sp>
      <p:pic>
        <p:nvPicPr>
          <p:cNvPr id="6" name="Picture 5" descr="Sathyabama_Institute_of_Science_and_Technology_logo">
            <a:extLst>
              <a:ext uri="{FF2B5EF4-FFF2-40B4-BE49-F238E27FC236}">
                <a16:creationId xmlns:a16="http://schemas.microsoft.com/office/drawing/2014/main" id="{69EC8D06-3790-411B-8C96-236560D808A2}"/>
              </a:ext>
            </a:extLst>
          </p:cNvPr>
          <p:cNvPicPr>
            <a:picLocks noChangeAspect="1"/>
          </p:cNvPicPr>
          <p:nvPr/>
        </p:nvPicPr>
        <p:blipFill>
          <a:blip r:embed="rId2"/>
          <a:stretch>
            <a:fillRect/>
          </a:stretch>
        </p:blipFill>
        <p:spPr>
          <a:xfrm>
            <a:off x="304800" y="199390"/>
            <a:ext cx="1322070" cy="1014095"/>
          </a:xfrm>
          <a:prstGeom prst="rect">
            <a:avLst/>
          </a:prstGeom>
        </p:spPr>
      </p:pic>
      <p:sp>
        <p:nvSpPr>
          <p:cNvPr id="10" name="TextBox 9">
            <a:extLst>
              <a:ext uri="{FF2B5EF4-FFF2-40B4-BE49-F238E27FC236}">
                <a16:creationId xmlns:a16="http://schemas.microsoft.com/office/drawing/2014/main" id="{6B80DFF4-A815-4B21-B647-4EADF4596F77}"/>
              </a:ext>
            </a:extLst>
          </p:cNvPr>
          <p:cNvSpPr txBox="1"/>
          <p:nvPr/>
        </p:nvSpPr>
        <p:spPr>
          <a:xfrm>
            <a:off x="457200" y="1524000"/>
            <a:ext cx="8382000" cy="4708981"/>
          </a:xfrm>
          <a:prstGeom prst="rect">
            <a:avLst/>
          </a:prstGeom>
          <a:noFill/>
        </p:spPr>
        <p:txBody>
          <a:bodyPr wrap="square">
            <a:spAutoFit/>
          </a:bodyPr>
          <a:lstStyle/>
          <a:p>
            <a:pPr algn="just"/>
            <a:r>
              <a:rPr lang="en-US" sz="2000" b="0" i="0" dirty="0">
                <a:solidFill>
                  <a:srgbClr val="374151"/>
                </a:solidFill>
                <a:effectLst/>
                <a:latin typeface="Arial" panose="020B0604020202020204" pitchFamily="34" charset="0"/>
                <a:cs typeface="Arial" panose="020B0604020202020204" pitchFamily="34" charset="0"/>
              </a:rPr>
              <a:t>	The implementation of online video streaming management for different types of content requires specific considerations. Here are some aspects to consider for implementing video streaming management for PDFs, gaming, apps, and children's content:</a:t>
            </a:r>
          </a:p>
          <a:p>
            <a:pPr algn="just">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PDFs: Video streaming management for PDFs involves converting PDFs into a video format for streaming. This can include creating voiceovers, animations, or videos that explain the content. PDF streaming management also requires optimizing the video for mobile devices, ensuring high-quality audio, and enabling easy navigation.</a:t>
            </a:r>
          </a:p>
          <a:p>
            <a:pPr algn="just">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Gaming: Video streaming management for gaming requires a focus on the user experience, including high-quality video and audio playback, low latency, and minimal lag. It also requires implementing game-specific features, such as the ability to switch between gameplay and commentary, multiple camera angles, and chat features.</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988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51F2-71BF-4528-B4CE-A790DA938340}"/>
              </a:ext>
            </a:extLst>
          </p:cNvPr>
          <p:cNvSpPr>
            <a:spLocks noGrp="1"/>
          </p:cNvSpPr>
          <p:nvPr>
            <p:ph type="title"/>
          </p:nvPr>
        </p:nvSpPr>
        <p:spPr>
          <a:xfrm>
            <a:off x="1752600" y="304800"/>
            <a:ext cx="6775940" cy="762000"/>
          </a:xfrm>
        </p:spPr>
        <p:txBody>
          <a:bodyPr>
            <a:normAutofit/>
          </a:bodyPr>
          <a:lstStyle/>
          <a:p>
            <a:r>
              <a:rPr lang="en-US" dirty="0">
                <a:solidFill>
                  <a:srgbClr val="C00000"/>
                </a:solidFill>
                <a:latin typeface="Arial" panose="020B0604020202020204" pitchFamily="34" charset="0"/>
                <a:cs typeface="Arial" pitchFamily="34" charset="0"/>
              </a:rPr>
              <a:t>  </a:t>
            </a:r>
            <a:r>
              <a:rPr lang="en-US" dirty="0">
                <a:solidFill>
                  <a:srgbClr val="FF0000"/>
                </a:solidFill>
                <a:latin typeface="Arial" panose="020B0604020202020204" pitchFamily="34" charset="0"/>
                <a:cs typeface="Arial" panose="020B0604020202020204" pitchFamily="34" charset="0"/>
              </a:rPr>
              <a:t>Project Implementation</a:t>
            </a:r>
            <a:endParaRPr lang="en-IN" dirty="0">
              <a:solidFill>
                <a:srgbClr val="FF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2E5F6EE-C47D-4E8C-A6B6-5E957DA63205}"/>
              </a:ext>
            </a:extLst>
          </p:cNvPr>
          <p:cNvSpPr>
            <a:spLocks noGrp="1"/>
          </p:cNvSpPr>
          <p:nvPr>
            <p:ph type="dt" sz="half" idx="10"/>
          </p:nvPr>
        </p:nvSpPr>
        <p:spPr/>
        <p:txBody>
          <a:bodyPr/>
          <a:lstStyle/>
          <a:p>
            <a:fld id="{1A9C9DA3-207B-4128-A780-0899C9C276AD}" type="datetime3">
              <a:rPr lang="en-US" smtClean="0"/>
              <a:t>8 June 2023</a:t>
            </a:fld>
            <a:endParaRPr lang="en-US"/>
          </a:p>
        </p:txBody>
      </p:sp>
      <p:sp>
        <p:nvSpPr>
          <p:cNvPr id="4" name="Footer Placeholder 3">
            <a:extLst>
              <a:ext uri="{FF2B5EF4-FFF2-40B4-BE49-F238E27FC236}">
                <a16:creationId xmlns:a16="http://schemas.microsoft.com/office/drawing/2014/main" id="{910B66F5-B93E-43FC-BA7C-580BD0CBF704}"/>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72898390-EB71-4A79-92F3-6CFBEBCF5A45}"/>
              </a:ext>
            </a:extLst>
          </p:cNvPr>
          <p:cNvSpPr>
            <a:spLocks noGrp="1"/>
          </p:cNvSpPr>
          <p:nvPr>
            <p:ph type="sldNum" sz="quarter" idx="12"/>
          </p:nvPr>
        </p:nvSpPr>
        <p:spPr/>
        <p:txBody>
          <a:bodyPr/>
          <a:lstStyle/>
          <a:p>
            <a:fld id="{7B28076C-CE04-4A00-BFAA-A90EA8355859}" type="slidenum">
              <a:rPr lang="en-US" smtClean="0"/>
              <a:t>11</a:t>
            </a:fld>
            <a:endParaRPr lang="en-US"/>
          </a:p>
        </p:txBody>
      </p:sp>
      <p:pic>
        <p:nvPicPr>
          <p:cNvPr id="6" name="Picture 5" descr="Sathyabama_Institute_of_Science_and_Technology_logo">
            <a:extLst>
              <a:ext uri="{FF2B5EF4-FFF2-40B4-BE49-F238E27FC236}">
                <a16:creationId xmlns:a16="http://schemas.microsoft.com/office/drawing/2014/main" id="{69EC8D06-3790-411B-8C96-236560D808A2}"/>
              </a:ext>
            </a:extLst>
          </p:cNvPr>
          <p:cNvPicPr>
            <a:picLocks noChangeAspect="1"/>
          </p:cNvPicPr>
          <p:nvPr/>
        </p:nvPicPr>
        <p:blipFill>
          <a:blip r:embed="rId2"/>
          <a:stretch>
            <a:fillRect/>
          </a:stretch>
        </p:blipFill>
        <p:spPr>
          <a:xfrm>
            <a:off x="304800" y="199390"/>
            <a:ext cx="1322070" cy="1014095"/>
          </a:xfrm>
          <a:prstGeom prst="rect">
            <a:avLst/>
          </a:prstGeom>
        </p:spPr>
      </p:pic>
      <p:sp>
        <p:nvSpPr>
          <p:cNvPr id="13" name="TextBox 12">
            <a:extLst>
              <a:ext uri="{FF2B5EF4-FFF2-40B4-BE49-F238E27FC236}">
                <a16:creationId xmlns:a16="http://schemas.microsoft.com/office/drawing/2014/main" id="{C6229871-89AF-9087-A117-E0A1B79DEDEB}"/>
              </a:ext>
            </a:extLst>
          </p:cNvPr>
          <p:cNvSpPr txBox="1"/>
          <p:nvPr/>
        </p:nvSpPr>
        <p:spPr>
          <a:xfrm>
            <a:off x="533400" y="1371600"/>
            <a:ext cx="7995140" cy="5016758"/>
          </a:xfrm>
          <a:prstGeom prst="rect">
            <a:avLst/>
          </a:prstGeom>
          <a:noFill/>
        </p:spPr>
        <p:txBody>
          <a:bodyPr wrap="square">
            <a:spAutoFit/>
          </a:bodyPr>
          <a:lstStyle/>
          <a:p>
            <a:pPr algn="just"/>
            <a:r>
              <a:rPr lang="en-US" sz="2000" dirty="0">
                <a:solidFill>
                  <a:srgbClr val="374151"/>
                </a:solidFill>
                <a:latin typeface="Arial" panose="020B0604020202020204" pitchFamily="34" charset="0"/>
                <a:cs typeface="Arial" panose="020B0604020202020204" pitchFamily="34" charset="0"/>
              </a:rPr>
              <a:t>3.</a:t>
            </a:r>
            <a:r>
              <a:rPr lang="en-US" sz="2000" b="0" i="0" dirty="0">
                <a:solidFill>
                  <a:srgbClr val="374151"/>
                </a:solidFill>
                <a:effectLst/>
                <a:latin typeface="Arial" panose="020B0604020202020204" pitchFamily="34" charset="0"/>
                <a:cs typeface="Arial" panose="020B0604020202020204" pitchFamily="34" charset="0"/>
              </a:rPr>
              <a:t>Apps: Video streaming management for apps involves creating videos that showcase the app's features and benefits, including step-by-step tutorials, demonstrations, and testimonials. App streaming management also requires optimizing videos for mobile devices, providing high-quality audio, and enabling easy navigation.</a:t>
            </a:r>
          </a:p>
          <a:p>
            <a:pPr algn="just"/>
            <a:r>
              <a:rPr lang="en-US" sz="2000" dirty="0">
                <a:solidFill>
                  <a:srgbClr val="374151"/>
                </a:solidFill>
                <a:latin typeface="Arial" panose="020B0604020202020204" pitchFamily="34" charset="0"/>
                <a:cs typeface="Arial" panose="020B0604020202020204" pitchFamily="34" charset="0"/>
              </a:rPr>
              <a:t>4.</a:t>
            </a:r>
            <a:r>
              <a:rPr lang="en-US" sz="2000" b="0" i="0" dirty="0">
                <a:solidFill>
                  <a:srgbClr val="374151"/>
                </a:solidFill>
                <a:effectLst/>
                <a:latin typeface="Arial" panose="020B0604020202020204" pitchFamily="34" charset="0"/>
                <a:cs typeface="Arial" panose="020B0604020202020204" pitchFamily="34" charset="0"/>
              </a:rPr>
              <a:t>Children's content: Video streaming management for children's content requires implementing child-friendly features, including parental controls, content filtering, and age-appropriate recommendations. It also requires creating videos that engage children, including animations, songs, and interactive features.</a:t>
            </a:r>
          </a:p>
          <a:p>
            <a:pPr marL="342900" indent="-342900" algn="just">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In all cases, video streaming management requires a robust technical infrastructure, including servers, content delivery networks, and security measures to ensure the platform is reliable and secure. It also requires a focus on analytics to identify trends and make informed decisions to optimize content, improve user experience, and increase revenue.</a:t>
            </a:r>
          </a:p>
        </p:txBody>
      </p:sp>
    </p:spTree>
    <p:extLst>
      <p:ext uri="{BB962C8B-B14F-4D97-AF65-F5344CB8AC3E}">
        <p14:creationId xmlns:p14="http://schemas.microsoft.com/office/powerpoint/2010/main" val="779189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        Methodology and Algorithm</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12</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
        <p:nvSpPr>
          <p:cNvPr id="7" name="Content Placeholder 6"/>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You will need </a:t>
            </a:r>
            <a:r>
              <a:rPr lang="en-US" sz="2000" dirty="0" err="1">
                <a:latin typeface="Arial" panose="020B0604020202020204" pitchFamily="34" charset="0"/>
                <a:cs typeface="Arial" panose="020B0604020202020204" pitchFamily="34" charset="0"/>
              </a:rPr>
              <a:t>xampp</a:t>
            </a:r>
            <a:r>
              <a:rPr lang="en-US" sz="2000" dirty="0">
                <a:latin typeface="Arial" panose="020B0604020202020204" pitchFamily="34" charset="0"/>
                <a:cs typeface="Arial" panose="020B0604020202020204" pitchFamily="34" charset="0"/>
              </a:rPr>
              <a:t> installed on your computer.</a:t>
            </a:r>
          </a:p>
          <a:p>
            <a:pPr algn="just"/>
            <a:r>
              <a:rPr lang="en-US" sz="2000" b="0" i="0" dirty="0">
                <a:solidFill>
                  <a:srgbClr val="3F3F3F"/>
                </a:solidFill>
                <a:effectLst/>
                <a:latin typeface="Arial" panose="020B0604020202020204" pitchFamily="34" charset="0"/>
                <a:cs typeface="Arial" panose="020B0604020202020204" pitchFamily="34" charset="0"/>
              </a:rPr>
              <a:t>Run the XAMPP control panel and start MySQL and Apache</a:t>
            </a: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You will need an account on Firebase and you should create a project on your firebase account dedicated to this streaming project.</a:t>
            </a:r>
          </a:p>
          <a:p>
            <a:pPr algn="just"/>
            <a:r>
              <a:rPr lang="en-US" sz="2000" dirty="0">
                <a:latin typeface="Arial" panose="020B0604020202020204" pitchFamily="34" charset="0"/>
                <a:cs typeface="Arial" panose="020B0604020202020204" pitchFamily="34" charset="0"/>
              </a:rPr>
              <a:t>You will need the movie file (which I added in this repo) to seed your firebase backend with movies information. OR you can use your seed file with your information if you want. </a:t>
            </a:r>
          </a:p>
          <a:p>
            <a:r>
              <a:rPr lang="en-US" sz="2000" dirty="0">
                <a:solidFill>
                  <a:srgbClr val="3F3F3F"/>
                </a:solidFill>
                <a:effectLst/>
                <a:latin typeface="Arial" panose="020B0604020202020204" pitchFamily="34" charset="0"/>
                <a:cs typeface="Arial" panose="020B0604020202020204" pitchFamily="34" charset="0"/>
              </a:rPr>
              <a:t>Open the browser and go to http://localhost/phpmyadmin/ to create the database</a:t>
            </a:r>
          </a:p>
          <a:p>
            <a:r>
              <a:rPr lang="en-US" sz="2000" dirty="0">
                <a:solidFill>
                  <a:srgbClr val="3F3F3F"/>
                </a:solidFill>
                <a:effectLst/>
                <a:latin typeface="Arial" panose="020B0604020202020204" pitchFamily="34" charset="0"/>
                <a:cs typeface="Arial" panose="020B0604020202020204" pitchFamily="34" charset="0"/>
              </a:rPr>
              <a:t>Click the new to create a database.</a:t>
            </a:r>
          </a:p>
          <a:p>
            <a:r>
              <a:rPr lang="en-US" sz="2000" dirty="0">
                <a:solidFill>
                  <a:srgbClr val="3F3F3F"/>
                </a:solidFill>
                <a:effectLst/>
                <a:latin typeface="Arial" panose="020B0604020202020204" pitchFamily="34" charset="0"/>
                <a:cs typeface="Arial" panose="020B0604020202020204" pitchFamily="34" charset="0"/>
              </a:rPr>
              <a:t>Name the database </a:t>
            </a:r>
            <a:r>
              <a:rPr lang="en-US" sz="2000" dirty="0" err="1">
                <a:solidFill>
                  <a:srgbClr val="3F3F3F"/>
                </a:solidFill>
                <a:effectLst/>
                <a:latin typeface="Arial" panose="020B0604020202020204" pitchFamily="34" charset="0"/>
                <a:cs typeface="Arial" panose="020B0604020202020204" pitchFamily="34" charset="0"/>
              </a:rPr>
              <a:t>sourcecodester</a:t>
            </a:r>
            <a:r>
              <a:rPr lang="en-US" sz="2000" dirty="0">
                <a:solidFill>
                  <a:srgbClr val="3F3F3F"/>
                </a:solidFill>
                <a:effectLst/>
                <a:latin typeface="Arial" panose="020B0604020202020204" pitchFamily="34" charset="0"/>
                <a:cs typeface="Arial" panose="020B0604020202020204" pitchFamily="34" charset="0"/>
              </a:rPr>
              <a:t>_ </a:t>
            </a:r>
            <a:r>
              <a:rPr lang="en-US" sz="2000" dirty="0" err="1">
                <a:solidFill>
                  <a:srgbClr val="3F3F3F"/>
                </a:solidFill>
                <a:effectLst/>
                <a:latin typeface="Arial" panose="020B0604020202020204" pitchFamily="34" charset="0"/>
                <a:cs typeface="Arial" panose="020B0604020202020204" pitchFamily="34" charset="0"/>
              </a:rPr>
              <a:t>omsdb</a:t>
            </a:r>
            <a:r>
              <a:rPr lang="en-US" sz="2000" dirty="0">
                <a:solidFill>
                  <a:srgbClr val="3F3F3F"/>
                </a:solidFill>
                <a:effectLst/>
                <a:latin typeface="Arial" panose="020B0604020202020204" pitchFamily="34" charset="0"/>
                <a:cs typeface="Arial" panose="020B0604020202020204" pitchFamily="34" charset="0"/>
              </a:rPr>
              <a:t>.</a:t>
            </a:r>
          </a:p>
          <a:p>
            <a:r>
              <a:rPr lang="en-US" sz="2000" dirty="0">
                <a:solidFill>
                  <a:srgbClr val="3F3F3F"/>
                </a:solidFill>
                <a:effectLst/>
                <a:latin typeface="Arial" panose="020B0604020202020204" pitchFamily="34" charset="0"/>
                <a:cs typeface="Arial" panose="020B0604020202020204" pitchFamily="34" charset="0"/>
              </a:rPr>
              <a:t>Click import to import the </a:t>
            </a:r>
            <a:r>
              <a:rPr lang="en-US" sz="2000" dirty="0" err="1">
                <a:solidFill>
                  <a:srgbClr val="3F3F3F"/>
                </a:solidFill>
                <a:effectLst/>
                <a:latin typeface="Arial" panose="020B0604020202020204" pitchFamily="34" charset="0"/>
                <a:cs typeface="Arial" panose="020B0604020202020204" pitchFamily="34" charset="0"/>
              </a:rPr>
              <a:t>sql</a:t>
            </a:r>
            <a:r>
              <a:rPr lang="en-US" sz="2000" dirty="0">
                <a:solidFill>
                  <a:srgbClr val="3F3F3F"/>
                </a:solidFill>
                <a:effectLst/>
                <a:latin typeface="Arial" panose="020B0604020202020204" pitchFamily="34" charset="0"/>
                <a:cs typeface="Arial" panose="020B0604020202020204" pitchFamily="34" charset="0"/>
              </a:rPr>
              <a:t> file.</a:t>
            </a:r>
          </a:p>
          <a:p>
            <a:pPr algn="just"/>
            <a:endParaRPr lang="en-US" sz="2000" dirty="0">
              <a:latin typeface="Arial" panose="020B0604020202020204" pitchFamily="34" charset="0"/>
              <a:cs typeface="Arial" panose="020B0604020202020204" pitchFamily="34" charset="0"/>
            </a:endParaRPr>
          </a:p>
          <a:p>
            <a:pPr marL="0" indent="0" algn="just">
              <a:buNone/>
            </a:pPr>
            <a:endParaRPr lang="en-I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        Methodology and Algorithm</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13</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
        <p:nvSpPr>
          <p:cNvPr id="11" name="Content Placeholder 10">
            <a:extLst>
              <a:ext uri="{FF2B5EF4-FFF2-40B4-BE49-F238E27FC236}">
                <a16:creationId xmlns:a16="http://schemas.microsoft.com/office/drawing/2014/main" id="{395C381D-5D87-3387-CA88-AF1D04E53C60}"/>
              </a:ext>
            </a:extLst>
          </p:cNvPr>
          <p:cNvSpPr>
            <a:spLocks noGrp="1"/>
          </p:cNvSpPr>
          <p:nvPr>
            <p:ph idx="1"/>
          </p:nvPr>
        </p:nvSpPr>
        <p:spPr/>
        <p:txBody>
          <a:bodyPr/>
          <a:lstStyle/>
          <a:p>
            <a:pPr algn="l"/>
            <a:r>
              <a:rPr lang="en-US" sz="2000" b="0" i="0" dirty="0">
                <a:solidFill>
                  <a:srgbClr val="3F3F3F"/>
                </a:solidFill>
                <a:effectLst/>
                <a:latin typeface="Arial" panose="020B0604020202020204" pitchFamily="34" charset="0"/>
                <a:cs typeface="Arial" panose="020B0604020202020204" pitchFamily="34" charset="0"/>
              </a:rPr>
              <a:t>Open the browser and go to </a:t>
            </a:r>
            <a:r>
              <a:rPr lang="en-US" sz="2000" b="0" i="1" dirty="0">
                <a:solidFill>
                  <a:srgbClr val="3F3F3F"/>
                </a:solidFill>
                <a:effectLst/>
                <a:latin typeface="Arial" panose="020B0604020202020204" pitchFamily="34" charset="0"/>
                <a:cs typeface="Arial" panose="020B0604020202020204" pitchFamily="34" charset="0"/>
              </a:rPr>
              <a:t>http://localhost/onlinemovies/</a:t>
            </a:r>
            <a:endParaRPr lang="en-US" sz="2000" b="0" i="0" dirty="0">
              <a:solidFill>
                <a:srgbClr val="3F3F3F"/>
              </a:solidFill>
              <a:effectLst/>
              <a:latin typeface="Arial" panose="020B0604020202020204" pitchFamily="34" charset="0"/>
              <a:cs typeface="Arial" panose="020B0604020202020204" pitchFamily="34" charset="0"/>
            </a:endParaRPr>
          </a:p>
          <a:p>
            <a:pPr algn="l"/>
            <a:r>
              <a:rPr lang="en-US" sz="2000" b="0" i="0" dirty="0">
                <a:solidFill>
                  <a:srgbClr val="3F3F3F"/>
                </a:solidFill>
                <a:effectLst/>
                <a:latin typeface="Arial" panose="020B0604020202020204" pitchFamily="34" charset="0"/>
                <a:cs typeface="Arial" panose="020B0604020202020204" pitchFamily="34" charset="0"/>
              </a:rPr>
              <a:t>Accessing admin accounts</a:t>
            </a:r>
          </a:p>
          <a:p>
            <a:pPr algn="l"/>
            <a:r>
              <a:rPr lang="en-US" sz="2000" b="0" i="0" dirty="0">
                <a:solidFill>
                  <a:srgbClr val="3F3F3F"/>
                </a:solidFill>
                <a:effectLst/>
                <a:latin typeface="Arial" panose="020B0604020202020204" pitchFamily="34" charset="0"/>
                <a:cs typeface="Arial" panose="020B0604020202020204" pitchFamily="34" charset="0"/>
              </a:rPr>
              <a:t>Username: admin@gmail.com</a:t>
            </a:r>
            <a:br>
              <a:rPr lang="en-US" sz="2000" b="0" i="0" dirty="0">
                <a:solidFill>
                  <a:srgbClr val="3F3F3F"/>
                </a:solidFill>
                <a:effectLst/>
                <a:latin typeface="Arial" panose="020B0604020202020204" pitchFamily="34" charset="0"/>
                <a:cs typeface="Arial" panose="020B0604020202020204" pitchFamily="34" charset="0"/>
              </a:rPr>
            </a:br>
            <a:r>
              <a:rPr lang="en-US" sz="2000" b="0" i="0" dirty="0">
                <a:solidFill>
                  <a:srgbClr val="3F3F3F"/>
                </a:solidFill>
                <a:effectLst/>
                <a:latin typeface="Arial" panose="020B0604020202020204" pitchFamily="34" charset="0"/>
                <a:cs typeface="Arial" panose="020B0604020202020204" pitchFamily="34" charset="0"/>
              </a:rPr>
              <a:t>Password: admin</a:t>
            </a:r>
          </a:p>
          <a:p>
            <a:pPr marL="0" indent="0">
              <a:buNone/>
            </a:pPr>
            <a:endParaRPr lang="en-US" dirty="0"/>
          </a:p>
        </p:txBody>
      </p:sp>
    </p:spTree>
    <p:extLst>
      <p:ext uri="{BB962C8B-B14F-4D97-AF65-F5344CB8AC3E}">
        <p14:creationId xmlns:p14="http://schemas.microsoft.com/office/powerpoint/2010/main" val="233217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        Methodology and Algorithm</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14</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pic>
        <p:nvPicPr>
          <p:cNvPr id="8" name="Content Placeholder 7">
            <a:extLst>
              <a:ext uri="{FF2B5EF4-FFF2-40B4-BE49-F238E27FC236}">
                <a16:creationId xmlns:a16="http://schemas.microsoft.com/office/drawing/2014/main" id="{4A030AD2-5177-94A1-C8FD-EC90E045FC06}"/>
              </a:ext>
            </a:extLst>
          </p:cNvPr>
          <p:cNvPicPr>
            <a:picLocks noGrp="1" noChangeAspect="1"/>
          </p:cNvPicPr>
          <p:nvPr>
            <p:ph idx="1"/>
          </p:nvPr>
        </p:nvPicPr>
        <p:blipFill>
          <a:blip r:embed="rId3"/>
          <a:stretch>
            <a:fillRect/>
          </a:stretch>
        </p:blipFill>
        <p:spPr>
          <a:xfrm>
            <a:off x="1464417" y="1485900"/>
            <a:ext cx="6155583" cy="4756150"/>
          </a:xfrm>
          <a:prstGeom prst="rect">
            <a:avLst/>
          </a:prstGeom>
        </p:spPr>
      </p:pic>
    </p:spTree>
    <p:extLst>
      <p:ext uri="{BB962C8B-B14F-4D97-AF65-F5344CB8AC3E}">
        <p14:creationId xmlns:p14="http://schemas.microsoft.com/office/powerpoint/2010/main" val="267829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Snapshots of the model</a:t>
            </a:r>
          </a:p>
        </p:txBody>
      </p:sp>
      <p:sp>
        <p:nvSpPr>
          <p:cNvPr id="3" name="Content Placeholder 2"/>
          <p:cNvSpPr>
            <a:spLocks noGrp="1"/>
          </p:cNvSpPr>
          <p:nvPr>
            <p:ph idx="1"/>
          </p:nvPr>
        </p:nvSpPr>
        <p:spPr/>
        <p:txBody>
          <a:bodyPr/>
          <a:lstStyle/>
          <a:p>
            <a:pPr marL="0" indent="0">
              <a:buNone/>
            </a:pPr>
            <a:r>
              <a:rPr lang="en-IN" altLang="en-US" dirty="0">
                <a:latin typeface="Arial" panose="020B0604020202020204" pitchFamily="34" charset="0"/>
                <a:cs typeface="Arial" panose="020B0604020202020204" pitchFamily="34" charset="0"/>
              </a:rPr>
              <a:t>HOME PAGE:</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15</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pic>
        <p:nvPicPr>
          <p:cNvPr id="10" name="Picture 9">
            <a:extLst>
              <a:ext uri="{FF2B5EF4-FFF2-40B4-BE49-F238E27FC236}">
                <a16:creationId xmlns:a16="http://schemas.microsoft.com/office/drawing/2014/main" id="{F52433B8-027B-3B5A-081B-DB4CB96AD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114995"/>
            <a:ext cx="7162800" cy="40111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EA91-71A5-4C3C-B6BC-45F2EFC71A2C}"/>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Snapshots of the model</a:t>
            </a:r>
            <a:endParaRPr lang="en-IN" dirty="0"/>
          </a:p>
        </p:txBody>
      </p:sp>
      <p:sp>
        <p:nvSpPr>
          <p:cNvPr id="3" name="Content Placeholder 2">
            <a:extLst>
              <a:ext uri="{FF2B5EF4-FFF2-40B4-BE49-F238E27FC236}">
                <a16:creationId xmlns:a16="http://schemas.microsoft.com/office/drawing/2014/main" id="{0E1EE7BE-FA0F-4A44-B51B-ED4990A20744}"/>
              </a:ext>
            </a:extLst>
          </p:cNvPr>
          <p:cNvSpPr>
            <a:spLocks noGrp="1"/>
          </p:cNvSpPr>
          <p:nvPr>
            <p:ph idx="1"/>
          </p:nvPr>
        </p:nvSpPr>
        <p:spPr>
          <a:xfrm>
            <a:off x="457200" y="1600200"/>
            <a:ext cx="8229600" cy="4584065"/>
          </a:xfrm>
        </p:spPr>
        <p:txBody>
          <a:bodyPr>
            <a:normAutofit/>
          </a:bodyPr>
          <a:lstStyle/>
          <a:p>
            <a:pPr marL="0" indent="0">
              <a:buNone/>
            </a:pPr>
            <a:r>
              <a:rPr lang="cy-GB" sz="2400" b="0" i="1" dirty="0">
                <a:solidFill>
                  <a:srgbClr val="292929"/>
                </a:solidFill>
                <a:effectLst/>
                <a:latin typeface="Arial" panose="020B0604020202020204" pitchFamily="34" charset="0"/>
                <a:cs typeface="Arial" panose="020B0604020202020204" pitchFamily="34" charset="0"/>
              </a:rPr>
              <a:t> </a:t>
            </a:r>
            <a:r>
              <a:rPr lang="cy-GB" sz="2400" b="1" dirty="0">
                <a:solidFill>
                  <a:srgbClr val="292929"/>
                </a:solidFill>
                <a:latin typeface="Arial" panose="020B0604020202020204" pitchFamily="34" charset="0"/>
                <a:cs typeface="Arial" panose="020B0604020202020204" pitchFamily="34" charset="0"/>
              </a:rPr>
              <a:t>LOGIN PAGE:</a:t>
            </a:r>
            <a:endParaRPr lang="cy-GB" sz="2400" b="0" dirty="0">
              <a:solidFill>
                <a:srgbClr val="292929"/>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1C38913-2FCC-41DB-BC8A-79430657E919}"/>
              </a:ext>
            </a:extLst>
          </p:cNvPr>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a:extLst>
              <a:ext uri="{FF2B5EF4-FFF2-40B4-BE49-F238E27FC236}">
                <a16:creationId xmlns:a16="http://schemas.microsoft.com/office/drawing/2014/main" id="{676AA185-B4A4-4F91-8A6E-514E60C1C63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EEEC54F-3639-40CF-8FBE-1597D9D6109A}"/>
              </a:ext>
            </a:extLst>
          </p:cNvPr>
          <p:cNvSpPr>
            <a:spLocks noGrp="1"/>
          </p:cNvSpPr>
          <p:nvPr>
            <p:ph type="sldNum" sz="quarter" idx="12"/>
          </p:nvPr>
        </p:nvSpPr>
        <p:spPr/>
        <p:txBody>
          <a:bodyPr/>
          <a:lstStyle/>
          <a:p>
            <a:fld id="{7B28076C-CE04-4A00-BFAA-A90EA8355859}" type="slidenum">
              <a:rPr lang="en-US" smtClean="0"/>
              <a:t>16</a:t>
            </a:fld>
            <a:endParaRPr lang="en-US"/>
          </a:p>
        </p:txBody>
      </p:sp>
      <p:pic>
        <p:nvPicPr>
          <p:cNvPr id="7" name="Content Placeholder 13">
            <a:extLst>
              <a:ext uri="{FF2B5EF4-FFF2-40B4-BE49-F238E27FC236}">
                <a16:creationId xmlns:a16="http://schemas.microsoft.com/office/drawing/2014/main" id="{67B86DD6-ABF7-478D-A2BA-20C6A975806A}"/>
              </a:ext>
            </a:extLst>
          </p:cNvPr>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pic>
        <p:nvPicPr>
          <p:cNvPr id="10" name="Picture 9">
            <a:extLst>
              <a:ext uri="{FF2B5EF4-FFF2-40B4-BE49-F238E27FC236}">
                <a16:creationId xmlns:a16="http://schemas.microsoft.com/office/drawing/2014/main" id="{3273DDDC-695F-F276-B83B-78C38E6AF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143124"/>
            <a:ext cx="6858000" cy="3857625"/>
          </a:xfrm>
          <a:prstGeom prst="rect">
            <a:avLst/>
          </a:prstGeom>
        </p:spPr>
      </p:pic>
    </p:spTree>
    <p:extLst>
      <p:ext uri="{BB962C8B-B14F-4D97-AF65-F5344CB8AC3E}">
        <p14:creationId xmlns:p14="http://schemas.microsoft.com/office/powerpoint/2010/main" val="315233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EA91-71A5-4C3C-B6BC-45F2EFC71A2C}"/>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Snapshots of the model</a:t>
            </a:r>
            <a:endParaRPr lang="en-IN" dirty="0"/>
          </a:p>
        </p:txBody>
      </p:sp>
      <p:sp>
        <p:nvSpPr>
          <p:cNvPr id="4" name="Date Placeholder 3">
            <a:extLst>
              <a:ext uri="{FF2B5EF4-FFF2-40B4-BE49-F238E27FC236}">
                <a16:creationId xmlns:a16="http://schemas.microsoft.com/office/drawing/2014/main" id="{21C38913-2FCC-41DB-BC8A-79430657E919}"/>
              </a:ext>
            </a:extLst>
          </p:cNvPr>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a:extLst>
              <a:ext uri="{FF2B5EF4-FFF2-40B4-BE49-F238E27FC236}">
                <a16:creationId xmlns:a16="http://schemas.microsoft.com/office/drawing/2014/main" id="{676AA185-B4A4-4F91-8A6E-514E60C1C63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EEEC54F-3639-40CF-8FBE-1597D9D6109A}"/>
              </a:ext>
            </a:extLst>
          </p:cNvPr>
          <p:cNvSpPr>
            <a:spLocks noGrp="1"/>
          </p:cNvSpPr>
          <p:nvPr>
            <p:ph type="sldNum" sz="quarter" idx="12"/>
          </p:nvPr>
        </p:nvSpPr>
        <p:spPr/>
        <p:txBody>
          <a:bodyPr/>
          <a:lstStyle/>
          <a:p>
            <a:fld id="{7B28076C-CE04-4A00-BFAA-A90EA8355859}" type="slidenum">
              <a:rPr lang="en-US" smtClean="0"/>
              <a:t>17</a:t>
            </a:fld>
            <a:endParaRPr lang="en-US"/>
          </a:p>
        </p:txBody>
      </p:sp>
      <p:pic>
        <p:nvPicPr>
          <p:cNvPr id="7" name="Content Placeholder 13">
            <a:extLst>
              <a:ext uri="{FF2B5EF4-FFF2-40B4-BE49-F238E27FC236}">
                <a16:creationId xmlns:a16="http://schemas.microsoft.com/office/drawing/2014/main" id="{67B86DD6-ABF7-478D-A2BA-20C6A975806A}"/>
              </a:ext>
            </a:extLst>
          </p:cNvPr>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pic>
        <p:nvPicPr>
          <p:cNvPr id="11" name="Content Placeholder 10">
            <a:extLst>
              <a:ext uri="{FF2B5EF4-FFF2-40B4-BE49-F238E27FC236}">
                <a16:creationId xmlns:a16="http://schemas.microsoft.com/office/drawing/2014/main" id="{D4B3A583-A2BD-FDCB-FC5C-482A8B42FF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155" y="1524000"/>
            <a:ext cx="8203855" cy="4602163"/>
          </a:xfrm>
        </p:spPr>
      </p:pic>
    </p:spTree>
    <p:extLst>
      <p:ext uri="{BB962C8B-B14F-4D97-AF65-F5344CB8AC3E}">
        <p14:creationId xmlns:p14="http://schemas.microsoft.com/office/powerpoint/2010/main" val="270132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Performance Analysis</a:t>
            </a:r>
          </a:p>
        </p:txBody>
      </p:sp>
      <p:sp>
        <p:nvSpPr>
          <p:cNvPr id="3" name="Content Placeholder 2"/>
          <p:cNvSpPr>
            <a:spLocks noGrp="1"/>
          </p:cNvSpPr>
          <p:nvPr>
            <p:ph idx="1"/>
          </p:nvPr>
        </p:nvSpPr>
        <p:spPr>
          <a:xfrm>
            <a:off x="457200" y="1600835"/>
            <a:ext cx="8229600" cy="4525963"/>
          </a:xfrm>
        </p:spPr>
        <p:txBody>
          <a:bodyPr>
            <a:normAutofit/>
          </a:bodyPr>
          <a:lstStyle/>
          <a:p>
            <a:r>
              <a:rPr lang="en-IN" altLang="en-US" sz="2200" b="1" dirty="0">
                <a:solidFill>
                  <a:schemeClr val="tx1"/>
                </a:solidFill>
                <a:latin typeface="Arial" panose="020B0604020202020204" pitchFamily="34" charset="0"/>
                <a:cs typeface="Arial" panose="020B0604020202020204" pitchFamily="34" charset="0"/>
              </a:rPr>
              <a:t>STRENGTH:</a:t>
            </a:r>
          </a:p>
          <a:p>
            <a:pPr>
              <a:buFont typeface="Wingdings" panose="05000000000000000000" pitchFamily="2" charset="2"/>
              <a:buChar char="ü"/>
            </a:pPr>
            <a:r>
              <a:rPr lang="en-US" sz="2000" b="0" i="0" dirty="0">
                <a:solidFill>
                  <a:srgbClr val="374151"/>
                </a:solidFill>
                <a:effectLst/>
                <a:latin typeface="Arial" panose="020B0604020202020204" pitchFamily="34" charset="0"/>
                <a:cs typeface="Arial" panose="020B0604020202020204" pitchFamily="34" charset="0"/>
              </a:rPr>
              <a:t>High-Quality Viewing Experience</a:t>
            </a:r>
            <a:endParaRPr lang="en-IN" alt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sz="2000" b="0" i="0" dirty="0">
                <a:solidFill>
                  <a:srgbClr val="374151"/>
                </a:solidFill>
                <a:effectLst/>
                <a:latin typeface="Arial" panose="020B0604020202020204" pitchFamily="34" charset="0"/>
                <a:cs typeface="Arial" panose="020B0604020202020204" pitchFamily="34" charset="0"/>
              </a:rPr>
              <a:t>Scalability</a:t>
            </a:r>
            <a:r>
              <a:rPr lang="en-IN" b="0" i="0" dirty="0">
                <a:effectLst/>
                <a:latin typeface="Arial" panose="020B0604020202020204" pitchFamily="34" charset="0"/>
                <a:cs typeface="Arial" panose="020B0604020202020204" pitchFamily="34" charset="0"/>
              </a:rPr>
              <a:t>,</a:t>
            </a:r>
            <a:r>
              <a:rPr lang="en-US" sz="2000" b="0" i="0" dirty="0">
                <a:solidFill>
                  <a:srgbClr val="374151"/>
                </a:solidFill>
                <a:effectLst/>
                <a:latin typeface="Arial" panose="020B0604020202020204" pitchFamily="34" charset="0"/>
                <a:cs typeface="Arial" panose="020B0604020202020204" pitchFamily="34" charset="0"/>
              </a:rPr>
              <a:t> Accessibility</a:t>
            </a:r>
            <a:endParaRPr lang="en-IN" alt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000" b="0" i="0" dirty="0">
                <a:solidFill>
                  <a:srgbClr val="374151"/>
                </a:solidFill>
                <a:effectLst/>
                <a:latin typeface="Arial" panose="020B0604020202020204" pitchFamily="34" charset="0"/>
                <a:cs typeface="Arial" panose="020B0604020202020204" pitchFamily="34" charset="0"/>
              </a:rPr>
              <a:t>Data Analytics</a:t>
            </a:r>
            <a:endParaRPr lang="en-IN" alt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IN" altLang="en-US" sz="2000" dirty="0">
                <a:latin typeface="Arial" panose="020B0604020202020204" pitchFamily="34" charset="0"/>
                <a:cs typeface="Arial" panose="020B0604020202020204" pitchFamily="34" charset="0"/>
              </a:rPr>
              <a:t>Low monthly cost for unlimited at 7.99 per month</a:t>
            </a:r>
          </a:p>
          <a:p>
            <a:r>
              <a:rPr lang="en-IN" altLang="en-US" sz="2200" b="1" dirty="0">
                <a:solidFill>
                  <a:schemeClr val="tx1"/>
                </a:solidFill>
                <a:latin typeface="Arial" panose="020B0604020202020204" pitchFamily="34" charset="0"/>
                <a:cs typeface="Arial" panose="020B0604020202020204" pitchFamily="34" charset="0"/>
              </a:rPr>
              <a:t>WEAKNESS:</a:t>
            </a:r>
          </a:p>
          <a:p>
            <a:pPr>
              <a:buFont typeface="Wingdings" panose="05000000000000000000" pitchFamily="2" charset="2"/>
              <a:buChar char="ü"/>
            </a:pPr>
            <a:r>
              <a:rPr lang="en-IN" altLang="en-US" sz="2000" dirty="0">
                <a:latin typeface="Arial" panose="020B0604020202020204" pitchFamily="34" charset="0"/>
                <a:cs typeface="Arial" panose="020B0604020202020204" pitchFamily="34" charset="0"/>
              </a:rPr>
              <a:t>Take debt to fund extreme content licensing.</a:t>
            </a:r>
          </a:p>
          <a:p>
            <a:pPr>
              <a:buFont typeface="Wingdings" panose="05000000000000000000" pitchFamily="2" charset="2"/>
              <a:buChar char="ü"/>
            </a:pPr>
            <a:r>
              <a:rPr lang="en-IN" altLang="en-US" sz="2000" dirty="0">
                <a:solidFill>
                  <a:schemeClr val="tx1"/>
                </a:solidFill>
                <a:latin typeface="Arial" panose="020B0604020202020204" pitchFamily="34" charset="0"/>
                <a:cs typeface="Arial" panose="020B0604020202020204" pitchFamily="34" charset="0"/>
              </a:rPr>
              <a:t>Technical errors</a:t>
            </a:r>
          </a:p>
          <a:p>
            <a:pPr>
              <a:buFont typeface="Wingdings" panose="05000000000000000000" pitchFamily="2" charset="2"/>
              <a:buChar char="ü"/>
            </a:pPr>
            <a:r>
              <a:rPr lang="en-IN" altLang="en-US" sz="2000" dirty="0">
                <a:latin typeface="Arial" panose="020B0604020202020204" pitchFamily="34" charset="0"/>
                <a:cs typeface="Arial" panose="020B0604020202020204" pitchFamily="34" charset="0"/>
              </a:rPr>
              <a:t>User accessibility</a:t>
            </a:r>
          </a:p>
          <a:p>
            <a:pPr>
              <a:buFont typeface="Wingdings" panose="05000000000000000000" pitchFamily="2" charset="2"/>
              <a:buChar char="ü"/>
            </a:pPr>
            <a:r>
              <a:rPr lang="en-IN" altLang="en-US" sz="2000" dirty="0">
                <a:solidFill>
                  <a:schemeClr val="tx1"/>
                </a:solidFill>
                <a:latin typeface="Arial" panose="020B0604020202020204" pitchFamily="34" charset="0"/>
                <a:cs typeface="Arial" panose="020B0604020202020204" pitchFamily="34" charset="0"/>
              </a:rPr>
              <a:t>Not availab</a:t>
            </a:r>
            <a:r>
              <a:rPr lang="en-IN" altLang="en-US" sz="2000" dirty="0">
                <a:latin typeface="Arial" panose="020B0604020202020204" pitchFamily="34" charset="0"/>
                <a:cs typeface="Arial" panose="020B0604020202020204" pitchFamily="34" charset="0"/>
              </a:rPr>
              <a:t>le in Europe and other countries due to legal issues.</a:t>
            </a:r>
          </a:p>
          <a:p>
            <a:pPr>
              <a:buFont typeface="Wingdings" panose="05000000000000000000" pitchFamily="2" charset="2"/>
              <a:buChar char="ü"/>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Infrastructure Costs</a:t>
            </a:r>
            <a:r>
              <a:rPr lang="en-IN" sz="2000" b="0" i="0" dirty="0">
                <a:solidFill>
                  <a:schemeClr val="tx1">
                    <a:lumMod val="75000"/>
                    <a:lumOff val="25000"/>
                  </a:schemeClr>
                </a:solidFill>
                <a:effectLst/>
                <a:latin typeface="Arial" panose="020B0604020202020204" pitchFamily="34" charset="0"/>
                <a:cs typeface="Arial" panose="020B0604020202020204" pitchFamily="34" charset="0"/>
              </a:rPr>
              <a:t>,</a:t>
            </a: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 Infrastructure Costs</a:t>
            </a:r>
            <a:endParaRPr lang="en-I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18</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417443" y="1126490"/>
            <a:ext cx="8229600" cy="5229860"/>
          </a:xfrm>
        </p:spPr>
        <p:txBody>
          <a:bodyPr>
            <a:noAutofit/>
          </a:bodyPr>
          <a:lstStyle/>
          <a:p>
            <a:pPr algn="just"/>
            <a:endParaRPr lang="en-US" sz="2000" dirty="0">
              <a:latin typeface="Arial" panose="020B0604020202020204" pitchFamily="34" charset="0"/>
              <a:cs typeface="Arial" panose="020B0604020202020204" pitchFamily="34" charset="0"/>
            </a:endParaRPr>
          </a:p>
          <a:p>
            <a:pPr marL="0" marR="0" indent="139700" algn="just">
              <a:lnSpc>
                <a:spcPct val="150000"/>
              </a:lnSpc>
              <a:spcBef>
                <a:spcPts val="0"/>
              </a:spcBef>
              <a:spcAft>
                <a:spcPts val="0"/>
              </a:spcAft>
            </a:pP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Technology have been evolving day by day. Every day there is new products are launched. So, we have decided to change our previous traditional system with a fully functionality which include new features that are not available in existing system. We use different methods and software developing tools for developing our system. It will be useful for any college and university students who want to use and know new technology and it will be convenient for them. They will get rid from compulsory attending the classes because sometimes students may busy in urgent work and can’t reach in the class on time.</a:t>
            </a:r>
            <a:endParaRPr lang="en-US" sz="2000" dirty="0">
              <a:effectLst/>
              <a:latin typeface="Arial" panose="020B0604020202020204" pitchFamily="34" charset="0"/>
              <a:ea typeface="Arial MT"/>
              <a:cs typeface="Arial" panose="020B0604020202020204" pitchFamily="34" charset="0"/>
            </a:endParaRPr>
          </a:p>
          <a:p>
            <a:pPr marL="0" indent="0" algn="just">
              <a:buNone/>
            </a:pPr>
            <a:endParaRPr 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19</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Presentation Outline</a:t>
            </a:r>
          </a:p>
        </p:txBody>
      </p:sp>
      <p:sp>
        <p:nvSpPr>
          <p:cNvPr id="3" name="Content Placeholder 2"/>
          <p:cNvSpPr>
            <a:spLocks noGrp="1"/>
          </p:cNvSpPr>
          <p:nvPr>
            <p:ph idx="1"/>
          </p:nvPr>
        </p:nvSpPr>
        <p:spPr>
          <a:xfrm>
            <a:off x="457200" y="1600201"/>
            <a:ext cx="8229600" cy="4584064"/>
          </a:xfrm>
        </p:spPr>
        <p:txBody>
          <a:bodyPr>
            <a:normAutofit/>
          </a:bodyPr>
          <a:lstStyle/>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Introduction</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Objectives</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System Architecture </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Methodology</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Application Snapshots</a:t>
            </a:r>
            <a:endParaRPr lang="en-US" sz="2200" dirty="0">
              <a:latin typeface="Arial" panose="020B0604020202020204" pitchFamily="34" charset="0"/>
              <a:cs typeface="Arial" panose="020B0604020202020204" pitchFamily="34" charset="0"/>
            </a:endParaRPr>
          </a:p>
          <a:p>
            <a:r>
              <a:rPr lang="en-US" sz="2200" dirty="0" err="1">
                <a:latin typeface="Arial" panose="020B0604020202020204" pitchFamily="34" charset="0"/>
                <a:cs typeface="Arial" panose="020B0604020202020204" pitchFamily="34" charset="0"/>
                <a:sym typeface="+mn-ea"/>
              </a:rPr>
              <a:t>Conclusio</a:t>
            </a:r>
            <a:r>
              <a:rPr lang="en-IN" altLang="en-US" sz="2200" dirty="0">
                <a:latin typeface="Arial" panose="020B0604020202020204" pitchFamily="34" charset="0"/>
                <a:cs typeface="Arial" panose="020B0604020202020204" pitchFamily="34" charset="0"/>
                <a:sym typeface="+mn-ea"/>
              </a:rPr>
              <a:t>n</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References</a:t>
            </a:r>
            <a:endParaRPr lang="en-US" sz="2200" dirty="0">
              <a:latin typeface="Arial" panose="020B0604020202020204" pitchFamily="34" charset="0"/>
              <a:cs typeface="Arial" panose="020B0604020202020204" pitchFamily="34" charset="0"/>
            </a:endParaRPr>
          </a:p>
          <a:p>
            <a:endParaRPr lang="en-IN" alt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457199" y="1371600"/>
            <a:ext cx="8189843" cy="4984750"/>
          </a:xfrm>
        </p:spPr>
        <p:txBody>
          <a:bodyPr>
            <a:noAutofit/>
          </a:bodyPr>
          <a:lstStyle/>
          <a:p>
            <a:pPr algn="just">
              <a:lnSpc>
                <a:spcPct val="150000"/>
              </a:lnSpc>
            </a:pPr>
            <a:r>
              <a:rPr lang="en-US" sz="2000" dirty="0">
                <a:solidFill>
                  <a:srgbClr val="000000"/>
                </a:solidFill>
                <a:effectLst/>
                <a:latin typeface="Arial" panose="020B0604020202020204" pitchFamily="34" charset="0"/>
                <a:ea typeface="Arial MT"/>
              </a:rPr>
              <a:t>Video technology is always changing to keep up with consumer demand and individual and organizational inventiveness. Today, we're seeing the rise of new virtual (video-based) social interactions, quicker content delivery procedures, and services that provide the highest-quality content to any device with almost any bandwidth. This blog post served as an introduction to video streaming technologies</a:t>
            </a:r>
            <a:endParaRPr lang="en-US" sz="24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20</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extLst>
      <p:ext uri="{BB962C8B-B14F-4D97-AF65-F5344CB8AC3E}">
        <p14:creationId xmlns:p14="http://schemas.microsoft.com/office/powerpoint/2010/main" val="55426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381000" y="1199515"/>
            <a:ext cx="8382000" cy="6496685"/>
          </a:xfrm>
        </p:spPr>
        <p:txBody>
          <a:bodyPr>
            <a:noAutofit/>
          </a:bodyPr>
          <a:lstStyle/>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buNone/>
            </a:pPr>
            <a:endParaRPr lang="en-US" sz="19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dirty="0"/>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21</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
        <p:nvSpPr>
          <p:cNvPr id="8" name="TextBox 7">
            <a:extLst>
              <a:ext uri="{FF2B5EF4-FFF2-40B4-BE49-F238E27FC236}">
                <a16:creationId xmlns:a16="http://schemas.microsoft.com/office/drawing/2014/main" id="{C20B4AB3-0A98-130A-0A72-0F1B5E5FD9E1}"/>
              </a:ext>
            </a:extLst>
          </p:cNvPr>
          <p:cNvSpPr txBox="1"/>
          <p:nvPr/>
        </p:nvSpPr>
        <p:spPr>
          <a:xfrm>
            <a:off x="615460" y="1371600"/>
            <a:ext cx="8071340" cy="2308324"/>
          </a:xfrm>
          <a:prstGeom prst="rect">
            <a:avLst/>
          </a:prstGeom>
          <a:noFill/>
        </p:spPr>
        <p:txBody>
          <a:bodyPr wrap="square">
            <a:spAutoFit/>
          </a:bodyPr>
          <a:lstStyle/>
          <a:p>
            <a:pPr marL="342900" marR="0" lvl="0" indent="-342900">
              <a:spcBef>
                <a:spcPts val="0"/>
              </a:spcBef>
              <a:spcAft>
                <a:spcPts val="0"/>
              </a:spcAft>
              <a:buFont typeface="Symbol" panose="05050102010706020507" pitchFamily="18" charset="2"/>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Anonymous. (2017, 7 4). Retrieved from Wikipedia: https://en.wikipedia.org/wiki/Online_lecture</a:t>
            </a:r>
            <a:endParaRPr lang="en-US" sz="2000" dirty="0">
              <a:effectLst/>
              <a:latin typeface="Arial" panose="020B0604020202020204" pitchFamily="34" charset="0"/>
              <a:ea typeface="Arial MT"/>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TechSmith. (2019, 8 5). Retrieved from Techsmith.com: https://www.techsmith.com/blog/lecture-capture/</a:t>
            </a:r>
            <a:endParaRPr lang="en-US" sz="2000" dirty="0">
              <a:effectLst/>
              <a:latin typeface="Arial" panose="020B0604020202020204" pitchFamily="34" charset="0"/>
              <a:ea typeface="Arial MT"/>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Software Engineering a Practitioner's Approach - Roger S Pressman – Fifth Edition.</a:t>
            </a:r>
            <a:endParaRPr lang="en-US" sz="2000" dirty="0">
              <a:effectLst/>
              <a:latin typeface="Arial" panose="020B0604020202020204" pitchFamily="34" charset="0"/>
              <a:ea typeface="Arial MT"/>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t>
            </a:r>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r>
              <a:rPr lang="en-US"/>
              <a:t>*</a:t>
            </a:r>
          </a:p>
        </p:txBody>
      </p:sp>
      <p:pic>
        <p:nvPicPr>
          <p:cNvPr id="14" name="Content Placeholder 13"/>
          <p:cNvPicPr>
            <a:picLocks noGrp="1" noChangeAspect="1"/>
          </p:cNvPicPr>
          <p:nvPr>
            <p:ph idx="4294967295"/>
          </p:nvPr>
        </p:nvPicPr>
        <p:blipFill>
          <a:blip r:embed="rId2"/>
          <a:stretch>
            <a:fillRect/>
          </a:stretch>
        </p:blipFill>
        <p:spPr>
          <a:xfrm>
            <a:off x="381000" y="228600"/>
            <a:ext cx="1178560" cy="970915"/>
          </a:xfrm>
          <a:prstGeom prst="rect">
            <a:avLst/>
          </a:prstGeom>
          <a:noFill/>
          <a:ln w="9525">
            <a:noFill/>
          </a:ln>
        </p:spPr>
      </p:pic>
      <p:pic>
        <p:nvPicPr>
          <p:cNvPr id="1026" name="Picture 2" descr="Business Thank-You Letter Examples">
            <a:extLst>
              <a:ext uri="{FF2B5EF4-FFF2-40B4-BE49-F238E27FC236}">
                <a16:creationId xmlns:a16="http://schemas.microsoft.com/office/drawing/2014/main" id="{62A5309C-FB9C-4FE9-88EB-96536E57D1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447800"/>
            <a:ext cx="8229600" cy="46291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457200" y="1266191"/>
            <a:ext cx="8229600" cy="5455284"/>
          </a:xfrm>
        </p:spPr>
        <p:txBody>
          <a:bodyPr>
            <a:noAutofit/>
          </a:bodyPr>
          <a:lstStyle/>
          <a:p>
            <a:pPr marL="0" indent="0" algn="just">
              <a:buNone/>
            </a:pPr>
            <a:r>
              <a:rPr lang="en-US" sz="2000" b="0" i="0" dirty="0">
                <a:solidFill>
                  <a:srgbClr val="374151"/>
                </a:solidFill>
                <a:effectLst/>
                <a:latin typeface="Arial" panose="020B0604020202020204" pitchFamily="34" charset="0"/>
                <a:cs typeface="Arial" panose="020B0604020202020204" pitchFamily="34" charset="0"/>
              </a:rPr>
              <a:t>	Video streaming management refers to the process of managing and maintaining a platform for delivering video content over the internet. With the widespread availability of high-speed internet, video streaming has become a popular method of delivering content to audiences around the world. Online video streaming platforms provide an opportunity for individuals and organizations to share their content with a global audience, including live events, webinars, movies, and television shows.</a:t>
            </a:r>
          </a:p>
          <a:p>
            <a:pPr marL="0" indent="0" algn="just">
              <a:buNone/>
            </a:pPr>
            <a:r>
              <a:rPr lang="en-US" sz="2000" b="0" i="0" dirty="0">
                <a:solidFill>
                  <a:srgbClr val="374151"/>
                </a:solidFill>
                <a:effectLst/>
                <a:latin typeface="Arial" panose="020B0604020202020204" pitchFamily="34" charset="0"/>
                <a:cs typeface="Arial" panose="020B0604020202020204" pitchFamily="34" charset="0"/>
              </a:rPr>
              <a:t>	The management of an online video streaming platform involves several aspects, including content creation, technical management, user experience management, analytics, and revenue generation. The platform must be designed to provide an enjoyable viewing experience to the audience, including ensuring high-quality video and audio playback, easy navigation, and effective search and recommendation systems.</a:t>
            </a:r>
            <a:endParaRPr lang="en-IN" altLang="en-US"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dirty="0"/>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457200" y="1266191"/>
            <a:ext cx="8229600" cy="5090159"/>
          </a:xfrm>
        </p:spPr>
        <p:txBody>
          <a:bodyPr>
            <a:noAutofit/>
          </a:bodyPr>
          <a:lstStyle/>
          <a:p>
            <a:pPr marL="0" indent="0" algn="just">
              <a:buNone/>
            </a:pPr>
            <a:r>
              <a:rPr lang="en-US" sz="2400" dirty="0">
                <a:latin typeface="Arial" panose="020B0604020202020204" pitchFamily="34" charset="0"/>
                <a:cs typeface="Arial" panose="020B0604020202020204" pitchFamily="34" charset="0"/>
              </a:rPr>
              <a:t> </a:t>
            </a:r>
          </a:p>
          <a:p>
            <a:pPr algn="just"/>
            <a:endParaRPr lang="en-IN" alt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4</a:t>
            </a:fld>
            <a:endParaRPr lang="en-US" dirty="0"/>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
        <p:nvSpPr>
          <p:cNvPr id="8" name="TextBox 7">
            <a:extLst>
              <a:ext uri="{FF2B5EF4-FFF2-40B4-BE49-F238E27FC236}">
                <a16:creationId xmlns:a16="http://schemas.microsoft.com/office/drawing/2014/main" id="{0A58CFF8-6CD5-1181-797C-D654EC7ADD97}"/>
              </a:ext>
            </a:extLst>
          </p:cNvPr>
          <p:cNvSpPr txBox="1"/>
          <p:nvPr/>
        </p:nvSpPr>
        <p:spPr>
          <a:xfrm>
            <a:off x="378070" y="1351381"/>
            <a:ext cx="8229600" cy="5262979"/>
          </a:xfrm>
          <a:prstGeom prst="rect">
            <a:avLst/>
          </a:prstGeom>
          <a:noFill/>
        </p:spPr>
        <p:txBody>
          <a:bodyPr wrap="square">
            <a:spAutoFit/>
          </a:bodyPr>
          <a:lstStyle/>
          <a:p>
            <a:pPr algn="just"/>
            <a:r>
              <a:rPr lang="en-US" sz="2000" b="0" i="0" dirty="0">
                <a:solidFill>
                  <a:srgbClr val="374151"/>
                </a:solidFill>
                <a:effectLst/>
                <a:latin typeface="Arial" panose="020B0604020202020204" pitchFamily="34" charset="0"/>
                <a:cs typeface="Arial" panose="020B0604020202020204" pitchFamily="34" charset="0"/>
              </a:rPr>
              <a:t>	Effective video streaming management requires a robust technical infrastructure, including servers, content delivery networks, and security measures to ensure the platform is reliable and secure. Managing the user experience involves optimizing the platform's design to enhance engagement and user retention, including implementing social sharing, chat features, and community management.</a:t>
            </a:r>
          </a:p>
          <a:p>
            <a:pPr algn="just"/>
            <a:r>
              <a:rPr lang="en-US" sz="2000" b="0" i="0" dirty="0">
                <a:solidFill>
                  <a:srgbClr val="374151"/>
                </a:solidFill>
                <a:effectLst/>
                <a:latin typeface="Arial" panose="020B0604020202020204" pitchFamily="34" charset="0"/>
                <a:cs typeface="Arial" panose="020B0604020202020204" pitchFamily="34" charset="0"/>
              </a:rPr>
              <a:t>	Analyzing user behavior and data is essential to identify trends and make informed decisions to optimize content, improve user experience, and increase revenue. Revenue generation can involve various strategies, including advertising, subscription-based services, and pay-per-view models</a:t>
            </a:r>
            <a:r>
              <a:rPr lang="en-US" b="0" i="0" dirty="0">
                <a:solidFill>
                  <a:srgbClr val="374151"/>
                </a:solidFill>
                <a:effectLst/>
                <a:latin typeface="Söhne"/>
              </a:rPr>
              <a:t>.</a:t>
            </a:r>
          </a:p>
          <a:p>
            <a:pPr algn="just"/>
            <a:endParaRPr lang="en-US" dirty="0">
              <a:solidFill>
                <a:srgbClr val="374151"/>
              </a:solidFill>
              <a:latin typeface="Söhne"/>
            </a:endParaRPr>
          </a:p>
          <a:p>
            <a:pPr marL="285750" indent="-285750" algn="just">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Overall, effective video streaming management requires a combination of technical expertise, creativity, and business acumen to create an engaging and sustainable platform that meets the needs of both the audience and the content creators</a:t>
            </a:r>
            <a:r>
              <a:rPr lang="en-US" sz="1800" b="0" i="0" dirty="0">
                <a:solidFill>
                  <a:srgbClr val="374151"/>
                </a:solidFill>
                <a:effectLst/>
                <a:latin typeface="Arial" panose="020B0604020202020204" pitchFamily="34" charset="0"/>
                <a:cs typeface="Arial" panose="020B0604020202020204" pitchFamily="34" charset="0"/>
              </a:rPr>
              <a:t>.</a:t>
            </a:r>
            <a:endParaRPr lang="en-IN" altLang="en-US" dirty="0">
              <a:latin typeface="Arial" panose="020B0604020202020204" pitchFamily="34" charset="0"/>
              <a:cs typeface="Arial" panose="020B0604020202020204" pitchFamily="34" charset="0"/>
            </a:endParaRPr>
          </a:p>
          <a:p>
            <a:pPr algn="just"/>
            <a:endParaRPr lang="en-US" b="0" i="0" dirty="0">
              <a:solidFill>
                <a:srgbClr val="374151"/>
              </a:solidFill>
              <a:effectLst/>
              <a:latin typeface="Söhne"/>
            </a:endParaRPr>
          </a:p>
        </p:txBody>
      </p:sp>
    </p:spTree>
    <p:extLst>
      <p:ext uri="{BB962C8B-B14F-4D97-AF65-F5344CB8AC3E}">
        <p14:creationId xmlns:p14="http://schemas.microsoft.com/office/powerpoint/2010/main" val="29124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a:xfrm>
            <a:off x="457200" y="1266190"/>
            <a:ext cx="8229600" cy="5090795"/>
          </a:xfrm>
        </p:spPr>
        <p:txBody>
          <a:bodyPr>
            <a:normAutofit fontScale="25000" lnSpcReduction="20000"/>
          </a:bodyPr>
          <a:lstStyle/>
          <a:p>
            <a:pPr marL="0" indent="0" algn="just">
              <a:buNone/>
            </a:pPr>
            <a:endParaRPr lang="en-IN" altLang="en-US" sz="2200" dirty="0">
              <a:latin typeface="Arial" panose="020B0604020202020204" pitchFamily="34" charset="0"/>
              <a:cs typeface="Arial" panose="020B0604020202020204" pitchFamily="34" charset="0"/>
            </a:endParaRPr>
          </a:p>
          <a:p>
            <a:r>
              <a:rPr lang="en-US" sz="8000" dirty="0">
                <a:solidFill>
                  <a:srgbClr val="374151"/>
                </a:solidFill>
                <a:latin typeface="Arial" panose="020B0604020202020204" pitchFamily="34" charset="0"/>
                <a:cs typeface="Arial" panose="020B0604020202020204" pitchFamily="34" charset="0"/>
              </a:rPr>
              <a:t>O</a:t>
            </a:r>
            <a:r>
              <a:rPr lang="en-US" sz="8000" b="0" i="0" dirty="0">
                <a:solidFill>
                  <a:srgbClr val="374151"/>
                </a:solidFill>
                <a:effectLst/>
                <a:latin typeface="Arial" panose="020B0604020202020204" pitchFamily="34" charset="0"/>
                <a:cs typeface="Arial" panose="020B0604020202020204" pitchFamily="34" charset="0"/>
              </a:rPr>
              <a:t>nline video streaming management can vary depending on the specific goals of the organization or individual managing the platform. However, some general objectives may include:</a:t>
            </a:r>
          </a:p>
          <a:p>
            <a:pPr algn="l">
              <a:buFont typeface="+mj-lt"/>
              <a:buAutoNum type="arabicPeriod"/>
            </a:pPr>
            <a:r>
              <a:rPr lang="en-US" sz="8000" b="0" i="0" dirty="0">
                <a:solidFill>
                  <a:srgbClr val="374151"/>
                </a:solidFill>
                <a:effectLst/>
                <a:latin typeface="Arial" panose="020B0604020202020204" pitchFamily="34" charset="0"/>
                <a:cs typeface="Arial" panose="020B0604020202020204" pitchFamily="34" charset="0"/>
              </a:rPr>
              <a:t>Providing high-quality video content: The primary objective of online video streaming management is to provide high-quality video content to the audience. This includes ensuring that the videos are clear, have good sound quality, and are accessible to users with different internet speeds.</a:t>
            </a:r>
          </a:p>
          <a:p>
            <a:pPr algn="l">
              <a:buFont typeface="+mj-lt"/>
              <a:buAutoNum type="arabicPeriod"/>
            </a:pPr>
            <a:r>
              <a:rPr lang="en-US" sz="8000" b="0" i="0" dirty="0">
                <a:solidFill>
                  <a:srgbClr val="374151"/>
                </a:solidFill>
                <a:effectLst/>
                <a:latin typeface="Arial" panose="020B0604020202020204" pitchFamily="34" charset="0"/>
                <a:cs typeface="Arial" panose="020B0604020202020204" pitchFamily="34" charset="0"/>
              </a:rPr>
              <a:t>Managing the platform: The management of the platform includes maintaining the servers, ensuring that the platform is secure, and managing the user experience. This can involve addressing any technical issues that arise and providing support to users.</a:t>
            </a:r>
          </a:p>
          <a:p>
            <a:pPr algn="l">
              <a:buFont typeface="+mj-lt"/>
              <a:buAutoNum type="arabicPeriod"/>
            </a:pPr>
            <a:r>
              <a:rPr lang="en-US" sz="8000" b="0" i="0" dirty="0">
                <a:solidFill>
                  <a:srgbClr val="374151"/>
                </a:solidFill>
                <a:effectLst/>
                <a:latin typeface="Arial" panose="020B0604020202020204" pitchFamily="34" charset="0"/>
                <a:cs typeface="Arial" panose="020B0604020202020204" pitchFamily="34" charset="0"/>
              </a:rPr>
              <a:t>Increasing audience engagement: The goal of online video streaming is to engage the audience and encourage them to interact with the platform. This can involve developing strategies to increase engagement, such as creating interactive content or encouraging users to share their experiences on social media.</a:t>
            </a:r>
          </a:p>
          <a:p>
            <a:pPr marL="0" indent="0" algn="l">
              <a:buNone/>
            </a:pPr>
            <a:endParaRPr lang="en-US" sz="6200" b="0" i="0" dirty="0">
              <a:solidFill>
                <a:srgbClr val="374151"/>
              </a:solidFill>
              <a:effectLst/>
              <a:latin typeface="Söhne"/>
            </a:endParaRPr>
          </a:p>
          <a:p>
            <a:pPr marL="0" indent="0" algn="l">
              <a:buNone/>
            </a:pPr>
            <a:endParaRPr lang="en-US" sz="4000" b="0" i="0" dirty="0">
              <a:solidFill>
                <a:srgbClr val="374151"/>
              </a:solidFill>
              <a:effectLst/>
              <a:latin typeface="Söhne"/>
            </a:endParaRPr>
          </a:p>
          <a:p>
            <a:pPr marL="0" indent="0">
              <a:buNone/>
            </a:pPr>
            <a:br>
              <a:rPr lang="en-US" sz="1600" b="0" i="0" dirty="0">
                <a:solidFill>
                  <a:srgbClr val="374151"/>
                </a:solidFill>
                <a:effectLst/>
                <a:latin typeface="Söhne"/>
              </a:rPr>
            </a:br>
            <a:endParaRPr lang="en-IN" altLang="en-US" sz="2400" dirty="0">
              <a:latin typeface="Arial" panose="020B0604020202020204" pitchFamily="34" charset="0"/>
              <a:cs typeface="Arial" panose="020B0604020202020204" pitchFamily="34" charset="0"/>
            </a:endParaRPr>
          </a:p>
          <a:p>
            <a:pPr marL="0" indent="0" algn="just">
              <a:buNone/>
            </a:pPr>
            <a:endParaRPr lang="en-IN" alt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5</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8E43-EA7E-17E7-41B5-209DD3A30BD2}"/>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Objective</a:t>
            </a:r>
            <a:endParaRPr lang="en-US" dirty="0"/>
          </a:p>
        </p:txBody>
      </p:sp>
      <p:sp>
        <p:nvSpPr>
          <p:cNvPr id="3" name="Content Placeholder 2">
            <a:extLst>
              <a:ext uri="{FF2B5EF4-FFF2-40B4-BE49-F238E27FC236}">
                <a16:creationId xmlns:a16="http://schemas.microsoft.com/office/drawing/2014/main" id="{6093AB79-BD86-73CA-2B06-9BEFB61E2400}"/>
              </a:ext>
            </a:extLst>
          </p:cNvPr>
          <p:cNvSpPr>
            <a:spLocks noGrp="1"/>
          </p:cNvSpPr>
          <p:nvPr>
            <p:ph idx="1"/>
          </p:nvPr>
        </p:nvSpPr>
        <p:spPr/>
        <p:txBody>
          <a:bodyPr>
            <a:normAutofit/>
          </a:bodyPr>
          <a:lstStyle/>
          <a:p>
            <a:pPr algn="l">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Generating revenue: Many organizations use online video streaming as a way to generate revenue. This can involve selling advertising space, charging users for access to premium content, or creating sponsorship opportunities.</a:t>
            </a:r>
          </a:p>
          <a:p>
            <a:pPr algn="l">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Analytics: Analyzing user behavior and data is essential to identify trends and make informed decisions. Understanding the metrics can help organizations optimize content, improve user experience, and increase revenue.</a:t>
            </a:r>
          </a:p>
          <a:p>
            <a:pPr algn="l"/>
            <a:r>
              <a:rPr lang="en-US" sz="2000" b="0" i="0" dirty="0">
                <a:solidFill>
                  <a:srgbClr val="374151"/>
                </a:solidFill>
                <a:effectLst/>
                <a:latin typeface="Arial" panose="020B0604020202020204" pitchFamily="34" charset="0"/>
                <a:cs typeface="Arial" panose="020B0604020202020204" pitchFamily="34" charset="0"/>
              </a:rPr>
              <a:t>Overall, the objectives of online video streaming management will depend on the specific needs and goals of the organization or individual managing the platform</a:t>
            </a:r>
            <a:r>
              <a:rPr lang="en-US" sz="1200" b="0" i="0" dirty="0">
                <a:solidFill>
                  <a:srgbClr val="374151"/>
                </a:solidFill>
                <a:effectLst/>
                <a:latin typeface="Söhne"/>
              </a:rPr>
              <a:t>.</a:t>
            </a:r>
          </a:p>
          <a:p>
            <a:pPr marL="0" indent="0">
              <a:buNone/>
            </a:pPr>
            <a:endParaRPr lang="en-US" sz="2000" dirty="0"/>
          </a:p>
        </p:txBody>
      </p:sp>
      <p:sp>
        <p:nvSpPr>
          <p:cNvPr id="4" name="Date Placeholder 3">
            <a:extLst>
              <a:ext uri="{FF2B5EF4-FFF2-40B4-BE49-F238E27FC236}">
                <a16:creationId xmlns:a16="http://schemas.microsoft.com/office/drawing/2014/main" id="{7C8621E5-A87C-5F86-4B0C-47F7DAFB32AF}"/>
              </a:ext>
            </a:extLst>
          </p:cNvPr>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a:extLst>
              <a:ext uri="{FF2B5EF4-FFF2-40B4-BE49-F238E27FC236}">
                <a16:creationId xmlns:a16="http://schemas.microsoft.com/office/drawing/2014/main" id="{833C27A9-57F7-5CD5-6962-C38A97E0D00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1165A01-F4DC-C447-13CE-016848F25904}"/>
              </a:ext>
            </a:extLst>
          </p:cNvPr>
          <p:cNvSpPr>
            <a:spLocks noGrp="1"/>
          </p:cNvSpPr>
          <p:nvPr>
            <p:ph type="sldNum" sz="quarter" idx="12"/>
          </p:nvPr>
        </p:nvSpPr>
        <p:spPr/>
        <p:txBody>
          <a:bodyPr/>
          <a:lstStyle/>
          <a:p>
            <a:fld id="{7B28076C-CE04-4A00-BFAA-A90EA8355859}" type="slidenum">
              <a:rPr lang="en-US" smtClean="0"/>
              <a:t>6</a:t>
            </a:fld>
            <a:endParaRPr lang="en-US"/>
          </a:p>
        </p:txBody>
      </p:sp>
    </p:spTree>
    <p:extLst>
      <p:ext uri="{BB962C8B-B14F-4D97-AF65-F5344CB8AC3E}">
        <p14:creationId xmlns:p14="http://schemas.microsoft.com/office/powerpoint/2010/main" val="106686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System Architecture</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7</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pic>
        <p:nvPicPr>
          <p:cNvPr id="38" name="Picture 37">
            <a:extLst>
              <a:ext uri="{FF2B5EF4-FFF2-40B4-BE49-F238E27FC236}">
                <a16:creationId xmlns:a16="http://schemas.microsoft.com/office/drawing/2014/main" id="{421AD9C0-B4D8-9870-B90B-AA4D4D7DE0B5}"/>
              </a:ext>
            </a:extLst>
          </p:cNvPr>
          <p:cNvPicPr>
            <a:picLocks noChangeAspect="1"/>
          </p:cNvPicPr>
          <p:nvPr/>
        </p:nvPicPr>
        <p:blipFill>
          <a:blip r:embed="rId3"/>
          <a:stretch>
            <a:fillRect/>
          </a:stretch>
        </p:blipFill>
        <p:spPr>
          <a:xfrm>
            <a:off x="914400" y="1304335"/>
            <a:ext cx="6629400" cy="48011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6C0D-0428-5804-91A5-4BC86414BB2B}"/>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System Architecture</a:t>
            </a:r>
            <a:endParaRPr lang="en-US" dirty="0"/>
          </a:p>
        </p:txBody>
      </p:sp>
      <p:sp>
        <p:nvSpPr>
          <p:cNvPr id="4" name="Date Placeholder 3">
            <a:extLst>
              <a:ext uri="{FF2B5EF4-FFF2-40B4-BE49-F238E27FC236}">
                <a16:creationId xmlns:a16="http://schemas.microsoft.com/office/drawing/2014/main" id="{1420B322-6825-371C-132E-60920B0085EE}"/>
              </a:ext>
            </a:extLst>
          </p:cNvPr>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a:extLst>
              <a:ext uri="{FF2B5EF4-FFF2-40B4-BE49-F238E27FC236}">
                <a16:creationId xmlns:a16="http://schemas.microsoft.com/office/drawing/2014/main" id="{1104DAA5-D2A4-06F8-CBA4-454152D8CC8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618E598-5500-CDE3-8661-1B6611C2DB67}"/>
              </a:ext>
            </a:extLst>
          </p:cNvPr>
          <p:cNvSpPr>
            <a:spLocks noGrp="1"/>
          </p:cNvSpPr>
          <p:nvPr>
            <p:ph type="sldNum" sz="quarter" idx="12"/>
          </p:nvPr>
        </p:nvSpPr>
        <p:spPr/>
        <p:txBody>
          <a:bodyPr/>
          <a:lstStyle/>
          <a:p>
            <a:fld id="{7B28076C-CE04-4A00-BFAA-A90EA8355859}" type="slidenum">
              <a:rPr lang="en-US" smtClean="0"/>
              <a:t>8</a:t>
            </a:fld>
            <a:endParaRPr lang="en-US"/>
          </a:p>
        </p:txBody>
      </p:sp>
      <p:pic>
        <p:nvPicPr>
          <p:cNvPr id="7" name="Picture 6">
            <a:extLst>
              <a:ext uri="{FF2B5EF4-FFF2-40B4-BE49-F238E27FC236}">
                <a16:creationId xmlns:a16="http://schemas.microsoft.com/office/drawing/2014/main" id="{CCF478C4-7A6D-DF27-822B-8A09BE36E834}"/>
              </a:ext>
            </a:extLst>
          </p:cNvPr>
          <p:cNvPicPr>
            <a:picLocks noChangeAspect="1"/>
          </p:cNvPicPr>
          <p:nvPr/>
        </p:nvPicPr>
        <p:blipFill>
          <a:blip r:embed="rId2"/>
          <a:stretch>
            <a:fillRect/>
          </a:stretch>
        </p:blipFill>
        <p:spPr>
          <a:xfrm>
            <a:off x="298940" y="225825"/>
            <a:ext cx="1322947" cy="1012024"/>
          </a:xfrm>
          <a:prstGeom prst="rect">
            <a:avLst/>
          </a:prstGeom>
        </p:spPr>
      </p:pic>
      <p:pic>
        <p:nvPicPr>
          <p:cNvPr id="11" name="Content Placeholder 10">
            <a:extLst>
              <a:ext uri="{FF2B5EF4-FFF2-40B4-BE49-F238E27FC236}">
                <a16:creationId xmlns:a16="http://schemas.microsoft.com/office/drawing/2014/main" id="{B6B5FBFE-1A60-FD76-9F58-5123EB74582F}"/>
              </a:ext>
            </a:extLst>
          </p:cNvPr>
          <p:cNvPicPr>
            <a:picLocks noGrp="1" noChangeAspect="1"/>
          </p:cNvPicPr>
          <p:nvPr>
            <p:ph idx="1"/>
          </p:nvPr>
        </p:nvPicPr>
        <p:blipFill>
          <a:blip r:embed="rId3"/>
          <a:stretch>
            <a:fillRect/>
          </a:stretch>
        </p:blipFill>
        <p:spPr>
          <a:xfrm>
            <a:off x="877504" y="1848279"/>
            <a:ext cx="7388992" cy="4029805"/>
          </a:xfrm>
          <a:prstGeom prst="rect">
            <a:avLst/>
          </a:prstGeom>
        </p:spPr>
      </p:pic>
    </p:spTree>
    <p:extLst>
      <p:ext uri="{BB962C8B-B14F-4D97-AF65-F5344CB8AC3E}">
        <p14:creationId xmlns:p14="http://schemas.microsoft.com/office/powerpoint/2010/main" val="67457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System Architecture</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9</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pic>
        <p:nvPicPr>
          <p:cNvPr id="25" name="Content Placeholder 24">
            <a:extLst>
              <a:ext uri="{FF2B5EF4-FFF2-40B4-BE49-F238E27FC236}">
                <a16:creationId xmlns:a16="http://schemas.microsoft.com/office/drawing/2014/main" id="{1D0720DD-7EED-CCC0-0F19-C6A3C600C857}"/>
              </a:ext>
            </a:extLst>
          </p:cNvPr>
          <p:cNvPicPr>
            <a:picLocks noGrp="1" noChangeAspect="1"/>
          </p:cNvPicPr>
          <p:nvPr>
            <p:ph idx="1"/>
          </p:nvPr>
        </p:nvPicPr>
        <p:blipFill>
          <a:blip r:embed="rId3"/>
          <a:stretch>
            <a:fillRect/>
          </a:stretch>
        </p:blipFill>
        <p:spPr>
          <a:xfrm>
            <a:off x="1251625" y="1439249"/>
            <a:ext cx="6640749" cy="4525963"/>
          </a:xfrm>
        </p:spPr>
      </p:pic>
    </p:spTree>
    <p:extLst>
      <p:ext uri="{BB962C8B-B14F-4D97-AF65-F5344CB8AC3E}">
        <p14:creationId xmlns:p14="http://schemas.microsoft.com/office/powerpoint/2010/main" val="41954117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1479</Words>
  <Application>Microsoft Office PowerPoint</Application>
  <PresentationFormat>On-screen Show (4:3)</PresentationFormat>
  <Paragraphs>161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MT</vt:lpstr>
      <vt:lpstr>Calibri</vt:lpstr>
      <vt:lpstr>Mongolian Baiti</vt:lpstr>
      <vt:lpstr>Söhne</vt:lpstr>
      <vt:lpstr>Symbol</vt:lpstr>
      <vt:lpstr>Wingdings</vt:lpstr>
      <vt:lpstr>Custom Design</vt:lpstr>
      <vt:lpstr> </vt:lpstr>
      <vt:lpstr>Presentation Outline</vt:lpstr>
      <vt:lpstr>Introduction</vt:lpstr>
      <vt:lpstr>Introduction</vt:lpstr>
      <vt:lpstr>Objective</vt:lpstr>
      <vt:lpstr>Objective</vt:lpstr>
      <vt:lpstr>System Architecture</vt:lpstr>
      <vt:lpstr>System Architecture</vt:lpstr>
      <vt:lpstr>System Architecture</vt:lpstr>
      <vt:lpstr>  Project Implementation</vt:lpstr>
      <vt:lpstr>  Project Implementation</vt:lpstr>
      <vt:lpstr>        Methodology and Algorithm</vt:lpstr>
      <vt:lpstr>        Methodology and Algorithm</vt:lpstr>
      <vt:lpstr>        Methodology and Algorithm</vt:lpstr>
      <vt:lpstr>Snapshots of the model</vt:lpstr>
      <vt:lpstr>Snapshots of the model</vt:lpstr>
      <vt:lpstr>Snapshots of the model</vt:lpstr>
      <vt:lpstr>Performance Analysis</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Anvesh</cp:lastModifiedBy>
  <cp:revision>108</cp:revision>
  <dcterms:created xsi:type="dcterms:W3CDTF">2019-11-06T07:48:00Z</dcterms:created>
  <dcterms:modified xsi:type="dcterms:W3CDTF">2023-06-08T16:37:05Z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8B1E41F4836247D1B8DE8C394D59DF37</vt:lpwstr>
  </property>
  <property fmtid="{D5CDD505-2E9C-101B-9397-08002B2CF9AE}" pid="3" name="KSOProductBuildVer">
    <vt:lpwstr>1033-11.2.0.10351</vt:lpwstr>
  </property>
</Properties>
</file>