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75" r:id="rId2"/>
    <p:sldId id="261" r:id="rId3"/>
    <p:sldId id="290" r:id="rId4"/>
    <p:sldId id="305" r:id="rId5"/>
    <p:sldId id="278" r:id="rId6"/>
    <p:sldId id="323" r:id="rId7"/>
    <p:sldId id="302" r:id="rId8"/>
    <p:sldId id="279" r:id="rId9"/>
    <p:sldId id="308" r:id="rId10"/>
    <p:sldId id="309" r:id="rId11"/>
    <p:sldId id="324" r:id="rId12"/>
    <p:sldId id="326" r:id="rId13"/>
    <p:sldId id="327" r:id="rId14"/>
    <p:sldId id="328" r:id="rId15"/>
    <p:sldId id="329" r:id="rId16"/>
    <p:sldId id="330" r:id="rId17"/>
    <p:sldId id="331" r:id="rId18"/>
    <p:sldId id="332" r:id="rId19"/>
    <p:sldId id="334" r:id="rId20"/>
    <p:sldId id="306" r:id="rId21"/>
    <p:sldId id="325" r:id="rId22"/>
    <p:sldId id="33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5234" autoAdjust="0"/>
  </p:normalViewPr>
  <p:slideViewPr>
    <p:cSldViewPr>
      <p:cViewPr varScale="1">
        <p:scale>
          <a:sx n="98" d="100"/>
          <a:sy n="98" d="100"/>
        </p:scale>
        <p:origin x="104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4/26/2023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4/26/2023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238FA3-189B-4AA8-9E46-1FED810FB611}" type="slidenum">
              <a:rPr lang="en-US" smtClean="0"/>
              <a:pPr/>
              <a:t>5</a:t>
            </a:fld>
            <a:endParaRPr lang="en-US"/>
          </a:p>
        </p:txBody>
      </p:sp>
    </p:spTree>
    <p:extLst>
      <p:ext uri="{BB962C8B-B14F-4D97-AF65-F5344CB8AC3E}">
        <p14:creationId xmlns:p14="http://schemas.microsoft.com/office/powerpoint/2010/main" val="99058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238FA3-189B-4AA8-9E46-1FED810FB611}" type="slidenum">
              <a:rPr lang="en-US" smtClean="0"/>
              <a:pPr/>
              <a:t>9</a:t>
            </a:fld>
            <a:endParaRPr lang="en-US"/>
          </a:p>
        </p:txBody>
      </p:sp>
    </p:spTree>
    <p:extLst>
      <p:ext uri="{BB962C8B-B14F-4D97-AF65-F5344CB8AC3E}">
        <p14:creationId xmlns:p14="http://schemas.microsoft.com/office/powerpoint/2010/main" val="1289834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6D6E7C27-16C2-4FD5-8EDE-FBC75B02CAE1}" type="datetime3">
              <a:rPr lang="en-US" smtClean="0"/>
              <a:pPr/>
              <a:t>26 April 2023</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B17E129-FEC6-4F1C-87DA-3FA2731984DA}" type="datetime3">
              <a:rPr lang="en-US" smtClean="0"/>
              <a:pPr/>
              <a:t>26 April 2023</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CAEDB6C-4E1E-4281-A1E0-61DF76DC1030}" type="datetime3">
              <a:rPr lang="en-US" smtClean="0"/>
              <a:pPr/>
              <a:t>26 April 2023</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022C0B77-B5C0-41D3-97D7-210C8A431946}" type="datetime3">
              <a:rPr lang="en-US" smtClean="0"/>
              <a:pPr/>
              <a:t>26 April 2023</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DD1A6F9D-DD77-42A7-A6AB-57439E778FC8}" type="datetime3">
              <a:rPr lang="en-US" smtClean="0"/>
              <a:pPr/>
              <a:t>26 April 2023</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CBA0253-5212-49C0-B220-868D06335A5E}" type="datetime3">
              <a:rPr lang="en-US" smtClean="0"/>
              <a:pPr/>
              <a:t>26 April 2023</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BAC9E232-9D5D-4D27-AF47-61E4C4587D76}" type="datetime3">
              <a:rPr lang="en-US" smtClean="0"/>
              <a:pPr/>
              <a:t>26 April 2023</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5079B3BB-114E-4111-8052-0BC0558AA05F}" type="datetime3">
              <a:rPr lang="en-US" smtClean="0"/>
              <a:pPr/>
              <a:t>26 April 2023</a:t>
            </a:fld>
            <a:endParaRPr lang="en-US"/>
          </a:p>
        </p:txBody>
      </p:sp>
      <p:sp>
        <p:nvSpPr>
          <p:cNvPr id="8" name="Footer Placeholder 7"/>
          <p:cNvSpPr>
            <a:spLocks noGrp="1"/>
          </p:cNvSpPr>
          <p:nvPr>
            <p:ph type="ftr" sz="quarter" idx="11"/>
          </p:nvPr>
        </p:nvSpPr>
        <p:spPr/>
        <p:txBody>
          <a:bodyPr/>
          <a:lstStyle/>
          <a:p>
            <a:r>
              <a:rPr lang="en-US"/>
              <a:t>School of Computing</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90D305F7-9DF8-482F-A92F-377DE8B06454}" type="datetime3">
              <a:rPr lang="en-US" smtClean="0"/>
              <a:pPr/>
              <a:t>26 April 2023</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629EA-6B2E-4077-9690-3164A6869B63}" type="datetime3">
              <a:rPr lang="en-US" smtClean="0"/>
              <a:pPr/>
              <a:t>26 April 2023</a:t>
            </a:fld>
            <a:endParaRPr lang="en-US"/>
          </a:p>
        </p:txBody>
      </p:sp>
      <p:sp>
        <p:nvSpPr>
          <p:cNvPr id="3" name="Footer Placeholder 2"/>
          <p:cNvSpPr>
            <a:spLocks noGrp="1"/>
          </p:cNvSpPr>
          <p:nvPr>
            <p:ph type="ftr" sz="quarter" idx="11"/>
          </p:nvPr>
        </p:nvSpPr>
        <p:spPr/>
        <p:txBody>
          <a:bodyPr/>
          <a:lstStyle/>
          <a:p>
            <a:r>
              <a:rPr lang="en-US"/>
              <a:t>School of Computing</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E750F3F-5DBE-4A29-BC4C-5DBB7AA3E72C}" type="datetime3">
              <a:rPr lang="en-US" smtClean="0"/>
              <a:pPr/>
              <a:t>26 April 2023</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F44D7CD-DC6B-447A-B516-2D668A535C98}" type="datetime3">
              <a:rPr lang="en-US" smtClean="0"/>
              <a:pPr/>
              <a:t>26 April 2023</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8C00D-D945-4F51-B787-E058BBE42DC9}" type="datetime3">
              <a:rPr lang="en-US" smtClean="0"/>
              <a:pPr/>
              <a:t>26 April 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dabeaz-course/practical-python/blob/master/Notes/Contents.md" TargetMode="External"/><Relationship Id="rId2" Type="http://schemas.openxmlformats.org/officeDocument/2006/relationships/hyperlink" Target="https://www.leampython.org/" TargetMode="External"/><Relationship Id="rId1" Type="http://schemas.openxmlformats.org/officeDocument/2006/relationships/slideLayout" Target="../slideLayouts/slideLayout2.xml"/><Relationship Id="rId6" Type="http://schemas.openxmlformats.org/officeDocument/2006/relationships/hyperlink" Target="http://www.numpy.org/" TargetMode="External"/><Relationship Id="rId5" Type="http://schemas.openxmlformats.org/officeDocument/2006/relationships/hyperlink" Target="http://pandas.pydata.org/" TargetMode="External"/><Relationship Id="rId4" Type="http://schemas.openxmlformats.org/officeDocument/2006/relationships/hyperlink" Target="https://numpy.org/doc/stable/user/quickstart.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a:xfrm>
            <a:off x="457200" y="1863725"/>
            <a:ext cx="7930927" cy="1128891"/>
          </a:xfrm>
        </p:spPr>
        <p:txBody>
          <a:bodyPr>
            <a:normAutofit fontScale="90000"/>
          </a:bodyPr>
          <a:lstStyle/>
          <a:p>
            <a:r>
              <a:rPr lang="en-US" sz="2800" b="1" dirty="0">
                <a:solidFill>
                  <a:schemeClr val="tx1">
                    <a:lumMod val="95000"/>
                    <a:lumOff val="5000"/>
                  </a:schemeClr>
                </a:solidFill>
                <a:latin typeface="Arial" panose="020B0604020202020204" pitchFamily="34" charset="0"/>
                <a:cs typeface="Arial" panose="020B0604020202020204" pitchFamily="34" charset="0"/>
              </a:rPr>
              <a:t>WINE QUALITY PREDICTION USING MACHINE LEARNING </a:t>
            </a:r>
            <a:br>
              <a:rPr lang="en-US" sz="2800" dirty="0">
                <a:solidFill>
                  <a:schemeClr val="tx1">
                    <a:lumMod val="95000"/>
                    <a:lumOff val="5000"/>
                  </a:schemeClr>
                </a:solidFill>
              </a:rPr>
            </a:br>
            <a:endParaRPr lang="en-US" sz="2800" dirty="0">
              <a:solidFill>
                <a:schemeClr val="accent1">
                  <a:lumMod val="50000"/>
                </a:schemeClr>
              </a:solidFill>
              <a:latin typeface="Arial" pitchFamily="34" charset="0"/>
              <a:cs typeface="Arial" pitchFamily="34" charset="0"/>
            </a:endParaRPr>
          </a:p>
        </p:txBody>
      </p:sp>
      <p:sp>
        <p:nvSpPr>
          <p:cNvPr id="17" name="Subtitle 2"/>
          <p:cNvSpPr>
            <a:spLocks noGrp="1"/>
          </p:cNvSpPr>
          <p:nvPr>
            <p:ph type="subTitle" idx="1"/>
          </p:nvPr>
        </p:nvSpPr>
        <p:spPr>
          <a:xfrm>
            <a:off x="527273" y="2992616"/>
            <a:ext cx="7930927" cy="2646184"/>
          </a:xfrm>
        </p:spPr>
        <p:txBody>
          <a:bodyPr>
            <a:normAutofit/>
          </a:bodyPr>
          <a:lstStyle/>
          <a:p>
            <a:pPr marL="0" indent="0" algn="just">
              <a:buNone/>
            </a:pPr>
            <a:r>
              <a:rPr lang="en-US" sz="2800" dirty="0">
                <a:solidFill>
                  <a:schemeClr val="tx2">
                    <a:lumMod val="50000"/>
                  </a:schemeClr>
                </a:solidFill>
                <a:latin typeface="Times New Roman" pitchFamily="18" charset="0"/>
                <a:cs typeface="Times New Roman" pitchFamily="18" charset="0"/>
              </a:rPr>
              <a:t>	</a:t>
            </a:r>
            <a:endParaRPr lang="en-US" sz="2800" dirty="0">
              <a:solidFill>
                <a:schemeClr val="tx2">
                  <a:lumMod val="50000"/>
                </a:schemeClr>
              </a:solidFill>
              <a:latin typeface="Arial" pitchFamily="34" charset="0"/>
              <a:cs typeface="Arial" pitchFamily="34" charset="0"/>
            </a:endParaRPr>
          </a:p>
          <a:p>
            <a:r>
              <a:rPr lang="en-US" sz="2400" dirty="0">
                <a:solidFill>
                  <a:schemeClr val="tx1"/>
                </a:solidFill>
                <a:latin typeface="Arial" pitchFamily="34" charset="0"/>
                <a:cs typeface="Arial" pitchFamily="34" charset="0"/>
              </a:rPr>
              <a:t>Project Supervisor: </a:t>
            </a:r>
            <a:r>
              <a:rPr lang="en-IN" sz="2400" dirty="0" err="1">
                <a:solidFill>
                  <a:schemeClr val="tx1"/>
                </a:solidFill>
                <a:effectLst/>
                <a:latin typeface="Arial" panose="020B0604020202020204" pitchFamily="34" charset="0"/>
                <a:ea typeface="Arial" panose="020B0604020202020204" pitchFamily="34" charset="0"/>
              </a:rPr>
              <a:t>Dr.</a:t>
            </a:r>
            <a:r>
              <a:rPr lang="en-IN" sz="2400" dirty="0" err="1">
                <a:solidFill>
                  <a:schemeClr val="tx1"/>
                </a:solidFill>
                <a:latin typeface="Arial" panose="020B0604020202020204" pitchFamily="34" charset="0"/>
                <a:ea typeface="Arial" panose="020B0604020202020204" pitchFamily="34" charset="0"/>
              </a:rPr>
              <a:t>T.JUDGI</a:t>
            </a:r>
            <a:r>
              <a:rPr lang="en-IN" sz="2400" dirty="0">
                <a:solidFill>
                  <a:schemeClr val="tx1"/>
                </a:solidFill>
                <a:latin typeface="Arial" panose="020B0604020202020204" pitchFamily="34" charset="0"/>
                <a:ea typeface="Arial" panose="020B0604020202020204" pitchFamily="34" charset="0"/>
              </a:rPr>
              <a:t>., </a:t>
            </a:r>
            <a:r>
              <a:rPr lang="en-IN" sz="2400" dirty="0" err="1">
                <a:solidFill>
                  <a:schemeClr val="tx1"/>
                </a:solidFill>
                <a:latin typeface="Arial" panose="020B0604020202020204" pitchFamily="34" charset="0"/>
                <a:ea typeface="Arial" panose="020B0604020202020204" pitchFamily="34" charset="0"/>
              </a:rPr>
              <a:t>M.E,Ph.d</a:t>
            </a:r>
            <a:endParaRPr lang="en-IN" sz="2400" dirty="0">
              <a:solidFill>
                <a:schemeClr val="tx1"/>
              </a:solidFill>
              <a:latin typeface="Arial" panose="020B0604020202020204" pitchFamily="34" charset="0"/>
              <a:ea typeface="Arial" panose="020B0604020202020204" pitchFamily="34" charset="0"/>
            </a:endParaRPr>
          </a:p>
          <a:p>
            <a:r>
              <a:rPr lang="en-US" sz="2400" dirty="0">
                <a:solidFill>
                  <a:schemeClr val="tx1"/>
                </a:solidFill>
                <a:latin typeface="Arial" pitchFamily="34" charset="0"/>
                <a:cs typeface="Arial" pitchFamily="34" charset="0"/>
              </a:rPr>
              <a:t>Name of the Student: PASHAM VYSHNAVI</a:t>
            </a:r>
          </a:p>
          <a:p>
            <a:r>
              <a:rPr lang="en-US" sz="2400" dirty="0">
                <a:solidFill>
                  <a:schemeClr val="tx1"/>
                </a:solidFill>
                <a:latin typeface="Arial" pitchFamily="34" charset="0"/>
                <a:cs typeface="Arial" pitchFamily="34" charset="0"/>
              </a:rPr>
              <a:t>Register Number: 40111456</a:t>
            </a:r>
          </a:p>
          <a:p>
            <a:endParaRPr lang="en-US" sz="2800" dirty="0">
              <a:solidFill>
                <a:schemeClr val="tx1"/>
              </a:solidFill>
              <a:latin typeface="Arial" pitchFamily="34" charset="0"/>
              <a:cs typeface="Arial" pitchFamily="34" charset="0"/>
            </a:endParaRPr>
          </a:p>
          <a:p>
            <a:endParaRPr lang="en-US" sz="2800" dirty="0">
              <a:solidFill>
                <a:schemeClr val="tx1"/>
              </a:solidFill>
              <a:latin typeface="Arial" pitchFamily="34" charset="0"/>
              <a:cs typeface="Arial" pitchFamily="34" charset="0"/>
            </a:endParaRPr>
          </a:p>
        </p:txBody>
      </p:sp>
      <p:sp>
        <p:nvSpPr>
          <p:cNvPr id="6" name="Footer Placeholder 5"/>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C0EC1BDC-9B67-430D-970A-E36C75175141}" type="slidenum">
              <a:rPr lang="en-US" smtClean="0"/>
              <a:pPr/>
              <a:t>1</a:t>
            </a:fld>
            <a:endParaRPr lang="en-US"/>
          </a:p>
        </p:txBody>
      </p:sp>
      <p:pic>
        <p:nvPicPr>
          <p:cNvPr id="2" name="Picture 1" descr="HEADER New copy">
            <a:extLst>
              <a:ext uri="{FF2B5EF4-FFF2-40B4-BE49-F238E27FC236}">
                <a16:creationId xmlns:a16="http://schemas.microsoft.com/office/drawing/2014/main" id="{29E2CEAE-1573-4F9B-3915-261CA7482D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0150" y="190500"/>
            <a:ext cx="65913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BB249-7BC4-3422-C70E-3C6512650D34}"/>
              </a:ext>
            </a:extLst>
          </p:cNvPr>
          <p:cNvSpPr>
            <a:spLocks noGrp="1"/>
          </p:cNvSpPr>
          <p:nvPr>
            <p:ph type="title"/>
          </p:nvPr>
        </p:nvSpPr>
        <p:spPr/>
        <p:txBody>
          <a:bodyPr/>
          <a:lstStyle/>
          <a:p>
            <a:r>
              <a:rPr lang="en-US" dirty="0">
                <a:solidFill>
                  <a:srgbClr val="C00000"/>
                </a:solidFill>
                <a:latin typeface="Arial" pitchFamily="34" charset="0"/>
                <a:cs typeface="Arial" pitchFamily="34" charset="0"/>
              </a:rPr>
              <a:t>Project Implementation</a:t>
            </a:r>
            <a:endParaRPr lang="en-IN" dirty="0"/>
          </a:p>
        </p:txBody>
      </p:sp>
      <p:sp>
        <p:nvSpPr>
          <p:cNvPr id="3" name="Content Placeholder 2">
            <a:extLst>
              <a:ext uri="{FF2B5EF4-FFF2-40B4-BE49-F238E27FC236}">
                <a16:creationId xmlns:a16="http://schemas.microsoft.com/office/drawing/2014/main" id="{69A7591E-652B-EA33-8DE6-16DF84B27388}"/>
              </a:ext>
            </a:extLst>
          </p:cNvPr>
          <p:cNvSpPr>
            <a:spLocks noGrp="1"/>
          </p:cNvSpPr>
          <p:nvPr>
            <p:ph idx="1"/>
          </p:nvPr>
        </p:nvSpPr>
        <p:spPr/>
        <p:txBody>
          <a:bodyPr>
            <a:normAutofit/>
          </a:bodyPr>
          <a:lstStyle/>
          <a:p>
            <a:r>
              <a:rPr lang="en-IN" sz="1400" dirty="0"/>
              <a:t>Modules :</a:t>
            </a:r>
          </a:p>
          <a:p>
            <a:pPr marL="514350" indent="-514350">
              <a:buFont typeface="+mj-lt"/>
              <a:buAutoNum type="arabicPeriod"/>
            </a:pPr>
            <a:r>
              <a:rPr lang="en-IN" sz="2000" dirty="0"/>
              <a:t>Import libraries</a:t>
            </a:r>
          </a:p>
          <a:p>
            <a:pPr marL="514350" indent="-514350">
              <a:buFont typeface="+mj-lt"/>
              <a:buAutoNum type="arabicPeriod"/>
            </a:pPr>
            <a:r>
              <a:rPr lang="en-IN" sz="2000" dirty="0"/>
              <a:t>Reading and </a:t>
            </a:r>
            <a:r>
              <a:rPr lang="en-IN" sz="2000" dirty="0">
                <a:latin typeface="Arial" panose="020B0604020202020204" pitchFamily="34" charset="0"/>
                <a:cs typeface="Arial" panose="020B0604020202020204" pitchFamily="34" charset="0"/>
              </a:rPr>
              <a:t>studying</a:t>
            </a:r>
            <a:r>
              <a:rPr lang="en-IN" sz="2000" dirty="0"/>
              <a:t> data</a:t>
            </a:r>
          </a:p>
          <a:p>
            <a:pPr marL="514350" indent="-514350">
              <a:buFont typeface="+mj-lt"/>
              <a:buAutoNum type="arabicPeriod"/>
            </a:pPr>
            <a:r>
              <a:rPr lang="en-IN" sz="2000" dirty="0"/>
              <a:t>Visualization</a:t>
            </a:r>
          </a:p>
          <a:p>
            <a:pPr marL="514350" indent="-514350">
              <a:buFont typeface="+mj-lt"/>
              <a:buAutoNum type="arabicPeriod"/>
            </a:pPr>
            <a:r>
              <a:rPr lang="en-IN" sz="2000" dirty="0"/>
              <a:t>Correlation matrix</a:t>
            </a:r>
          </a:p>
          <a:p>
            <a:pPr marL="514350" indent="-514350">
              <a:buFont typeface="+mj-lt"/>
              <a:buAutoNum type="arabicPeriod"/>
            </a:pPr>
            <a:r>
              <a:rPr lang="en-IN" sz="2000" dirty="0"/>
              <a:t>Stereotype</a:t>
            </a:r>
          </a:p>
          <a:p>
            <a:r>
              <a:rPr lang="en-IN" sz="1400" dirty="0"/>
              <a:t>Hardware/Software requirements :</a:t>
            </a:r>
          </a:p>
          <a:p>
            <a:pPr marL="0" indent="0">
              <a:buNone/>
            </a:pPr>
            <a:r>
              <a:rPr lang="en-US" sz="2400" dirty="0"/>
              <a:t>    </a:t>
            </a:r>
            <a:r>
              <a:rPr lang="en-US" sz="2000" dirty="0"/>
              <a:t>4GB RAM,  Operating System, Windows 10, Intel i5   processor     Generation, Anaconda, Python 3.8.</a:t>
            </a:r>
            <a:endParaRPr lang="en-IN" sz="2000" dirty="0"/>
          </a:p>
          <a:p>
            <a:pPr>
              <a:lnSpc>
                <a:spcPct val="150000"/>
              </a:lnSpc>
            </a:pPr>
            <a:endParaRPr lang="en-US" sz="2000" dirty="0">
              <a:latin typeface="Arial" panose="020B0604020202020204" pitchFamily="34" charset="0"/>
              <a:cs typeface="Arial" panose="020B0604020202020204" pitchFamily="34" charset="0"/>
            </a:endParaRPr>
          </a:p>
          <a:p>
            <a:pPr>
              <a:lnSpc>
                <a:spcPct val="150000"/>
              </a:lnSpc>
            </a:pPr>
            <a:endParaRPr lang="en-US" sz="2000" dirty="0">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F01BB3F2-CE33-C856-32D3-F52E7EFA4875}"/>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920A8381-2454-0CBB-D600-C2FFC285CDC0}"/>
              </a:ext>
            </a:extLst>
          </p:cNvPr>
          <p:cNvSpPr>
            <a:spLocks noGrp="1"/>
          </p:cNvSpPr>
          <p:nvPr>
            <p:ph type="sldNum" sz="quarter" idx="12"/>
          </p:nvPr>
        </p:nvSpPr>
        <p:spPr/>
        <p:txBody>
          <a:bodyPr/>
          <a:lstStyle/>
          <a:p>
            <a:fld id="{7B28076C-CE04-4A00-BFAA-A90EA8355859}" type="slidenum">
              <a:rPr lang="en-US" smtClean="0"/>
              <a:pPr/>
              <a:t>10</a:t>
            </a:fld>
            <a:endParaRPr lang="en-US"/>
          </a:p>
        </p:txBody>
      </p:sp>
    </p:spTree>
    <p:extLst>
      <p:ext uri="{BB962C8B-B14F-4D97-AF65-F5344CB8AC3E}">
        <p14:creationId xmlns:p14="http://schemas.microsoft.com/office/powerpoint/2010/main" val="172238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BB249-7BC4-3422-C70E-3C6512650D34}"/>
              </a:ext>
            </a:extLst>
          </p:cNvPr>
          <p:cNvSpPr>
            <a:spLocks noGrp="1"/>
          </p:cNvSpPr>
          <p:nvPr>
            <p:ph type="title"/>
          </p:nvPr>
        </p:nvSpPr>
        <p:spPr/>
        <p:txBody>
          <a:bodyPr/>
          <a:lstStyle/>
          <a:p>
            <a:r>
              <a:rPr lang="en-US" dirty="0">
                <a:solidFill>
                  <a:srgbClr val="C00000"/>
                </a:solidFill>
                <a:latin typeface="Arial" pitchFamily="34" charset="0"/>
                <a:cs typeface="Arial" pitchFamily="34" charset="0"/>
              </a:rPr>
              <a:t>Result and Discussions</a:t>
            </a:r>
            <a:endParaRPr lang="en-IN" dirty="0"/>
          </a:p>
        </p:txBody>
      </p:sp>
      <p:sp>
        <p:nvSpPr>
          <p:cNvPr id="3" name="Content Placeholder 2">
            <a:extLst>
              <a:ext uri="{FF2B5EF4-FFF2-40B4-BE49-F238E27FC236}">
                <a16:creationId xmlns:a16="http://schemas.microsoft.com/office/drawing/2014/main" id="{69A7591E-652B-EA33-8DE6-16DF84B27388}"/>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Confusion matrix and its related metrics were given a good score, So by this, we can conclude that our model performed well.</a:t>
            </a:r>
          </a:p>
          <a:p>
            <a:r>
              <a:rPr lang="en-US" sz="2400" dirty="0">
                <a:latin typeface="Arial" panose="020B0604020202020204" pitchFamily="34" charset="0"/>
                <a:cs typeface="Arial" panose="020B0604020202020204" pitchFamily="34" charset="0"/>
              </a:rPr>
              <a:t>Hence, we can say that our model is pretty good because by implementing all the steps above mentioned we calculated MAE, MSE, and RMSE it is a pretty good model and our predictions will be effective.</a:t>
            </a:r>
          </a:p>
          <a:p>
            <a:pPr>
              <a:lnSpc>
                <a:spcPct val="150000"/>
              </a:lnSpc>
            </a:pPr>
            <a:endParaRPr lang="en-US" sz="2000" dirty="0">
              <a:latin typeface="Arial" panose="020B0604020202020204" pitchFamily="34" charset="0"/>
              <a:cs typeface="Arial" panose="020B0604020202020204" pitchFamily="34" charset="0"/>
            </a:endParaRPr>
          </a:p>
          <a:p>
            <a:pPr>
              <a:lnSpc>
                <a:spcPct val="150000"/>
              </a:lnSpc>
            </a:pPr>
            <a:endParaRPr lang="en-US" sz="2000" dirty="0">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F01BB3F2-CE33-C856-32D3-F52E7EFA4875}"/>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920A8381-2454-0CBB-D600-C2FFC285CDC0}"/>
              </a:ext>
            </a:extLst>
          </p:cNvPr>
          <p:cNvSpPr>
            <a:spLocks noGrp="1"/>
          </p:cNvSpPr>
          <p:nvPr>
            <p:ph type="sldNum" sz="quarter" idx="12"/>
          </p:nvPr>
        </p:nvSpPr>
        <p:spPr/>
        <p:txBody>
          <a:bodyPr/>
          <a:lstStyle/>
          <a:p>
            <a:fld id="{7B28076C-CE04-4A00-BFAA-A90EA8355859}" type="slidenum">
              <a:rPr lang="en-US" smtClean="0"/>
              <a:pPr/>
              <a:t>11</a:t>
            </a:fld>
            <a:endParaRPr lang="en-US"/>
          </a:p>
        </p:txBody>
      </p:sp>
    </p:spTree>
    <p:extLst>
      <p:ext uri="{BB962C8B-B14F-4D97-AF65-F5344CB8AC3E}">
        <p14:creationId xmlns:p14="http://schemas.microsoft.com/office/powerpoint/2010/main" val="1957270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A6E1-0CF0-1224-3A68-FCD0E089FA40}"/>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FC40A27B-B351-D285-3DA5-847E89743882}"/>
              </a:ext>
            </a:extLst>
          </p:cNvPr>
          <p:cNvPicPr>
            <a:picLocks noGrp="1" noChangeAspect="1"/>
          </p:cNvPicPr>
          <p:nvPr>
            <p:ph idx="1"/>
          </p:nvPr>
        </p:nvPicPr>
        <p:blipFill>
          <a:blip r:embed="rId2"/>
          <a:stretch>
            <a:fillRect/>
          </a:stretch>
        </p:blipFill>
        <p:spPr>
          <a:xfrm>
            <a:off x="761999" y="1524000"/>
            <a:ext cx="7924161" cy="4724400"/>
          </a:xfrm>
        </p:spPr>
      </p:pic>
      <p:sp>
        <p:nvSpPr>
          <p:cNvPr id="5" name="Footer Placeholder 4">
            <a:extLst>
              <a:ext uri="{FF2B5EF4-FFF2-40B4-BE49-F238E27FC236}">
                <a16:creationId xmlns:a16="http://schemas.microsoft.com/office/drawing/2014/main" id="{DC43F8B6-7FD0-1175-C4F6-6975A93C3C9D}"/>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853786AE-D06D-4F50-8C76-0E6BF595F0C5}"/>
              </a:ext>
            </a:extLst>
          </p:cNvPr>
          <p:cNvSpPr>
            <a:spLocks noGrp="1"/>
          </p:cNvSpPr>
          <p:nvPr>
            <p:ph type="sldNum" sz="quarter" idx="12"/>
          </p:nvPr>
        </p:nvSpPr>
        <p:spPr/>
        <p:txBody>
          <a:bodyPr/>
          <a:lstStyle/>
          <a:p>
            <a:fld id="{7B28076C-CE04-4A00-BFAA-A90EA8355859}" type="slidenum">
              <a:rPr lang="en-US" smtClean="0"/>
              <a:pPr/>
              <a:t>12</a:t>
            </a:fld>
            <a:endParaRPr lang="en-US"/>
          </a:p>
        </p:txBody>
      </p:sp>
    </p:spTree>
    <p:extLst>
      <p:ext uri="{BB962C8B-B14F-4D97-AF65-F5344CB8AC3E}">
        <p14:creationId xmlns:p14="http://schemas.microsoft.com/office/powerpoint/2010/main" val="869249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C7E91-70D9-192C-DCBE-DC95580DBDCB}"/>
              </a:ext>
            </a:extLst>
          </p:cNvPr>
          <p:cNvSpPr>
            <a:spLocks noGrp="1"/>
          </p:cNvSpPr>
          <p:nvPr>
            <p:ph type="title"/>
          </p:nvPr>
        </p:nvSpPr>
        <p:spPr/>
        <p:txBody>
          <a:bodyPr/>
          <a:lstStyle/>
          <a:p>
            <a:r>
              <a:rPr lang="en-US" dirty="0">
                <a:solidFill>
                  <a:srgbClr val="C00000"/>
                </a:solidFill>
                <a:latin typeface="Arial" pitchFamily="34" charset="0"/>
                <a:cs typeface="Arial" pitchFamily="34" charset="0"/>
              </a:rPr>
              <a:t>Result snapshots</a:t>
            </a:r>
            <a:endParaRPr lang="en-IN" dirty="0"/>
          </a:p>
        </p:txBody>
      </p:sp>
      <p:pic>
        <p:nvPicPr>
          <p:cNvPr id="8" name="Content Placeholder 7">
            <a:extLst>
              <a:ext uri="{FF2B5EF4-FFF2-40B4-BE49-F238E27FC236}">
                <a16:creationId xmlns:a16="http://schemas.microsoft.com/office/drawing/2014/main" id="{A5D36642-AA04-2E32-5DB4-99E71A179042}"/>
              </a:ext>
            </a:extLst>
          </p:cNvPr>
          <p:cNvPicPr>
            <a:picLocks noGrp="1" noChangeAspect="1"/>
          </p:cNvPicPr>
          <p:nvPr>
            <p:ph idx="1"/>
          </p:nvPr>
        </p:nvPicPr>
        <p:blipFill>
          <a:blip r:embed="rId2"/>
          <a:stretch>
            <a:fillRect/>
          </a:stretch>
        </p:blipFill>
        <p:spPr>
          <a:xfrm>
            <a:off x="457200" y="1828800"/>
            <a:ext cx="8229600" cy="3962400"/>
          </a:xfrm>
        </p:spPr>
      </p:pic>
      <p:sp>
        <p:nvSpPr>
          <p:cNvPr id="5" name="Footer Placeholder 4">
            <a:extLst>
              <a:ext uri="{FF2B5EF4-FFF2-40B4-BE49-F238E27FC236}">
                <a16:creationId xmlns:a16="http://schemas.microsoft.com/office/drawing/2014/main" id="{99E22C86-0C8E-24B3-8422-4C58CAA43F6D}"/>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C1865E93-52A6-D2DA-7F57-C7F99BA36376}"/>
              </a:ext>
            </a:extLst>
          </p:cNvPr>
          <p:cNvSpPr>
            <a:spLocks noGrp="1"/>
          </p:cNvSpPr>
          <p:nvPr>
            <p:ph type="sldNum" sz="quarter" idx="12"/>
          </p:nvPr>
        </p:nvSpPr>
        <p:spPr/>
        <p:txBody>
          <a:bodyPr/>
          <a:lstStyle/>
          <a:p>
            <a:fld id="{7B28076C-CE04-4A00-BFAA-A90EA8355859}" type="slidenum">
              <a:rPr lang="en-US" smtClean="0"/>
              <a:pPr/>
              <a:t>13</a:t>
            </a:fld>
            <a:endParaRPr lang="en-US"/>
          </a:p>
        </p:txBody>
      </p:sp>
    </p:spTree>
    <p:extLst>
      <p:ext uri="{BB962C8B-B14F-4D97-AF65-F5344CB8AC3E}">
        <p14:creationId xmlns:p14="http://schemas.microsoft.com/office/powerpoint/2010/main" val="3221174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1C9E-99EA-1F49-41A5-8BC3B053A87C}"/>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55A95FF9-118E-6176-6FE4-EFE1772B2C28}"/>
              </a:ext>
            </a:extLst>
          </p:cNvPr>
          <p:cNvPicPr>
            <a:picLocks noGrp="1" noChangeAspect="1"/>
          </p:cNvPicPr>
          <p:nvPr>
            <p:ph idx="1"/>
          </p:nvPr>
        </p:nvPicPr>
        <p:blipFill>
          <a:blip r:embed="rId2"/>
          <a:stretch>
            <a:fillRect/>
          </a:stretch>
        </p:blipFill>
        <p:spPr>
          <a:xfrm>
            <a:off x="457200" y="1981200"/>
            <a:ext cx="8229600" cy="2895600"/>
          </a:xfrm>
        </p:spPr>
      </p:pic>
      <p:sp>
        <p:nvSpPr>
          <p:cNvPr id="5" name="Footer Placeholder 4">
            <a:extLst>
              <a:ext uri="{FF2B5EF4-FFF2-40B4-BE49-F238E27FC236}">
                <a16:creationId xmlns:a16="http://schemas.microsoft.com/office/drawing/2014/main" id="{6DEFCD26-02FF-0D7B-A520-F7673655BFEF}"/>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E4B9469F-49CF-B6EC-3EEF-C4C56D0369F2}"/>
              </a:ext>
            </a:extLst>
          </p:cNvPr>
          <p:cNvSpPr>
            <a:spLocks noGrp="1"/>
          </p:cNvSpPr>
          <p:nvPr>
            <p:ph type="sldNum" sz="quarter" idx="12"/>
          </p:nvPr>
        </p:nvSpPr>
        <p:spPr/>
        <p:txBody>
          <a:bodyPr/>
          <a:lstStyle/>
          <a:p>
            <a:fld id="{7B28076C-CE04-4A00-BFAA-A90EA8355859}" type="slidenum">
              <a:rPr lang="en-US" smtClean="0"/>
              <a:pPr/>
              <a:t>14</a:t>
            </a:fld>
            <a:endParaRPr lang="en-US"/>
          </a:p>
        </p:txBody>
      </p:sp>
    </p:spTree>
    <p:extLst>
      <p:ext uri="{BB962C8B-B14F-4D97-AF65-F5344CB8AC3E}">
        <p14:creationId xmlns:p14="http://schemas.microsoft.com/office/powerpoint/2010/main" val="3438879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F4DC5-D92B-2950-B970-B4E9CAB0EEFC}"/>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118FC7C2-C3D2-BD38-B400-BED9174CC09D}"/>
              </a:ext>
            </a:extLst>
          </p:cNvPr>
          <p:cNvPicPr>
            <a:picLocks noGrp="1" noChangeAspect="1"/>
          </p:cNvPicPr>
          <p:nvPr>
            <p:ph idx="1"/>
          </p:nvPr>
        </p:nvPicPr>
        <p:blipFill>
          <a:blip r:embed="rId2"/>
          <a:stretch>
            <a:fillRect/>
          </a:stretch>
        </p:blipFill>
        <p:spPr>
          <a:xfrm>
            <a:off x="457200" y="1828800"/>
            <a:ext cx="8229600" cy="4114800"/>
          </a:xfrm>
        </p:spPr>
      </p:pic>
      <p:sp>
        <p:nvSpPr>
          <p:cNvPr id="5" name="Footer Placeholder 4">
            <a:extLst>
              <a:ext uri="{FF2B5EF4-FFF2-40B4-BE49-F238E27FC236}">
                <a16:creationId xmlns:a16="http://schemas.microsoft.com/office/drawing/2014/main" id="{325CC55A-015A-C277-B4C5-45B3C91E55FE}"/>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0FDDDF68-7FA7-1F44-186A-F040D75E6EF0}"/>
              </a:ext>
            </a:extLst>
          </p:cNvPr>
          <p:cNvSpPr>
            <a:spLocks noGrp="1"/>
          </p:cNvSpPr>
          <p:nvPr>
            <p:ph type="sldNum" sz="quarter" idx="12"/>
          </p:nvPr>
        </p:nvSpPr>
        <p:spPr/>
        <p:txBody>
          <a:bodyPr/>
          <a:lstStyle/>
          <a:p>
            <a:fld id="{7B28076C-CE04-4A00-BFAA-A90EA8355859}" type="slidenum">
              <a:rPr lang="en-US" smtClean="0"/>
              <a:pPr/>
              <a:t>15</a:t>
            </a:fld>
            <a:endParaRPr lang="en-US"/>
          </a:p>
        </p:txBody>
      </p:sp>
    </p:spTree>
    <p:extLst>
      <p:ext uri="{BB962C8B-B14F-4D97-AF65-F5344CB8AC3E}">
        <p14:creationId xmlns:p14="http://schemas.microsoft.com/office/powerpoint/2010/main" val="982754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40CFD-2C2C-DF75-2313-C9AD91C9E30F}"/>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87DE1543-AA0F-0782-D793-E6152B9BF055}"/>
              </a:ext>
            </a:extLst>
          </p:cNvPr>
          <p:cNvPicPr>
            <a:picLocks noGrp="1" noChangeAspect="1"/>
          </p:cNvPicPr>
          <p:nvPr>
            <p:ph idx="1"/>
          </p:nvPr>
        </p:nvPicPr>
        <p:blipFill>
          <a:blip r:embed="rId2"/>
          <a:stretch>
            <a:fillRect/>
          </a:stretch>
        </p:blipFill>
        <p:spPr>
          <a:xfrm>
            <a:off x="457200" y="1752600"/>
            <a:ext cx="8229600" cy="3962400"/>
          </a:xfrm>
        </p:spPr>
      </p:pic>
      <p:sp>
        <p:nvSpPr>
          <p:cNvPr id="5" name="Footer Placeholder 4">
            <a:extLst>
              <a:ext uri="{FF2B5EF4-FFF2-40B4-BE49-F238E27FC236}">
                <a16:creationId xmlns:a16="http://schemas.microsoft.com/office/drawing/2014/main" id="{67AFD9E1-31FA-D3BB-2447-8A4A5F4262BA}"/>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41113F85-C3FA-8C27-61AB-04056197CB64}"/>
              </a:ext>
            </a:extLst>
          </p:cNvPr>
          <p:cNvSpPr>
            <a:spLocks noGrp="1"/>
          </p:cNvSpPr>
          <p:nvPr>
            <p:ph type="sldNum" sz="quarter" idx="12"/>
          </p:nvPr>
        </p:nvSpPr>
        <p:spPr/>
        <p:txBody>
          <a:bodyPr/>
          <a:lstStyle/>
          <a:p>
            <a:fld id="{7B28076C-CE04-4A00-BFAA-A90EA8355859}" type="slidenum">
              <a:rPr lang="en-US" smtClean="0"/>
              <a:pPr/>
              <a:t>16</a:t>
            </a:fld>
            <a:endParaRPr lang="en-US"/>
          </a:p>
        </p:txBody>
      </p:sp>
    </p:spTree>
    <p:extLst>
      <p:ext uri="{BB962C8B-B14F-4D97-AF65-F5344CB8AC3E}">
        <p14:creationId xmlns:p14="http://schemas.microsoft.com/office/powerpoint/2010/main" val="2920392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C5BB6-624B-A491-0890-F9A1D30B2CF0}"/>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3B1A3CE6-562F-941A-A34D-AE7BC74F6271}"/>
              </a:ext>
            </a:extLst>
          </p:cNvPr>
          <p:cNvPicPr>
            <a:picLocks noGrp="1" noChangeAspect="1"/>
          </p:cNvPicPr>
          <p:nvPr>
            <p:ph idx="1"/>
          </p:nvPr>
        </p:nvPicPr>
        <p:blipFill>
          <a:blip r:embed="rId2"/>
          <a:stretch>
            <a:fillRect/>
          </a:stretch>
        </p:blipFill>
        <p:spPr>
          <a:xfrm>
            <a:off x="457200" y="1676400"/>
            <a:ext cx="8229600" cy="4267200"/>
          </a:xfrm>
        </p:spPr>
      </p:pic>
      <p:sp>
        <p:nvSpPr>
          <p:cNvPr id="5" name="Footer Placeholder 4">
            <a:extLst>
              <a:ext uri="{FF2B5EF4-FFF2-40B4-BE49-F238E27FC236}">
                <a16:creationId xmlns:a16="http://schemas.microsoft.com/office/drawing/2014/main" id="{580B6D7C-3A6E-F49F-2E06-355C41DE23CE}"/>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0E6EFFBF-DA2F-C31D-5FC2-52F17597210D}"/>
              </a:ext>
            </a:extLst>
          </p:cNvPr>
          <p:cNvSpPr>
            <a:spLocks noGrp="1"/>
          </p:cNvSpPr>
          <p:nvPr>
            <p:ph type="sldNum" sz="quarter" idx="12"/>
          </p:nvPr>
        </p:nvSpPr>
        <p:spPr/>
        <p:txBody>
          <a:bodyPr/>
          <a:lstStyle/>
          <a:p>
            <a:fld id="{7B28076C-CE04-4A00-BFAA-A90EA8355859}" type="slidenum">
              <a:rPr lang="en-US" smtClean="0"/>
              <a:pPr/>
              <a:t>17</a:t>
            </a:fld>
            <a:endParaRPr lang="en-US"/>
          </a:p>
        </p:txBody>
      </p:sp>
    </p:spTree>
    <p:extLst>
      <p:ext uri="{BB962C8B-B14F-4D97-AF65-F5344CB8AC3E}">
        <p14:creationId xmlns:p14="http://schemas.microsoft.com/office/powerpoint/2010/main" val="1427206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2465D-D826-8B59-51A5-C62D7FF1F674}"/>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F624AF29-CC21-9B62-D3BB-DE092FD25CE1}"/>
              </a:ext>
            </a:extLst>
          </p:cNvPr>
          <p:cNvPicPr>
            <a:picLocks noGrp="1" noChangeAspect="1"/>
          </p:cNvPicPr>
          <p:nvPr>
            <p:ph idx="1"/>
          </p:nvPr>
        </p:nvPicPr>
        <p:blipFill>
          <a:blip r:embed="rId2"/>
          <a:stretch>
            <a:fillRect/>
          </a:stretch>
        </p:blipFill>
        <p:spPr>
          <a:xfrm>
            <a:off x="457200" y="1676400"/>
            <a:ext cx="8229600" cy="4114800"/>
          </a:xfrm>
        </p:spPr>
      </p:pic>
      <p:sp>
        <p:nvSpPr>
          <p:cNvPr id="5" name="Footer Placeholder 4">
            <a:extLst>
              <a:ext uri="{FF2B5EF4-FFF2-40B4-BE49-F238E27FC236}">
                <a16:creationId xmlns:a16="http://schemas.microsoft.com/office/drawing/2014/main" id="{A79C7E14-ABD0-3E22-7D06-F2D515BED781}"/>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F2E6C91B-EF15-99B5-FCD0-DF1B61250479}"/>
              </a:ext>
            </a:extLst>
          </p:cNvPr>
          <p:cNvSpPr>
            <a:spLocks noGrp="1"/>
          </p:cNvSpPr>
          <p:nvPr>
            <p:ph type="sldNum" sz="quarter" idx="12"/>
          </p:nvPr>
        </p:nvSpPr>
        <p:spPr/>
        <p:txBody>
          <a:bodyPr/>
          <a:lstStyle/>
          <a:p>
            <a:fld id="{7B28076C-CE04-4A00-BFAA-A90EA8355859}" type="slidenum">
              <a:rPr lang="en-US" smtClean="0"/>
              <a:pPr/>
              <a:t>18</a:t>
            </a:fld>
            <a:endParaRPr lang="en-US"/>
          </a:p>
        </p:txBody>
      </p:sp>
    </p:spTree>
    <p:extLst>
      <p:ext uri="{BB962C8B-B14F-4D97-AF65-F5344CB8AC3E}">
        <p14:creationId xmlns:p14="http://schemas.microsoft.com/office/powerpoint/2010/main" val="2268585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D518-296F-30EE-0B5D-43945DA6E7FC}"/>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C6792750-0655-57BB-CAA7-867D76C5D155}"/>
              </a:ext>
            </a:extLst>
          </p:cNvPr>
          <p:cNvPicPr>
            <a:picLocks noGrp="1" noChangeAspect="1"/>
          </p:cNvPicPr>
          <p:nvPr>
            <p:ph idx="1"/>
          </p:nvPr>
        </p:nvPicPr>
        <p:blipFill>
          <a:blip r:embed="rId2"/>
          <a:stretch>
            <a:fillRect/>
          </a:stretch>
        </p:blipFill>
        <p:spPr>
          <a:xfrm>
            <a:off x="457199" y="1676400"/>
            <a:ext cx="8255639" cy="4267200"/>
          </a:xfrm>
        </p:spPr>
      </p:pic>
      <p:sp>
        <p:nvSpPr>
          <p:cNvPr id="5" name="Footer Placeholder 4">
            <a:extLst>
              <a:ext uri="{FF2B5EF4-FFF2-40B4-BE49-F238E27FC236}">
                <a16:creationId xmlns:a16="http://schemas.microsoft.com/office/drawing/2014/main" id="{4B45BEF8-CD19-B5A7-C1C1-ABBBA4BEECB7}"/>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435B3EEA-06EB-D079-CAA5-DD3A18DF9003}"/>
              </a:ext>
            </a:extLst>
          </p:cNvPr>
          <p:cNvSpPr>
            <a:spLocks noGrp="1"/>
          </p:cNvSpPr>
          <p:nvPr>
            <p:ph type="sldNum" sz="quarter" idx="12"/>
          </p:nvPr>
        </p:nvSpPr>
        <p:spPr/>
        <p:txBody>
          <a:bodyPr/>
          <a:lstStyle/>
          <a:p>
            <a:fld id="{7B28076C-CE04-4A00-BFAA-A90EA8355859}" type="slidenum">
              <a:rPr lang="en-US" smtClean="0"/>
              <a:pPr/>
              <a:t>19</a:t>
            </a:fld>
            <a:endParaRPr lang="en-US"/>
          </a:p>
        </p:txBody>
      </p:sp>
    </p:spTree>
    <p:extLst>
      <p:ext uri="{BB962C8B-B14F-4D97-AF65-F5344CB8AC3E}">
        <p14:creationId xmlns:p14="http://schemas.microsoft.com/office/powerpoint/2010/main" val="680927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l"/>
            <a:r>
              <a:rPr lang="en-US" dirty="0">
                <a:solidFill>
                  <a:srgbClr val="C00000"/>
                </a:solidFill>
                <a:latin typeface="Arial" pitchFamily="34" charset="0"/>
                <a:cs typeface="Arial" pitchFamily="34" charset="0"/>
              </a:rPr>
              <a:t> Presentation Outline </a:t>
            </a:r>
            <a:endParaRPr lang="en-US" dirty="0">
              <a:solidFill>
                <a:schemeClr val="tx2">
                  <a:lumMod val="50000"/>
                </a:schemeClr>
              </a:solidFill>
              <a:latin typeface="Arial" pitchFamily="34" charset="0"/>
              <a:cs typeface="Arial" pitchFamily="34" charset="0"/>
            </a:endParaRPr>
          </a:p>
        </p:txBody>
      </p:sp>
      <p:sp>
        <p:nvSpPr>
          <p:cNvPr id="3" name="Content Placeholder 2"/>
          <p:cNvSpPr>
            <a:spLocks noGrp="1"/>
          </p:cNvSpPr>
          <p:nvPr>
            <p:ph idx="1"/>
          </p:nvPr>
        </p:nvSpPr>
        <p:spPr>
          <a:xfrm>
            <a:off x="609600" y="1633077"/>
            <a:ext cx="8229600" cy="4525963"/>
          </a:xfrm>
        </p:spPr>
        <p:txBody>
          <a:bodyPr>
            <a:normAutofit/>
          </a:bodyPr>
          <a:lstStyle/>
          <a:p>
            <a:pPr>
              <a:buFont typeface="Wingdings" panose="05000000000000000000" pitchFamily="2" charset="2"/>
              <a:buChar char="v"/>
            </a:pPr>
            <a:r>
              <a:rPr lang="en-US" sz="2000" dirty="0">
                <a:latin typeface="Arial" pitchFamily="34" charset="0"/>
                <a:cs typeface="Arial" pitchFamily="34" charset="0"/>
              </a:rPr>
              <a:t>Course Certificate</a:t>
            </a:r>
          </a:p>
          <a:p>
            <a:pPr>
              <a:buFont typeface="Wingdings" panose="05000000000000000000" pitchFamily="2" charset="2"/>
              <a:buChar char="v"/>
            </a:pPr>
            <a:r>
              <a:rPr lang="en-US" sz="2000" dirty="0">
                <a:latin typeface="Arial" pitchFamily="34" charset="0"/>
                <a:cs typeface="Arial" pitchFamily="34" charset="0"/>
              </a:rPr>
              <a:t>Introduction</a:t>
            </a:r>
          </a:p>
          <a:p>
            <a:pPr>
              <a:buFont typeface="Wingdings" panose="05000000000000000000" pitchFamily="2" charset="2"/>
              <a:buChar char="v"/>
            </a:pPr>
            <a:r>
              <a:rPr lang="en-US" sz="2000" dirty="0">
                <a:latin typeface="Arial" pitchFamily="34" charset="0"/>
                <a:cs typeface="Arial" pitchFamily="34" charset="0"/>
              </a:rPr>
              <a:t>Objectives</a:t>
            </a:r>
          </a:p>
          <a:p>
            <a:pPr>
              <a:buFont typeface="Wingdings" panose="05000000000000000000" pitchFamily="2" charset="2"/>
              <a:buChar char="v"/>
            </a:pPr>
            <a:r>
              <a:rPr lang="en-US" sz="2000" dirty="0">
                <a:latin typeface="Arial" pitchFamily="34" charset="0"/>
                <a:cs typeface="Arial" pitchFamily="34" charset="0"/>
              </a:rPr>
              <a:t>System Architecture / Ideation Map</a:t>
            </a:r>
          </a:p>
          <a:p>
            <a:pPr>
              <a:buFont typeface="Wingdings" panose="05000000000000000000" pitchFamily="2" charset="2"/>
              <a:buChar char="v"/>
            </a:pPr>
            <a:r>
              <a:rPr lang="en-US" sz="2000" dirty="0">
                <a:latin typeface="Arial" pitchFamily="34" charset="0"/>
                <a:cs typeface="Arial" pitchFamily="34" charset="0"/>
              </a:rPr>
              <a:t>Project Implementation</a:t>
            </a:r>
          </a:p>
          <a:p>
            <a:pPr>
              <a:buFont typeface="Wingdings" panose="05000000000000000000" pitchFamily="2" charset="2"/>
              <a:buChar char="v"/>
            </a:pPr>
            <a:r>
              <a:rPr lang="en-US" sz="2000" dirty="0">
                <a:latin typeface="Arial" pitchFamily="34" charset="0"/>
                <a:cs typeface="Arial" pitchFamily="34" charset="0"/>
              </a:rPr>
              <a:t>Results and Discussions</a:t>
            </a:r>
          </a:p>
          <a:p>
            <a:pPr>
              <a:buFont typeface="Wingdings" panose="05000000000000000000" pitchFamily="2" charset="2"/>
              <a:buChar char="v"/>
            </a:pPr>
            <a:r>
              <a:rPr lang="en-US" sz="2000" dirty="0">
                <a:latin typeface="Arial" pitchFamily="34" charset="0"/>
                <a:cs typeface="Arial" pitchFamily="34" charset="0"/>
              </a:rPr>
              <a:t>Result Snapshots</a:t>
            </a:r>
          </a:p>
          <a:p>
            <a:pPr>
              <a:buFont typeface="Wingdings" panose="05000000000000000000" pitchFamily="2" charset="2"/>
              <a:buChar char="v"/>
            </a:pPr>
            <a:r>
              <a:rPr lang="en-US" sz="2000" dirty="0">
                <a:latin typeface="Arial" pitchFamily="34" charset="0"/>
                <a:cs typeface="Arial" pitchFamily="34" charset="0"/>
              </a:rPr>
              <a:t>Conclusion &amp; Future work</a:t>
            </a:r>
          </a:p>
          <a:p>
            <a:pPr>
              <a:buFont typeface="Wingdings" panose="05000000000000000000" pitchFamily="2" charset="2"/>
              <a:buChar char="v"/>
            </a:pPr>
            <a:r>
              <a:rPr lang="en-US" sz="2000" dirty="0">
                <a:latin typeface="Arial" pitchFamily="34" charset="0"/>
                <a:cs typeface="Arial" pitchFamily="34" charset="0"/>
              </a:rPr>
              <a:t>References</a:t>
            </a:r>
          </a:p>
          <a:p>
            <a:pPr marL="0" indent="0">
              <a:buNone/>
            </a:pPr>
            <a:endParaRPr lang="en-US" sz="2000" dirty="0">
              <a:latin typeface="Arial" pitchFamily="34" charset="0"/>
              <a:cs typeface="Arial" pitchFamily="34" charset="0"/>
            </a:endParaRPr>
          </a:p>
          <a:p>
            <a:endParaRPr lang="en-US" dirty="0"/>
          </a:p>
        </p:txBody>
      </p:sp>
      <p:sp>
        <p:nvSpPr>
          <p:cNvPr id="5" name="Footer Placeholder 4"/>
          <p:cNvSpPr>
            <a:spLocks noGrp="1"/>
          </p:cNvSpPr>
          <p:nvPr>
            <p:ph type="ftr" sz="quarter" idx="11"/>
          </p:nvPr>
        </p:nvSpPr>
        <p:spPr/>
        <p:txBody>
          <a:bodyPr/>
          <a:lstStyle/>
          <a:p>
            <a:r>
              <a:rPr lang="en-US"/>
              <a:t>School of Computing</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AAB561-5663-332C-4879-B3BE43BB664A}"/>
              </a:ext>
            </a:extLst>
          </p:cNvPr>
          <p:cNvSpPr>
            <a:spLocks noGrp="1"/>
          </p:cNvSpPr>
          <p:nvPr>
            <p:ph type="title"/>
          </p:nvPr>
        </p:nvSpPr>
        <p:spPr/>
        <p:txBody>
          <a:bodyPr/>
          <a:lstStyle/>
          <a:p>
            <a:r>
              <a:rPr lang="en-US" sz="4400" dirty="0">
                <a:solidFill>
                  <a:srgbClr val="C00000"/>
                </a:solidFill>
                <a:latin typeface="Arial" pitchFamily="34" charset="0"/>
                <a:cs typeface="Arial" pitchFamily="34" charset="0"/>
              </a:rPr>
              <a:t>Conclusion and Future Work</a:t>
            </a:r>
            <a:endParaRPr lang="en-IN" dirty="0"/>
          </a:p>
        </p:txBody>
      </p:sp>
      <p:sp>
        <p:nvSpPr>
          <p:cNvPr id="6" name="Content Placeholder 5">
            <a:extLst>
              <a:ext uri="{FF2B5EF4-FFF2-40B4-BE49-F238E27FC236}">
                <a16:creationId xmlns:a16="http://schemas.microsoft.com/office/drawing/2014/main" id="{602E7B68-D153-A2F7-7289-130875BBD78A}"/>
              </a:ext>
            </a:extLst>
          </p:cNvPr>
          <p:cNvSpPr>
            <a:spLocks noGrp="1"/>
          </p:cNvSpPr>
          <p:nvPr>
            <p:ph idx="1"/>
          </p:nvPr>
        </p:nvSpPr>
        <p:spPr/>
        <p:txBody>
          <a:bodyPr>
            <a:normAutofit/>
          </a:bodyPr>
          <a:lstStyle/>
          <a:p>
            <a:pPr>
              <a:lnSpc>
                <a:spcPct val="150000"/>
              </a:lnSpc>
            </a:pPr>
            <a:r>
              <a:rPr lang="en-US" sz="2000" dirty="0">
                <a:cs typeface="Arial" pitchFamily="34" charset="0"/>
              </a:rPr>
              <a:t>Machine learning approaches work well for wine prediction. Prediction of wine quality helps a lot for the government to ban low-quality or cheap wines which are unhealthy for people.</a:t>
            </a:r>
          </a:p>
          <a:p>
            <a:pPr>
              <a:lnSpc>
                <a:spcPct val="150000"/>
              </a:lnSpc>
            </a:pPr>
            <a:r>
              <a:rPr lang="en-US" sz="2000" dirty="0">
                <a:cs typeface="Arial" pitchFamily="34" charset="0"/>
              </a:rPr>
              <a:t>-&gt; I had taken a wide range of research about different ML Algorithms and finally choose a Linear regression approach to solve this problem.</a:t>
            </a:r>
          </a:p>
          <a:p>
            <a:r>
              <a:rPr lang="en-US" sz="2000" dirty="0"/>
              <a:t>-&gt; In this project, we implement a Linear regression approach and we observed that it predicted very well.</a:t>
            </a:r>
          </a:p>
          <a:p>
            <a:r>
              <a:rPr lang="en-US" sz="2000" dirty="0"/>
              <a:t>-&gt; In the process of research, I came to know about the various  ML techniques and their different algorithms which help to solve real-world problems. </a:t>
            </a:r>
          </a:p>
          <a:p>
            <a:endParaRPr lang="en-IN" sz="2000" dirty="0"/>
          </a:p>
        </p:txBody>
      </p:sp>
      <p:sp>
        <p:nvSpPr>
          <p:cNvPr id="3" name="Footer Placeholder 2">
            <a:extLst>
              <a:ext uri="{FF2B5EF4-FFF2-40B4-BE49-F238E27FC236}">
                <a16:creationId xmlns:a16="http://schemas.microsoft.com/office/drawing/2014/main" id="{DD3C78B6-622B-F433-D697-2985C9872FA4}"/>
              </a:ext>
            </a:extLst>
          </p:cNvPr>
          <p:cNvSpPr>
            <a:spLocks noGrp="1"/>
          </p:cNvSpPr>
          <p:nvPr>
            <p:ph type="ftr" sz="quarter" idx="11"/>
          </p:nvPr>
        </p:nvSpPr>
        <p:spPr/>
        <p:txBody>
          <a:bodyPr/>
          <a:lstStyle/>
          <a:p>
            <a:r>
              <a:rPr lang="en-US"/>
              <a:t>School of Computing</a:t>
            </a:r>
          </a:p>
        </p:txBody>
      </p:sp>
      <p:sp>
        <p:nvSpPr>
          <p:cNvPr id="4" name="Slide Number Placeholder 3">
            <a:extLst>
              <a:ext uri="{FF2B5EF4-FFF2-40B4-BE49-F238E27FC236}">
                <a16:creationId xmlns:a16="http://schemas.microsoft.com/office/drawing/2014/main" id="{629611BE-9BDC-3334-2B48-041CFB749ABA}"/>
              </a:ext>
            </a:extLst>
          </p:cNvPr>
          <p:cNvSpPr>
            <a:spLocks noGrp="1"/>
          </p:cNvSpPr>
          <p:nvPr>
            <p:ph type="sldNum" sz="quarter" idx="12"/>
          </p:nvPr>
        </p:nvSpPr>
        <p:spPr/>
        <p:txBody>
          <a:bodyPr/>
          <a:lstStyle/>
          <a:p>
            <a:fld id="{7B28076C-CE04-4A00-BFAA-A90EA8355859}" type="slidenum">
              <a:rPr lang="en-US" smtClean="0"/>
              <a:pPr/>
              <a:t>20</a:t>
            </a:fld>
            <a:endParaRPr lang="en-US"/>
          </a:p>
        </p:txBody>
      </p:sp>
    </p:spTree>
    <p:extLst>
      <p:ext uri="{BB962C8B-B14F-4D97-AF65-F5344CB8AC3E}">
        <p14:creationId xmlns:p14="http://schemas.microsoft.com/office/powerpoint/2010/main" val="1374327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F4285-641D-D121-2A65-8497F45238B5}"/>
              </a:ext>
            </a:extLst>
          </p:cNvPr>
          <p:cNvSpPr>
            <a:spLocks noGrp="1"/>
          </p:cNvSpPr>
          <p:nvPr>
            <p:ph type="title"/>
          </p:nvPr>
        </p:nvSpPr>
        <p:spPr/>
        <p:txBody>
          <a:bodyPr/>
          <a:lstStyle/>
          <a:p>
            <a:r>
              <a:rPr lang="en-US" dirty="0">
                <a:solidFill>
                  <a:srgbClr val="C00000"/>
                </a:solidFill>
              </a:rPr>
              <a:t>References</a:t>
            </a:r>
            <a:endParaRPr lang="en-IN" dirty="0"/>
          </a:p>
        </p:txBody>
      </p:sp>
      <p:sp>
        <p:nvSpPr>
          <p:cNvPr id="3" name="Content Placeholder 2">
            <a:extLst>
              <a:ext uri="{FF2B5EF4-FFF2-40B4-BE49-F238E27FC236}">
                <a16:creationId xmlns:a16="http://schemas.microsoft.com/office/drawing/2014/main" id="{AE8B6714-2E94-82E6-A1EA-6991D31486A4}"/>
              </a:ext>
            </a:extLst>
          </p:cNvPr>
          <p:cNvSpPr>
            <a:spLocks noGrp="1"/>
          </p:cNvSpPr>
          <p:nvPr>
            <p:ph idx="1"/>
          </p:nvPr>
        </p:nvSpPr>
        <p:spPr/>
        <p:txBody>
          <a:bodyPr>
            <a:normAutofit fontScale="55000" lnSpcReduction="20000"/>
          </a:bodyPr>
          <a:lstStyle/>
          <a:p>
            <a:pPr algn="just"/>
            <a:r>
              <a:rPr lang="en-US" dirty="0"/>
              <a:t>For Learning Python Language:- </a:t>
            </a:r>
            <a:r>
              <a:rPr lang="en-US" dirty="0">
                <a:hlinkClick r:id="rId2"/>
              </a:rPr>
              <a:t>https://www.leampython.org/</a:t>
            </a:r>
            <a:endParaRPr lang="en-US" dirty="0"/>
          </a:p>
          <a:p>
            <a:pPr algn="just"/>
            <a:endParaRPr lang="en-US" dirty="0"/>
          </a:p>
          <a:p>
            <a:pPr algn="just"/>
            <a:r>
              <a:rPr lang="en-US" dirty="0"/>
              <a:t>GitHub:-</a:t>
            </a:r>
            <a:r>
              <a:rPr lang="en-US" dirty="0">
                <a:hlinkClick r:id="rId3"/>
              </a:rPr>
              <a:t>https://github.com/dabeaz-course/practical-python/blob/master/Notes/Contents.md</a:t>
            </a:r>
            <a:r>
              <a:rPr lang="en-US" dirty="0"/>
              <a:t>   </a:t>
            </a:r>
          </a:p>
          <a:p>
            <a:pPr algn="just"/>
            <a:endParaRPr lang="en-US" dirty="0"/>
          </a:p>
          <a:p>
            <a:pPr algn="just"/>
            <a:r>
              <a:rPr lang="en-US" dirty="0" err="1"/>
              <a:t>Numpy</a:t>
            </a:r>
            <a:r>
              <a:rPr lang="en-US" dirty="0"/>
              <a:t>:- </a:t>
            </a:r>
            <a:r>
              <a:rPr lang="en-US" dirty="0">
                <a:hlinkClick r:id="rId4"/>
              </a:rPr>
              <a:t>https://numpy.org/doc/stable/user/quickstart.html</a:t>
            </a:r>
            <a:endParaRPr lang="en-US" dirty="0"/>
          </a:p>
          <a:p>
            <a:pPr marL="0" indent="0" algn="just">
              <a:buNone/>
            </a:pPr>
            <a:endParaRPr lang="en-US" dirty="0"/>
          </a:p>
          <a:p>
            <a:r>
              <a:rPr lang="en-IN" sz="4400" kern="1200" dirty="0">
                <a:solidFill>
                  <a:schemeClr val="tx1"/>
                </a:solidFill>
                <a:effectLst/>
                <a:latin typeface="+mn-lt"/>
                <a:ea typeface="+mn-ea"/>
                <a:cs typeface="+mn-cs"/>
              </a:rPr>
              <a:t>To conduct this project the following tools have been used : </a:t>
            </a:r>
          </a:p>
          <a:p>
            <a:pPr marL="0" indent="0">
              <a:buNone/>
            </a:pPr>
            <a:r>
              <a:rPr lang="en-IN" sz="4400" kern="1200" dirty="0">
                <a:solidFill>
                  <a:schemeClr val="tx1"/>
                </a:solidFill>
                <a:effectLst/>
                <a:latin typeface="+mn-lt"/>
                <a:ea typeface="+mn-ea"/>
                <a:cs typeface="+mn-cs"/>
              </a:rPr>
              <a:t> </a:t>
            </a:r>
          </a:p>
          <a:p>
            <a:pPr lvl="0" fontAlgn="base"/>
            <a:r>
              <a:rPr lang="en-IN" sz="4400" u="none" strike="noStrike" kern="1200" dirty="0">
                <a:solidFill>
                  <a:schemeClr val="tx1"/>
                </a:solidFill>
                <a:effectLst/>
                <a:latin typeface="+mn-lt"/>
                <a:ea typeface="+mn-ea"/>
                <a:cs typeface="+mn-cs"/>
              </a:rPr>
              <a:t> </a:t>
            </a:r>
            <a:r>
              <a:rPr lang="en-US" dirty="0"/>
              <a:t>Pandas (Library) : </a:t>
            </a:r>
            <a:r>
              <a:rPr lang="en-US" dirty="0">
                <a:hlinkClick r:id="rId5"/>
              </a:rPr>
              <a:t>http://pandas.pydata.org/</a:t>
            </a:r>
            <a:endParaRPr lang="en-US" dirty="0"/>
          </a:p>
          <a:p>
            <a:pPr algn="just"/>
            <a:endParaRPr lang="en-US" dirty="0"/>
          </a:p>
          <a:p>
            <a:pPr algn="just"/>
            <a:r>
              <a:rPr lang="en-US" dirty="0" err="1"/>
              <a:t>Numpy</a:t>
            </a:r>
            <a:r>
              <a:rPr lang="en-US" dirty="0"/>
              <a:t> (Library) : </a:t>
            </a:r>
            <a:r>
              <a:rPr lang="en-US" dirty="0">
                <a:hlinkClick r:id="rId6"/>
              </a:rPr>
              <a:t>http://www.numpy.org/</a:t>
            </a:r>
            <a:endParaRPr lang="en-US" dirty="0"/>
          </a:p>
          <a:p>
            <a:pPr algn="just"/>
            <a:endParaRPr lang="en-US" dirty="0"/>
          </a:p>
          <a:p>
            <a:pPr algn="just"/>
            <a:r>
              <a:rPr lang="en-US" dirty="0" err="1"/>
              <a:t>Scikit­learn</a:t>
            </a:r>
            <a:r>
              <a:rPr lang="en-US" dirty="0"/>
              <a:t> (Library) : http://scikit­learn.org/</a:t>
            </a:r>
          </a:p>
          <a:p>
            <a:endParaRPr lang="en-IN" sz="3600" dirty="0">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572C23BD-05CE-1FB4-0C04-7EA95AFA2289}"/>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FE644895-8188-F39F-139A-BD2B14A89103}"/>
              </a:ext>
            </a:extLst>
          </p:cNvPr>
          <p:cNvSpPr>
            <a:spLocks noGrp="1"/>
          </p:cNvSpPr>
          <p:nvPr>
            <p:ph type="sldNum" sz="quarter" idx="12"/>
          </p:nvPr>
        </p:nvSpPr>
        <p:spPr/>
        <p:txBody>
          <a:bodyPr/>
          <a:lstStyle/>
          <a:p>
            <a:fld id="{7B28076C-CE04-4A00-BFAA-A90EA8355859}" type="slidenum">
              <a:rPr lang="en-US" smtClean="0"/>
              <a:pPr/>
              <a:t>21</a:t>
            </a:fld>
            <a:endParaRPr lang="en-US"/>
          </a:p>
        </p:txBody>
      </p:sp>
    </p:spTree>
    <p:extLst>
      <p:ext uri="{BB962C8B-B14F-4D97-AF65-F5344CB8AC3E}">
        <p14:creationId xmlns:p14="http://schemas.microsoft.com/office/powerpoint/2010/main" val="1909531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7A87B-CE91-C5AE-EC00-BD28D39FA5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B6CD00-FCD6-9080-580B-1CD7CD202DD2}"/>
              </a:ext>
            </a:extLst>
          </p:cNvPr>
          <p:cNvSpPr>
            <a:spLocks noGrp="1"/>
          </p:cNvSpPr>
          <p:nvPr>
            <p:ph idx="1"/>
          </p:nvPr>
        </p:nvSpPr>
        <p:spPr/>
        <p:txBody>
          <a:bodyPr>
            <a:normAutofit/>
          </a:bodyPr>
          <a:lstStyle/>
          <a:p>
            <a:pPr marL="0" indent="0">
              <a:buNone/>
            </a:pPr>
            <a:endParaRPr lang="en-US" sz="6000" dirty="0"/>
          </a:p>
          <a:p>
            <a:pPr marL="0" indent="0">
              <a:buNone/>
            </a:pPr>
            <a:r>
              <a:rPr lang="en-US" sz="6000" dirty="0"/>
              <a:t>            THANK YOU</a:t>
            </a:r>
            <a:endParaRPr lang="en-IN" sz="6000" dirty="0"/>
          </a:p>
        </p:txBody>
      </p:sp>
      <p:sp>
        <p:nvSpPr>
          <p:cNvPr id="4" name="Date Placeholder 3">
            <a:extLst>
              <a:ext uri="{FF2B5EF4-FFF2-40B4-BE49-F238E27FC236}">
                <a16:creationId xmlns:a16="http://schemas.microsoft.com/office/drawing/2014/main" id="{7CABD6F0-9B47-92D5-F6A0-701469AE1355}"/>
              </a:ext>
            </a:extLst>
          </p:cNvPr>
          <p:cNvSpPr>
            <a:spLocks noGrp="1"/>
          </p:cNvSpPr>
          <p:nvPr>
            <p:ph type="dt" sz="half" idx="10"/>
          </p:nvPr>
        </p:nvSpPr>
        <p:spPr/>
        <p:txBody>
          <a:bodyPr/>
          <a:lstStyle/>
          <a:p>
            <a:fld id="{DD1A6F9D-DD77-42A7-A6AB-57439E778FC8}" type="datetime3">
              <a:rPr lang="en-US" smtClean="0"/>
              <a:pPr/>
              <a:t>26 April 2023</a:t>
            </a:fld>
            <a:endParaRPr lang="en-US"/>
          </a:p>
        </p:txBody>
      </p:sp>
      <p:sp>
        <p:nvSpPr>
          <p:cNvPr id="5" name="Footer Placeholder 4">
            <a:extLst>
              <a:ext uri="{FF2B5EF4-FFF2-40B4-BE49-F238E27FC236}">
                <a16:creationId xmlns:a16="http://schemas.microsoft.com/office/drawing/2014/main" id="{D6D2FA38-B5E4-798A-B76C-A106A559A1D5}"/>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2C080CB3-428D-6B18-9E5C-176ABD3B917B}"/>
              </a:ext>
            </a:extLst>
          </p:cNvPr>
          <p:cNvSpPr>
            <a:spLocks noGrp="1"/>
          </p:cNvSpPr>
          <p:nvPr>
            <p:ph type="sldNum" sz="quarter" idx="12"/>
          </p:nvPr>
        </p:nvSpPr>
        <p:spPr/>
        <p:txBody>
          <a:bodyPr/>
          <a:lstStyle/>
          <a:p>
            <a:fld id="{7B28076C-CE04-4A00-BFAA-A90EA8355859}" type="slidenum">
              <a:rPr lang="en-US" smtClean="0"/>
              <a:pPr/>
              <a:t>22</a:t>
            </a:fld>
            <a:endParaRPr lang="en-US"/>
          </a:p>
        </p:txBody>
      </p:sp>
    </p:spTree>
    <p:extLst>
      <p:ext uri="{BB962C8B-B14F-4D97-AF65-F5344CB8AC3E}">
        <p14:creationId xmlns:p14="http://schemas.microsoft.com/office/powerpoint/2010/main" val="946125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Arial" pitchFamily="34" charset="0"/>
                <a:cs typeface="Arial" pitchFamily="34" charset="0"/>
              </a:rPr>
              <a:t> Course Certificate</a:t>
            </a:r>
            <a:endParaRPr lang="en-IN" dirty="0">
              <a:solidFill>
                <a:schemeClr val="tx2">
                  <a:lumMod val="50000"/>
                </a:schemeClr>
              </a:solidFill>
            </a:endParaRPr>
          </a:p>
        </p:txBody>
      </p:sp>
      <p:sp>
        <p:nvSpPr>
          <p:cNvPr id="3" name="Content Placeholder 2"/>
          <p:cNvSpPr>
            <a:spLocks noGrp="1"/>
          </p:cNvSpPr>
          <p:nvPr>
            <p:ph idx="1"/>
          </p:nvPr>
        </p:nvSpPr>
        <p:spPr>
          <a:xfrm>
            <a:off x="457200" y="1371600"/>
            <a:ext cx="8229600" cy="4984750"/>
          </a:xfrm>
        </p:spPr>
        <p:txBody>
          <a:bodyPr>
            <a:normAutofit/>
          </a:bodyPr>
          <a:lstStyle/>
          <a:p>
            <a:pPr>
              <a:lnSpc>
                <a:spcPct val="120000"/>
              </a:lnSpc>
              <a:buClr>
                <a:schemeClr val="tx1"/>
              </a:buClr>
            </a:pPr>
            <a:endParaRPr lang="en-US" sz="1900" dirty="0">
              <a:latin typeface="Times New Roman" pitchFamily="18" charset="0"/>
              <a:cs typeface="Times New Roman" pitchFamily="18" charset="0"/>
            </a:endParaRPr>
          </a:p>
          <a:p>
            <a:endParaRPr lang="en-IN" dirty="0">
              <a:solidFill>
                <a:schemeClr val="tx2">
                  <a:lumMod val="50000"/>
                </a:schemeClr>
              </a:solidFill>
            </a:endParaRPr>
          </a:p>
        </p:txBody>
      </p:sp>
      <p:sp>
        <p:nvSpPr>
          <p:cNvPr id="5" name="Footer Placeholder 4"/>
          <p:cNvSpPr>
            <a:spLocks noGrp="1"/>
          </p:cNvSpPr>
          <p:nvPr>
            <p:ph type="ftr" sz="quarter" idx="11"/>
          </p:nvPr>
        </p:nvSpPr>
        <p:spPr/>
        <p:txBody>
          <a:bodyPr/>
          <a:lstStyle/>
          <a:p>
            <a:r>
              <a:rPr lang="en-US" dirty="0"/>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a:t>
            </a:fld>
            <a:endParaRPr lang="en-US"/>
          </a:p>
        </p:txBody>
      </p:sp>
      <p:pic>
        <p:nvPicPr>
          <p:cNvPr id="7" name="Picture 6">
            <a:extLst>
              <a:ext uri="{FF2B5EF4-FFF2-40B4-BE49-F238E27FC236}">
                <a16:creationId xmlns:a16="http://schemas.microsoft.com/office/drawing/2014/main" id="{D5D0B3B8-5083-381E-49D3-4AB10168AE32}"/>
              </a:ext>
            </a:extLst>
          </p:cNvPr>
          <p:cNvPicPr>
            <a:picLocks noChangeAspect="1"/>
          </p:cNvPicPr>
          <p:nvPr/>
        </p:nvPicPr>
        <p:blipFill>
          <a:blip r:embed="rId2"/>
          <a:stretch>
            <a:fillRect/>
          </a:stretch>
        </p:blipFill>
        <p:spPr>
          <a:xfrm>
            <a:off x="298940" y="1268759"/>
            <a:ext cx="8593540" cy="5452715"/>
          </a:xfrm>
          <a:prstGeom prst="rect">
            <a:avLst/>
          </a:prstGeom>
        </p:spPr>
      </p:pic>
    </p:spTree>
    <p:extLst>
      <p:ext uri="{BB962C8B-B14F-4D97-AF65-F5344CB8AC3E}">
        <p14:creationId xmlns:p14="http://schemas.microsoft.com/office/powerpoint/2010/main" val="2675767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09095-90C3-9258-0DFF-FA70079B73E1}"/>
              </a:ext>
            </a:extLst>
          </p:cNvPr>
          <p:cNvSpPr>
            <a:spLocks noGrp="1"/>
          </p:cNvSpPr>
          <p:nvPr>
            <p:ph type="title"/>
          </p:nvPr>
        </p:nvSpPr>
        <p:spPr/>
        <p:txBody>
          <a:bodyPr/>
          <a:lstStyle/>
          <a:p>
            <a:r>
              <a:rPr lang="en-US" dirty="0">
                <a:solidFill>
                  <a:srgbClr val="C00000"/>
                </a:solidFill>
                <a:latin typeface="Arial" pitchFamily="34" charset="0"/>
                <a:cs typeface="Arial" pitchFamily="34" charset="0"/>
              </a:rPr>
              <a:t>Introduction</a:t>
            </a:r>
            <a:endParaRPr lang="en-IN" dirty="0"/>
          </a:p>
        </p:txBody>
      </p:sp>
      <p:sp>
        <p:nvSpPr>
          <p:cNvPr id="3" name="Content Placeholder 2">
            <a:extLst>
              <a:ext uri="{FF2B5EF4-FFF2-40B4-BE49-F238E27FC236}">
                <a16:creationId xmlns:a16="http://schemas.microsoft.com/office/drawing/2014/main" id="{38C803A5-056F-CFAB-2440-64CDF8F44820}"/>
              </a:ext>
            </a:extLst>
          </p:cNvPr>
          <p:cNvSpPr>
            <a:spLocks noGrp="1"/>
          </p:cNvSpPr>
          <p:nvPr>
            <p:ph idx="1"/>
          </p:nvPr>
        </p:nvSpPr>
        <p:spPr/>
        <p:txBody>
          <a:bodyPr>
            <a:normAutofit/>
          </a:bodyPr>
          <a:lstStyle/>
          <a:p>
            <a:pPr algn="just">
              <a:lnSpc>
                <a:spcPct val="150000"/>
              </a:lnSpc>
            </a:pPr>
            <a:r>
              <a:rPr lang="en-US" sz="2000" b="0" i="0" dirty="0">
                <a:effectLst/>
                <a:latin typeface="Arial" panose="020B0604020202020204" pitchFamily="34" charset="0"/>
                <a:cs typeface="Arial" panose="020B0604020202020204" pitchFamily="34" charset="0"/>
              </a:rPr>
              <a:t>The wine industry shows recent exponential growth as social drinking is on the rise.</a:t>
            </a:r>
          </a:p>
          <a:p>
            <a:pPr algn="just">
              <a:lnSpc>
                <a:spcPct val="150000"/>
              </a:lnSpc>
            </a:pPr>
            <a:r>
              <a:rPr lang="en-US" sz="2000" b="0" i="0" dirty="0">
                <a:effectLst/>
                <a:latin typeface="Arial" panose="020B0604020202020204" pitchFamily="34" charset="0"/>
                <a:cs typeface="Arial" panose="020B0604020202020204" pitchFamily="34" charset="0"/>
              </a:rPr>
              <a:t>Wine is the most commonly used beverage globally, and its values are considered important in society. </a:t>
            </a:r>
          </a:p>
          <a:p>
            <a:pPr algn="just">
              <a:lnSpc>
                <a:spcPct val="150000"/>
              </a:lnSpc>
            </a:pPr>
            <a:r>
              <a:rPr lang="en-US" sz="2000" b="0" i="0" dirty="0">
                <a:effectLst/>
                <a:latin typeface="Arial" panose="020B0604020202020204" pitchFamily="34" charset="0"/>
                <a:cs typeface="Arial" panose="020B0604020202020204" pitchFamily="34" charset="0"/>
              </a:rPr>
              <a:t>Nowadays, industry players are using product quality certifications to promote their products.</a:t>
            </a:r>
          </a:p>
          <a:p>
            <a:pPr algn="just">
              <a:lnSpc>
                <a:spcPct val="150000"/>
              </a:lnSpc>
            </a:pPr>
            <a:r>
              <a:rPr lang="en-US" sz="2000" b="0" i="0" dirty="0">
                <a:effectLst/>
                <a:latin typeface="Arial" panose="020B0604020202020204" pitchFamily="34" charset="0"/>
                <a:cs typeface="Arial" panose="020B0604020202020204" pitchFamily="34" charset="0"/>
              </a:rPr>
              <a:t>This is a time-consuming process and requires the assessment given by human experts, which makes this process very expensive.</a:t>
            </a:r>
          </a:p>
          <a:p>
            <a:pPr>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01C94635-958A-8702-6689-266A1D1B764F}"/>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6ABB6FAA-06FC-9F4C-A1AB-0389C9D5E6A5}"/>
              </a:ext>
            </a:extLst>
          </p:cNvPr>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359489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noAutofit/>
          </a:bodyPr>
          <a:lstStyle/>
          <a:p>
            <a:pPr algn="l"/>
            <a:r>
              <a:rPr lang="en-US" dirty="0">
                <a:latin typeface="+mn-lt"/>
                <a:cs typeface="Arial" pitchFamily="34" charset="0"/>
              </a:rPr>
              <a:t>                     </a:t>
            </a:r>
            <a:r>
              <a:rPr lang="en-US" sz="4400" dirty="0">
                <a:solidFill>
                  <a:srgbClr val="C00000"/>
                </a:solidFill>
                <a:latin typeface="Arial" pitchFamily="34" charset="0"/>
                <a:cs typeface="Arial" pitchFamily="34" charset="0"/>
              </a:rPr>
              <a:t>Introduction</a:t>
            </a:r>
            <a:endParaRPr lang="en-US" dirty="0">
              <a:latin typeface="+mn-lt"/>
              <a:cs typeface="Arial" pitchFamily="34" charset="0"/>
            </a:endParaRPr>
          </a:p>
        </p:txBody>
      </p:sp>
      <p:sp>
        <p:nvSpPr>
          <p:cNvPr id="2" name="Content Placeholder 1">
            <a:extLst>
              <a:ext uri="{FF2B5EF4-FFF2-40B4-BE49-F238E27FC236}">
                <a16:creationId xmlns:a16="http://schemas.microsoft.com/office/drawing/2014/main" id="{340A8199-1E53-BBF7-C418-029A16A58071}"/>
              </a:ext>
            </a:extLst>
          </p:cNvPr>
          <p:cNvSpPr>
            <a:spLocks noGrp="1"/>
          </p:cNvSpPr>
          <p:nvPr>
            <p:ph idx="1"/>
          </p:nvPr>
        </p:nvSpPr>
        <p:spPr>
          <a:xfrm>
            <a:off x="381000" y="1166843"/>
            <a:ext cx="8382000" cy="4883121"/>
          </a:xfrm>
        </p:spPr>
        <p:txBody>
          <a:bodyPr>
            <a:normAutofit/>
          </a:bodyPr>
          <a:lstStyle/>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S.</a:t>
            </a:r>
            <a:endParaRPr lang="en-IN" sz="1800" b="0" i="0" u="none" strike="noStrike" dirty="0">
              <a:effectLst/>
              <a:latin typeface="Arial" panose="020B0604020202020204" pitchFamily="34" charset="0"/>
            </a:endParaRPr>
          </a:p>
        </p:txBody>
      </p:sp>
      <p:sp>
        <p:nvSpPr>
          <p:cNvPr id="8" name="Footer Placeholder 7"/>
          <p:cNvSpPr>
            <a:spLocks noGrp="1"/>
          </p:cNvSpPr>
          <p:nvPr>
            <p:ph type="ftr" sz="quarter" idx="11"/>
          </p:nvPr>
        </p:nvSpPr>
        <p:spPr/>
        <p:txBody>
          <a:bodyPr/>
          <a:lstStyle/>
          <a:p>
            <a:r>
              <a:rPr lang="en-US"/>
              <a:t>School of Computing</a:t>
            </a:r>
          </a:p>
        </p:txBody>
      </p:sp>
      <p:sp>
        <p:nvSpPr>
          <p:cNvPr id="9" name="Slide Number Placeholder 8"/>
          <p:cNvSpPr>
            <a:spLocks noGrp="1"/>
          </p:cNvSpPr>
          <p:nvPr>
            <p:ph type="sldNum" sz="quarter" idx="12"/>
          </p:nvPr>
        </p:nvSpPr>
        <p:spPr/>
        <p:txBody>
          <a:bodyPr/>
          <a:lstStyle/>
          <a:p>
            <a:fld id="{7B28076C-CE04-4A00-BFAA-A90EA8355859}" type="slidenum">
              <a:rPr lang="en-US" smtClean="0"/>
              <a:pPr/>
              <a:t>5</a:t>
            </a:fld>
            <a:endParaRPr lang="en-US"/>
          </a:p>
        </p:txBody>
      </p:sp>
      <p:sp>
        <p:nvSpPr>
          <p:cNvPr id="12" name="TextBox 11">
            <a:extLst>
              <a:ext uri="{FF2B5EF4-FFF2-40B4-BE49-F238E27FC236}">
                <a16:creationId xmlns:a16="http://schemas.microsoft.com/office/drawing/2014/main" id="{9B1EB618-A0F9-EE72-E0F1-65C93BC6A233}"/>
              </a:ext>
            </a:extLst>
          </p:cNvPr>
          <p:cNvSpPr txBox="1"/>
          <p:nvPr/>
        </p:nvSpPr>
        <p:spPr>
          <a:xfrm>
            <a:off x="457200" y="1371601"/>
            <a:ext cx="8071340" cy="5447645"/>
          </a:xfrm>
          <a:prstGeom prst="rect">
            <a:avLst/>
          </a:prstGeom>
          <a:noFill/>
        </p:spPr>
        <p:txBody>
          <a:bodyPr wrap="square" rtlCol="0">
            <a:spAutoFit/>
          </a:bodyPr>
          <a:lstStyle/>
          <a:p>
            <a:pPr algn="just">
              <a:lnSpc>
                <a:spcPct val="150000"/>
              </a:lnSpc>
              <a:buFont typeface="Wingdings" panose="05000000000000000000" pitchFamily="2" charset="2"/>
              <a:buChar char="Ø"/>
            </a:pPr>
            <a:r>
              <a:rPr lang="en-US" sz="2000" b="0" i="0" dirty="0">
                <a:effectLst/>
                <a:latin typeface="Arial" panose="020B0604020202020204" pitchFamily="34" charset="0"/>
                <a:cs typeface="Arial" panose="020B0604020202020204" pitchFamily="34" charset="0"/>
              </a:rPr>
              <a:t>A vital factor in wine certification and quality assessment is physicochemical tests, which are laboratory-based and consider factors like acidity, pH level, sugar, and other chemical properties. </a:t>
            </a:r>
          </a:p>
          <a:p>
            <a:pPr algn="just">
              <a:lnSpc>
                <a:spcPct val="150000"/>
              </a:lnSpc>
              <a:buFont typeface="Wingdings" panose="05000000000000000000" pitchFamily="2" charset="2"/>
              <a:buChar char="Ø"/>
            </a:pPr>
            <a:endParaRPr lang="en-US" sz="2000" b="0" i="0" dirty="0">
              <a:effectLst/>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Ø"/>
            </a:pPr>
            <a:r>
              <a:rPr lang="en-US" sz="2000" b="0" i="0" dirty="0">
                <a:effectLst/>
                <a:latin typeface="Arial" panose="020B0604020202020204" pitchFamily="34" charset="0"/>
                <a:cs typeface="Arial" panose="020B0604020202020204" pitchFamily="34" charset="0"/>
              </a:rPr>
              <a:t>The wine market would be of interest if the human quality of tasting can be related to wine’s chemical properties so that certification and quality assessment and assurance processes are more controlled.</a:t>
            </a:r>
          </a:p>
          <a:p>
            <a:pPr algn="just">
              <a:lnSpc>
                <a:spcPct val="150000"/>
              </a:lnSpc>
              <a:buFont typeface="Wingdings" panose="05000000000000000000" pitchFamily="2" charset="2"/>
              <a:buChar char="Ø"/>
            </a:pPr>
            <a:endParaRPr lang="en-US" sz="2000" b="0" i="0" dirty="0">
              <a:effectLst/>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Ø"/>
            </a:pPr>
            <a:r>
              <a:rPr lang="en-US" sz="2000" b="0" i="0" dirty="0">
                <a:effectLst/>
                <a:latin typeface="Arial" panose="020B0604020202020204" pitchFamily="34" charset="0"/>
                <a:cs typeface="Arial" panose="020B0604020202020204" pitchFamily="34" charset="0"/>
              </a:rPr>
              <a:t> This project aims to determine the quality of wine production taking factors like acidity, pH level, sugar, and other chemical properties as data.</a:t>
            </a:r>
            <a:endParaRPr lang="en-US" sz="20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18597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8984-1441-37C0-06BD-B2FB460FF552}"/>
              </a:ext>
            </a:extLst>
          </p:cNvPr>
          <p:cNvSpPr>
            <a:spLocks noGrp="1"/>
          </p:cNvSpPr>
          <p:nvPr>
            <p:ph type="title"/>
          </p:nvPr>
        </p:nvSpPr>
        <p:spPr/>
        <p:txBody>
          <a:bodyPr/>
          <a:lstStyle/>
          <a:p>
            <a:r>
              <a:rPr lang="en-US" dirty="0">
                <a:solidFill>
                  <a:srgbClr val="C00000"/>
                </a:solidFill>
              </a:rPr>
              <a:t>Problem Statement</a:t>
            </a:r>
            <a:endParaRPr lang="en-IN" dirty="0">
              <a:solidFill>
                <a:srgbClr val="C00000"/>
              </a:solidFill>
            </a:endParaRPr>
          </a:p>
        </p:txBody>
      </p:sp>
      <p:sp>
        <p:nvSpPr>
          <p:cNvPr id="3" name="Content Placeholder 2">
            <a:extLst>
              <a:ext uri="{FF2B5EF4-FFF2-40B4-BE49-F238E27FC236}">
                <a16:creationId xmlns:a16="http://schemas.microsoft.com/office/drawing/2014/main" id="{A54E41BC-43BE-EFD8-E910-CADB5921C0D6}"/>
              </a:ext>
            </a:extLst>
          </p:cNvPr>
          <p:cNvSpPr>
            <a:spLocks noGrp="1"/>
          </p:cNvSpPr>
          <p:nvPr>
            <p:ph idx="1"/>
          </p:nvPr>
        </p:nvSpPr>
        <p:spPr/>
        <p:txBody>
          <a:bodyPr>
            <a:normAutofit/>
          </a:bodyPr>
          <a:lstStyle/>
          <a:p>
            <a:pPr marL="0" indent="0" algn="just">
              <a:lnSpc>
                <a:spcPct val="150000"/>
              </a:lnSpc>
              <a:buNone/>
            </a:pPr>
            <a:r>
              <a:rPr lang="en-US" sz="2200" dirty="0">
                <a:solidFill>
                  <a:schemeClr val="tx1">
                    <a:lumMod val="75000"/>
                    <a:lumOff val="25000"/>
                  </a:schemeClr>
                </a:solidFill>
                <a:latin typeface="Arial" panose="020B0604020202020204" pitchFamily="34" charset="0"/>
                <a:cs typeface="Arial" panose="020B0604020202020204" pitchFamily="34" charset="0"/>
              </a:rPr>
              <a:t>The quality of a wine is important for the consumers as well as the wine industry. The traditional (expert) way of measuring wine quality is time-consuming. Nowadays, machine learning models are important tools to replace human tasks. </a:t>
            </a:r>
          </a:p>
          <a:p>
            <a:pPr marL="0" indent="0" algn="just">
              <a:lnSpc>
                <a:spcPct val="150000"/>
              </a:lnSpc>
              <a:buNone/>
            </a:pPr>
            <a:r>
              <a:rPr lang="en-US" sz="2200" dirty="0">
                <a:solidFill>
                  <a:schemeClr val="tx1">
                    <a:lumMod val="85000"/>
                    <a:lumOff val="15000"/>
                  </a:schemeClr>
                </a:solidFill>
                <a:latin typeface="Arial" panose="020B0604020202020204" pitchFamily="34" charset="0"/>
                <a:cs typeface="Arial" panose="020B0604020202020204" pitchFamily="34" charset="0"/>
              </a:rPr>
              <a:t>Therefore, </a:t>
            </a:r>
            <a:r>
              <a:rPr lang="en-US" sz="2200" dirty="0">
                <a:solidFill>
                  <a:schemeClr val="tx1">
                    <a:lumMod val="75000"/>
                    <a:lumOff val="25000"/>
                  </a:schemeClr>
                </a:solidFill>
                <a:latin typeface="Arial" panose="020B0604020202020204" pitchFamily="34" charset="0"/>
                <a:cs typeface="Arial" panose="020B0604020202020204" pitchFamily="34" charset="0"/>
              </a:rPr>
              <a:t>T</a:t>
            </a:r>
            <a:r>
              <a:rPr lang="en-US" sz="2200" dirty="0">
                <a:latin typeface="Arial" panose="020B0604020202020204" pitchFamily="34" charset="0"/>
                <a:cs typeface="Arial" panose="020B0604020202020204" pitchFamily="34" charset="0"/>
              </a:rPr>
              <a:t>he goal of this project is to use Machine           Learning to Predict the Quality of Wine taking various factors like </a:t>
            </a:r>
            <a:r>
              <a:rPr lang="en-US" sz="2200" dirty="0">
                <a:effectLst/>
                <a:latin typeface="Arial" panose="020B0604020202020204" pitchFamily="34" charset="0"/>
                <a:cs typeface="Arial" panose="020B0604020202020204" pitchFamily="34" charset="0"/>
              </a:rPr>
              <a:t>acidity, pH level, sugar, and other chemical properties as the input data</a:t>
            </a:r>
            <a:r>
              <a:rPr lang="en-US" sz="2200" b="0" i="0" dirty="0">
                <a:effectLst/>
                <a:latin typeface="Arial" panose="020B0604020202020204" pitchFamily="34" charset="0"/>
                <a:cs typeface="Arial" panose="020B0604020202020204" pitchFamily="34" charset="0"/>
              </a:rPr>
              <a:t>. </a:t>
            </a:r>
            <a:endParaRPr lang="en-IN" sz="2200" dirty="0">
              <a:latin typeface="Arial" panose="020B0604020202020204" pitchFamily="34" charset="0"/>
              <a:cs typeface="Arial" panose="020B0604020202020204" pitchFamily="34" charset="0"/>
            </a:endParaRPr>
          </a:p>
          <a:p>
            <a:pPr marL="0" indent="0">
              <a:buNone/>
            </a:pPr>
            <a:endParaRPr lang="en-IN" dirty="0"/>
          </a:p>
        </p:txBody>
      </p:sp>
      <p:sp>
        <p:nvSpPr>
          <p:cNvPr id="5" name="Footer Placeholder 4">
            <a:extLst>
              <a:ext uri="{FF2B5EF4-FFF2-40B4-BE49-F238E27FC236}">
                <a16:creationId xmlns:a16="http://schemas.microsoft.com/office/drawing/2014/main" id="{F8188692-DF5C-6621-E03E-2AD6A987AFB0}"/>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A37B3F9A-8925-7028-9360-87E8959123EA}"/>
              </a:ext>
            </a:extLst>
          </p:cNvPr>
          <p:cNvSpPr>
            <a:spLocks noGrp="1"/>
          </p:cNvSpPr>
          <p:nvPr>
            <p:ph type="sldNum" sz="quarter" idx="12"/>
          </p:nvPr>
        </p:nvSpPr>
        <p:spPr/>
        <p:txBody>
          <a:bodyPr/>
          <a:lstStyle/>
          <a:p>
            <a:fld id="{7B28076C-CE04-4A00-BFAA-A90EA8355859}" type="slidenum">
              <a:rPr lang="en-US" smtClean="0"/>
              <a:pPr/>
              <a:t>6</a:t>
            </a:fld>
            <a:endParaRPr lang="en-US"/>
          </a:p>
        </p:txBody>
      </p:sp>
    </p:spTree>
    <p:extLst>
      <p:ext uri="{BB962C8B-B14F-4D97-AF65-F5344CB8AC3E}">
        <p14:creationId xmlns:p14="http://schemas.microsoft.com/office/powerpoint/2010/main" val="20277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lstStyle/>
          <a:p>
            <a:r>
              <a:rPr lang="en-US" dirty="0">
                <a:solidFill>
                  <a:srgbClr val="C00000"/>
                </a:solidFill>
                <a:latin typeface="Arial" pitchFamily="34" charset="0"/>
                <a:cs typeface="Arial" pitchFamily="34" charset="0"/>
              </a:rPr>
              <a:t> Objectives</a:t>
            </a:r>
            <a:endParaRPr lang="en-IN" dirty="0"/>
          </a:p>
        </p:txBody>
      </p:sp>
      <p:sp>
        <p:nvSpPr>
          <p:cNvPr id="3" name="Content Placeholder 2">
            <a:extLst>
              <a:ext uri="{FF2B5EF4-FFF2-40B4-BE49-F238E27FC236}">
                <a16:creationId xmlns:a16="http://schemas.microsoft.com/office/drawing/2014/main" id="{EFBE04FF-969B-1EF5-3CD5-8CCB83BBC128}"/>
              </a:ext>
            </a:extLst>
          </p:cNvPr>
          <p:cNvSpPr>
            <a:spLocks noGrp="1"/>
          </p:cNvSpPr>
          <p:nvPr>
            <p:ph idx="1"/>
          </p:nvPr>
        </p:nvSpPr>
        <p:spPr/>
        <p:txBody>
          <a:bodyPr>
            <a:normAutofit/>
          </a:bodyPr>
          <a:lstStyle/>
          <a:p>
            <a:pPr marL="0" indent="0" algn="just">
              <a:buNone/>
            </a:pPr>
            <a:r>
              <a:rPr lang="en-US" sz="3600" dirty="0"/>
              <a:t>Objectives of this project are:</a:t>
            </a:r>
          </a:p>
          <a:p>
            <a:pPr marL="0" indent="0" algn="just">
              <a:buNone/>
            </a:pPr>
            <a:endParaRPr lang="en-US" sz="1800" dirty="0"/>
          </a:p>
          <a:p>
            <a:pPr algn="just">
              <a:buFont typeface="Wingdings" panose="05000000000000000000" pitchFamily="2" charset="2"/>
              <a:buChar char="Ø"/>
            </a:pPr>
            <a:r>
              <a:rPr lang="en-US" sz="2400" dirty="0"/>
              <a:t>To Predict the Quality of Wine Produced</a:t>
            </a:r>
          </a:p>
          <a:p>
            <a:pPr algn="just">
              <a:buFont typeface="Wingdings" panose="05000000000000000000" pitchFamily="2" charset="2"/>
              <a:buChar char="Ø"/>
            </a:pPr>
            <a:endParaRPr lang="en-US" sz="1800" dirty="0"/>
          </a:p>
          <a:p>
            <a:pPr algn="just">
              <a:buFont typeface="Wingdings" panose="05000000000000000000" pitchFamily="2" charset="2"/>
              <a:buChar char="Ø"/>
            </a:pPr>
            <a:r>
              <a:rPr lang="en-US" sz="2400" b="0" i="0" dirty="0">
                <a:effectLst/>
                <a:latin typeface="charter"/>
              </a:rPr>
              <a:t>This project aims to determine which features are the best quality red wine indicators and generate insights into each of these factors to our model’s wine quality.  </a:t>
            </a:r>
          </a:p>
          <a:p>
            <a:pPr algn="just">
              <a:buFont typeface="Wingdings" panose="05000000000000000000" pitchFamily="2" charset="2"/>
              <a:buChar char="Ø"/>
            </a:pPr>
            <a:endParaRPr lang="en-US" sz="1800" b="0" i="0" dirty="0">
              <a:effectLst/>
              <a:latin typeface="charter"/>
            </a:endParaRPr>
          </a:p>
          <a:p>
            <a:pPr algn="just">
              <a:buFont typeface="Wingdings" panose="05000000000000000000" pitchFamily="2" charset="2"/>
              <a:buChar char="Ø"/>
            </a:pPr>
            <a:r>
              <a:rPr lang="en-US" sz="2000" dirty="0">
                <a:effectLst/>
                <a:latin typeface="Arial" panose="020B0604020202020204" pitchFamily="34" charset="0"/>
                <a:ea typeface="Arial" panose="020B0604020202020204" pitchFamily="34" charset="0"/>
              </a:rPr>
              <a:t>The Objective of this project is to develop a system that can perform early prediction of the quality of wine with higher accuracy by machine learning techniques and models. To achieve this goal, we used a Linear regression model</a:t>
            </a:r>
            <a:endParaRPr lang="en-US" sz="2000" dirty="0"/>
          </a:p>
          <a:p>
            <a:endParaRPr lang="en-US" sz="2000" dirty="0">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7</a:t>
            </a:fld>
            <a:endParaRPr lang="en-US"/>
          </a:p>
        </p:txBody>
      </p:sp>
    </p:spTree>
    <p:extLst>
      <p:ext uri="{BB962C8B-B14F-4D97-AF65-F5344CB8AC3E}">
        <p14:creationId xmlns:p14="http://schemas.microsoft.com/office/powerpoint/2010/main" val="2087561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95300" y="381000"/>
            <a:ext cx="8229600" cy="655638"/>
          </a:xfrm>
        </p:spPr>
        <p:txBody>
          <a:bodyPr>
            <a:normAutofit fontScale="90000"/>
          </a:bodyPr>
          <a:lstStyle/>
          <a:p>
            <a:pPr algn="l"/>
            <a:r>
              <a:rPr lang="en-US" dirty="0">
                <a:latin typeface="Arial" pitchFamily="34" charset="0"/>
                <a:cs typeface="Arial" pitchFamily="34" charset="0"/>
              </a:rPr>
              <a:t> </a:t>
            </a:r>
            <a:r>
              <a:rPr lang="en-US" sz="4400" dirty="0">
                <a:solidFill>
                  <a:srgbClr val="C00000"/>
                </a:solidFill>
                <a:latin typeface="Arial" pitchFamily="34" charset="0"/>
                <a:cs typeface="Arial" pitchFamily="34" charset="0"/>
              </a:rPr>
              <a:t>System Architecture / Ideation Map</a:t>
            </a:r>
            <a:endParaRPr lang="en-US" dirty="0">
              <a:latin typeface="Arial" pitchFamily="34" charset="0"/>
              <a:cs typeface="Arial" pitchFamily="34" charset="0"/>
            </a:endParaRPr>
          </a:p>
        </p:txBody>
      </p:sp>
      <p:sp>
        <p:nvSpPr>
          <p:cNvPr id="11" name="Content Placeholder 2"/>
          <p:cNvSpPr>
            <a:spLocks noGrp="1"/>
          </p:cNvSpPr>
          <p:nvPr>
            <p:ph idx="1"/>
          </p:nvPr>
        </p:nvSpPr>
        <p:spPr>
          <a:xfrm>
            <a:off x="533400" y="1447800"/>
            <a:ext cx="8001000" cy="4419600"/>
          </a:xfrm>
        </p:spPr>
        <p:txBody>
          <a:bodyPr>
            <a:normAutofit/>
          </a:bodyPr>
          <a:lstStyle/>
          <a:p>
            <a:pPr algn="just">
              <a:lnSpc>
                <a:spcPct val="150000"/>
              </a:lnSpc>
            </a:pPr>
            <a:endParaRPr lang="en-US" sz="1800" dirty="0">
              <a:latin typeface="Arial" panose="020B0604020202020204" pitchFamily="34" charset="0"/>
              <a:cs typeface="Arial" panose="020B0604020202020204" pitchFamily="34" charset="0"/>
            </a:endParaRPr>
          </a:p>
          <a:p>
            <a:pPr algn="just">
              <a:lnSpc>
                <a:spcPct val="150000"/>
              </a:lnSpc>
            </a:pPr>
            <a:endParaRPr lang="en-US" sz="1800" dirty="0">
              <a:latin typeface="Arial" panose="020B0604020202020204" pitchFamily="34" charset="0"/>
              <a:cs typeface="Arial" panose="020B0604020202020204" pitchFamily="34" charset="0"/>
            </a:endParaRPr>
          </a:p>
          <a:p>
            <a:pPr algn="just">
              <a:lnSpc>
                <a:spcPct val="150000"/>
              </a:lnSpc>
            </a:pPr>
            <a:endParaRPr lang="en-US" sz="1800" dirty="0">
              <a:latin typeface="Arial" panose="020B0604020202020204" pitchFamily="34" charset="0"/>
              <a:cs typeface="Arial" panose="020B0604020202020204" pitchFamily="34" charset="0"/>
            </a:endParaRPr>
          </a:p>
          <a:p>
            <a:pPr algn="just"/>
            <a:endParaRPr lang="en-US" sz="1800" dirty="0">
              <a:latin typeface="Arial" panose="020B0604020202020204" pitchFamily="34" charset="0"/>
              <a:cs typeface="Arial" panose="020B0604020202020204" pitchFamily="34" charset="0"/>
            </a:endParaRPr>
          </a:p>
        </p:txBody>
      </p:sp>
      <p:sp>
        <p:nvSpPr>
          <p:cNvPr id="8" name="Footer Placeholder 7"/>
          <p:cNvSpPr>
            <a:spLocks noGrp="1"/>
          </p:cNvSpPr>
          <p:nvPr>
            <p:ph type="ftr" sz="quarter" idx="11"/>
          </p:nvPr>
        </p:nvSpPr>
        <p:spPr/>
        <p:txBody>
          <a:bodyPr/>
          <a:lstStyle/>
          <a:p>
            <a:r>
              <a:rPr lang="en-US"/>
              <a:t>School of Computing</a:t>
            </a:r>
          </a:p>
        </p:txBody>
      </p:sp>
      <p:sp>
        <p:nvSpPr>
          <p:cNvPr id="9" name="Slide Number Placeholder 8"/>
          <p:cNvSpPr>
            <a:spLocks noGrp="1"/>
          </p:cNvSpPr>
          <p:nvPr>
            <p:ph type="sldNum" sz="quarter" idx="12"/>
          </p:nvPr>
        </p:nvSpPr>
        <p:spPr/>
        <p:txBody>
          <a:bodyPr/>
          <a:lstStyle/>
          <a:p>
            <a:fld id="{7B28076C-CE04-4A00-BFAA-A90EA8355859}" type="slidenum">
              <a:rPr lang="en-US" smtClean="0"/>
              <a:pPr/>
              <a:t>8</a:t>
            </a:fld>
            <a:endParaRPr lang="en-US"/>
          </a:p>
        </p:txBody>
      </p:sp>
      <p:pic>
        <p:nvPicPr>
          <p:cNvPr id="3" name="Picture 2">
            <a:extLst>
              <a:ext uri="{FF2B5EF4-FFF2-40B4-BE49-F238E27FC236}">
                <a16:creationId xmlns:a16="http://schemas.microsoft.com/office/drawing/2014/main" id="{1B66205A-FDAE-F245-5B0B-DF916DA96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95400"/>
            <a:ext cx="7696200" cy="5060950"/>
          </a:xfrm>
          <a:prstGeom prst="rect">
            <a:avLst/>
          </a:prstGeom>
        </p:spPr>
      </p:pic>
    </p:spTree>
    <p:extLst>
      <p:ext uri="{BB962C8B-B14F-4D97-AF65-F5344CB8AC3E}">
        <p14:creationId xmlns:p14="http://schemas.microsoft.com/office/powerpoint/2010/main" val="3185972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EE0BA-45E9-52EF-9056-642DF1A2D7EF}"/>
              </a:ext>
            </a:extLst>
          </p:cNvPr>
          <p:cNvSpPr>
            <a:spLocks noGrp="1"/>
          </p:cNvSpPr>
          <p:nvPr>
            <p:ph type="title"/>
          </p:nvPr>
        </p:nvSpPr>
        <p:spPr/>
        <p:txBody>
          <a:bodyPr/>
          <a:lstStyle/>
          <a:p>
            <a:r>
              <a:rPr lang="en-US" dirty="0">
                <a:solidFill>
                  <a:srgbClr val="C00000"/>
                </a:solidFill>
                <a:latin typeface="Arial" pitchFamily="34" charset="0"/>
                <a:cs typeface="Arial" pitchFamily="34" charset="0"/>
              </a:rPr>
              <a:t> Project Implementation</a:t>
            </a:r>
            <a:endParaRPr lang="en-IN" dirty="0"/>
          </a:p>
        </p:txBody>
      </p:sp>
      <p:sp>
        <p:nvSpPr>
          <p:cNvPr id="6" name="Content Placeholder 5">
            <a:extLst>
              <a:ext uri="{FF2B5EF4-FFF2-40B4-BE49-F238E27FC236}">
                <a16:creationId xmlns:a16="http://schemas.microsoft.com/office/drawing/2014/main" id="{B34F7E3F-26AE-1798-E303-1CA2A9647331}"/>
              </a:ext>
            </a:extLst>
          </p:cNvPr>
          <p:cNvSpPr>
            <a:spLocks noGrp="1"/>
          </p:cNvSpPr>
          <p:nvPr>
            <p:ph idx="1"/>
          </p:nvPr>
        </p:nvSpPr>
        <p:spPr>
          <a:xfrm>
            <a:off x="457200" y="1600200"/>
            <a:ext cx="8229600" cy="4756150"/>
          </a:xfrm>
        </p:spPr>
        <p:txBody>
          <a:bodyPr>
            <a:normAutofit fontScale="25000" lnSpcReduction="20000"/>
          </a:bodyPr>
          <a:lstStyle/>
          <a:p>
            <a:pPr>
              <a:lnSpc>
                <a:spcPct val="150000"/>
              </a:lnSpc>
            </a:pPr>
            <a:r>
              <a:rPr lang="en-US" sz="5600" dirty="0">
                <a:cs typeface="Arial" pitchFamily="34" charset="0"/>
              </a:rPr>
              <a:t>To implement this project we need to follow the below steps</a:t>
            </a:r>
          </a:p>
          <a:p>
            <a:pPr lvl="1">
              <a:lnSpc>
                <a:spcPct val="170000"/>
              </a:lnSpc>
            </a:pPr>
            <a:r>
              <a:rPr lang="en-US" sz="5600" b="1" dirty="0" err="1">
                <a:cs typeface="Arial" pitchFamily="34" charset="0"/>
              </a:rPr>
              <a:t>GetData</a:t>
            </a:r>
            <a:r>
              <a:rPr lang="en-US" sz="5600" b="1" dirty="0">
                <a:cs typeface="Arial" pitchFamily="34" charset="0"/>
              </a:rPr>
              <a:t> :</a:t>
            </a:r>
          </a:p>
          <a:p>
            <a:pPr lvl="3">
              <a:lnSpc>
                <a:spcPct val="170000"/>
              </a:lnSpc>
              <a:buFont typeface="Wingdings" panose="05000000000000000000" pitchFamily="2" charset="2"/>
              <a:buChar char="§"/>
            </a:pPr>
            <a:r>
              <a:rPr lang="en-US" sz="5600" b="1" dirty="0">
                <a:cs typeface="Arial" pitchFamily="34" charset="0"/>
              </a:rPr>
              <a:t> </a:t>
            </a:r>
            <a:r>
              <a:rPr lang="en-US" sz="5600" b="1" dirty="0">
                <a:solidFill>
                  <a:srgbClr val="292929"/>
                </a:solidFill>
                <a:cs typeface="Arial" panose="020B0604020202020204" pitchFamily="34" charset="0"/>
              </a:rPr>
              <a:t>Gather all the features for the quality prediction.</a:t>
            </a:r>
          </a:p>
          <a:p>
            <a:pPr lvl="1">
              <a:lnSpc>
                <a:spcPct val="170000"/>
              </a:lnSpc>
            </a:pPr>
            <a:r>
              <a:rPr lang="en-US" sz="5600" b="1" dirty="0" err="1">
                <a:solidFill>
                  <a:srgbClr val="292929"/>
                </a:solidFill>
                <a:cs typeface="Arial" panose="020B0604020202020204" pitchFamily="34" charset="0"/>
              </a:rPr>
              <a:t>DataCleaning</a:t>
            </a:r>
            <a:r>
              <a:rPr lang="en-US" sz="5600" b="1" dirty="0">
                <a:solidFill>
                  <a:srgbClr val="292929"/>
                </a:solidFill>
                <a:cs typeface="Arial" panose="020B0604020202020204" pitchFamily="34" charset="0"/>
              </a:rPr>
              <a:t> :</a:t>
            </a:r>
          </a:p>
          <a:p>
            <a:pPr lvl="3">
              <a:lnSpc>
                <a:spcPct val="170000"/>
              </a:lnSpc>
              <a:buFont typeface="Wingdings" panose="05000000000000000000" pitchFamily="2" charset="2"/>
              <a:buChar char="§"/>
            </a:pPr>
            <a:r>
              <a:rPr lang="en-US" sz="5600" b="1" dirty="0">
                <a:solidFill>
                  <a:srgbClr val="292929"/>
                </a:solidFill>
                <a:cs typeface="Arial" panose="020B0604020202020204" pitchFamily="34" charset="0"/>
              </a:rPr>
              <a:t>Check for Null values and replace them with mean value of the column.</a:t>
            </a:r>
          </a:p>
          <a:p>
            <a:pPr lvl="1">
              <a:lnSpc>
                <a:spcPct val="170000"/>
              </a:lnSpc>
            </a:pPr>
            <a:r>
              <a:rPr lang="en-US" sz="5600" b="1" dirty="0" err="1">
                <a:solidFill>
                  <a:srgbClr val="292929"/>
                </a:solidFill>
                <a:cs typeface="Arial" panose="020B0604020202020204" pitchFamily="34" charset="0"/>
              </a:rPr>
              <a:t>DataPreprocessing</a:t>
            </a:r>
            <a:r>
              <a:rPr lang="en-US" sz="5600" b="1" dirty="0">
                <a:solidFill>
                  <a:srgbClr val="292929"/>
                </a:solidFill>
                <a:cs typeface="Arial" panose="020B0604020202020204" pitchFamily="34" charset="0"/>
              </a:rPr>
              <a:t> :</a:t>
            </a:r>
          </a:p>
          <a:p>
            <a:pPr lvl="3">
              <a:lnSpc>
                <a:spcPct val="170000"/>
              </a:lnSpc>
              <a:buFont typeface="Wingdings" panose="05000000000000000000" pitchFamily="2" charset="2"/>
              <a:buChar char="§"/>
            </a:pPr>
            <a:r>
              <a:rPr lang="en-US" sz="5600" b="1" dirty="0">
                <a:solidFill>
                  <a:srgbClr val="292929"/>
                </a:solidFill>
                <a:cs typeface="Arial" panose="020B0604020202020204" pitchFamily="34" charset="0"/>
              </a:rPr>
              <a:t> Divide the data into features(x) and label(y).</a:t>
            </a:r>
          </a:p>
          <a:p>
            <a:pPr lvl="1">
              <a:lnSpc>
                <a:spcPct val="170000"/>
              </a:lnSpc>
            </a:pPr>
            <a:r>
              <a:rPr lang="en-US" sz="5600" b="1" dirty="0">
                <a:solidFill>
                  <a:srgbClr val="292929"/>
                </a:solidFill>
                <a:cs typeface="Arial" panose="020B0604020202020204" pitchFamily="34" charset="0"/>
              </a:rPr>
              <a:t>Train and Test:</a:t>
            </a:r>
          </a:p>
          <a:p>
            <a:pPr lvl="3">
              <a:lnSpc>
                <a:spcPct val="170000"/>
              </a:lnSpc>
              <a:buFont typeface="Wingdings" panose="05000000000000000000" pitchFamily="2" charset="2"/>
              <a:buChar char="§"/>
            </a:pPr>
            <a:r>
              <a:rPr lang="en-US" sz="5600" b="1" dirty="0">
                <a:solidFill>
                  <a:srgbClr val="292929"/>
                </a:solidFill>
                <a:cs typeface="Arial" panose="020B0604020202020204" pitchFamily="34" charset="0"/>
              </a:rPr>
              <a:t> Split the dataset into train(80%) and test(20%).</a:t>
            </a:r>
          </a:p>
          <a:p>
            <a:pPr lvl="1">
              <a:lnSpc>
                <a:spcPct val="170000"/>
              </a:lnSpc>
            </a:pPr>
            <a:r>
              <a:rPr lang="en-US" sz="5600" b="1" dirty="0">
                <a:solidFill>
                  <a:srgbClr val="292929"/>
                </a:solidFill>
                <a:cs typeface="Arial" panose="020B0604020202020204" pitchFamily="34" charset="0"/>
              </a:rPr>
              <a:t>Model Selection :</a:t>
            </a:r>
          </a:p>
          <a:p>
            <a:pPr lvl="3">
              <a:lnSpc>
                <a:spcPct val="170000"/>
              </a:lnSpc>
              <a:buFont typeface="Wingdings" panose="05000000000000000000" pitchFamily="2" charset="2"/>
              <a:buChar char="§"/>
            </a:pPr>
            <a:r>
              <a:rPr lang="en-US" sz="5600" b="1" dirty="0">
                <a:solidFill>
                  <a:srgbClr val="292929"/>
                </a:solidFill>
                <a:cs typeface="Arial" panose="020B0604020202020204" pitchFamily="34" charset="0"/>
              </a:rPr>
              <a:t>  Implement  Linear regression for the given data set.</a:t>
            </a:r>
          </a:p>
          <a:p>
            <a:pPr lvl="1">
              <a:lnSpc>
                <a:spcPct val="170000"/>
              </a:lnSpc>
            </a:pPr>
            <a:r>
              <a:rPr lang="en-US" sz="5600" b="1" dirty="0">
                <a:solidFill>
                  <a:srgbClr val="292929"/>
                </a:solidFill>
                <a:cs typeface="Arial" panose="020B0604020202020204" pitchFamily="34" charset="0"/>
              </a:rPr>
              <a:t>Model Evaluation :</a:t>
            </a:r>
          </a:p>
          <a:p>
            <a:pPr lvl="3">
              <a:lnSpc>
                <a:spcPct val="170000"/>
              </a:lnSpc>
              <a:buFont typeface="Wingdings" panose="05000000000000000000" pitchFamily="2" charset="2"/>
              <a:buChar char="§"/>
            </a:pPr>
            <a:r>
              <a:rPr lang="en-US" sz="5600" b="1" dirty="0">
                <a:solidFill>
                  <a:srgbClr val="292929"/>
                </a:solidFill>
                <a:cs typeface="Arial" panose="020B0604020202020204" pitchFamily="34" charset="0"/>
              </a:rPr>
              <a:t>Check Regression Metrics. </a:t>
            </a:r>
          </a:p>
          <a:p>
            <a:endParaRPr lang="en-IN" sz="2000" dirty="0"/>
          </a:p>
        </p:txBody>
      </p:sp>
      <p:sp>
        <p:nvSpPr>
          <p:cNvPr id="3" name="Footer Placeholder 2">
            <a:extLst>
              <a:ext uri="{FF2B5EF4-FFF2-40B4-BE49-F238E27FC236}">
                <a16:creationId xmlns:a16="http://schemas.microsoft.com/office/drawing/2014/main" id="{CB777B2C-38CB-2FFD-BB87-966725E976D8}"/>
              </a:ext>
            </a:extLst>
          </p:cNvPr>
          <p:cNvSpPr>
            <a:spLocks noGrp="1"/>
          </p:cNvSpPr>
          <p:nvPr>
            <p:ph type="ftr" sz="quarter" idx="11"/>
          </p:nvPr>
        </p:nvSpPr>
        <p:spPr/>
        <p:txBody>
          <a:bodyPr/>
          <a:lstStyle/>
          <a:p>
            <a:r>
              <a:rPr lang="en-US"/>
              <a:t>School of Computing</a:t>
            </a:r>
          </a:p>
        </p:txBody>
      </p:sp>
      <p:sp>
        <p:nvSpPr>
          <p:cNvPr id="4" name="Slide Number Placeholder 3">
            <a:extLst>
              <a:ext uri="{FF2B5EF4-FFF2-40B4-BE49-F238E27FC236}">
                <a16:creationId xmlns:a16="http://schemas.microsoft.com/office/drawing/2014/main" id="{92251C4F-9101-4561-5DD5-BEBB55A92C22}"/>
              </a:ext>
            </a:extLst>
          </p:cNvPr>
          <p:cNvSpPr>
            <a:spLocks noGrp="1"/>
          </p:cNvSpPr>
          <p:nvPr>
            <p:ph type="sldNum" sz="quarter" idx="12"/>
          </p:nvPr>
        </p:nvSpPr>
        <p:spPr/>
        <p:txBody>
          <a:bodyPr/>
          <a:lstStyle/>
          <a:p>
            <a:fld id="{7B28076C-CE04-4A00-BFAA-A90EA8355859}" type="slidenum">
              <a:rPr lang="en-US" smtClean="0"/>
              <a:pPr/>
              <a:t>9</a:t>
            </a:fld>
            <a:endParaRPr lang="en-US"/>
          </a:p>
        </p:txBody>
      </p:sp>
    </p:spTree>
    <p:extLst>
      <p:ext uri="{BB962C8B-B14F-4D97-AF65-F5344CB8AC3E}">
        <p14:creationId xmlns:p14="http://schemas.microsoft.com/office/powerpoint/2010/main" val="119277061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MACHINE LEARNING PROJECT</Template>
  <TotalTime>308</TotalTime>
  <Words>913</Words>
  <Application>Microsoft Office PowerPoint</Application>
  <PresentationFormat>On-screen Show (4:3)</PresentationFormat>
  <Paragraphs>137</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charter</vt:lpstr>
      <vt:lpstr>Times New Roman</vt:lpstr>
      <vt:lpstr>Wingdings</vt:lpstr>
      <vt:lpstr>Custom Design</vt:lpstr>
      <vt:lpstr>WINE QUALITY PREDICTION USING MACHINE LEARNING  </vt:lpstr>
      <vt:lpstr> Presentation Outline </vt:lpstr>
      <vt:lpstr> Course Certificate</vt:lpstr>
      <vt:lpstr>Introduction</vt:lpstr>
      <vt:lpstr>                     Introduction</vt:lpstr>
      <vt:lpstr>Problem Statement</vt:lpstr>
      <vt:lpstr> Objectives</vt:lpstr>
      <vt:lpstr> System Architecture / Ideation Map</vt:lpstr>
      <vt:lpstr> Project Implementation</vt:lpstr>
      <vt:lpstr>Project Implementation</vt:lpstr>
      <vt:lpstr>Result and Discussions</vt:lpstr>
      <vt:lpstr>PowerPoint Presentation</vt:lpstr>
      <vt:lpstr>Result snapshots</vt:lpstr>
      <vt:lpstr>PowerPoint Presentation</vt:lpstr>
      <vt:lpstr>PowerPoint Presentation</vt:lpstr>
      <vt:lpstr>PowerPoint Presentation</vt:lpstr>
      <vt:lpstr>PowerPoint Presentation</vt:lpstr>
      <vt:lpstr>PowerPoint Presentation</vt:lpstr>
      <vt:lpstr>PowerPoint Presentation</vt:lpstr>
      <vt:lpstr>Conclusion and Future Work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PREDICTION USING MACHINE LEARNING</dc:title>
  <dc:creator>NARU SAI LOHITH</dc:creator>
  <cp:lastModifiedBy>vyshuvyshu35@gmail.com</cp:lastModifiedBy>
  <cp:revision>7</cp:revision>
  <dcterms:created xsi:type="dcterms:W3CDTF">2022-11-04T13:30:57Z</dcterms:created>
  <dcterms:modified xsi:type="dcterms:W3CDTF">2023-04-26T07:20:15Z</dcterms:modified>
</cp:coreProperties>
</file>