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notesMasterIdLst>
    <p:notesMasterId r:id="rId16"/>
  </p:notesMasterIdLst>
  <p:sldIdLst>
    <p:sldId id="275" r:id="rId2"/>
    <p:sldId id="273" r:id="rId3"/>
    <p:sldId id="257" r:id="rId4"/>
    <p:sldId id="258" r:id="rId5"/>
    <p:sldId id="271" r:id="rId6"/>
    <p:sldId id="272" r:id="rId7"/>
    <p:sldId id="261" r:id="rId8"/>
    <p:sldId id="268" r:id="rId9"/>
    <p:sldId id="267" r:id="rId10"/>
    <p:sldId id="266" r:id="rId11"/>
    <p:sldId id="274"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94" d="100"/>
          <a:sy n="94" d="100"/>
        </p:scale>
        <p:origin x="11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4C96B-1498-4D52-9E0C-8FBDD88BCE6C}" type="datetimeFigureOut">
              <a:rPr lang="en-IN" smtClean="0"/>
              <a:t>19-12-2023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7FBB3-0072-4D2A-9368-644C7DCB3D8D}" type="slidenum">
              <a:rPr lang="en-IN" smtClean="0"/>
              <a:t>‹#›</a:t>
            </a:fld>
            <a:endParaRPr lang="en-IN"/>
          </a:p>
        </p:txBody>
      </p:sp>
    </p:spTree>
    <p:extLst>
      <p:ext uri="{BB962C8B-B14F-4D97-AF65-F5344CB8AC3E}">
        <p14:creationId xmlns:p14="http://schemas.microsoft.com/office/powerpoint/2010/main" val="307788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02343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28073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9924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132146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42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411225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2563130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20422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37229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A2D69-96FE-4180-A398-D64E8F905C18}"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256417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6A2D69-96FE-4180-A398-D64E8F905C18}"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285763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6A2D69-96FE-4180-A398-D64E8F905C18}" type="datetimeFigureOut">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69760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6A2D69-96FE-4180-A398-D64E8F905C18}" type="datetimeFigureOut">
              <a:rPr lang="en-IN" smtClean="0"/>
              <a:t>19-12-2023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41998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A2D69-96FE-4180-A398-D64E8F905C18}" type="datetimeFigureOut">
              <a:rPr lang="en-IN" smtClean="0"/>
              <a:t>19-12-2023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30802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A2D69-96FE-4180-A398-D64E8F905C18}"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19214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A2D69-96FE-4180-A398-D64E8F905C18}"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C004A-A76E-4A5E-A3F1-5E7103EDB823}" type="slidenum">
              <a:rPr lang="en-IN" smtClean="0"/>
              <a:t>‹#›</a:t>
            </a:fld>
            <a:endParaRPr lang="en-IN"/>
          </a:p>
        </p:txBody>
      </p:sp>
    </p:spTree>
    <p:extLst>
      <p:ext uri="{BB962C8B-B14F-4D97-AF65-F5344CB8AC3E}">
        <p14:creationId xmlns:p14="http://schemas.microsoft.com/office/powerpoint/2010/main" val="304513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6A2D69-96FE-4180-A398-D64E8F905C18}" type="datetimeFigureOut">
              <a:rPr lang="en-IN" smtClean="0"/>
              <a:t>19-12-2023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7C004A-A76E-4A5E-A3F1-5E7103EDB823}" type="slidenum">
              <a:rPr lang="en-IN" smtClean="0"/>
              <a:t>‹#›</a:t>
            </a:fld>
            <a:endParaRPr lang="en-IN"/>
          </a:p>
        </p:txBody>
      </p:sp>
    </p:spTree>
    <p:extLst>
      <p:ext uri="{BB962C8B-B14F-4D97-AF65-F5344CB8AC3E}">
        <p14:creationId xmlns:p14="http://schemas.microsoft.com/office/powerpoint/2010/main" val="1595635325"/>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7696201" y="6172201"/>
            <a:ext cx="2514243" cy="364681"/>
          </a:xfrm>
          <a:prstGeom prst="rect">
            <a:avLst/>
          </a:prstGeom>
          <a:noFill/>
          <a:ln>
            <a:noFill/>
          </a:ln>
        </p:spPr>
        <p:txBody>
          <a:bodyPr spcFirstLastPara="1" wrap="square" lIns="90000" tIns="44975" rIns="90000" bIns="44975" anchor="t" anchorCtr="0">
            <a:noAutofit/>
          </a:bodyPr>
          <a:lstStyle/>
          <a:p>
            <a:pPr>
              <a:buClr>
                <a:srgbClr val="000000"/>
              </a:buClr>
              <a:buSzPts val="1800"/>
            </a:pPr>
            <a:endParaRPr>
              <a:solidFill>
                <a:srgbClr val="000000"/>
              </a:solidFill>
              <a:latin typeface="Trebuchet MS"/>
              <a:ea typeface="Trebuchet MS"/>
              <a:cs typeface="Trebuchet MS"/>
              <a:sym typeface="Trebuchet MS"/>
            </a:endParaRPr>
          </a:p>
        </p:txBody>
      </p:sp>
      <p:sp>
        <p:nvSpPr>
          <p:cNvPr id="108" name="Google Shape;108;p1"/>
          <p:cNvSpPr/>
          <p:nvPr/>
        </p:nvSpPr>
        <p:spPr>
          <a:xfrm>
            <a:off x="1715165" y="1372934"/>
            <a:ext cx="8701311" cy="4839233"/>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lvl="0" algn="ctr">
              <a:buSzPts val="2400"/>
            </a:pPr>
            <a:r>
              <a:rPr lang="en-IN" sz="2400" b="1" dirty="0">
                <a:latin typeface="Times New Roman" panose="02020603050405020304" pitchFamily="18" charset="0"/>
                <a:cs typeface="Times New Roman" panose="02020603050405020304" pitchFamily="18" charset="0"/>
              </a:rPr>
              <a:t>“WINE QUALITY PREDICTION” </a:t>
            </a:r>
          </a:p>
          <a:p>
            <a:pPr lvl="0" algn="ctr">
              <a:buSzPts val="2400"/>
            </a:pPr>
            <a:r>
              <a:rPr lang="en-IN" sz="2400" i="1" dirty="0">
                <a:latin typeface="Times New Roman" panose="02020603050405020304" pitchFamily="18" charset="0"/>
                <a:cs typeface="Times New Roman" panose="02020603050405020304" pitchFamily="18" charset="0"/>
              </a:rPr>
              <a:t>Presented by</a:t>
            </a:r>
          </a:p>
          <a:p>
            <a:pPr lvl="0" algn="ctr">
              <a:buSzPts val="2400"/>
            </a:pPr>
            <a:endParaRPr lang="en-IN" sz="2400" i="1" dirty="0">
              <a:latin typeface="Times New Roman" panose="02020603050405020304" pitchFamily="18" charset="0"/>
              <a:cs typeface="Times New Roman" panose="02020603050405020304" pitchFamily="18" charset="0"/>
            </a:endParaRPr>
          </a:p>
          <a:p>
            <a:pPr lvl="0" algn="ctr">
              <a:buSzPts val="2400"/>
            </a:pPr>
            <a:endParaRPr lang="en-IN" sz="2400" i="1" dirty="0">
              <a:latin typeface="Times New Roman" panose="02020603050405020304" pitchFamily="18" charset="0"/>
              <a:cs typeface="Times New Roman" panose="02020603050405020304" pitchFamily="18" charset="0"/>
            </a:endParaRPr>
          </a:p>
          <a:p>
            <a:pPr lvl="0" algn="ctr">
              <a:buSzPts val="2400"/>
            </a:pPr>
            <a:endParaRPr lang="en-IN" sz="2400" i="1" dirty="0">
              <a:latin typeface="Times New Roman" panose="02020603050405020304" pitchFamily="18" charset="0"/>
              <a:cs typeface="Times New Roman" panose="02020603050405020304" pitchFamily="18" charset="0"/>
            </a:endParaRPr>
          </a:p>
          <a:p>
            <a:pPr lvl="0" algn="ctr">
              <a:buSzPts val="2400"/>
            </a:pPr>
            <a:r>
              <a:rPr lang="en-IN" sz="2400" i="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lvl="0" algn="ctr">
              <a:buSzPts val="2400"/>
            </a:pPr>
            <a:endParaRPr lang="en-IN" sz="2400" dirty="0">
              <a:latin typeface="Times New Roman" panose="02020603050405020304" pitchFamily="18" charset="0"/>
              <a:cs typeface="Times New Roman" panose="02020603050405020304" pitchFamily="18" charset="0"/>
            </a:endParaRPr>
          </a:p>
          <a:p>
            <a:pPr algn="ctr">
              <a:buSzPts val="2400"/>
            </a:pPr>
            <a:r>
              <a:rPr lang="en-IN" sz="2400" dirty="0">
                <a:latin typeface="Times New Roman" panose="02020603050405020304" pitchFamily="18" charset="0"/>
                <a:cs typeface="Times New Roman" panose="02020603050405020304" pitchFamily="18" charset="0"/>
              </a:rPr>
              <a:t>GROUP ID: 07</a:t>
            </a:r>
          </a:p>
          <a:p>
            <a:pPr lvl="0" algn="ctr">
              <a:buSzPts val="2400"/>
            </a:pPr>
            <a:r>
              <a:rPr lang="en-IN" sz="2400" dirty="0">
                <a:latin typeface="Times New Roman" panose="02020603050405020304" pitchFamily="18" charset="0"/>
                <a:cs typeface="Times New Roman" panose="02020603050405020304" pitchFamily="18" charset="0"/>
              </a:rPr>
              <a:t>VII Semester</a:t>
            </a:r>
          </a:p>
          <a:p>
            <a:pPr lvl="0" algn="ctr">
              <a:buSzPts val="2400"/>
            </a:pPr>
            <a:endParaRPr lang="en-IN" sz="2400" dirty="0">
              <a:latin typeface="Times New Roman" panose="02020603050405020304" pitchFamily="18" charset="0"/>
              <a:cs typeface="Times New Roman" panose="02020603050405020304" pitchFamily="18" charset="0"/>
            </a:endParaRPr>
          </a:p>
          <a:p>
            <a:pPr lvl="0" algn="ctr">
              <a:buSzPts val="2400"/>
            </a:pPr>
            <a:r>
              <a:rPr lang="en-IN" sz="2400" dirty="0">
                <a:latin typeface="Times New Roman" panose="02020603050405020304" pitchFamily="18" charset="0"/>
                <a:cs typeface="Times New Roman" panose="02020603050405020304" pitchFamily="18" charset="0"/>
              </a:rPr>
              <a:t>Under the guidance of</a:t>
            </a:r>
          </a:p>
          <a:p>
            <a:pPr lvl="0" algn="ctr">
              <a:buSzPts val="2400"/>
            </a:pPr>
            <a:r>
              <a:rPr lang="en-IN" sz="2400" dirty="0">
                <a:latin typeface="Times New Roman" panose="02020603050405020304" pitchFamily="18" charset="0"/>
                <a:cs typeface="Times New Roman" panose="02020603050405020304" pitchFamily="18" charset="0"/>
              </a:rPr>
              <a:t>Subha Meenakshi S </a:t>
            </a:r>
          </a:p>
          <a:p>
            <a:pPr lvl="0" algn="ctr">
              <a:buSzPts val="2400"/>
            </a:pPr>
            <a:endParaRPr lang="en-IN" sz="2400" dirty="0">
              <a:latin typeface="Times New Roman" panose="02020603050405020304" pitchFamily="18" charset="0"/>
              <a:cs typeface="Times New Roman" panose="02020603050405020304" pitchFamily="18" charset="0"/>
            </a:endParaRPr>
          </a:p>
          <a:p>
            <a:pPr lvl="0" algn="ctr">
              <a:buSzPts val="2400"/>
            </a:pPr>
            <a:endParaRPr lang="en-IN" dirty="0"/>
          </a:p>
          <a:p>
            <a:pPr lvl="0" algn="ctr">
              <a:buSzPts val="2400"/>
            </a:pPr>
            <a:r>
              <a:rPr lang="en-IN" dirty="0"/>
              <a:t>	</a:t>
            </a:r>
          </a:p>
          <a:p>
            <a:pPr lvl="0" algn="ctr">
              <a:buSzPts val="2400"/>
            </a:pPr>
            <a:endParaRPr lang="en-IN" dirty="0"/>
          </a:p>
          <a:p>
            <a:pPr algn="ctr">
              <a:buClr>
                <a:srgbClr val="000000"/>
              </a:buClr>
              <a:buSzPts val="2400"/>
            </a:pPr>
            <a:endParaRPr dirty="0"/>
          </a:p>
        </p:txBody>
      </p:sp>
      <p:sp>
        <p:nvSpPr>
          <p:cNvPr id="109" name="Google Shape;109;p1"/>
          <p:cNvSpPr/>
          <p:nvPr/>
        </p:nvSpPr>
        <p:spPr>
          <a:xfrm>
            <a:off x="1839358" y="3886201"/>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a:buClr>
                <a:srgbClr val="000000"/>
              </a:buClr>
              <a:buSzPts val="1600"/>
            </a:pPr>
            <a:r>
              <a:rPr lang="en-US" sz="1600" b="1" u="sng" dirty="0">
                <a:solidFill>
                  <a:srgbClr val="000000"/>
                </a:solidFill>
                <a:latin typeface="Times New Roman"/>
                <a:ea typeface="Times New Roman"/>
                <a:cs typeface="Times New Roman"/>
                <a:sym typeface="Times New Roman"/>
              </a:rPr>
              <a:t>               </a:t>
            </a:r>
            <a:endParaRPr dirty="0"/>
          </a:p>
          <a:p>
            <a:pPr algn="ctr">
              <a:buClr>
                <a:srgbClr val="000000"/>
              </a:buClr>
              <a:buSzPts val="1600"/>
            </a:pPr>
            <a:endParaRPr sz="1600" b="1" u="sng" dirty="0">
              <a:solidFill>
                <a:srgbClr val="000000"/>
              </a:solidFill>
              <a:latin typeface="Times New Roman"/>
              <a:ea typeface="Times New Roman"/>
              <a:cs typeface="Times New Roman"/>
              <a:sym typeface="Times New Roman"/>
            </a:endParaRPr>
          </a:p>
          <a:p>
            <a:pPr algn="ctr">
              <a:buClr>
                <a:srgbClr val="000000"/>
              </a:buClr>
              <a:buSzPts val="1600"/>
            </a:pPr>
            <a:endParaRPr sz="1600" b="1" u="sng" dirty="0">
              <a:solidFill>
                <a:srgbClr val="000000"/>
              </a:solidFill>
              <a:latin typeface="Times New Roman"/>
              <a:ea typeface="Times New Roman"/>
              <a:cs typeface="Times New Roman"/>
              <a:sym typeface="Times New Roman"/>
            </a:endParaRPr>
          </a:p>
        </p:txBody>
      </p:sp>
      <p:sp>
        <p:nvSpPr>
          <p:cNvPr id="110" name="Google Shape;110;p1"/>
          <p:cNvSpPr/>
          <p:nvPr/>
        </p:nvSpPr>
        <p:spPr>
          <a:xfrm>
            <a:off x="1562158"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C00000"/>
              </a:buClr>
              <a:buSzPts val="1800"/>
            </a:pPr>
            <a:r>
              <a:rPr lang="en-US" b="1">
                <a:solidFill>
                  <a:srgbClr val="C00000"/>
                </a:solidFill>
                <a:latin typeface="Times New Roman"/>
                <a:ea typeface="Times New Roman"/>
                <a:cs typeface="Times New Roman"/>
                <a:sym typeface="Times New Roman"/>
              </a:rPr>
              <a:t>    </a:t>
            </a:r>
            <a:endParaRPr/>
          </a:p>
        </p:txBody>
      </p:sp>
      <p:sp>
        <p:nvSpPr>
          <p:cNvPr id="114" name="Google Shape;114;p1"/>
          <p:cNvSpPr txBox="1"/>
          <p:nvPr/>
        </p:nvSpPr>
        <p:spPr>
          <a:xfrm>
            <a:off x="10171270" y="6407942"/>
            <a:ext cx="365760"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endParaRPr sz="1000">
              <a:solidFill>
                <a:srgbClr val="000000"/>
              </a:solidFill>
              <a:latin typeface="Lucida Sans"/>
              <a:ea typeface="Lucida Sans"/>
              <a:cs typeface="Lucida Sans"/>
              <a:sym typeface="Lucida Sans"/>
            </a:endParaRPr>
          </a:p>
        </p:txBody>
      </p:sp>
      <p:sp>
        <p:nvSpPr>
          <p:cNvPr id="115" name="Google Shape;115;p1"/>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sp>
        <p:nvSpPr>
          <p:cNvPr id="11" name="Google Shape;107;p1"/>
          <p:cNvSpPr txBox="1"/>
          <p:nvPr/>
        </p:nvSpPr>
        <p:spPr>
          <a:xfrm>
            <a:off x="7696201" y="6172201"/>
            <a:ext cx="2514243" cy="364681"/>
          </a:xfrm>
          <a:prstGeom prst="rect">
            <a:avLst/>
          </a:prstGeom>
          <a:noFill/>
          <a:ln>
            <a:noFill/>
          </a:ln>
        </p:spPr>
        <p:txBody>
          <a:bodyPr spcFirstLastPara="1" wrap="square" lIns="90000" tIns="44975" rIns="90000" bIns="44975" anchor="t" anchorCtr="0">
            <a:noAutofit/>
          </a:bodyPr>
          <a:lstStyle/>
          <a:p>
            <a:pPr>
              <a:buClr>
                <a:srgbClr val="000000"/>
              </a:buClr>
              <a:buSzPts val="1800"/>
            </a:pPr>
            <a:endParaRPr>
              <a:solidFill>
                <a:srgbClr val="000000"/>
              </a:solidFill>
              <a:latin typeface="Trebuchet MS"/>
              <a:ea typeface="Trebuchet MS"/>
              <a:cs typeface="Trebuchet MS"/>
              <a:sym typeface="Trebuchet MS"/>
            </a:endParaRPr>
          </a:p>
        </p:txBody>
      </p:sp>
      <p:sp>
        <p:nvSpPr>
          <p:cNvPr id="12" name="Google Shape;108;p1"/>
          <p:cNvSpPr/>
          <p:nvPr/>
        </p:nvSpPr>
        <p:spPr>
          <a:xfrm>
            <a:off x="1826058" y="1251764"/>
            <a:ext cx="8701311" cy="552130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000000"/>
              </a:buClr>
              <a:buSzPts val="4000"/>
            </a:pPr>
            <a:endParaRPr dirty="0"/>
          </a:p>
        </p:txBody>
      </p:sp>
      <p:sp>
        <p:nvSpPr>
          <p:cNvPr id="14" name="Google Shape;110;p1"/>
          <p:cNvSpPr/>
          <p:nvPr/>
        </p:nvSpPr>
        <p:spPr>
          <a:xfrm>
            <a:off x="1562158"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C00000"/>
              </a:buClr>
              <a:buSzPts val="1800"/>
            </a:pPr>
            <a:r>
              <a:rPr lang="en-US" b="1">
                <a:solidFill>
                  <a:srgbClr val="C00000"/>
                </a:solidFill>
                <a:latin typeface="Times New Roman"/>
                <a:ea typeface="Times New Roman"/>
                <a:cs typeface="Times New Roman"/>
                <a:sym typeface="Times New Roman"/>
              </a:rPr>
              <a:t>    </a:t>
            </a:r>
            <a:endParaRPr/>
          </a:p>
        </p:txBody>
      </p:sp>
      <p:sp>
        <p:nvSpPr>
          <p:cNvPr id="15" name="Google Shape;111;p1"/>
          <p:cNvSpPr/>
          <p:nvPr/>
        </p:nvSpPr>
        <p:spPr>
          <a:xfrm>
            <a:off x="2999657"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000000"/>
              </a:buClr>
              <a:buSzPts val="2000"/>
            </a:pPr>
            <a:r>
              <a:rPr lang="en-US" sz="2400" b="1" dirty="0">
                <a:solidFill>
                  <a:srgbClr val="000000"/>
                </a:solidFill>
                <a:latin typeface="Times New Roman"/>
                <a:ea typeface="Times New Roman"/>
                <a:cs typeface="Times New Roman"/>
                <a:sym typeface="Times New Roman"/>
              </a:rPr>
              <a:t>BANGALORE INSTITUTE OF TECHNOLOGY</a:t>
            </a:r>
            <a:endParaRPr sz="2400" dirty="0"/>
          </a:p>
          <a:p>
            <a:pPr algn="ctr">
              <a:buClr>
                <a:srgbClr val="000000"/>
              </a:buClr>
              <a:buSzPts val="2000"/>
            </a:pPr>
            <a:r>
              <a:rPr lang="en-US" sz="2000" b="1" dirty="0">
                <a:solidFill>
                  <a:srgbClr val="000000"/>
                </a:solidFill>
                <a:latin typeface="Times New Roman"/>
                <a:ea typeface="Times New Roman"/>
                <a:cs typeface="Times New Roman"/>
                <a:sym typeface="Times New Roman"/>
              </a:rPr>
              <a:t>K.R Road, V.V Pura, Bengaluru-04</a:t>
            </a:r>
            <a:endParaRPr sz="2000" b="1" dirty="0">
              <a:solidFill>
                <a:srgbClr val="000000"/>
              </a:solidFill>
              <a:latin typeface="Times New Roman"/>
              <a:ea typeface="Times New Roman"/>
              <a:cs typeface="Times New Roman"/>
              <a:sym typeface="Times New Roman"/>
            </a:endParaRPr>
          </a:p>
          <a:p>
            <a:pPr algn="ctr">
              <a:buClr>
                <a:srgbClr val="000000"/>
              </a:buClr>
              <a:buSzPts val="2000"/>
            </a:pPr>
            <a:endParaRPr sz="2000" b="1" dirty="0">
              <a:solidFill>
                <a:srgbClr val="000000"/>
              </a:solidFill>
              <a:latin typeface="Times New Roman"/>
              <a:ea typeface="Times New Roman"/>
              <a:cs typeface="Times New Roman"/>
              <a:sym typeface="Times New Roman"/>
            </a:endParaRPr>
          </a:p>
        </p:txBody>
      </p:sp>
      <p:sp>
        <p:nvSpPr>
          <p:cNvPr id="16" name="Google Shape;112;p1"/>
          <p:cNvSpPr/>
          <p:nvPr/>
        </p:nvSpPr>
        <p:spPr>
          <a:xfrm>
            <a:off x="2022472" y="2924945"/>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r">
              <a:buClr>
                <a:srgbClr val="000000"/>
              </a:buClr>
              <a:buSzPts val="2000"/>
            </a:pPr>
            <a:endParaRPr sz="2000" b="1" dirty="0">
              <a:solidFill>
                <a:srgbClr val="000000"/>
              </a:solidFill>
              <a:latin typeface="Times New Roman"/>
              <a:ea typeface="Times New Roman"/>
              <a:cs typeface="Times New Roman"/>
              <a:sym typeface="Times New Roman"/>
            </a:endParaRPr>
          </a:p>
        </p:txBody>
      </p:sp>
      <p:sp>
        <p:nvSpPr>
          <p:cNvPr id="17" name="Google Shape;113;p1"/>
          <p:cNvSpPr/>
          <p:nvPr/>
        </p:nvSpPr>
        <p:spPr>
          <a:xfrm>
            <a:off x="2312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buClr>
                <a:srgbClr val="000000"/>
              </a:buClr>
              <a:buSzPts val="2000"/>
            </a:pPr>
            <a:r>
              <a:rPr lang="en-US" b="1" dirty="0">
                <a:solidFill>
                  <a:srgbClr val="000000"/>
                </a:solidFill>
                <a:latin typeface="Times New Roman"/>
                <a:ea typeface="Times New Roman"/>
                <a:cs typeface="Times New Roman"/>
                <a:sym typeface="Times New Roman"/>
              </a:rPr>
              <a:t>DEPARTMENT OF </a:t>
            </a:r>
            <a:r>
              <a:rPr lang="en-US" b="1" dirty="0">
                <a:latin typeface="Times New Roman"/>
                <a:ea typeface="Times New Roman"/>
                <a:cs typeface="Times New Roman"/>
                <a:sym typeface="Times New Roman"/>
              </a:rPr>
              <a:t>ARTIFICIAL INTELLIGENCE &amp; MACHINE LEARNING</a:t>
            </a:r>
            <a:endParaRPr dirty="0"/>
          </a:p>
        </p:txBody>
      </p:sp>
      <p:sp>
        <p:nvSpPr>
          <p:cNvPr id="18" name="Google Shape;114;p1"/>
          <p:cNvSpPr txBox="1"/>
          <p:nvPr/>
        </p:nvSpPr>
        <p:spPr>
          <a:xfrm>
            <a:off x="10194736" y="6407942"/>
            <a:ext cx="365760" cy="365129"/>
          </a:xfrm>
          <a:prstGeom prst="rect">
            <a:avLst/>
          </a:prstGeom>
          <a:noFill/>
          <a:ln>
            <a:noFill/>
          </a:ln>
        </p:spPr>
        <p:txBody>
          <a:bodyPr spcFirstLastPara="1" wrap="square" lIns="91425" tIns="45700" rIns="91425" bIns="45700" anchor="b" anchorCtr="0">
            <a:noAutofit/>
          </a:bodyPr>
          <a:lstStyle/>
          <a:p>
            <a:pPr algn="r">
              <a:buClr>
                <a:srgbClr val="000000"/>
              </a:buClr>
              <a:buSzPts val="1000"/>
            </a:pPr>
            <a:endParaRPr sz="1000">
              <a:solidFill>
                <a:srgbClr val="000000"/>
              </a:solidFill>
              <a:latin typeface="Lucida Sans"/>
              <a:ea typeface="Lucida Sans"/>
              <a:cs typeface="Lucida Sans"/>
              <a:sym typeface="Lucida Sans"/>
            </a:endParaRPr>
          </a:p>
        </p:txBody>
      </p:sp>
      <p:sp>
        <p:nvSpPr>
          <p:cNvPr id="19" name="Google Shape;115;p1"/>
          <p:cNvSpPr txBox="1"/>
          <p:nvPr/>
        </p:nvSpPr>
        <p:spPr>
          <a:xfrm>
            <a:off x="5904067" y="6407942"/>
            <a:ext cx="2350684" cy="365129"/>
          </a:xfrm>
          <a:prstGeom prst="rect">
            <a:avLst/>
          </a:prstGeom>
          <a:noFill/>
          <a:ln>
            <a:noFill/>
          </a:ln>
        </p:spPr>
        <p:txBody>
          <a:bodyPr spcFirstLastPara="1" wrap="square" lIns="91425" tIns="45700" rIns="91425" bIns="45700" anchor="b" anchorCtr="0">
            <a:noAutofit/>
          </a:bodyPr>
          <a:lstStyle/>
          <a:p>
            <a:pPr algn="r">
              <a:buClr>
                <a:srgbClr val="000000"/>
              </a:buClr>
              <a:buSzPts val="1800"/>
            </a:pPr>
            <a:endParaRPr>
              <a:solidFill>
                <a:srgbClr val="000000"/>
              </a:solidFill>
              <a:latin typeface="Calibri"/>
              <a:ea typeface="Calibri"/>
              <a:cs typeface="Calibri"/>
              <a:sym typeface="Calibri"/>
            </a:endParaRPr>
          </a:p>
        </p:txBody>
      </p:sp>
      <p:pic>
        <p:nvPicPr>
          <p:cNvPr id="20" name="Picture 1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98364"/>
            <a:ext cx="943114" cy="1038828"/>
          </a:xfrm>
          <a:prstGeom prst="rect">
            <a:avLst/>
          </a:prstGeom>
          <a:solidFill>
            <a:srgbClr val="FFFFFF"/>
          </a:solidFill>
          <a:ln w="9525">
            <a:noFill/>
            <a:miter lim="800000"/>
            <a:headEnd/>
            <a:tailEnd/>
          </a:ln>
        </p:spPr>
      </p:pic>
      <p:cxnSp>
        <p:nvCxnSpPr>
          <p:cNvPr id="21" name="Straight Connector 20"/>
          <p:cNvCxnSpPr/>
          <p:nvPr/>
        </p:nvCxnSpPr>
        <p:spPr>
          <a:xfrm>
            <a:off x="1637661" y="1208114"/>
            <a:ext cx="893683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 name="Table 1">
            <a:extLst>
              <a:ext uri="{FF2B5EF4-FFF2-40B4-BE49-F238E27FC236}">
                <a16:creationId xmlns:a16="http://schemas.microsoft.com/office/drawing/2014/main" id="{A183F13F-B934-3A5C-F956-F2271E7F72D4}"/>
              </a:ext>
            </a:extLst>
          </p:cNvPr>
          <p:cNvGraphicFramePr>
            <a:graphicFrameLocks noGrp="1"/>
          </p:cNvGraphicFramePr>
          <p:nvPr>
            <p:extLst>
              <p:ext uri="{D42A27DB-BD31-4B8C-83A1-F6EECF244321}">
                <p14:modId xmlns:p14="http://schemas.microsoft.com/office/powerpoint/2010/main" val="4066922694"/>
              </p:ext>
            </p:extLst>
          </p:nvPr>
        </p:nvGraphicFramePr>
        <p:xfrm>
          <a:off x="2312161" y="2223263"/>
          <a:ext cx="7179484" cy="1188720"/>
        </p:xfrm>
        <a:graphic>
          <a:graphicData uri="http://schemas.openxmlformats.org/drawingml/2006/table">
            <a:tbl>
              <a:tblPr firstRow="1" bandRow="1">
                <a:tableStyleId>{2D5ABB26-0587-4C30-8999-92F81FD0307C}</a:tableStyleId>
              </a:tblPr>
              <a:tblGrid>
                <a:gridCol w="3589742">
                  <a:extLst>
                    <a:ext uri="{9D8B030D-6E8A-4147-A177-3AD203B41FA5}">
                      <a16:colId xmlns:a16="http://schemas.microsoft.com/office/drawing/2014/main" val="3555185785"/>
                    </a:ext>
                  </a:extLst>
                </a:gridCol>
                <a:gridCol w="3589742">
                  <a:extLst>
                    <a:ext uri="{9D8B030D-6E8A-4147-A177-3AD203B41FA5}">
                      <a16:colId xmlns:a16="http://schemas.microsoft.com/office/drawing/2014/main" val="1481424937"/>
                    </a:ext>
                  </a:extLst>
                </a:gridCol>
              </a:tblGrid>
              <a:tr h="370840">
                <a:tc>
                  <a:txBody>
                    <a:bodyPr/>
                    <a:lstStyle/>
                    <a:p>
                      <a:pPr algn="ctr"/>
                      <a:r>
                        <a:rPr lang="en-IN" sz="2000" dirty="0">
                          <a:latin typeface="Times New Roman" panose="02020603050405020304" pitchFamily="18" charset="0"/>
                          <a:cs typeface="Times New Roman" panose="02020603050405020304" pitchFamily="18" charset="0"/>
                        </a:rPr>
                        <a:t>USN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latin typeface="Times New Roman" panose="02020603050405020304" pitchFamily="18" charset="0"/>
                          <a:cs typeface="Times New Roman" panose="02020603050405020304" pitchFamily="18" charset="0"/>
                        </a:rPr>
                        <a:t>NAME</a:t>
                      </a:r>
                    </a:p>
                  </a:txBody>
                  <a:tcPr/>
                </a:tc>
                <a:extLst>
                  <a:ext uri="{0D108BD9-81ED-4DB2-BD59-A6C34878D82A}">
                    <a16:rowId xmlns:a16="http://schemas.microsoft.com/office/drawing/2014/main" val="1343165529"/>
                  </a:ext>
                </a:extLst>
              </a:tr>
              <a:tr h="370840">
                <a:tc>
                  <a:txBody>
                    <a:bodyPr/>
                    <a:lstStyle/>
                    <a:p>
                      <a:pPr algn="ctr"/>
                      <a:r>
                        <a:rPr lang="en-IN" sz="2000" dirty="0">
                          <a:latin typeface="Times New Roman" panose="02020603050405020304" pitchFamily="18" charset="0"/>
                          <a:cs typeface="Times New Roman" panose="02020603050405020304" pitchFamily="18" charset="0"/>
                        </a:rPr>
                        <a:t>1BI20AI057</a:t>
                      </a:r>
                    </a:p>
                  </a:txBody>
                  <a:tcPr/>
                </a:tc>
                <a:tc>
                  <a:txBody>
                    <a:bodyPr/>
                    <a:lstStyle/>
                    <a:p>
                      <a:pPr algn="ctr"/>
                      <a:r>
                        <a:rPr lang="en-IN" sz="2000" dirty="0">
                          <a:latin typeface="Times New Roman" panose="02020603050405020304" pitchFamily="18" charset="0"/>
                          <a:cs typeface="Times New Roman" panose="02020603050405020304" pitchFamily="18" charset="0"/>
                        </a:rPr>
                        <a:t> VYSHNAVI S.V.</a:t>
                      </a:r>
                    </a:p>
                  </a:txBody>
                  <a:tcPr/>
                </a:tc>
                <a:extLst>
                  <a:ext uri="{0D108BD9-81ED-4DB2-BD59-A6C34878D82A}">
                    <a16:rowId xmlns:a16="http://schemas.microsoft.com/office/drawing/2014/main" val="2409366013"/>
                  </a:ext>
                </a:extLst>
              </a:tr>
              <a:tr h="370840">
                <a:tc>
                  <a:txBody>
                    <a:bodyPr/>
                    <a:lstStyle/>
                    <a:p>
                      <a:pPr algn="ctr"/>
                      <a:r>
                        <a:rPr lang="en-IN" sz="2000" dirty="0">
                          <a:latin typeface="Times New Roman" panose="02020603050405020304" pitchFamily="18" charset="0"/>
                          <a:cs typeface="Times New Roman" panose="02020603050405020304" pitchFamily="18" charset="0"/>
                        </a:rPr>
                        <a:t>1BI21AI403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dirty="0">
                          <a:latin typeface="Times New Roman" panose="02020603050405020304" pitchFamily="18" charset="0"/>
                          <a:cs typeface="Times New Roman" panose="02020603050405020304" pitchFamily="18" charset="0"/>
                        </a:rPr>
                        <a:t>RAMYA K N</a:t>
                      </a:r>
                    </a:p>
                  </a:txBody>
                  <a:tcPr/>
                </a:tc>
                <a:extLst>
                  <a:ext uri="{0D108BD9-81ED-4DB2-BD59-A6C34878D82A}">
                    <a16:rowId xmlns:a16="http://schemas.microsoft.com/office/drawing/2014/main" val="259266055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9C88-C035-753C-352C-0587A72E3548}"/>
              </a:ext>
            </a:extLst>
          </p:cNvPr>
          <p:cNvSpPr>
            <a:spLocks noGrp="1"/>
          </p:cNvSpPr>
          <p:nvPr>
            <p:ph type="title"/>
          </p:nvPr>
        </p:nvSpPr>
        <p:spPr>
          <a:xfrm>
            <a:off x="677334" y="609600"/>
            <a:ext cx="8596668" cy="100584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32C5A5B8-A2F2-E701-C9F7-EF888A3C1EF8}"/>
              </a:ext>
            </a:extLst>
          </p:cNvPr>
          <p:cNvSpPr>
            <a:spLocks noGrp="1"/>
          </p:cNvSpPr>
          <p:nvPr>
            <p:ph idx="1"/>
          </p:nvPr>
        </p:nvSpPr>
        <p:spPr>
          <a:xfrm>
            <a:off x="677334" y="1615441"/>
            <a:ext cx="8596668" cy="4425922"/>
          </a:xfrm>
        </p:spPr>
        <p:txBody>
          <a:bodyPr>
            <a:noAutofit/>
          </a:bodyPr>
          <a:lstStyle/>
          <a:p>
            <a:pPr marL="0" indent="0" algn="just">
              <a:buNone/>
            </a:pPr>
            <a:r>
              <a:rPr lang="en-IN" sz="2200" b="1" dirty="0">
                <a:latin typeface="Times New Roman" panose="02020603050405020304" pitchFamily="18" charset="0"/>
                <a:cs typeface="Times New Roman" panose="02020603050405020304" pitchFamily="18" charset="0"/>
              </a:rPr>
              <a:t>Hardware Requirements:</a:t>
            </a:r>
          </a:p>
          <a:p>
            <a:pPr marL="0" indent="0" algn="just">
              <a:buNone/>
            </a:pPr>
            <a:r>
              <a:rPr lang="en-IN" sz="2200" dirty="0">
                <a:latin typeface="Times New Roman" panose="02020603050405020304" pitchFamily="18" charset="0"/>
                <a:cs typeface="Times New Roman" panose="02020603050405020304" pitchFamily="18" charset="0"/>
              </a:rPr>
              <a:t> • CPU </a:t>
            </a:r>
          </a:p>
          <a:p>
            <a:pPr marL="0" indent="0" algn="just">
              <a:buNone/>
            </a:pPr>
            <a:r>
              <a:rPr lang="en-IN" sz="2200" dirty="0">
                <a:latin typeface="Times New Roman" panose="02020603050405020304" pitchFamily="18" charset="0"/>
                <a:cs typeface="Times New Roman" panose="02020603050405020304" pitchFamily="18" charset="0"/>
              </a:rPr>
              <a:t>• GPU </a:t>
            </a:r>
          </a:p>
          <a:p>
            <a:pPr marL="0" indent="0" algn="just">
              <a:buNone/>
            </a:pPr>
            <a:r>
              <a:rPr lang="en-IN" sz="2200" dirty="0">
                <a:latin typeface="Times New Roman" panose="02020603050405020304" pitchFamily="18" charset="0"/>
                <a:cs typeface="Times New Roman" panose="02020603050405020304" pitchFamily="18" charset="0"/>
              </a:rPr>
              <a:t>• RAM </a:t>
            </a:r>
          </a:p>
          <a:p>
            <a:pPr marL="0" indent="0" algn="just">
              <a:buNone/>
            </a:pPr>
            <a:r>
              <a:rPr lang="en-IN" sz="2200" dirty="0">
                <a:latin typeface="Times New Roman" panose="02020603050405020304" pitchFamily="18" charset="0"/>
                <a:cs typeface="Times New Roman" panose="02020603050405020304" pitchFamily="18" charset="0"/>
              </a:rPr>
              <a:t>• Storage </a:t>
            </a:r>
          </a:p>
          <a:p>
            <a:pPr marL="0" indent="0" algn="just">
              <a:buNone/>
            </a:pPr>
            <a:r>
              <a:rPr lang="en-IN" sz="2200" dirty="0">
                <a:latin typeface="Times New Roman" panose="02020603050405020304" pitchFamily="18" charset="0"/>
                <a:cs typeface="Times New Roman" panose="02020603050405020304" pitchFamily="18" charset="0"/>
              </a:rPr>
              <a:t>• Internet Connection </a:t>
            </a:r>
          </a:p>
        </p:txBody>
      </p:sp>
    </p:spTree>
    <p:extLst>
      <p:ext uri="{BB962C8B-B14F-4D97-AF65-F5344CB8AC3E}">
        <p14:creationId xmlns:p14="http://schemas.microsoft.com/office/powerpoint/2010/main" val="218914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F4C2-1707-AE17-F9F3-676015A53499}"/>
              </a:ext>
            </a:extLst>
          </p:cNvPr>
          <p:cNvSpPr>
            <a:spLocks noGrp="1"/>
          </p:cNvSpPr>
          <p:nvPr>
            <p:ph type="title"/>
          </p:nvPr>
        </p:nvSpPr>
        <p:spPr>
          <a:xfrm>
            <a:off x="677334" y="71120"/>
            <a:ext cx="8596668" cy="1076960"/>
          </a:xfrm>
        </p:spPr>
        <p:txBody>
          <a:bodyPr>
            <a:normAutofit/>
          </a:bodyPr>
          <a:lstStyle/>
          <a:p>
            <a:pPr algn="just"/>
            <a:r>
              <a:rPr lang="en-IN" sz="3200"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BB2F8D30-D891-669D-C321-5A3D8C1B24F3}"/>
              </a:ext>
            </a:extLst>
          </p:cNvPr>
          <p:cNvSpPr>
            <a:spLocks noGrp="1"/>
          </p:cNvSpPr>
          <p:nvPr>
            <p:ph idx="1"/>
          </p:nvPr>
        </p:nvSpPr>
        <p:spPr>
          <a:xfrm>
            <a:off x="677334" y="802640"/>
            <a:ext cx="8596668" cy="5984240"/>
          </a:xfrm>
        </p:spPr>
        <p:txBody>
          <a:bodyPr>
            <a:noAutofit/>
          </a:bodyPr>
          <a:lstStyle/>
          <a:p>
            <a:pPr algn="just">
              <a:lnSpc>
                <a:spcPct val="150000"/>
              </a:lnSpc>
              <a:buAutoNum type="arabicPeriod"/>
            </a:pPr>
            <a:r>
              <a:rPr lang="en-US" sz="2200" b="1" dirty="0">
                <a:latin typeface="Times New Roman" panose="02020603050405020304" pitchFamily="18" charset="0"/>
                <a:cs typeface="Times New Roman" panose="02020603050405020304" pitchFamily="18" charset="0"/>
              </a:rPr>
              <a:t>Quality Assessment: </a:t>
            </a:r>
            <a:r>
              <a:rPr lang="en-US" sz="2200" dirty="0">
                <a:latin typeface="Times New Roman" panose="02020603050405020304" pitchFamily="18" charset="0"/>
                <a:cs typeface="Times New Roman" panose="02020603050405020304" pitchFamily="18" charset="0"/>
              </a:rPr>
              <a:t>Utilize machine learning to predict wine quality based on various features like acidity, alcohol content, and color intensity.</a:t>
            </a:r>
          </a:p>
          <a:p>
            <a:pPr algn="just">
              <a:lnSpc>
                <a:spcPct val="150000"/>
              </a:lnSpc>
              <a:buAutoNum type="arabicPeriod"/>
            </a:pPr>
            <a:r>
              <a:rPr lang="en-US" sz="2200" b="1" dirty="0">
                <a:latin typeface="Times New Roman" panose="02020603050405020304" pitchFamily="18" charset="0"/>
                <a:cs typeface="Times New Roman" panose="02020603050405020304" pitchFamily="18" charset="0"/>
              </a:rPr>
              <a:t>Customer Feedback Analysis: </a:t>
            </a:r>
            <a:r>
              <a:rPr lang="en-US" sz="2200" dirty="0">
                <a:latin typeface="Times New Roman" panose="02020603050405020304" pitchFamily="18" charset="0"/>
                <a:cs typeface="Times New Roman" panose="02020603050405020304" pitchFamily="18" charset="0"/>
              </a:rPr>
              <a:t>Analyze customer reviews and feedback to identify trends and areas for improvement and marketing strategies.</a:t>
            </a:r>
          </a:p>
          <a:p>
            <a:pPr algn="just">
              <a:lnSpc>
                <a:spcPct val="150000"/>
              </a:lnSpc>
              <a:buAutoNum type="arabicPeriod"/>
            </a:pPr>
            <a:r>
              <a:rPr lang="en-US" sz="2200" b="1" dirty="0">
                <a:latin typeface="Times New Roman" panose="02020603050405020304" pitchFamily="18" charset="0"/>
                <a:cs typeface="Times New Roman" panose="02020603050405020304" pitchFamily="18" charset="0"/>
              </a:rPr>
              <a:t>Process Optimization: </a:t>
            </a:r>
            <a:r>
              <a:rPr lang="en-US" sz="2200" dirty="0">
                <a:latin typeface="Times New Roman" panose="02020603050405020304" pitchFamily="18" charset="0"/>
                <a:cs typeface="Times New Roman" panose="02020603050405020304" pitchFamily="18" charset="0"/>
              </a:rPr>
              <a:t>Optimize winemaking processes by improving efficiency, and maintaining consistent quality.</a:t>
            </a:r>
          </a:p>
          <a:p>
            <a:pPr algn="just">
              <a:lnSpc>
                <a:spcPct val="150000"/>
              </a:lnSpc>
              <a:buAutoNum type="arabicPeriod"/>
            </a:pPr>
            <a:r>
              <a:rPr lang="en-US" sz="2200" b="1" dirty="0">
                <a:latin typeface="Times New Roman" panose="02020603050405020304" pitchFamily="18" charset="0"/>
                <a:cs typeface="Times New Roman" panose="02020603050405020304" pitchFamily="18" charset="0"/>
              </a:rPr>
              <a:t>Fraud Detection: </a:t>
            </a:r>
            <a:r>
              <a:rPr lang="en-US" sz="2200" dirty="0">
                <a:latin typeface="Times New Roman" panose="02020603050405020304" pitchFamily="18" charset="0"/>
                <a:cs typeface="Times New Roman" panose="02020603050405020304" pitchFamily="18" charset="0"/>
              </a:rPr>
              <a:t>Develop models to detect label misrepresentations by analyzing chemical compositions and patterns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1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77D2-BD00-4F2C-1D51-3263E645746B}"/>
              </a:ext>
            </a:extLst>
          </p:cNvPr>
          <p:cNvSpPr>
            <a:spLocks noGrp="1"/>
          </p:cNvSpPr>
          <p:nvPr>
            <p:ph type="title"/>
          </p:nvPr>
        </p:nvSpPr>
        <p:spPr>
          <a:xfrm>
            <a:off x="677334" y="294640"/>
            <a:ext cx="8596668" cy="680720"/>
          </a:xfrm>
        </p:spPr>
        <p:txBody>
          <a:bodyPr>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AB0F93-FA6E-BB53-8518-EB5BA8840E4F}"/>
              </a:ext>
            </a:extLst>
          </p:cNvPr>
          <p:cNvSpPr>
            <a:spLocks noGrp="1"/>
          </p:cNvSpPr>
          <p:nvPr>
            <p:ph idx="1"/>
          </p:nvPr>
        </p:nvSpPr>
        <p:spPr>
          <a:xfrm>
            <a:off x="568960" y="1158240"/>
            <a:ext cx="9347200" cy="4883123"/>
          </a:xfrm>
        </p:spPr>
        <p:txBody>
          <a:bodyPr>
            <a:noAutofit/>
          </a:bodyPr>
          <a:lstStyle/>
          <a:p>
            <a:pPr marL="0" indent="0" algn="just">
              <a:lnSpc>
                <a:spcPct val="150000"/>
              </a:lnSpc>
              <a:buNone/>
            </a:pPr>
            <a:r>
              <a:rPr lang="en-US" sz="2200" dirty="0">
                <a:effectLst/>
                <a:latin typeface="Times New Roman" panose="02020603050405020304" pitchFamily="18" charset="0"/>
                <a:ea typeface="Times New Roman" panose="02020603050405020304" pitchFamily="18" charset="0"/>
              </a:rPr>
              <a:t>This work demonstrated that various statistical analysis  can  be  used to analyze the parameters in the existing dataset to determine the wine quality. Based on various analysis, the wine quality can be predicted prior to its production. </a:t>
            </a:r>
            <a:r>
              <a:rPr lang="en-US" sz="2200" dirty="0">
                <a:latin typeface="Times New Roman" panose="02020603050405020304" pitchFamily="18" charset="0"/>
                <a:ea typeface="Times New Roman" panose="02020603050405020304" pitchFamily="18" charset="0"/>
              </a:rPr>
              <a:t>Here the </a:t>
            </a:r>
            <a:r>
              <a:rPr lang="en-US" sz="2200" dirty="0">
                <a:effectLst/>
                <a:latin typeface="Times New Roman" panose="02020603050405020304" pitchFamily="18" charset="0"/>
                <a:ea typeface="Times New Roman" panose="02020603050405020304" pitchFamily="18" charset="0"/>
              </a:rPr>
              <a:t>work shows that among various ML models, </a:t>
            </a:r>
            <a:r>
              <a:rPr lang="en-US" sz="2200" dirty="0">
                <a:latin typeface="Times New Roman" panose="02020603050405020304" pitchFamily="18" charset="0"/>
                <a:ea typeface="Times New Roman" panose="02020603050405020304" pitchFamily="18" charset="0"/>
              </a:rPr>
              <a:t>Regression Techniques</a:t>
            </a:r>
            <a:r>
              <a:rPr lang="en-US" sz="2200" dirty="0">
                <a:effectLst/>
                <a:latin typeface="Times New Roman" panose="02020603050405020304" pitchFamily="18" charset="0"/>
                <a:ea typeface="Times New Roman" panose="02020603050405020304" pitchFamily="18" charset="0"/>
              </a:rPr>
              <a:t> performs best to predict the wine quality. This work shows an alternative approach that could be used to get the wine quality and, hence it can be a good starting point to screen the variables on which the wine quality depends. </a:t>
            </a:r>
            <a:endParaRPr lang="en-IN" sz="2200" dirty="0">
              <a:effectLst/>
              <a:latin typeface="Times New Roman" panose="02020603050405020304" pitchFamily="18" charset="0"/>
              <a:ea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21257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DD79-06E6-2A97-EE00-AF34FE48A254}"/>
              </a:ext>
            </a:extLst>
          </p:cNvPr>
          <p:cNvSpPr>
            <a:spLocks noGrp="1"/>
          </p:cNvSpPr>
          <p:nvPr>
            <p:ph type="title"/>
          </p:nvPr>
        </p:nvSpPr>
        <p:spPr>
          <a:xfrm>
            <a:off x="677334" y="609600"/>
            <a:ext cx="8596668" cy="800100"/>
          </a:xfrm>
        </p:spPr>
        <p:txBody>
          <a:bodyPr>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REFERENCE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5D61BB-7C84-7311-015D-46F5CCFCEF74}"/>
              </a:ext>
            </a:extLst>
          </p:cNvPr>
          <p:cNvSpPr>
            <a:spLocks noGrp="1"/>
          </p:cNvSpPr>
          <p:nvPr>
            <p:ph idx="1"/>
          </p:nvPr>
        </p:nvSpPr>
        <p:spPr>
          <a:xfrm>
            <a:off x="677334" y="1549401"/>
            <a:ext cx="8596668" cy="4491962"/>
          </a:xfrm>
        </p:spPr>
        <p:txBody>
          <a:bodyPr>
            <a:normAutofit/>
          </a:bodyPr>
          <a:lstStyle/>
          <a:p>
            <a:pPr marL="92075" indent="0" algn="just">
              <a:lnSpc>
                <a:spcPct val="150000"/>
              </a:lnSpc>
              <a:buNone/>
            </a:pPr>
            <a:r>
              <a:rPr lang="en-US" sz="2200" dirty="0">
                <a:latin typeface="Times New Roman" panose="02020603050405020304" pitchFamily="18" charset="0"/>
                <a:cs typeface="Times New Roman" panose="02020603050405020304" pitchFamily="18" charset="0"/>
              </a:rPr>
              <a:t> [1]https://www.tutorialspoint.com/machine_learning/wh at_is_machine_learning.htm</a:t>
            </a:r>
          </a:p>
          <a:p>
            <a:pPr marL="92075" indent="-92075" algn="just">
              <a:lnSpc>
                <a:spcPct val="150000"/>
              </a:lnSpc>
              <a:buNone/>
            </a:pPr>
            <a:r>
              <a:rPr lang="en-US" sz="2200" dirty="0">
                <a:latin typeface="Times New Roman" panose="02020603050405020304" pitchFamily="18" charset="0"/>
                <a:cs typeface="Times New Roman" panose="02020603050405020304" pitchFamily="18" charset="0"/>
              </a:rPr>
              <a:t> [2]https://towardsdatascience.com/exploratory-dataanalysis-8fc1cb20fd15</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https://en.wikipedia.org/wiki/Machine_learning</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GITHUB LINK:</a:t>
            </a:r>
          </a:p>
          <a:p>
            <a:pPr marL="0" indent="0" algn="just">
              <a:lnSpc>
                <a:spcPct val="150000"/>
              </a:lnSpc>
              <a:buNone/>
            </a:pPr>
            <a:r>
              <a:rPr lang="en-IN" sz="2200" dirty="0">
                <a:latin typeface="Times New Roman" panose="02020603050405020304" pitchFamily="18" charset="0"/>
                <a:cs typeface="Times New Roman" panose="02020603050405020304" pitchFamily="18" charset="0"/>
              </a:rPr>
              <a:t>https://github.com/VyshnaviSV/wine-quality-prediction-</a:t>
            </a:r>
          </a:p>
        </p:txBody>
      </p:sp>
    </p:spTree>
    <p:extLst>
      <p:ext uri="{BB962C8B-B14F-4D97-AF65-F5344CB8AC3E}">
        <p14:creationId xmlns:p14="http://schemas.microsoft.com/office/powerpoint/2010/main" val="271011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39250C-8841-B699-3334-0B2E3DCDDE34}"/>
              </a:ext>
            </a:extLst>
          </p:cNvPr>
          <p:cNvSpPr/>
          <p:nvPr/>
        </p:nvSpPr>
        <p:spPr>
          <a:xfrm>
            <a:off x="3035300" y="2806700"/>
            <a:ext cx="5715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74391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C174-7289-CE22-4191-C7DAB616A1DF}"/>
              </a:ext>
            </a:extLst>
          </p:cNvPr>
          <p:cNvSpPr>
            <a:spLocks noGrp="1"/>
          </p:cNvSpPr>
          <p:nvPr>
            <p:ph type="title"/>
          </p:nvPr>
        </p:nvSpPr>
        <p:spPr/>
        <p:txBody>
          <a:bodyPr>
            <a:normAutofit/>
          </a:bodyPr>
          <a:lstStyle/>
          <a:p>
            <a:pPr algn="just"/>
            <a:r>
              <a:rPr lang="en-IN" sz="32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D841953-ADD8-F8A1-4544-7E10F04381D1}"/>
              </a:ext>
            </a:extLst>
          </p:cNvPr>
          <p:cNvSpPr>
            <a:spLocks noGrp="1"/>
          </p:cNvSpPr>
          <p:nvPr>
            <p:ph idx="1"/>
          </p:nvPr>
        </p:nvSpPr>
        <p:spPr>
          <a:xfrm>
            <a:off x="677334" y="1473199"/>
            <a:ext cx="8596668" cy="4568163"/>
          </a:xfrm>
        </p:spPr>
        <p:txBody>
          <a:bodyPr>
            <a:noAutofit/>
          </a:bodyPr>
          <a:lstStyle/>
          <a:p>
            <a:pPr algn="just"/>
            <a:r>
              <a:rPr lang="en-IN" sz="2200" dirty="0">
                <a:latin typeface="Times New Roman" panose="02020603050405020304" pitchFamily="18" charset="0"/>
                <a:cs typeface="Times New Roman" panose="02020603050405020304" pitchFamily="18" charset="0"/>
              </a:rPr>
              <a:t>Abstract</a:t>
            </a:r>
          </a:p>
          <a:p>
            <a:pPr algn="just"/>
            <a:r>
              <a:rPr lang="en-IN" sz="2200" dirty="0">
                <a:latin typeface="Times New Roman" panose="02020603050405020304" pitchFamily="18" charset="0"/>
                <a:cs typeface="Times New Roman" panose="02020603050405020304" pitchFamily="18" charset="0"/>
              </a:rPr>
              <a:t>Introduction</a:t>
            </a:r>
          </a:p>
          <a:p>
            <a:pPr algn="just"/>
            <a:r>
              <a:rPr lang="en-IN" sz="2200" dirty="0">
                <a:latin typeface="Times New Roman" panose="02020603050405020304" pitchFamily="18" charset="0"/>
                <a:cs typeface="Times New Roman" panose="02020603050405020304" pitchFamily="18" charset="0"/>
              </a:rPr>
              <a:t>Literature Review</a:t>
            </a:r>
          </a:p>
          <a:p>
            <a:pPr algn="just"/>
            <a:r>
              <a:rPr lang="en-IN" sz="2200" dirty="0">
                <a:latin typeface="Times New Roman" panose="02020603050405020304" pitchFamily="18" charset="0"/>
                <a:cs typeface="Times New Roman" panose="02020603050405020304" pitchFamily="18" charset="0"/>
              </a:rPr>
              <a:t>Proposed System</a:t>
            </a:r>
          </a:p>
          <a:p>
            <a:pPr algn="just"/>
            <a:r>
              <a:rPr lang="en-IN" sz="2200" dirty="0">
                <a:latin typeface="Times New Roman" panose="02020603050405020304" pitchFamily="18" charset="0"/>
                <a:cs typeface="Times New Roman" panose="02020603050405020304" pitchFamily="18" charset="0"/>
              </a:rPr>
              <a:t>System Architecture</a:t>
            </a:r>
          </a:p>
          <a:p>
            <a:pPr algn="just"/>
            <a:r>
              <a:rPr lang="en-IN" sz="2200" dirty="0">
                <a:latin typeface="Times New Roman" panose="02020603050405020304" pitchFamily="18" charset="0"/>
                <a:cs typeface="Times New Roman" panose="02020603050405020304" pitchFamily="18" charset="0"/>
              </a:rPr>
              <a:t>System Requirements</a:t>
            </a:r>
          </a:p>
          <a:p>
            <a:pPr algn="just"/>
            <a:r>
              <a:rPr lang="en-IN" sz="2200" dirty="0">
                <a:latin typeface="Times New Roman" panose="02020603050405020304" pitchFamily="18" charset="0"/>
                <a:cs typeface="Times New Roman" panose="02020603050405020304" pitchFamily="18" charset="0"/>
              </a:rPr>
              <a:t>Applications</a:t>
            </a:r>
          </a:p>
          <a:p>
            <a:pPr algn="just"/>
            <a:r>
              <a:rPr lang="en-IN" sz="2200" dirty="0">
                <a:latin typeface="Times New Roman" panose="02020603050405020304" pitchFamily="18" charset="0"/>
                <a:cs typeface="Times New Roman" panose="02020603050405020304" pitchFamily="18" charset="0"/>
              </a:rPr>
              <a:t>Conclusion</a:t>
            </a:r>
          </a:p>
          <a:p>
            <a:pPr algn="just"/>
            <a:r>
              <a:rPr lang="en-IN" sz="2200" dirty="0">
                <a:latin typeface="Times New Roman" panose="02020603050405020304" pitchFamily="18" charset="0"/>
                <a:cs typeface="Times New Roman" panose="02020603050405020304" pitchFamily="18" charset="0"/>
              </a:rPr>
              <a:t>References</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99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CC0D-9F37-E74A-2F34-B1DB03A2D701}"/>
              </a:ext>
            </a:extLst>
          </p:cNvPr>
          <p:cNvSpPr>
            <a:spLocks noGrp="1"/>
          </p:cNvSpPr>
          <p:nvPr>
            <p:ph type="title"/>
          </p:nvPr>
        </p:nvSpPr>
        <p:spPr>
          <a:xfrm>
            <a:off x="677334" y="304800"/>
            <a:ext cx="8596668" cy="629920"/>
          </a:xfrm>
        </p:spPr>
        <p:txBody>
          <a:bodyPr>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8AA149-A799-DF10-9FA2-37318836D50F}"/>
              </a:ext>
            </a:extLst>
          </p:cNvPr>
          <p:cNvSpPr>
            <a:spLocks noGrp="1"/>
          </p:cNvSpPr>
          <p:nvPr>
            <p:ph idx="1"/>
          </p:nvPr>
        </p:nvSpPr>
        <p:spPr>
          <a:xfrm>
            <a:off x="487680" y="1066800"/>
            <a:ext cx="10149840" cy="4974563"/>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quality of a wine is important for the consumers as well as the wine industry. The traditional (expert) way of measuring wine quality is time-consuming. Nowadays, machine learning models are important tools to replace human tasks. In this case, there are several features to predict the wine quality but the entire features will not be relevant for better prediction. So, our thesis work is focusing on what wine features are important to get the promising result. The Wine Quality Prediction project aims to determine the quality of wines based on specific attributes using linear regression. By training a machine learning model on a dataset comprising various wine characteristics, the model can predict the quality rating of a given wine sample. The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code offers insights into the data preprocessing, model training, and evaluation stages.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43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7254-9025-835D-7985-FA80DBF1296C}"/>
              </a:ext>
            </a:extLst>
          </p:cNvPr>
          <p:cNvSpPr>
            <a:spLocks noGrp="1"/>
          </p:cNvSpPr>
          <p:nvPr>
            <p:ph type="title"/>
          </p:nvPr>
        </p:nvSpPr>
        <p:spPr>
          <a:xfrm>
            <a:off x="677334" y="396240"/>
            <a:ext cx="8596668" cy="650240"/>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INTRODUCTION</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F78506-3300-3BD0-CE1B-DC767C79716D}"/>
              </a:ext>
            </a:extLst>
          </p:cNvPr>
          <p:cNvSpPr>
            <a:spLocks noGrp="1"/>
          </p:cNvSpPr>
          <p:nvPr>
            <p:ph idx="1"/>
          </p:nvPr>
        </p:nvSpPr>
        <p:spPr>
          <a:xfrm>
            <a:off x="677334" y="975360"/>
            <a:ext cx="9584266" cy="5066003"/>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quality of the wine is a very important part for the consumers as well as the manufacturing industries. Industries are increasing their sales using product quality certification. Nowadays, all over the world wine is a regularly used beverage and the industries are using the certification of product quality to increases their value in the market. Previously, testing of product quality will be done at the end of the production, this is time taking process and it requires a lot of resources such as the need for various human experts for the assessment of product quality which makes this process very expensive. Every human has their own opinion about the test, so identifying the quality of the wine based on humans experts it is a challenging task.</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7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E555E0-A5A1-FDED-775C-1E0F08949F36}"/>
              </a:ext>
            </a:extLst>
          </p:cNvPr>
          <p:cNvSpPr txBox="1"/>
          <p:nvPr/>
        </p:nvSpPr>
        <p:spPr>
          <a:xfrm>
            <a:off x="1229359" y="404664"/>
            <a:ext cx="8046719" cy="523220"/>
          </a:xfrm>
          <a:prstGeom prst="rect">
            <a:avLst/>
          </a:prstGeom>
          <a:noFill/>
        </p:spPr>
        <p:txBody>
          <a:bodyPr wrap="square">
            <a:spAutoFit/>
          </a:bodyPr>
          <a:lstStyle/>
          <a:p>
            <a:r>
              <a:rPr lang="en-IN" sz="2800" b="1">
                <a:solidFill>
                  <a:schemeClr val="tx1"/>
                </a:solidFill>
                <a:latin typeface="Times New Roman" panose="02020603050405020304" pitchFamily="18" charset="0"/>
                <a:cs typeface="Times New Roman" panose="02020603050405020304" pitchFamily="18" charset="0"/>
              </a:rPr>
              <a:t>LITERATURE REVIEW</a:t>
            </a:r>
            <a:endParaRPr lang="en-IN" sz="2800" b="1" dirty="0"/>
          </a:p>
        </p:txBody>
      </p:sp>
      <p:graphicFrame>
        <p:nvGraphicFramePr>
          <p:cNvPr id="2" name="Table 1">
            <a:extLst>
              <a:ext uri="{FF2B5EF4-FFF2-40B4-BE49-F238E27FC236}">
                <a16:creationId xmlns:a16="http://schemas.microsoft.com/office/drawing/2014/main" id="{BE510A02-1AC5-5392-382A-B7DEF48FBB88}"/>
              </a:ext>
            </a:extLst>
          </p:cNvPr>
          <p:cNvGraphicFramePr>
            <a:graphicFrameLocks noGrp="1"/>
          </p:cNvGraphicFramePr>
          <p:nvPr>
            <p:extLst>
              <p:ext uri="{D42A27DB-BD31-4B8C-83A1-F6EECF244321}">
                <p14:modId xmlns:p14="http://schemas.microsoft.com/office/powerpoint/2010/main" val="2714468949"/>
              </p:ext>
            </p:extLst>
          </p:nvPr>
        </p:nvGraphicFramePr>
        <p:xfrm>
          <a:off x="1371601" y="1117600"/>
          <a:ext cx="7904478" cy="5084540"/>
        </p:xfrm>
        <a:graphic>
          <a:graphicData uri="http://schemas.openxmlformats.org/drawingml/2006/table">
            <a:tbl>
              <a:tblPr firstRow="1" bandRow="1">
                <a:tableStyleId>{5C22544A-7EE6-4342-B048-85BDC9FD1C3A}</a:tableStyleId>
              </a:tblPr>
              <a:tblGrid>
                <a:gridCol w="419707">
                  <a:extLst>
                    <a:ext uri="{9D8B030D-6E8A-4147-A177-3AD203B41FA5}">
                      <a16:colId xmlns:a16="http://schemas.microsoft.com/office/drawing/2014/main" val="20000"/>
                    </a:ext>
                  </a:extLst>
                </a:gridCol>
                <a:gridCol w="2728094">
                  <a:extLst>
                    <a:ext uri="{9D8B030D-6E8A-4147-A177-3AD203B41FA5}">
                      <a16:colId xmlns:a16="http://schemas.microsoft.com/office/drawing/2014/main" val="20001"/>
                    </a:ext>
                  </a:extLst>
                </a:gridCol>
                <a:gridCol w="2541798">
                  <a:extLst>
                    <a:ext uri="{9D8B030D-6E8A-4147-A177-3AD203B41FA5}">
                      <a16:colId xmlns:a16="http://schemas.microsoft.com/office/drawing/2014/main" val="20002"/>
                    </a:ext>
                  </a:extLst>
                </a:gridCol>
                <a:gridCol w="2214879">
                  <a:extLst>
                    <a:ext uri="{9D8B030D-6E8A-4147-A177-3AD203B41FA5}">
                      <a16:colId xmlns:a16="http://schemas.microsoft.com/office/drawing/2014/main" val="20003"/>
                    </a:ext>
                  </a:extLst>
                </a:gridCol>
              </a:tblGrid>
              <a:tr h="660418">
                <a:tc>
                  <a:txBody>
                    <a:bodyPr/>
                    <a:lstStyle/>
                    <a:p>
                      <a:pPr algn="ctr"/>
                      <a:r>
                        <a:rPr lang="en-IN" sz="1200" dirty="0">
                          <a:latin typeface="Times New Roman" panose="02020603050405020304" pitchFamily="18" charset="0"/>
                          <a:cs typeface="Times New Roman" panose="02020603050405020304" pitchFamily="18" charset="0"/>
                        </a:rPr>
                        <a:t>Sl. No.</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Paper Title, Name of Journal, Year of Publication, Authors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Proposed Idea</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Gap in Literature</a:t>
                      </a:r>
                    </a:p>
                  </a:txBody>
                  <a:tcPr anchor="ctr"/>
                </a:tc>
                <a:extLst>
                  <a:ext uri="{0D108BD9-81ED-4DB2-BD59-A6C34878D82A}">
                    <a16:rowId xmlns:a16="http://schemas.microsoft.com/office/drawing/2014/main" val="10000"/>
                  </a:ext>
                </a:extLst>
              </a:tr>
              <a:tr h="4424122">
                <a:tc>
                  <a:txBody>
                    <a:bodyPr/>
                    <a:lstStyle/>
                    <a:p>
                      <a:pPr algn="just"/>
                      <a:r>
                        <a:rPr lang="en-IN" sz="1200" dirty="0">
                          <a:latin typeface="Times New Roman" panose="02020603050405020304" pitchFamily="18" charset="0"/>
                          <a:cs typeface="Times New Roman" panose="02020603050405020304" pitchFamily="18" charset="0"/>
                        </a:rPr>
                        <a:t>1.</a:t>
                      </a:r>
                    </a:p>
                  </a:txBody>
                  <a:tcPr/>
                </a:tc>
                <a:tc>
                  <a:txBody>
                    <a:bodyPr/>
                    <a:lstStyle/>
                    <a:p>
                      <a:pPr algn="just"/>
                      <a:r>
                        <a:rPr lang="en-US" sz="1200" dirty="0">
                          <a:latin typeface="Times New Roman" panose="02020603050405020304" pitchFamily="18" charset="0"/>
                          <a:cs typeface="Times New Roman" panose="02020603050405020304" pitchFamily="18" charset="0"/>
                        </a:rPr>
                        <a:t>Title: "Modeling wine preferences by data mining from physicochemical properties." </a:t>
                      </a:r>
                    </a:p>
                    <a:p>
                      <a:pPr algn="just"/>
                      <a:endParaRPr lang="en-US" sz="1200" dirty="0">
                        <a:latin typeface="Times New Roman" panose="02020603050405020304" pitchFamily="18" charset="0"/>
                        <a:cs typeface="Times New Roman" panose="02020603050405020304" pitchFamily="18" charset="0"/>
                      </a:endParaRPr>
                    </a:p>
                    <a:p>
                      <a:pPr algn="just"/>
                      <a:r>
                        <a:rPr lang="pt-BR" sz="1200" dirty="0">
                          <a:latin typeface="Times New Roman" panose="02020603050405020304" pitchFamily="18" charset="0"/>
                          <a:cs typeface="Times New Roman" panose="02020603050405020304" pitchFamily="18" charset="0"/>
                        </a:rPr>
                        <a:t>Author: Cortez, P., &amp; Cerdeira, A., et al</a:t>
                      </a:r>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a:t>
                      </a:r>
                    </a:p>
                    <a:p>
                      <a:pPr algn="just"/>
                      <a:r>
                        <a:rPr lang="en-US" sz="1200" dirty="0">
                          <a:latin typeface="Times New Roman" panose="02020603050405020304" pitchFamily="18" charset="0"/>
                          <a:cs typeface="Times New Roman" panose="02020603050405020304" pitchFamily="18" charset="0"/>
                        </a:rPr>
                        <a:t>Published Year: 2019</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Source: Decision Support Systems</a:t>
                      </a:r>
                      <a:r>
                        <a:rPr lang="en-US" sz="1200" dirty="0"/>
                        <a:t>.</a:t>
                      </a: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indent="0" algn="just">
                        <a:buFont typeface="Courier New" panose="02070309020205020404" pitchFamily="49" charset="0"/>
                        <a:buNone/>
                      </a:pPr>
                      <a:r>
                        <a:rPr lang="en-US" sz="1200" dirty="0">
                          <a:latin typeface="Times New Roman" panose="02020603050405020304" pitchFamily="18" charset="0"/>
                          <a:cs typeface="Times New Roman" panose="02020603050405020304" pitchFamily="18" charset="0"/>
                        </a:rPr>
                        <a:t>The primary objective of the study is to explore how data mining methods can be employed to model and predict wine preferences using physicochemical properties as input features. The researchers likely applied various data mining algorithms to analyze a dataset containing information on the physicochemical characteristics of wines. This could involve methods such as decision trees, clustering, or other machine learning approaches. The study specifically considers physicochemical properties of wines, which may include factors such as acidity, alcohol content, residual sugar, and other chemical attributes. These features are often crucial in understanding and predicting wine quality.</a:t>
                      </a:r>
                    </a:p>
                  </a:txBody>
                  <a:tcPr/>
                </a:tc>
                <a:tc>
                  <a:txBody>
                    <a:bodyPr/>
                    <a:lstStyle/>
                    <a:p>
                      <a:pPr algn="just"/>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Withoutproper</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regularization techniques, the model might overfit the training data, capturing noise rather than genuine patterns. Conversely, if the model is too simple, it might underfit and not capture the complexity of wine preferences.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quality of predictions heavily relies on the quality of the dataset. If there are issues like missing or inaccurate data, it can impact the reliability of the model.</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Wine preferences are highly subjective and can vary widely among individuals. Models based on physicochemical properties alone may struggle to account for individual taste preferences and cultural differences.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72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E555E0-A5A1-FDED-775C-1E0F08949F36}"/>
              </a:ext>
            </a:extLst>
          </p:cNvPr>
          <p:cNvSpPr txBox="1"/>
          <p:nvPr/>
        </p:nvSpPr>
        <p:spPr>
          <a:xfrm>
            <a:off x="1229359" y="404664"/>
            <a:ext cx="8046719" cy="523220"/>
          </a:xfrm>
          <a:prstGeom prst="rect">
            <a:avLst/>
          </a:prstGeom>
          <a:noFill/>
        </p:spPr>
        <p:txBody>
          <a:bodyPr wrap="square">
            <a:spAutoFit/>
          </a:bodyPr>
          <a:lstStyle/>
          <a:p>
            <a:r>
              <a:rPr lang="en-IN" sz="2800" b="1">
                <a:solidFill>
                  <a:schemeClr val="tx1"/>
                </a:solidFill>
                <a:latin typeface="Times New Roman" panose="02020603050405020304" pitchFamily="18" charset="0"/>
                <a:cs typeface="Times New Roman" panose="02020603050405020304" pitchFamily="18" charset="0"/>
              </a:rPr>
              <a:t>LITERATURE REVIEW</a:t>
            </a:r>
            <a:endParaRPr lang="en-IN" sz="2800" b="1" dirty="0"/>
          </a:p>
        </p:txBody>
      </p:sp>
      <p:graphicFrame>
        <p:nvGraphicFramePr>
          <p:cNvPr id="2" name="Table 1">
            <a:extLst>
              <a:ext uri="{FF2B5EF4-FFF2-40B4-BE49-F238E27FC236}">
                <a16:creationId xmlns:a16="http://schemas.microsoft.com/office/drawing/2014/main" id="{BE510A02-1AC5-5392-382A-B7DEF48FBB88}"/>
              </a:ext>
            </a:extLst>
          </p:cNvPr>
          <p:cNvGraphicFramePr>
            <a:graphicFrameLocks noGrp="1"/>
          </p:cNvGraphicFramePr>
          <p:nvPr>
            <p:extLst>
              <p:ext uri="{D42A27DB-BD31-4B8C-83A1-F6EECF244321}">
                <p14:modId xmlns:p14="http://schemas.microsoft.com/office/powerpoint/2010/main" val="68860630"/>
              </p:ext>
            </p:extLst>
          </p:nvPr>
        </p:nvGraphicFramePr>
        <p:xfrm>
          <a:off x="1371601" y="1117600"/>
          <a:ext cx="7904478" cy="5140978"/>
        </p:xfrm>
        <a:graphic>
          <a:graphicData uri="http://schemas.openxmlformats.org/drawingml/2006/table">
            <a:tbl>
              <a:tblPr firstRow="1" bandRow="1">
                <a:tableStyleId>{5C22544A-7EE6-4342-B048-85BDC9FD1C3A}</a:tableStyleId>
              </a:tblPr>
              <a:tblGrid>
                <a:gridCol w="419707">
                  <a:extLst>
                    <a:ext uri="{9D8B030D-6E8A-4147-A177-3AD203B41FA5}">
                      <a16:colId xmlns:a16="http://schemas.microsoft.com/office/drawing/2014/main" val="20000"/>
                    </a:ext>
                  </a:extLst>
                </a:gridCol>
                <a:gridCol w="2728094">
                  <a:extLst>
                    <a:ext uri="{9D8B030D-6E8A-4147-A177-3AD203B41FA5}">
                      <a16:colId xmlns:a16="http://schemas.microsoft.com/office/drawing/2014/main" val="20001"/>
                    </a:ext>
                  </a:extLst>
                </a:gridCol>
                <a:gridCol w="2549120">
                  <a:extLst>
                    <a:ext uri="{9D8B030D-6E8A-4147-A177-3AD203B41FA5}">
                      <a16:colId xmlns:a16="http://schemas.microsoft.com/office/drawing/2014/main" val="20002"/>
                    </a:ext>
                  </a:extLst>
                </a:gridCol>
                <a:gridCol w="2207557">
                  <a:extLst>
                    <a:ext uri="{9D8B030D-6E8A-4147-A177-3AD203B41FA5}">
                      <a16:colId xmlns:a16="http://schemas.microsoft.com/office/drawing/2014/main" val="20003"/>
                    </a:ext>
                  </a:extLst>
                </a:gridCol>
              </a:tblGrid>
              <a:tr h="660418">
                <a:tc>
                  <a:txBody>
                    <a:bodyPr/>
                    <a:lstStyle/>
                    <a:p>
                      <a:pPr algn="ctr"/>
                      <a:r>
                        <a:rPr lang="en-IN" sz="1200" dirty="0">
                          <a:latin typeface="Times New Roman" panose="02020603050405020304" pitchFamily="18" charset="0"/>
                          <a:cs typeface="Times New Roman" panose="02020603050405020304" pitchFamily="18" charset="0"/>
                        </a:rPr>
                        <a:t>Sl. No.</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Paper Title, Name of Journal, Year of Publication, Authors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Proposed Idea</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Gap in Literature</a:t>
                      </a:r>
                    </a:p>
                  </a:txBody>
                  <a:tcPr anchor="ctr"/>
                </a:tc>
                <a:extLst>
                  <a:ext uri="{0D108BD9-81ED-4DB2-BD59-A6C34878D82A}">
                    <a16:rowId xmlns:a16="http://schemas.microsoft.com/office/drawing/2014/main" val="10000"/>
                  </a:ext>
                </a:extLst>
              </a:tr>
              <a:tr h="4424122">
                <a:tc>
                  <a:txBody>
                    <a:bodyPr/>
                    <a:lstStyle/>
                    <a:p>
                      <a:pPr algn="just"/>
                      <a:r>
                        <a:rPr lang="en-IN" sz="1200" dirty="0">
                          <a:latin typeface="Times New Roman" panose="02020603050405020304" pitchFamily="18" charset="0"/>
                          <a:cs typeface="Times New Roman" panose="02020603050405020304" pitchFamily="18" charset="0"/>
                        </a:rPr>
                        <a:t>2.</a:t>
                      </a:r>
                    </a:p>
                  </a:txBody>
                  <a:tcPr/>
                </a:tc>
                <a:tc>
                  <a:txBody>
                    <a:bodyPr/>
                    <a:lstStyle/>
                    <a:p>
                      <a:pPr algn="just"/>
                      <a:r>
                        <a:rPr lang="en-US" sz="1200" dirty="0">
                          <a:latin typeface="Times New Roman" panose="02020603050405020304" pitchFamily="18" charset="0"/>
                          <a:cs typeface="Times New Roman" panose="02020603050405020304" pitchFamily="18" charset="0"/>
                        </a:rPr>
                        <a:t>Title: "Modeling and predicting the quality of red wine with artificial neural networks. “</a:t>
                      </a:r>
                    </a:p>
                    <a:p>
                      <a:pPr algn="just"/>
                      <a:endPar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algn="just"/>
                      <a:r>
                        <a:rPr lang="da-DK" sz="1200" dirty="0">
                          <a:latin typeface="Times New Roman" panose="02020603050405020304" pitchFamily="18" charset="0"/>
                          <a:cs typeface="Times New Roman" panose="02020603050405020304" pitchFamily="18" charset="0"/>
                        </a:rPr>
                        <a:t>Author: Romano, J., Kaisler, S., et al</a:t>
                      </a:r>
                    </a:p>
                    <a:p>
                      <a:pPr algn="just"/>
                      <a:endParaRPr lang="da-DK"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Published Year: 2018 </a:t>
                      </a:r>
                    </a:p>
                    <a:p>
                      <a:pPr algn="just"/>
                      <a:r>
                        <a:rPr lang="en-US" sz="1200" dirty="0">
                          <a:latin typeface="Times New Roman" panose="02020603050405020304" pitchFamily="18" charset="0"/>
                          <a:cs typeface="Times New Roman" panose="02020603050405020304" pitchFamily="18" charset="0"/>
                        </a:rPr>
                        <a:t>Source: Expert Systems with Applications</a:t>
                      </a:r>
                      <a:endParaRPr lang="da-DK" sz="1200" dirty="0">
                        <a:latin typeface="Times New Roman" panose="02020603050405020304" pitchFamily="18" charset="0"/>
                        <a:cs typeface="Times New Roman" panose="02020603050405020304" pitchFamily="18" charset="0"/>
                      </a:endParaRPr>
                    </a:p>
                    <a:p>
                      <a:pPr algn="just"/>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indent="0" algn="just">
                        <a:buFont typeface="Courier New" panose="02070309020205020404" pitchFamily="49" charset="0"/>
                        <a:buNone/>
                      </a:pPr>
                      <a:r>
                        <a:rPr lang="en-US" sz="1200" dirty="0">
                          <a:latin typeface="Times New Roman" panose="02020603050405020304" pitchFamily="18" charset="0"/>
                          <a:cs typeface="Times New Roman" panose="02020603050405020304" pitchFamily="18" charset="0"/>
                        </a:rPr>
                        <a:t>The primary objective of the study is to explore the application of artificial neural networks for modeling and predicting the quality of red wine. ANNs are a type of machine learning algorithm inspired by the structure and function of the human brain. The study likely discusses the application of artificial neural networks, a type of computational model known for its ability to learn complex patterns from data. ANNs are particularly suitable for tasks involving non-linear relationships and can be used for regression or classification tasks. The focus of the study is on predicting the quality of red wine. Quality assessment in the context of wine often involves expert ratings or sensory evaluations, and the study likely explores how ANNs can be trained to make predictions based on input features related to wine characteristics.</a:t>
                      </a:r>
                    </a:p>
                  </a:txBody>
                  <a:tcP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accuracy of any predictive model, including those based on artificial neural networks (ANNs), is heavily dependent on the quality &amp; representativeness of the training data. If the dataset used is small, unbalanced, or not fully representative of the diversity of red wines, the model's predictions may lack reliability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ability of the ANN model to generalize to different datasets or conditions might be a concern. If the study does not thoroughly explore the model's performance across diverse scenarios, its applicability could be limited</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9289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5E5-E5FA-6FE4-BE45-3308317B03BB}"/>
              </a:ext>
            </a:extLst>
          </p:cNvPr>
          <p:cNvSpPr>
            <a:spLocks noGrp="1"/>
          </p:cNvSpPr>
          <p:nvPr>
            <p:ph type="title"/>
          </p:nvPr>
        </p:nvSpPr>
        <p:spPr>
          <a:xfrm>
            <a:off x="677334" y="243840"/>
            <a:ext cx="8596668" cy="572797"/>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PROPOSED SYSTEM</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C24637-C16D-B0D7-32BB-43AE3543F485}"/>
              </a:ext>
            </a:extLst>
          </p:cNvPr>
          <p:cNvSpPr>
            <a:spLocks noGrp="1"/>
          </p:cNvSpPr>
          <p:nvPr>
            <p:ph idx="1"/>
          </p:nvPr>
        </p:nvSpPr>
        <p:spPr>
          <a:xfrm>
            <a:off x="677334" y="721360"/>
            <a:ext cx="8596668" cy="5320003"/>
          </a:xfrm>
        </p:spPr>
        <p:txBody>
          <a:bodyPr>
            <a:noAutofit/>
          </a:bodyPr>
          <a:lstStyle/>
          <a:p>
            <a:pPr marL="0" indent="0" algn="just">
              <a:lnSpc>
                <a:spcPct val="150000"/>
              </a:lnSpc>
              <a:buNone/>
            </a:pPr>
            <a:r>
              <a:rPr lang="en-US" sz="2200" b="0" i="0" dirty="0">
                <a:solidFill>
                  <a:srgbClr val="374151"/>
                </a:solidFill>
                <a:effectLst/>
                <a:latin typeface="Times New Roman" panose="02020603050405020304" pitchFamily="18" charset="0"/>
                <a:cs typeface="Times New Roman" panose="02020603050405020304" pitchFamily="18" charset="0"/>
              </a:rPr>
              <a:t>The proposed system aims to enhance the existing methods used for assessing wine quality by integrating data-driven approaches and leveraging advanced technologies. </a:t>
            </a:r>
          </a:p>
          <a:p>
            <a:pPr marL="0" indent="0" algn="just">
              <a:lnSpc>
                <a:spcPct val="150000"/>
              </a:lnSpc>
              <a:buNone/>
            </a:pPr>
            <a:r>
              <a:rPr lang="en-US" sz="2200" b="1" i="0" dirty="0">
                <a:solidFill>
                  <a:srgbClr val="374151"/>
                </a:solidFill>
                <a:effectLst/>
                <a:latin typeface="Times New Roman" panose="02020603050405020304" pitchFamily="18" charset="0"/>
                <a:cs typeface="Times New Roman" panose="02020603050405020304" pitchFamily="18" charset="0"/>
              </a:rPr>
              <a:t>Here are some components of the proposed system:</a:t>
            </a:r>
            <a:endParaRPr lang="en-US" sz="2200" b="1" dirty="0">
              <a:solidFill>
                <a:srgbClr val="374151"/>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200" i="0" dirty="0">
                <a:effectLst/>
                <a:latin typeface="Times New Roman" panose="02020603050405020304" pitchFamily="18" charset="0"/>
                <a:cs typeface="Times New Roman" panose="02020603050405020304" pitchFamily="18" charset="0"/>
              </a:rPr>
              <a:t>Data-Driven Analysis and Machine Learning</a:t>
            </a:r>
            <a:endParaRPr lang="en-US" sz="22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sz="2200" i="0" dirty="0">
                <a:effectLst/>
                <a:latin typeface="Times New Roman" panose="02020603050405020304" pitchFamily="18" charset="0"/>
                <a:cs typeface="Times New Roman" panose="02020603050405020304" pitchFamily="18" charset="0"/>
              </a:rPr>
              <a:t>Sensor Technologies</a:t>
            </a:r>
            <a:endParaRPr lang="en-US" sz="2200" dirty="0">
              <a:solidFill>
                <a:srgbClr val="374151"/>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200" i="0" dirty="0">
                <a:effectLst/>
                <a:latin typeface="Times New Roman" panose="02020603050405020304" pitchFamily="18" charset="0"/>
                <a:cs typeface="Times New Roman" panose="02020603050405020304" pitchFamily="18" charset="0"/>
              </a:rPr>
              <a:t>IoT (Internet of Things) Applications:</a:t>
            </a:r>
            <a:endParaRPr lang="en-US" sz="22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sz="2200" i="0" dirty="0">
                <a:effectLst/>
                <a:latin typeface="Times New Roman" panose="02020603050405020304" pitchFamily="18" charset="0"/>
                <a:cs typeface="Times New Roman" panose="02020603050405020304" pitchFamily="18" charset="0"/>
              </a:rPr>
              <a:t>Predictive Analytics</a:t>
            </a:r>
            <a:endParaRPr lang="en-US" sz="2200" dirty="0">
              <a:solidFill>
                <a:srgbClr val="374151"/>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sz="2200" i="0" dirty="0">
                <a:effectLst/>
                <a:latin typeface="Times New Roman" panose="02020603050405020304" pitchFamily="18" charset="0"/>
                <a:cs typeface="Times New Roman" panose="02020603050405020304" pitchFamily="18" charset="0"/>
              </a:rPr>
              <a:t>Automated Quality Control Systems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24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5312-DC60-D4BA-D61B-ADE73D0BE342}"/>
              </a:ext>
            </a:extLst>
          </p:cNvPr>
          <p:cNvSpPr>
            <a:spLocks noGrp="1"/>
          </p:cNvSpPr>
          <p:nvPr>
            <p:ph type="title"/>
          </p:nvPr>
        </p:nvSpPr>
        <p:spPr>
          <a:xfrm>
            <a:off x="677334" y="314960"/>
            <a:ext cx="8596668" cy="87376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E1E9C50A-BAEB-39AC-DD0E-8EF72CE2B3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2525" y="1469073"/>
            <a:ext cx="7106285" cy="4779327"/>
          </a:xfrm>
          <a:prstGeom prst="rect">
            <a:avLst/>
          </a:prstGeom>
          <a:noFill/>
          <a:ln>
            <a:noFill/>
          </a:ln>
        </p:spPr>
      </p:pic>
    </p:spTree>
    <p:extLst>
      <p:ext uri="{BB962C8B-B14F-4D97-AF65-F5344CB8AC3E}">
        <p14:creationId xmlns:p14="http://schemas.microsoft.com/office/powerpoint/2010/main" val="368436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9C88-C035-753C-352C-0587A72E3548}"/>
              </a:ext>
            </a:extLst>
          </p:cNvPr>
          <p:cNvSpPr>
            <a:spLocks noGrp="1"/>
          </p:cNvSpPr>
          <p:nvPr>
            <p:ph type="title"/>
          </p:nvPr>
        </p:nvSpPr>
        <p:spPr>
          <a:xfrm>
            <a:off x="677334" y="609600"/>
            <a:ext cx="8596668" cy="100584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32C5A5B8-A2F2-E701-C9F7-EF888A3C1EF8}"/>
              </a:ext>
            </a:extLst>
          </p:cNvPr>
          <p:cNvSpPr>
            <a:spLocks noGrp="1"/>
          </p:cNvSpPr>
          <p:nvPr>
            <p:ph idx="1"/>
          </p:nvPr>
        </p:nvSpPr>
        <p:spPr>
          <a:xfrm>
            <a:off x="677334" y="1615441"/>
            <a:ext cx="8596668" cy="4425922"/>
          </a:xfrm>
        </p:spPr>
        <p:txBody>
          <a:bodyPr>
            <a:noAutofit/>
          </a:bodyPr>
          <a:lstStyle/>
          <a:p>
            <a:pPr marL="0" indent="0" algn="just">
              <a:buNone/>
            </a:pPr>
            <a:r>
              <a:rPr lang="en-IN" sz="2200" b="1" dirty="0">
                <a:latin typeface="Times New Roman" panose="02020603050405020304" pitchFamily="18" charset="0"/>
                <a:cs typeface="Times New Roman" panose="02020603050405020304" pitchFamily="18" charset="0"/>
              </a:rPr>
              <a:t>Software Requirements: </a:t>
            </a:r>
          </a:p>
          <a:p>
            <a:pPr marL="0" indent="0" algn="just">
              <a:buNone/>
            </a:pPr>
            <a:r>
              <a:rPr lang="en-IN" sz="2200" dirty="0">
                <a:latin typeface="Times New Roman" panose="02020603050405020304" pitchFamily="18" charset="0"/>
                <a:cs typeface="Times New Roman" panose="02020603050405020304" pitchFamily="18" charset="0"/>
              </a:rPr>
              <a:t>• Programming Language </a:t>
            </a:r>
          </a:p>
          <a:p>
            <a:pPr marL="0" indent="0" algn="just">
              <a:buNone/>
            </a:pPr>
            <a:r>
              <a:rPr lang="en-IN" sz="2200" dirty="0">
                <a:latin typeface="Times New Roman" panose="02020603050405020304" pitchFamily="18" charset="0"/>
                <a:cs typeface="Times New Roman" panose="02020603050405020304" pitchFamily="18" charset="0"/>
              </a:rPr>
              <a:t>• Machine Learning Libraries </a:t>
            </a:r>
          </a:p>
          <a:p>
            <a:pPr marL="0" indent="0" algn="just">
              <a:buNone/>
            </a:pPr>
            <a:r>
              <a:rPr lang="en-IN" sz="2200" dirty="0">
                <a:latin typeface="Times New Roman" panose="02020603050405020304" pitchFamily="18" charset="0"/>
                <a:cs typeface="Times New Roman" panose="02020603050405020304" pitchFamily="18" charset="0"/>
              </a:rPr>
              <a:t>• Data Analysis &amp; Manipulation </a:t>
            </a:r>
          </a:p>
          <a:p>
            <a:pPr marL="0" indent="0" algn="just">
              <a:buNone/>
            </a:pPr>
            <a:r>
              <a:rPr lang="en-IN" sz="2200" dirty="0">
                <a:latin typeface="Times New Roman" panose="02020603050405020304" pitchFamily="18" charset="0"/>
                <a:cs typeface="Times New Roman" panose="02020603050405020304" pitchFamily="18" charset="0"/>
              </a:rPr>
              <a:t>• Data Visualization </a:t>
            </a:r>
          </a:p>
          <a:p>
            <a:pPr marL="0" indent="0" algn="just">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Jupyter</a:t>
            </a:r>
            <a:r>
              <a:rPr lang="en-IN" sz="2200" dirty="0">
                <a:latin typeface="Times New Roman" panose="02020603050405020304" pitchFamily="18" charset="0"/>
                <a:cs typeface="Times New Roman" panose="02020603050405020304" pitchFamily="18" charset="0"/>
              </a:rPr>
              <a:t> Notebook </a:t>
            </a:r>
          </a:p>
        </p:txBody>
      </p:sp>
    </p:spTree>
    <p:extLst>
      <p:ext uri="{BB962C8B-B14F-4D97-AF65-F5344CB8AC3E}">
        <p14:creationId xmlns:p14="http://schemas.microsoft.com/office/powerpoint/2010/main" val="531780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471</TotalTime>
  <Words>1273</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Lucida Sans</vt:lpstr>
      <vt:lpstr>Times New Roman</vt:lpstr>
      <vt:lpstr>Trebuchet MS</vt:lpstr>
      <vt:lpstr>Wingdings 3</vt:lpstr>
      <vt:lpstr>Facet</vt:lpstr>
      <vt:lpstr>PowerPoint Presentation</vt:lpstr>
      <vt:lpstr>CONTENTS</vt:lpstr>
      <vt:lpstr>ABSTRACT</vt:lpstr>
      <vt:lpstr>INTRODUCTION</vt:lpstr>
      <vt:lpstr>PowerPoint Presentation</vt:lpstr>
      <vt:lpstr>PowerPoint Presentation</vt:lpstr>
      <vt:lpstr>PROPOSED SYSTEM</vt:lpstr>
      <vt:lpstr>SYSTEM ARCHITECTURE</vt:lpstr>
      <vt:lpstr>SYSTEM REQUIREMENTS</vt:lpstr>
      <vt:lpstr>SYSTEM REQUIREMENTS</vt:lpstr>
      <vt:lpstr>APPLICATIONS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rammi</dc:creator>
  <cp:lastModifiedBy>rammi</cp:lastModifiedBy>
  <cp:revision>21</cp:revision>
  <dcterms:created xsi:type="dcterms:W3CDTF">2023-12-04T13:59:52Z</dcterms:created>
  <dcterms:modified xsi:type="dcterms:W3CDTF">2023-12-19T07:08:13Z</dcterms:modified>
</cp:coreProperties>
</file>