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72" r:id="rId2"/>
    <p:sldId id="273" r:id="rId3"/>
    <p:sldId id="259" r:id="rId4"/>
    <p:sldId id="278" r:id="rId5"/>
    <p:sldId id="262" r:id="rId6"/>
    <p:sldId id="263" r:id="rId7"/>
    <p:sldId id="283" r:id="rId8"/>
    <p:sldId id="284" r:id="rId9"/>
    <p:sldId id="285" r:id="rId10"/>
    <p:sldId id="280" r:id="rId11"/>
    <p:sldId id="286"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71" d="100"/>
          <a:sy n="71" d="100"/>
        </p:scale>
        <p:origin x="696" y="7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20-Dec-22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20-Dec-22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Fake News Detection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Using ML approaches</a:t>
            </a:r>
          </a:p>
        </p:txBody>
      </p:sp>
    </p:spTree>
    <p:extLst>
      <p:ext uri="{BB962C8B-B14F-4D97-AF65-F5344CB8AC3E}">
        <p14:creationId xmlns:p14="http://schemas.microsoft.com/office/powerpoint/2010/main" val="417536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Conclusion</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p:txBody>
          <a:bodyPr>
            <a:normAutofit fontScale="70000" lnSpcReduction="20000"/>
          </a:bodyPr>
          <a:lstStyle/>
          <a:p>
            <a:pPr algn="l"/>
            <a:r>
              <a:rPr lang="en-US" sz="2100" dirty="0"/>
              <a:t>T</a:t>
            </a:r>
            <a:r>
              <a:rPr lang="en-US" sz="2100" b="0" i="0" dirty="0">
                <a:effectLst/>
              </a:rPr>
              <a:t>here have been a variety of approaches used for fake news detection based on text analysis. These approaches have included the use of machine learning algorithms such as Naive Bayes, neural networks, and support vector machines, as well as techniques such as N-gram analysis and decision tree algorithms.</a:t>
            </a:r>
          </a:p>
          <a:p>
            <a:pPr algn="l"/>
            <a:r>
              <a:rPr lang="en-US" sz="2100" b="0" i="0" dirty="0">
                <a:effectLst/>
              </a:rPr>
              <a:t>Overall, the accuracy of these approaches has varied, with some achieving high levels of accuracy (e.g. 96% to 99.9%) while others have had lower accuracy (e.g. 74% to 76%). It is worth noting that the accuracy of these approaches can depend on a variety of factors, including the specific dataset and the specific context in which the fake news is being spread.</a:t>
            </a:r>
          </a:p>
          <a:p>
            <a:pPr algn="l"/>
            <a:r>
              <a:rPr lang="en-US" sz="2100" b="0" i="0" dirty="0">
                <a:effectLst/>
              </a:rPr>
              <a:t>In general, it is important to carefully evaluate the effectiveness of any approach for detecting fake news, as well as to consider the potential limitations and biases of the approach. In addition, it may be beneficial to use a combination of approaches and to continuously update and improve upon existing methods as new challenges and tactics for spreading fake news emerge.</a:t>
            </a:r>
          </a:p>
          <a:p>
            <a:endParaRPr lang="en-US" dirty="0"/>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Fake News Detection</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10</a:t>
            </a:fld>
            <a:endParaRPr lang="en-US" dirty="0"/>
          </a:p>
        </p:txBody>
      </p:sp>
      <p:pic>
        <p:nvPicPr>
          <p:cNvPr id="19" name="Picture Placeholder 18">
            <a:extLst>
              <a:ext uri="{FF2B5EF4-FFF2-40B4-BE49-F238E27FC236}">
                <a16:creationId xmlns:a16="http://schemas.microsoft.com/office/drawing/2014/main" id="{30BB94D8-CCA6-92EE-E9A2-BCB674D943D1}"/>
              </a:ext>
            </a:extLst>
          </p:cNvPr>
          <p:cNvPicPr>
            <a:picLocks noGrp="1" noChangeAspect="1"/>
          </p:cNvPicPr>
          <p:nvPr>
            <p:ph type="pic" idx="1"/>
          </p:nvPr>
        </p:nvPicPr>
        <p:blipFill>
          <a:blip r:embed="rId2"/>
          <a:srcRect l="24276" r="24276"/>
          <a:stretch>
            <a:fillRect/>
          </a:stretch>
        </p:blipFill>
        <p:spPr/>
      </p:pic>
    </p:spTree>
    <p:extLst>
      <p:ext uri="{BB962C8B-B14F-4D97-AF65-F5344CB8AC3E}">
        <p14:creationId xmlns:p14="http://schemas.microsoft.com/office/powerpoint/2010/main" val="34182068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35B4-EEF2-8572-E5E8-540C25CF747F}"/>
              </a:ext>
            </a:extLst>
          </p:cNvPr>
          <p:cNvSpPr>
            <a:spLocks noGrp="1"/>
          </p:cNvSpPr>
          <p:nvPr>
            <p:ph type="ctrTitle"/>
          </p:nvPr>
        </p:nvSpPr>
        <p:spPr/>
        <p:txBody>
          <a:bodyPr/>
          <a:lstStyle/>
          <a:p>
            <a:r>
              <a:rPr lang="en-US" dirty="0"/>
              <a:t>Our Team:</a:t>
            </a:r>
          </a:p>
        </p:txBody>
      </p:sp>
      <p:sp>
        <p:nvSpPr>
          <p:cNvPr id="3" name="Subtitle 2">
            <a:extLst>
              <a:ext uri="{FF2B5EF4-FFF2-40B4-BE49-F238E27FC236}">
                <a16:creationId xmlns:a16="http://schemas.microsoft.com/office/drawing/2014/main" id="{3C2020F8-F890-B312-122E-1A62619465A2}"/>
              </a:ext>
            </a:extLst>
          </p:cNvPr>
          <p:cNvSpPr>
            <a:spLocks noGrp="1"/>
          </p:cNvSpPr>
          <p:nvPr>
            <p:ph type="subTitle" idx="1"/>
          </p:nvPr>
        </p:nvSpPr>
        <p:spPr>
          <a:xfrm>
            <a:off x="1524000" y="3602038"/>
            <a:ext cx="9144000" cy="2620962"/>
          </a:xfrm>
        </p:spPr>
        <p:txBody>
          <a:bodyPr>
            <a:normAutofit lnSpcReduction="10000"/>
          </a:bodyPr>
          <a:lstStyle/>
          <a:p>
            <a:r>
              <a:rPr lang="en-US" dirty="0"/>
              <a:t>Venkata Naga Kalyan Puppala (AP20110010509)</a:t>
            </a:r>
          </a:p>
          <a:p>
            <a:r>
              <a:rPr lang="en-US" dirty="0" err="1"/>
              <a:t>Vyshnavi</a:t>
            </a:r>
            <a:r>
              <a:rPr lang="en-US" dirty="0"/>
              <a:t> </a:t>
            </a:r>
            <a:r>
              <a:rPr lang="en-US" dirty="0" err="1"/>
              <a:t>Yakkanti</a:t>
            </a:r>
            <a:r>
              <a:rPr lang="en-US" dirty="0"/>
              <a:t> (AP20110010559)</a:t>
            </a:r>
          </a:p>
          <a:p>
            <a:r>
              <a:rPr lang="en-US" dirty="0"/>
              <a:t>Devaraj (AP20110010560)</a:t>
            </a:r>
          </a:p>
          <a:p>
            <a:r>
              <a:rPr lang="en-US" dirty="0" err="1"/>
              <a:t>Arief</a:t>
            </a:r>
            <a:r>
              <a:rPr lang="en-US" dirty="0"/>
              <a:t> (AP20110010524)</a:t>
            </a:r>
          </a:p>
          <a:p>
            <a:r>
              <a:rPr lang="en-US" dirty="0"/>
              <a:t>Deepika (AP20110010520)</a:t>
            </a:r>
          </a:p>
          <a:p>
            <a:r>
              <a:rPr lang="en-US"/>
              <a:t>Aditya (AP20110010533)</a:t>
            </a:r>
            <a:endParaRPr lang="en-US" dirty="0"/>
          </a:p>
        </p:txBody>
      </p:sp>
    </p:spTree>
    <p:extLst>
      <p:ext uri="{BB962C8B-B14F-4D97-AF65-F5344CB8AC3E}">
        <p14:creationId xmlns:p14="http://schemas.microsoft.com/office/powerpoint/2010/main" val="177259954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VENKATA NAGA KALYAN PUPPALA</a:t>
            </a:r>
            <a:endParaRPr lang="en-US" dirty="0">
              <a:solidFill>
                <a:schemeClr val="bg2">
                  <a:lumMod val="50000"/>
                </a:schemeClr>
              </a:solidFill>
            </a:endParaRPr>
          </a:p>
          <a:p>
            <a:r>
              <a:rPr lang="en-US" dirty="0">
                <a:solidFill>
                  <a:schemeClr val="bg2">
                    <a:lumMod val="50000"/>
                  </a:schemeClr>
                </a:solidFill>
              </a:rPr>
              <a:t>Nagakalyan_puppala@srmap.edu.in</a:t>
            </a:r>
          </a:p>
        </p:txBody>
      </p:sp>
    </p:spTree>
    <p:extLst>
      <p:ext uri="{BB962C8B-B14F-4D97-AF65-F5344CB8AC3E}">
        <p14:creationId xmlns:p14="http://schemas.microsoft.com/office/powerpoint/2010/main" val="257793633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882256324"/>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CONFUSION MATRIX</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METHODOLOGY</a:t>
                      </a:r>
                    </a:p>
                    <a:p>
                      <a:pPr marL="0" algn="r" defTabSz="914400" rtl="0" eaLnBrk="1" latinLnBrk="0" hangingPunct="1"/>
                      <a:r>
                        <a:rPr lang="en-US" sz="1800" kern="1200" dirty="0">
                          <a:solidFill>
                            <a:schemeClr val="tx1"/>
                          </a:solidFill>
                          <a:latin typeface="+mj-lt"/>
                          <a:ea typeface="+mn-ea"/>
                          <a:cs typeface="+mn-cs"/>
                        </a:rPr>
                        <a:t>7-8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1"/>
            <a:ext cx="6241587" cy="4206241"/>
          </a:xfrm>
        </p:spPr>
        <p:txBody>
          <a:bodyPr>
            <a:normAutofit fontScale="77500" lnSpcReduction="20000"/>
          </a:bodyPr>
          <a:lstStyle/>
          <a:p>
            <a:pPr algn="l"/>
            <a:r>
              <a:rPr lang="en-US" sz="1900" b="0" i="0" dirty="0">
                <a:effectLst/>
                <a:latin typeface="Book Antiqua" panose="02040602050305030304" pitchFamily="18" charset="0"/>
              </a:rPr>
              <a:t>Automated systems for detecting and combating fake news can be an effective way to help reduce the spread of misleading information. There are several approaches that can be taken to build such a system. One approach is to use machine learning algorithms to analyze the content of news articles and identify patterns that are indicative of fake news. This could involve analyzing the language used in the article, the sources cited, and the overall structure of the article.</a:t>
            </a:r>
          </a:p>
          <a:p>
            <a:pPr algn="l"/>
            <a:r>
              <a:rPr lang="en-US" sz="1900" b="0" i="0" dirty="0">
                <a:effectLst/>
                <a:latin typeface="Book Antiqua" panose="02040602050305030304" pitchFamily="18" charset="0"/>
              </a:rPr>
              <a:t>Another approach is to use fact-checking tools to verify the accuracy of information in news articles. This can involve using databases of known facts and checking them against the information in the article, as well as checking the credibility of sources and looking for evidence to support claims made in the article.</a:t>
            </a:r>
          </a:p>
          <a:p>
            <a:pPr algn="l"/>
            <a:r>
              <a:rPr lang="en-US" sz="1900" b="0" i="0" dirty="0">
                <a:effectLst/>
                <a:latin typeface="Book Antiqua" panose="02040602050305030304" pitchFamily="18" charset="0"/>
              </a:rPr>
              <a:t>There are also systems that use social media analysis to identify fake news. These systems can track the spread of news articles and identify patterns of behavior that are indicative of fake news, such as rapid sharing of an article without fact-checking or critical examination.</a:t>
            </a:r>
          </a:p>
          <a:p>
            <a:pPr algn="l"/>
            <a:r>
              <a:rPr lang="en-US" sz="1900" b="0" i="0" dirty="0">
                <a:effectLst/>
                <a:latin typeface="Book Antiqua" panose="02040602050305030304" pitchFamily="18" charset="0"/>
              </a:rPr>
              <a:t>Ultimately, the most effective way to combat fake news is likely to involve a combination of these approaches, along with efforts to educate the public about how to identify and avoid fake news. This can help to reduce the impact of fake news on society and ensure that people have access to accurate and reliable information.</a:t>
            </a:r>
          </a:p>
          <a:p>
            <a:endParaRPr lang="en-US" dirty="0"/>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Fake News Detection</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9" name="Picture Placeholder 8">
            <a:extLst>
              <a:ext uri="{FF2B5EF4-FFF2-40B4-BE49-F238E27FC236}">
                <a16:creationId xmlns:a16="http://schemas.microsoft.com/office/drawing/2014/main" id="{E88813D6-19C9-3AA6-31DB-3C4C017839C0}"/>
              </a:ext>
            </a:extLst>
          </p:cNvPr>
          <p:cNvPicPr>
            <a:picLocks noGrp="1" noChangeAspect="1"/>
          </p:cNvPicPr>
          <p:nvPr>
            <p:ph type="pic" idx="1"/>
          </p:nvPr>
        </p:nvPicPr>
        <p:blipFill>
          <a:blip r:embed="rId2"/>
          <a:srcRect t="4165" b="4165"/>
          <a:stretch>
            <a:fillRect/>
          </a:stretch>
        </p:blipFill>
        <p:spPr/>
      </p:pic>
    </p:spTree>
    <p:extLst>
      <p:ext uri="{BB962C8B-B14F-4D97-AF65-F5344CB8AC3E}">
        <p14:creationId xmlns:p14="http://schemas.microsoft.com/office/powerpoint/2010/main" val="34350770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7038190" y="147022"/>
            <a:ext cx="4840641" cy="1773555"/>
          </a:xfrm>
        </p:spPr>
        <p:txBody>
          <a:bodyPr/>
          <a:lstStyle/>
          <a:p>
            <a:r>
              <a:rPr lang="en-US" dirty="0"/>
              <a:t>primary goals</a:t>
            </a:r>
          </a:p>
        </p:txBody>
      </p:sp>
      <p:sp>
        <p:nvSpPr>
          <p:cNvPr id="4" name="TextBox 3">
            <a:extLst>
              <a:ext uri="{FF2B5EF4-FFF2-40B4-BE49-F238E27FC236}">
                <a16:creationId xmlns:a16="http://schemas.microsoft.com/office/drawing/2014/main" id="{104BEC1C-8F4B-1A7F-2EA5-D6B467A57312}"/>
              </a:ext>
            </a:extLst>
          </p:cNvPr>
          <p:cNvSpPr txBox="1"/>
          <p:nvPr/>
        </p:nvSpPr>
        <p:spPr>
          <a:xfrm>
            <a:off x="1506071" y="3671047"/>
            <a:ext cx="4477870" cy="2585323"/>
          </a:xfrm>
          <a:prstGeom prst="rect">
            <a:avLst/>
          </a:prstGeom>
          <a:noFill/>
        </p:spPr>
        <p:txBody>
          <a:bodyPr wrap="square" rtlCol="0">
            <a:spAutoFit/>
          </a:bodyPr>
          <a:lstStyle/>
          <a:p>
            <a:pPr algn="just"/>
            <a:r>
              <a:rPr lang="en-US" b="0" i="0" dirty="0">
                <a:solidFill>
                  <a:srgbClr val="D1D5DB"/>
                </a:solidFill>
                <a:effectLst/>
                <a:latin typeface="Book Antiqua" panose="02040602050305030304" pitchFamily="18" charset="0"/>
              </a:rPr>
              <a:t>The primary goals of fake news detection are to identify and flag false or misleading information that is intentionally created and spread with the aim of deceiving people and manipulating public opinion. This can be done for a variety of reasons, such as to advance a political agenda, to manipulate financial markets, or simply to sow confusion and discord.</a:t>
            </a:r>
            <a:endParaRPr lang="en-US" dirty="0">
              <a:latin typeface="Book Antiqua" panose="02040602050305030304" pitchFamily="18" charset="0"/>
            </a:endParaRPr>
          </a:p>
        </p:txBody>
      </p:sp>
    </p:spTree>
    <p:extLst>
      <p:ext uri="{BB962C8B-B14F-4D97-AF65-F5344CB8AC3E}">
        <p14:creationId xmlns:p14="http://schemas.microsoft.com/office/powerpoint/2010/main" val="5200005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US" dirty="0">
                <a:latin typeface="Sagona Book" panose="020F0502020204030204" pitchFamily="34" charset="0"/>
              </a:rPr>
              <a:t>Confusion Matrix                                </a:t>
            </a:r>
            <a:r>
              <a:rPr lang="en-US" sz="1100" dirty="0">
                <a:latin typeface="Book Antiqua" panose="02040602050305030304" pitchFamily="18" charset="0"/>
              </a:rPr>
              <a:t>(For the Dataset we used)</a:t>
            </a:r>
            <a:endParaRPr lang="en-US" dirty="0"/>
          </a:p>
        </p:txBody>
      </p:sp>
      <p:graphicFrame>
        <p:nvGraphicFramePr>
          <p:cNvPr id="9" name="Table 4">
            <a:extLst>
              <a:ext uri="{FF2B5EF4-FFF2-40B4-BE49-F238E27FC236}">
                <a16:creationId xmlns:a16="http://schemas.microsoft.com/office/drawing/2014/main" id="{599C0C9D-9A88-B612-EE50-DB2991538472}"/>
              </a:ext>
            </a:extLst>
          </p:cNvPr>
          <p:cNvGraphicFramePr>
            <a:graphicFrameLocks noGrp="1"/>
          </p:cNvGraphicFramePr>
          <p:nvPr>
            <p:ph idx="1"/>
            <p:extLst>
              <p:ext uri="{D42A27DB-BD31-4B8C-83A1-F6EECF244321}">
                <p14:modId xmlns:p14="http://schemas.microsoft.com/office/powerpoint/2010/main" val="2666147430"/>
              </p:ext>
            </p:extLst>
          </p:nvPr>
        </p:nvGraphicFramePr>
        <p:xfrm>
          <a:off x="-96458" y="1781255"/>
          <a:ext cx="10356335" cy="3984115"/>
        </p:xfrm>
        <a:graphic>
          <a:graphicData uri="http://schemas.openxmlformats.org/drawingml/2006/table">
            <a:tbl>
              <a:tblPr firstRow="1" bandRow="1">
                <a:tableStyleId>{5940675A-B579-460E-94D1-54222C63F5DA}</a:tableStyleId>
              </a:tblPr>
              <a:tblGrid>
                <a:gridCol w="2071267">
                  <a:extLst>
                    <a:ext uri="{9D8B030D-6E8A-4147-A177-3AD203B41FA5}">
                      <a16:colId xmlns:a16="http://schemas.microsoft.com/office/drawing/2014/main" val="1689330750"/>
                    </a:ext>
                  </a:extLst>
                </a:gridCol>
                <a:gridCol w="2071267">
                  <a:extLst>
                    <a:ext uri="{9D8B030D-6E8A-4147-A177-3AD203B41FA5}">
                      <a16:colId xmlns:a16="http://schemas.microsoft.com/office/drawing/2014/main" val="2660631934"/>
                    </a:ext>
                  </a:extLst>
                </a:gridCol>
                <a:gridCol w="2071267">
                  <a:extLst>
                    <a:ext uri="{9D8B030D-6E8A-4147-A177-3AD203B41FA5}">
                      <a16:colId xmlns:a16="http://schemas.microsoft.com/office/drawing/2014/main" val="3909717689"/>
                    </a:ext>
                  </a:extLst>
                </a:gridCol>
                <a:gridCol w="2071267">
                  <a:extLst>
                    <a:ext uri="{9D8B030D-6E8A-4147-A177-3AD203B41FA5}">
                      <a16:colId xmlns:a16="http://schemas.microsoft.com/office/drawing/2014/main" val="1603189107"/>
                    </a:ext>
                  </a:extLst>
                </a:gridCol>
                <a:gridCol w="2071267">
                  <a:extLst>
                    <a:ext uri="{9D8B030D-6E8A-4147-A177-3AD203B41FA5}">
                      <a16:colId xmlns:a16="http://schemas.microsoft.com/office/drawing/2014/main" val="2755691855"/>
                    </a:ext>
                  </a:extLst>
                </a:gridCol>
              </a:tblGrid>
              <a:tr h="796823">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latin typeface="Gill Sans Nova" panose="020B0602020104020203" pitchFamily="34" charset="0"/>
                          <a:cs typeface="Gill Sans SemiBold" panose="020B0502020104020203" pitchFamily="34" charset="-79"/>
                        </a:rPr>
                        <a:t>Predicted Values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796823">
                <a:tc>
                  <a:txBody>
                    <a:bodyPr/>
                    <a:lstStyle/>
                    <a:p>
                      <a:pPr algn="ctr"/>
                      <a:r>
                        <a:rPr lang="en-US" b="0" i="0" dirty="0">
                          <a:solidFill>
                            <a:schemeClr val="tx1"/>
                          </a:solidFill>
                          <a:latin typeface="Gill Sans Nova" panose="020B0602020104020203" pitchFamily="34" charset="0"/>
                          <a:cs typeface="Gill Sans SemiBold" panose="020B0502020104020203" pitchFamily="34" charset="-79"/>
                        </a:rPr>
                        <a:t>Actual Values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i="0" dirty="0">
                          <a:solidFill>
                            <a:schemeClr val="tx1"/>
                          </a:solidFill>
                          <a:latin typeface="+mn-lt"/>
                          <a:cs typeface="Gill Sans Light" panose="020B0302020104020203" pitchFamily="34" charset="-79"/>
                        </a:rPr>
                        <a:t>Fake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i="0" dirty="0">
                          <a:solidFill>
                            <a:schemeClr val="tx1"/>
                          </a:solidFill>
                          <a:latin typeface="+mn-lt"/>
                          <a:cs typeface="Gill Sans Light" panose="020B0302020104020203" pitchFamily="34" charset="-79"/>
                        </a:rPr>
                        <a:t>Real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i="0" dirty="0">
                          <a:solidFill>
                            <a:schemeClr val="tx1"/>
                          </a:solidFill>
                          <a:latin typeface="+mn-lt"/>
                          <a:cs typeface="Gill Sans Light" panose="020B0302020104020203" pitchFamily="34" charset="-79"/>
                        </a:rPr>
                        <a:t>Total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i="0" dirty="0">
                          <a:solidFill>
                            <a:schemeClr val="tx1"/>
                          </a:solidFill>
                          <a:latin typeface="+mn-lt"/>
                          <a:cs typeface="Gill Sans Light" panose="020B0302020104020203" pitchFamily="34" charset="-79"/>
                        </a:rPr>
                        <a:t>Fake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589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638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i="0" dirty="0">
                          <a:solidFill>
                            <a:schemeClr val="tx1"/>
                          </a:solidFill>
                          <a:latin typeface="+mn-lt"/>
                          <a:cs typeface="Gill Sans Light" panose="020B0302020104020203" pitchFamily="34" charset="-79"/>
                        </a:rPr>
                        <a:t>Real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585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629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6823">
                <a:tc>
                  <a:txBody>
                    <a:bodyPr/>
                    <a:lstStyle/>
                    <a:p>
                      <a:pPr algn="ctr"/>
                      <a:endParaRPr lang="en-US" b="0" i="0" dirty="0">
                        <a:solidFill>
                          <a:schemeClr val="tx1"/>
                        </a:solidFill>
                        <a:latin typeface="Gill Sans Nova" panose="020B0602020104020203" pitchFamily="34" charset="0"/>
                        <a:cs typeface="Gill Sans SemiBold" panose="020B05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i="0" dirty="0">
                          <a:solidFill>
                            <a:schemeClr val="tx1"/>
                          </a:solidFill>
                          <a:latin typeface="+mn-lt"/>
                          <a:cs typeface="Gill Sans Light" panose="020B0302020104020203" pitchFamily="34" charset="-79"/>
                        </a:rPr>
                        <a:t>Total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633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0" i="0" dirty="0">
                          <a:solidFill>
                            <a:schemeClr val="accent2"/>
                          </a:solidFill>
                          <a:latin typeface="+mn-lt"/>
                          <a:cs typeface="Gill Sans Light" panose="020B0302020104020203" pitchFamily="34" charset="-79"/>
                        </a:rPr>
                        <a:t>634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0" i="0" dirty="0">
                        <a:solidFill>
                          <a:schemeClr val="accent2"/>
                        </a:solidFill>
                        <a:latin typeface="+mn-lt"/>
                        <a:cs typeface="Gill Sans Light" panose="020B0302020104020203" pitchFamily="34" charset="-79"/>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2022</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Fake News Detection</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cxnSp>
        <p:nvCxnSpPr>
          <p:cNvPr id="5" name="Straight Arrow Connector 4">
            <a:extLst>
              <a:ext uri="{FF2B5EF4-FFF2-40B4-BE49-F238E27FC236}">
                <a16:creationId xmlns:a16="http://schemas.microsoft.com/office/drawing/2014/main" id="{DFFC664C-4459-7BEC-8A5B-A9AA92AFCE40}"/>
              </a:ext>
            </a:extLst>
          </p:cNvPr>
          <p:cNvCxnSpPr/>
          <p:nvPr/>
        </p:nvCxnSpPr>
        <p:spPr>
          <a:xfrm>
            <a:off x="3899647" y="2191871"/>
            <a:ext cx="5472953"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A8439FE2-33BE-349D-0E88-E0B820C72D9A}"/>
              </a:ext>
            </a:extLst>
          </p:cNvPr>
          <p:cNvCxnSpPr/>
          <p:nvPr/>
        </p:nvCxnSpPr>
        <p:spPr>
          <a:xfrm>
            <a:off x="941294" y="3213847"/>
            <a:ext cx="0" cy="211118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528532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b="1" i="0" dirty="0">
                <a:effectLst/>
                <a:latin typeface="+mn-lt"/>
              </a:rPr>
              <a:t>Angela Merkel – German Chancellor</a:t>
            </a:r>
            <a:endParaRPr lang="en-US" b="1" dirty="0">
              <a:latin typeface="+mn-lt"/>
            </a:endParaRP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dirty="0"/>
              <a:t>“ </a:t>
            </a:r>
            <a:r>
              <a:rPr lang="en-US" b="0" i="0" dirty="0">
                <a:effectLst/>
              </a:rPr>
              <a:t>The spread of false information is a threat to the functioning of a healthy democracy and the fight against it should be a priority for all of us. ”</a:t>
            </a:r>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2022</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Fake News Detection</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096717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E07A-016A-C79C-90EC-817BF3D96A9F}"/>
              </a:ext>
            </a:extLst>
          </p:cNvPr>
          <p:cNvSpPr>
            <a:spLocks noGrp="1"/>
          </p:cNvSpPr>
          <p:nvPr>
            <p:ph type="title"/>
          </p:nvPr>
        </p:nvSpPr>
        <p:spPr>
          <a:xfrm>
            <a:off x="6548120" y="-444500"/>
            <a:ext cx="5110480" cy="1773555"/>
          </a:xfrm>
        </p:spPr>
        <p:txBody>
          <a:bodyPr/>
          <a:lstStyle/>
          <a:p>
            <a:r>
              <a:rPr lang="en-US" dirty="0"/>
              <a:t>Methodology</a:t>
            </a:r>
          </a:p>
        </p:txBody>
      </p:sp>
      <p:sp>
        <p:nvSpPr>
          <p:cNvPr id="4" name="TextBox 3">
            <a:extLst>
              <a:ext uri="{FF2B5EF4-FFF2-40B4-BE49-F238E27FC236}">
                <a16:creationId xmlns:a16="http://schemas.microsoft.com/office/drawing/2014/main" id="{5BC5F8EE-A0DF-BA23-D6C1-750933F8E853}"/>
              </a:ext>
            </a:extLst>
          </p:cNvPr>
          <p:cNvSpPr txBox="1"/>
          <p:nvPr/>
        </p:nvSpPr>
        <p:spPr>
          <a:xfrm>
            <a:off x="647700" y="2222500"/>
            <a:ext cx="11010900" cy="3693319"/>
          </a:xfrm>
          <a:prstGeom prst="rect">
            <a:avLst/>
          </a:prstGeom>
          <a:noFill/>
        </p:spPr>
        <p:txBody>
          <a:bodyPr wrap="square" rtlCol="0">
            <a:spAutoFit/>
          </a:bodyPr>
          <a:lstStyle/>
          <a:p>
            <a:r>
              <a:rPr lang="en-US" dirty="0"/>
              <a:t>G</a:t>
            </a:r>
            <a:r>
              <a:rPr lang="en-US" b="0" i="0" dirty="0">
                <a:effectLst/>
              </a:rPr>
              <a:t>eneral outline of a methodology for fake news detection using the </a:t>
            </a:r>
            <a:r>
              <a:rPr lang="en-US" b="0" i="0" dirty="0" err="1">
                <a:effectLst/>
              </a:rPr>
              <a:t>TfidfVectorizer</a:t>
            </a:r>
            <a:r>
              <a:rPr lang="en-US" b="0" i="0" dirty="0">
                <a:effectLst/>
              </a:rPr>
              <a:t> and </a:t>
            </a:r>
            <a:r>
              <a:rPr lang="en-US" b="0" i="0" dirty="0" err="1">
                <a:effectLst/>
              </a:rPr>
              <a:t>PassiveAggressiveClassifier</a:t>
            </a:r>
            <a:r>
              <a:rPr lang="en-US" b="0" i="0" dirty="0">
                <a:effectLst/>
              </a:rPr>
              <a:t>:</a:t>
            </a:r>
          </a:p>
          <a:p>
            <a:endParaRPr lang="en-US" dirty="0"/>
          </a:p>
          <a:p>
            <a:pPr marL="342900" indent="-342900">
              <a:buAutoNum type="arabicPeriod"/>
            </a:pPr>
            <a:r>
              <a:rPr lang="en-US" b="0" i="0" dirty="0">
                <a:effectLst/>
              </a:rPr>
              <a:t>Gather a dataset of news articles that includes both fake and genuine articles. This dataset should be large enough to provide sufficient data for training and testing the model.</a:t>
            </a:r>
          </a:p>
          <a:p>
            <a:pPr marL="342900" indent="-342900">
              <a:buFontTx/>
              <a:buAutoNum type="arabicPeriod"/>
            </a:pPr>
            <a:r>
              <a:rPr lang="en-US" b="0" i="0" dirty="0">
                <a:effectLst/>
              </a:rPr>
              <a:t>Preprocess the text data by removing any unnecessary characters or formatting, and perform any necessary cleaning or normalization steps.</a:t>
            </a:r>
          </a:p>
          <a:p>
            <a:pPr marL="342900" indent="-342900">
              <a:buFontTx/>
              <a:buAutoNum type="arabicPeriod"/>
            </a:pPr>
            <a:r>
              <a:rPr lang="en-US" b="0" i="0" dirty="0">
                <a:effectLst/>
              </a:rPr>
              <a:t>Split the dataset into a training set and a testing set, with the training set being used to train the model and the testing set being used to evaluate the model's performance.</a:t>
            </a:r>
          </a:p>
          <a:p>
            <a:pPr marL="342900" indent="-342900">
              <a:buFontTx/>
              <a:buAutoNum type="arabicPeriod"/>
            </a:pPr>
            <a:r>
              <a:rPr lang="en-US" b="0" i="0" dirty="0">
                <a:effectLst/>
              </a:rPr>
              <a:t>Use the </a:t>
            </a:r>
            <a:r>
              <a:rPr lang="en-US" b="0" i="0" dirty="0" err="1">
                <a:effectLst/>
              </a:rPr>
              <a:t>TfidfVectorizer</a:t>
            </a:r>
            <a:r>
              <a:rPr lang="en-US" b="0" i="0" dirty="0">
                <a:effectLst/>
              </a:rPr>
              <a:t> to convert the text data into numerical feature vectors. The </a:t>
            </a:r>
            <a:r>
              <a:rPr lang="en-US" b="0" i="0" dirty="0" err="1">
                <a:effectLst/>
              </a:rPr>
              <a:t>TfidfVectorizer</a:t>
            </a:r>
            <a:r>
              <a:rPr lang="en-US" b="0" i="0" dirty="0">
                <a:effectLst/>
              </a:rPr>
              <a:t> calculates the term frequency-inverse document frequency (TF-IDF) of each word in the text, which reflects how important a word is to a document in a collection or corpus of documents.</a:t>
            </a:r>
          </a:p>
          <a:p>
            <a:pPr marL="342900" indent="-342900">
              <a:buFontTx/>
              <a:buAutoNum type="arabicPeriod"/>
            </a:pPr>
            <a:endParaRPr lang="en-US" b="0" i="0" dirty="0">
              <a:effectLst/>
            </a:endParaRPr>
          </a:p>
          <a:p>
            <a:pPr marL="342900" indent="-342900">
              <a:buAutoNum type="arabicPeriod"/>
            </a:pPr>
            <a:endParaRPr lang="en-US" b="0" i="0" dirty="0">
              <a:effectLst/>
            </a:endParaRPr>
          </a:p>
        </p:txBody>
      </p:sp>
    </p:spTree>
    <p:extLst>
      <p:ext uri="{BB962C8B-B14F-4D97-AF65-F5344CB8AC3E}">
        <p14:creationId xmlns:p14="http://schemas.microsoft.com/office/powerpoint/2010/main" val="29879928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E13E-A234-023F-3E75-086C2BC98B8D}"/>
              </a:ext>
            </a:extLst>
          </p:cNvPr>
          <p:cNvSpPr>
            <a:spLocks noGrp="1"/>
          </p:cNvSpPr>
          <p:nvPr>
            <p:ph type="title"/>
          </p:nvPr>
        </p:nvSpPr>
        <p:spPr>
          <a:xfrm>
            <a:off x="6586220" y="-319001"/>
            <a:ext cx="5059680" cy="1773555"/>
          </a:xfrm>
        </p:spPr>
        <p:txBody>
          <a:bodyPr/>
          <a:lstStyle/>
          <a:p>
            <a:r>
              <a:rPr lang="en-US" dirty="0"/>
              <a:t>Methodology</a:t>
            </a:r>
          </a:p>
        </p:txBody>
      </p:sp>
      <p:sp>
        <p:nvSpPr>
          <p:cNvPr id="4" name="TextBox 3">
            <a:extLst>
              <a:ext uri="{FF2B5EF4-FFF2-40B4-BE49-F238E27FC236}">
                <a16:creationId xmlns:a16="http://schemas.microsoft.com/office/drawing/2014/main" id="{A26949AC-9C8B-3CB0-03FF-AB452AF31A4A}"/>
              </a:ext>
            </a:extLst>
          </p:cNvPr>
          <p:cNvSpPr txBox="1"/>
          <p:nvPr/>
        </p:nvSpPr>
        <p:spPr>
          <a:xfrm>
            <a:off x="800100" y="2520771"/>
            <a:ext cx="10845800" cy="3139321"/>
          </a:xfrm>
          <a:prstGeom prst="rect">
            <a:avLst/>
          </a:prstGeom>
          <a:noFill/>
        </p:spPr>
        <p:txBody>
          <a:bodyPr wrap="square" rtlCol="0">
            <a:spAutoFit/>
          </a:bodyPr>
          <a:lstStyle/>
          <a:p>
            <a:pPr marL="342900" indent="-342900">
              <a:buFont typeface="+mj-lt"/>
              <a:buAutoNum type="arabicPeriod" startAt="5"/>
            </a:pPr>
            <a:r>
              <a:rPr lang="en-US" b="0" i="0" dirty="0">
                <a:effectLst/>
              </a:rPr>
              <a:t>Train the </a:t>
            </a:r>
            <a:r>
              <a:rPr lang="en-US" b="0" i="0" dirty="0" err="1">
                <a:effectLst/>
              </a:rPr>
              <a:t>PassiveAggressiveClassifier</a:t>
            </a:r>
            <a:r>
              <a:rPr lang="en-US" b="0" i="0" dirty="0">
                <a:effectLst/>
              </a:rPr>
              <a:t> using the training set and the feature vectors generated by the </a:t>
            </a:r>
            <a:r>
              <a:rPr lang="en-US" b="0" i="0" dirty="0" err="1">
                <a:effectLst/>
              </a:rPr>
              <a:t>TfidfVectorizer</a:t>
            </a:r>
            <a:r>
              <a:rPr lang="en-US" b="0" i="0" dirty="0">
                <a:effectLst/>
              </a:rPr>
              <a:t>. The </a:t>
            </a:r>
            <a:r>
              <a:rPr lang="en-US" b="0" i="0" dirty="0" err="1">
                <a:effectLst/>
              </a:rPr>
              <a:t>PassiveAggressiveClassifier</a:t>
            </a:r>
            <a:r>
              <a:rPr lang="en-US" b="0" i="0" dirty="0">
                <a:effectLst/>
              </a:rPr>
              <a:t> is a type of linear classifier that is well-suited for large datasets and can handle high-dimensional feature spaces.</a:t>
            </a:r>
          </a:p>
          <a:p>
            <a:pPr marL="342900" indent="-342900">
              <a:buFont typeface="+mj-lt"/>
              <a:buAutoNum type="arabicPeriod" startAt="5"/>
            </a:pPr>
            <a:r>
              <a:rPr lang="en-US" b="0" i="0" dirty="0">
                <a:effectLst/>
              </a:rPr>
              <a:t>Test the model's performance on the testing set and evaluate the results using metrics such as accuracy, precision, and recall.</a:t>
            </a:r>
          </a:p>
          <a:p>
            <a:pPr marL="342900" indent="-342900">
              <a:buFont typeface="+mj-lt"/>
              <a:buAutoNum type="arabicPeriod" startAt="5"/>
            </a:pPr>
            <a:r>
              <a:rPr lang="en-US" b="0" i="0" dirty="0">
                <a:effectLst/>
              </a:rPr>
              <a:t>Fine-tune the model as needed by adjusting the parameters of the </a:t>
            </a:r>
            <a:r>
              <a:rPr lang="en-US" b="0" i="0" dirty="0" err="1">
                <a:effectLst/>
              </a:rPr>
              <a:t>TfidfVectorizer</a:t>
            </a:r>
            <a:r>
              <a:rPr lang="en-US" b="0" i="0" dirty="0">
                <a:effectLst/>
              </a:rPr>
              <a:t> and </a:t>
            </a:r>
            <a:r>
              <a:rPr lang="en-US" b="0" i="0" dirty="0" err="1">
                <a:effectLst/>
              </a:rPr>
              <a:t>PassiveAggressiveClassifier</a:t>
            </a:r>
            <a:r>
              <a:rPr lang="en-US" b="0" i="0" dirty="0">
                <a:effectLst/>
              </a:rPr>
              <a:t>, and by potentially adding additional features or preprocessing steps.</a:t>
            </a:r>
          </a:p>
          <a:p>
            <a:pPr marL="342900" indent="-342900">
              <a:buFont typeface="+mj-lt"/>
              <a:buAutoNum type="arabicPeriod" startAt="5"/>
            </a:pPr>
            <a:r>
              <a:rPr lang="en-US" b="0" i="0" dirty="0">
                <a:effectLst/>
              </a:rPr>
              <a:t>Deploy the model in a production environment, possibly by integrating it into a larger system for detecting and filtering fake news.</a:t>
            </a:r>
          </a:p>
          <a:p>
            <a:endParaRPr lang="en-US" b="0" i="0" dirty="0">
              <a:effectLst/>
            </a:endParaRPr>
          </a:p>
          <a:p>
            <a:endParaRPr lang="en-US" dirty="0"/>
          </a:p>
        </p:txBody>
      </p:sp>
    </p:spTree>
    <p:extLst>
      <p:ext uri="{BB962C8B-B14F-4D97-AF65-F5344CB8AC3E}">
        <p14:creationId xmlns:p14="http://schemas.microsoft.com/office/powerpoint/2010/main" val="21784385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4004-6713-CAC8-3755-EF31ED2BABB6}"/>
              </a:ext>
            </a:extLst>
          </p:cNvPr>
          <p:cNvSpPr>
            <a:spLocks noGrp="1"/>
          </p:cNvSpPr>
          <p:nvPr>
            <p:ph type="title"/>
          </p:nvPr>
        </p:nvSpPr>
        <p:spPr>
          <a:xfrm>
            <a:off x="6421120" y="-319001"/>
            <a:ext cx="4840641" cy="1773555"/>
          </a:xfrm>
        </p:spPr>
        <p:txBody>
          <a:bodyPr/>
          <a:lstStyle/>
          <a:p>
            <a:r>
              <a:rPr lang="en-US" dirty="0"/>
              <a:t>Work Flow:</a:t>
            </a:r>
          </a:p>
        </p:txBody>
      </p:sp>
      <p:sp>
        <p:nvSpPr>
          <p:cNvPr id="4" name="Rectangle 1">
            <a:extLst>
              <a:ext uri="{FF2B5EF4-FFF2-40B4-BE49-F238E27FC236}">
                <a16:creationId xmlns:a16="http://schemas.microsoft.com/office/drawing/2014/main" id="{9F45C36E-CDB5-C1EF-42C6-A25F1181BD5C}"/>
              </a:ext>
            </a:extLst>
          </p:cNvPr>
          <p:cNvSpPr>
            <a:spLocks noGrp="1" noChangeArrowheads="1"/>
          </p:cNvSpPr>
          <p:nvPr>
            <p:ph type="body" idx="1"/>
          </p:nvPr>
        </p:nvSpPr>
        <p:spPr bwMode="auto">
          <a:xfrm>
            <a:off x="457200" y="1119552"/>
            <a:ext cx="11518900" cy="601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G</a:t>
            </a:r>
            <a:r>
              <a:rPr kumimoji="0" lang="en-US" altLang="en-US" sz="1800" b="0" i="0" u="none" strike="noStrike" cap="none" normalizeH="0" baseline="0" dirty="0">
                <a:ln>
                  <a:noFill/>
                </a:ln>
                <a:effectLst/>
                <a:latin typeface="+mn-lt"/>
              </a:rPr>
              <a:t>eneral flowchart for detecting fake news using the </a:t>
            </a:r>
            <a:r>
              <a:rPr kumimoji="0" lang="en-US" altLang="en-US" sz="1800" b="0" i="0" u="none" strike="noStrike" cap="none" normalizeH="0" baseline="0" dirty="0" err="1">
                <a:ln>
                  <a:noFill/>
                </a:ln>
                <a:effectLst/>
                <a:latin typeface="+mn-lt"/>
              </a:rPr>
              <a:t>TfidfVectorizer</a:t>
            </a:r>
            <a:r>
              <a:rPr kumimoji="0" lang="en-US" altLang="en-US" sz="1800" b="0" i="0" u="none" strike="noStrike" cap="none" normalizeH="0" baseline="0" dirty="0">
                <a:ln>
                  <a:noFill/>
                </a:ln>
                <a:effectLst/>
                <a:latin typeface="+mn-lt"/>
              </a:rPr>
              <a:t> and </a:t>
            </a:r>
            <a:r>
              <a:rPr kumimoji="0" lang="en-US" altLang="en-US" sz="1800" b="0" i="0" u="none" strike="noStrike" cap="none" normalizeH="0" baseline="0" dirty="0" err="1">
                <a:ln>
                  <a:noFill/>
                </a:ln>
                <a:effectLst/>
                <a:latin typeface="+mn-lt"/>
              </a:rPr>
              <a:t>PassiveAggressiveClassifier</a:t>
            </a:r>
            <a:r>
              <a:rPr kumimoji="0" lang="en-US" altLang="en-US" sz="1800" b="0" i="0" u="none" strike="noStrike" cap="none" normalizeH="0" baseline="0" dirty="0">
                <a:ln>
                  <a:noFill/>
                </a:ln>
                <a:effectLst/>
                <a:latin typeface="+mn-lt"/>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effectLst/>
                <a:latin typeface="+mn-lt"/>
              </a:rPr>
              <a:t>Collect and preprocess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Gather a dataset of news articles, both fake and real.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Preprocess the data by cleaning and formatting the text, such as removing special characters and stemming words.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mn-lt"/>
              </a:rPr>
              <a:t>Create a </a:t>
            </a:r>
            <a:r>
              <a:rPr kumimoji="0" lang="en-US" altLang="en-US" sz="1800" b="0" i="0" u="none" strike="noStrike" cap="none" normalizeH="0" baseline="0" dirty="0" err="1">
                <a:ln>
                  <a:noFill/>
                </a:ln>
                <a:effectLst/>
                <a:latin typeface="+mn-lt"/>
              </a:rPr>
              <a:t>TfidfVectorizer</a:t>
            </a:r>
            <a:r>
              <a:rPr kumimoji="0" lang="en-US" altLang="en-US" sz="1800" b="0" i="0" u="none" strike="noStrike" cap="none" normalizeH="0" baseline="0" dirty="0">
                <a:ln>
                  <a:noFill/>
                </a:ln>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Initialize a </a:t>
            </a:r>
            <a:r>
              <a:rPr kumimoji="0" lang="en-US" altLang="en-US" sz="1800" b="0" i="0" u="none" strike="noStrike" cap="none" normalizeH="0" baseline="0" dirty="0" err="1">
                <a:ln>
                  <a:noFill/>
                </a:ln>
                <a:effectLst/>
                <a:latin typeface="+mn-lt"/>
              </a:rPr>
              <a:t>TfidfVectorizer</a:t>
            </a:r>
            <a:r>
              <a:rPr kumimoji="0" lang="en-US" altLang="en-US" sz="1800" b="0" i="0" u="none" strike="noStrike" cap="none" normalizeH="0" baseline="0" dirty="0">
                <a:ln>
                  <a:noFill/>
                </a:ln>
                <a:effectLst/>
                <a:latin typeface="+mn-lt"/>
              </a:rPr>
              <a:t> object with the desired parameters, such as the minimum and maximum number of n-grams to consider.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mn-lt"/>
              </a:rPr>
              <a:t>Train a classifier: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Split the preprocessed data into training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Fit the </a:t>
            </a:r>
            <a:r>
              <a:rPr kumimoji="0" lang="en-US" altLang="en-US" sz="1800" b="0" i="0" u="none" strike="noStrike" cap="none" normalizeH="0" baseline="0" dirty="0" err="1">
                <a:ln>
                  <a:noFill/>
                </a:ln>
                <a:effectLst/>
                <a:latin typeface="+mn-lt"/>
              </a:rPr>
              <a:t>TfidfVectorizer</a:t>
            </a:r>
            <a:r>
              <a:rPr kumimoji="0" lang="en-US" altLang="en-US" sz="1800" b="0" i="0" u="none" strike="noStrike" cap="none" normalizeH="0" baseline="0" dirty="0">
                <a:ln>
                  <a:noFill/>
                </a:ln>
                <a:effectLst/>
                <a:latin typeface="+mn-lt"/>
              </a:rPr>
              <a:t> on the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Initialize a </a:t>
            </a:r>
            <a:r>
              <a:rPr kumimoji="0" lang="en-US" altLang="en-US" sz="1800" b="0" i="0" u="none" strike="noStrike" cap="none" normalizeH="0" baseline="0" dirty="0" err="1">
                <a:ln>
                  <a:noFill/>
                </a:ln>
                <a:effectLst/>
                <a:latin typeface="+mn-lt"/>
              </a:rPr>
              <a:t>PassiveAggressiveClassifier</a:t>
            </a:r>
            <a:r>
              <a:rPr kumimoji="0" lang="en-US" altLang="en-US" sz="1800" b="0" i="0" u="none" strike="noStrike" cap="none" normalizeH="0" baseline="0" dirty="0">
                <a:ln>
                  <a:noFill/>
                </a:ln>
                <a:effectLst/>
                <a:latin typeface="+mn-lt"/>
              </a:rPr>
              <a:t> with the desired parameters, such as the regularization strength (C).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Train the classifier on the transformed training data and corresponding labels (fake or real).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mn-lt"/>
              </a:rPr>
              <a:t>Test the classifier: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Transform the test data using the </a:t>
            </a:r>
            <a:r>
              <a:rPr kumimoji="0" lang="en-US" altLang="en-US" sz="1800" b="0" i="0" u="none" strike="noStrike" cap="none" normalizeH="0" baseline="0" dirty="0" err="1">
                <a:ln>
                  <a:noFill/>
                </a:ln>
                <a:effectLst/>
                <a:latin typeface="+mn-lt"/>
              </a:rPr>
              <a:t>TfidfVectorizer</a:t>
            </a:r>
            <a:r>
              <a:rPr kumimoji="0" lang="en-US" altLang="en-US" sz="1800" b="0" i="0" u="none" strike="noStrike" cap="none" normalizeH="0" baseline="0" dirty="0">
                <a:ln>
                  <a:noFill/>
                </a:ln>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Use the trained classifier to predict the labels for the transformed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Calculate the classifier's performance metrics, such as accuracy, precision, and recall.</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effectLst/>
                <a:latin typeface="+mn-lt"/>
              </a:rPr>
              <a:t>Use the classifier to classify new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Preprocess and transform new data using the </a:t>
            </a:r>
            <a:r>
              <a:rPr kumimoji="0" lang="en-US" altLang="en-US" sz="1800" b="0" i="0" u="none" strike="noStrike" cap="none" normalizeH="0" baseline="0" dirty="0" err="1">
                <a:ln>
                  <a:noFill/>
                </a:ln>
                <a:effectLst/>
                <a:latin typeface="+mn-lt"/>
              </a:rPr>
              <a:t>TfidfVectorizer</a:t>
            </a:r>
            <a:r>
              <a:rPr kumimoji="0" lang="en-US" altLang="en-US" sz="1800" b="0" i="0" u="none" strike="noStrike" cap="none" normalizeH="0" baseline="0" dirty="0">
                <a:ln>
                  <a:noFill/>
                </a:ln>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mn-lt"/>
              </a:rPr>
              <a:t>Use the trained classifier to predict the labels for the transformed new data.</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163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{9B808842-D7F5-4D3B-99BC-6E3492F18837}tf11964407_win32</Template>
  <TotalTime>77</TotalTime>
  <Words>1125</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 Antiqua</vt:lpstr>
      <vt:lpstr>Calibri</vt:lpstr>
      <vt:lpstr>Courier New</vt:lpstr>
      <vt:lpstr>Gill Sans Nova</vt:lpstr>
      <vt:lpstr>Gill Sans Nova Light</vt:lpstr>
      <vt:lpstr>Sagona Book</vt:lpstr>
      <vt:lpstr>Söhne</vt:lpstr>
      <vt:lpstr>Office Theme</vt:lpstr>
      <vt:lpstr>Fake News Detection</vt:lpstr>
      <vt:lpstr>agenda</vt:lpstr>
      <vt:lpstr>introduction</vt:lpstr>
      <vt:lpstr>primary goals</vt:lpstr>
      <vt:lpstr>Confusion Matrix                                (For the Dataset we used)</vt:lpstr>
      <vt:lpstr>Angela Merkel – German Chancellor</vt:lpstr>
      <vt:lpstr>Methodology</vt:lpstr>
      <vt:lpstr>Methodology</vt:lpstr>
      <vt:lpstr>Work Flow:</vt:lpstr>
      <vt:lpstr>Conclusion</vt:lpstr>
      <vt:lpstr>Our Team: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Kalyan Puppala</dc:creator>
  <cp:lastModifiedBy>Kalyan Puppala</cp:lastModifiedBy>
  <cp:revision>2</cp:revision>
  <dcterms:created xsi:type="dcterms:W3CDTF">2022-12-20T04:13:53Z</dcterms:created>
  <dcterms:modified xsi:type="dcterms:W3CDTF">2022-12-20T05:38:02Z</dcterms:modified>
</cp:coreProperties>
</file>