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3" r:id="rId3"/>
    <p:sldId id="296" r:id="rId4"/>
    <p:sldId id="297" r:id="rId5"/>
    <p:sldId id="298" r:id="rId6"/>
    <p:sldId id="308" r:id="rId7"/>
    <p:sldId id="304" r:id="rId8"/>
    <p:sldId id="305" r:id="rId9"/>
    <p:sldId id="300" r:id="rId10"/>
    <p:sldId id="302" r:id="rId11"/>
    <p:sldId id="303" r:id="rId12"/>
    <p:sldId id="306" r:id="rId13"/>
    <p:sldId id="30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345"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0" name="Rectangle 9"/>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fld>
            <a:endParaRPr lang="en-US" dirty="0"/>
          </a:p>
        </p:txBody>
      </p:sp>
      <p:sp>
        <p:nvSpPr>
          <p:cNvPr id="12" name="Rectangle 11"/>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anose="02020404030301010803"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20" y="-839"/>
            <a:ext cx="12191980" cy="6858000"/>
          </a:xfrm>
          <a:prstGeom prst="rect">
            <a:avLst/>
          </a:prstGeom>
        </p:spPr>
      </p:pic>
      <p:sp>
        <p:nvSpPr>
          <p:cNvPr id="89" name="Rectangle 88"/>
          <p:cNvSpPr>
            <a:spLocks noGrp="1" noRot="1" noChangeAspect="1" noMove="1" noResize="1" noEditPoints="1" noAdjustHandles="1" noChangeArrowheads="1" noChangeShapeType="1" noTextEdit="1"/>
          </p:cNvSpPr>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p:cNvSpPr>
            <a:spLocks noGrp="1" noRot="1" noChangeAspect="1" noMove="1" noResize="1" noEditPoints="1" noAdjustHandles="1" noChangeArrowheads="1" noChangeShapeType="1" noTextEdit="1"/>
          </p:cNvSpPr>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p:cNvSpPr>
            <a:spLocks noGrp="1"/>
          </p:cNvSpPr>
          <p:nvPr>
            <p:ph type="ctrTitle"/>
          </p:nvPr>
        </p:nvSpPr>
        <p:spPr>
          <a:xfrm>
            <a:off x="6033792" y="2612707"/>
            <a:ext cx="4775075" cy="1630907"/>
          </a:xfrm>
        </p:spPr>
        <p:txBody>
          <a:bodyPr>
            <a:normAutofit fontScale="90000"/>
          </a:bodyPr>
          <a:lstStyle/>
          <a:p>
            <a:r>
              <a:rPr lang="en-US" sz="4400" dirty="0">
                <a:solidFill>
                  <a:schemeClr val="tx1"/>
                </a:solidFill>
              </a:rPr>
              <a:t>Railway Management System</a:t>
            </a:r>
            <a:endParaRPr lang="en-US" sz="4400"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28738"/>
            <a:ext cx="10058400" cy="1371600"/>
          </a:xfrm>
        </p:spPr>
        <p:txBody>
          <a:bodyPr/>
          <a:lstStyle/>
          <a:p>
            <a:r>
              <a:rPr lang="en-US" dirty="0">
                <a:latin typeface="Book Antiqua" panose="02040602050305030304" pitchFamily="18" charset="0"/>
              </a:rPr>
              <a:t>Back End We Used:</a:t>
            </a:r>
            <a:endParaRPr lang="en-US" dirty="0">
              <a:latin typeface="Book Antiqua" panose="02040602050305030304" pitchFamily="18" charset="0"/>
            </a:endParaRPr>
          </a:p>
        </p:txBody>
      </p:sp>
      <p:sp>
        <p:nvSpPr>
          <p:cNvPr id="3" name="Content Placeholder 2"/>
          <p:cNvSpPr>
            <a:spLocks noGrp="1"/>
          </p:cNvSpPr>
          <p:nvPr>
            <p:ph idx="1"/>
          </p:nvPr>
        </p:nvSpPr>
        <p:spPr>
          <a:xfrm>
            <a:off x="1066800" y="1632473"/>
            <a:ext cx="10058400" cy="3849624"/>
          </a:xfrm>
        </p:spPr>
        <p:txBody>
          <a:bodyPr/>
          <a:lstStyle/>
          <a:p>
            <a:pPr marL="342900" marR="0" lvl="0" indent="-342900" algn="just">
              <a:lnSpc>
                <a:spcPct val="107000"/>
              </a:lnSpc>
              <a:spcBef>
                <a:spcPts val="0"/>
              </a:spcBef>
              <a:spcAft>
                <a:spcPts val="800"/>
              </a:spcAft>
              <a:buFont typeface="+mj-lt"/>
              <a:buAutoNum type="arabicPeriod"/>
              <a:tabLst>
                <a:tab pos="457200" algn="l"/>
              </a:tabLst>
            </a:pPr>
            <a:r>
              <a:rPr lang="en-US" sz="1800" dirty="0">
                <a:effectLst/>
                <a:latin typeface="Book Antiqua" panose="02040602050305030304" pitchFamily="18" charset="0"/>
                <a:ea typeface="Calibri" panose="020F0502020204030204" pitchFamily="34" charset="0"/>
                <a:cs typeface="Kokila" panose="020B0604020202020204" pitchFamily="34" charset="0"/>
              </a:rPr>
              <a:t>PHP: Hypertext Preprocessor (PHP) is a technology that allows software developers to create dynamically generated web pages, in HTML, XML, or other document types, as per client request. PHP is open source software.</a:t>
            </a:r>
            <a:endParaRPr lang="en-US" sz="1800" dirty="0">
              <a:effectLst/>
              <a:latin typeface="Book Antiqua" panose="02040602050305030304" pitchFamily="18" charset="0"/>
              <a:ea typeface="Calibri" panose="020F0502020204030204" pitchFamily="34" charset="0"/>
              <a:cs typeface="Kokila" panose="020B0604020202020204" pitchFamily="34" charset="0"/>
            </a:endParaRPr>
          </a:p>
          <a:p>
            <a:pPr marL="342900" marR="0" lvl="0" indent="-342900" algn="just">
              <a:lnSpc>
                <a:spcPct val="107000"/>
              </a:lnSpc>
              <a:spcBef>
                <a:spcPts val="0"/>
              </a:spcBef>
              <a:spcAft>
                <a:spcPts val="800"/>
              </a:spcAft>
              <a:buFont typeface="+mj-lt"/>
              <a:buAutoNum type="arabicPeriod"/>
              <a:tabLst>
                <a:tab pos="457200" algn="l"/>
              </a:tabLst>
            </a:pPr>
            <a:r>
              <a:rPr lang="en-US" sz="1800" dirty="0">
                <a:effectLst/>
                <a:latin typeface="Book Antiqua" panose="02040602050305030304" pitchFamily="18" charset="0"/>
                <a:ea typeface="Calibri" panose="020F0502020204030204" pitchFamily="34" charset="0"/>
                <a:cs typeface="Kokila" panose="020B0604020202020204" pitchFamily="34" charset="0"/>
              </a:rPr>
              <a:t>MySQL: </a:t>
            </a:r>
            <a:r>
              <a:rPr lang="en-US" sz="1800" dirty="0" err="1">
                <a:effectLst/>
                <a:latin typeface="Book Antiqua" panose="02040602050305030304" pitchFamily="18" charset="0"/>
                <a:ea typeface="Calibri" panose="020F0502020204030204" pitchFamily="34" charset="0"/>
                <a:cs typeface="Kokila" panose="020B0604020202020204" pitchFamily="34" charset="0"/>
              </a:rPr>
              <a:t>MySql</a:t>
            </a:r>
            <a:r>
              <a:rPr lang="en-US" sz="1800" dirty="0">
                <a:effectLst/>
                <a:latin typeface="Book Antiqua" panose="02040602050305030304" pitchFamily="18" charset="0"/>
                <a:ea typeface="Calibri" panose="020F0502020204030204" pitchFamily="34" charset="0"/>
                <a:cs typeface="Kokila" panose="020B0604020202020204" pitchFamily="34" charset="0"/>
              </a:rPr>
              <a:t> is a database, widely used for accessing querying, updating, and managing data in databases.</a:t>
            </a:r>
            <a:endParaRPr lang="en-US" sz="1800" dirty="0">
              <a:effectLst/>
              <a:latin typeface="Book Antiqua" panose="02040602050305030304" pitchFamily="18" charset="0"/>
              <a:ea typeface="Calibri" panose="020F0502020204030204" pitchFamily="34" charset="0"/>
              <a:cs typeface="Kokila" panose="020B0604020202020204" pitchFamily="34" charset="0"/>
            </a:endParaRPr>
          </a:p>
          <a:p>
            <a:endParaRPr lang="en-US" dirty="0"/>
          </a:p>
        </p:txBody>
      </p:sp>
      <p:sp>
        <p:nvSpPr>
          <p:cNvPr id="4" name="Title 1"/>
          <p:cNvSpPr txBox="1"/>
          <p:nvPr/>
        </p:nvSpPr>
        <p:spPr>
          <a:xfrm>
            <a:off x="1066800" y="3153874"/>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dirty="0">
                <a:latin typeface="Book Antiqua" panose="02040602050305030304" pitchFamily="18" charset="0"/>
              </a:rPr>
              <a:t>Software Requirements: </a:t>
            </a:r>
            <a:r>
              <a:rPr lang="en-US" sz="1400" dirty="0">
                <a:latin typeface="Book Antiqua" panose="02040602050305030304" pitchFamily="18" charset="0"/>
              </a:rPr>
              <a:t>(Any one of)</a:t>
            </a:r>
            <a:endParaRPr lang="en-US" dirty="0">
              <a:latin typeface="Book Antiqua" panose="02040602050305030304" pitchFamily="18" charset="0"/>
            </a:endParaRPr>
          </a:p>
        </p:txBody>
      </p:sp>
      <p:sp>
        <p:nvSpPr>
          <p:cNvPr id="5" name="TextBox 4"/>
          <p:cNvSpPr txBox="1"/>
          <p:nvPr/>
        </p:nvSpPr>
        <p:spPr>
          <a:xfrm flipH="1">
            <a:off x="1129553" y="4242950"/>
            <a:ext cx="9995647" cy="1965153"/>
          </a:xfrm>
          <a:prstGeom prst="rect">
            <a:avLst/>
          </a:prstGeom>
          <a:noFill/>
        </p:spPr>
        <p:txBody>
          <a:bodyPr wrap="square" rtlCol="0">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Kokila" panose="020B0604020202020204" pitchFamily="34" charset="0"/>
              </a:rPr>
              <a:t>WAMP Server</a:t>
            </a:r>
            <a:endParaRPr lang="en-US" sz="1800" dirty="0">
              <a:effectLst/>
              <a:latin typeface="Calibri" panose="020F0502020204030204" pitchFamily="34" charset="0"/>
              <a:ea typeface="Calibri" panose="020F0502020204030204" pitchFamily="34" charset="0"/>
              <a:cs typeface="Kokila"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Kokila" panose="020B0604020202020204" pitchFamily="34" charset="0"/>
              </a:rPr>
              <a:t>XAMPP Server</a:t>
            </a:r>
            <a:endParaRPr lang="en-US" sz="1800" dirty="0">
              <a:effectLst/>
              <a:latin typeface="Calibri" panose="020F0502020204030204" pitchFamily="34" charset="0"/>
              <a:ea typeface="Calibri" panose="020F0502020204030204" pitchFamily="34" charset="0"/>
              <a:cs typeface="Kokila"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Kokila" panose="020B0604020202020204" pitchFamily="34" charset="0"/>
              </a:rPr>
              <a:t>MAMP Server</a:t>
            </a:r>
            <a:endParaRPr lang="en-US" sz="1800" dirty="0">
              <a:effectLst/>
              <a:latin typeface="Calibri" panose="020F0502020204030204" pitchFamily="34" charset="0"/>
              <a:ea typeface="Calibri" panose="020F0502020204030204" pitchFamily="34" charset="0"/>
              <a:cs typeface="Kokila"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Kokila" panose="020B0604020202020204" pitchFamily="34" charset="0"/>
              </a:rPr>
              <a:t>LAMP Server</a:t>
            </a:r>
            <a:endParaRPr lang="en-US" sz="1800" dirty="0">
              <a:effectLst/>
              <a:latin typeface="Calibri" panose="020F0502020204030204" pitchFamily="34" charset="0"/>
              <a:ea typeface="Calibri" panose="020F0502020204030204" pitchFamily="34" charset="0"/>
              <a:cs typeface="Kokila" panose="020B0604020202020204" pitchFamily="34" charset="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ook Antiqua" panose="02040602050305030304" pitchFamily="18" charset="0"/>
              </a:rPr>
              <a:t>Conclusion:</a:t>
            </a:r>
            <a:endParaRPr lang="en-US" dirty="0">
              <a:latin typeface="Book Antiqua" panose="02040602050305030304" pitchFamily="18" charset="0"/>
            </a:endParaRPr>
          </a:p>
        </p:txBody>
      </p:sp>
      <p:sp>
        <p:nvSpPr>
          <p:cNvPr id="3" name="Content Placeholder 2"/>
          <p:cNvSpPr>
            <a:spLocks noGrp="1"/>
          </p:cNvSpPr>
          <p:nvPr>
            <p:ph idx="1"/>
          </p:nvPr>
        </p:nvSpPr>
        <p:spPr/>
        <p:txBody>
          <a:bodyPr>
            <a:normAutofit lnSpcReduction="10000"/>
          </a:bodyPr>
          <a:lstStyle/>
          <a:p>
            <a:pPr algn="just"/>
            <a:r>
              <a:rPr lang="en-US" dirty="0">
                <a:latin typeface="Book Antiqua" panose="02040602050305030304" pitchFamily="18" charset="0"/>
              </a:rPr>
              <a:t>A railway management system project in a database management system (DBMS) would involve the development and implementation of a database to store and manage information related to the operation and management of a railway network. This could include data on trains, schedules, routes, infrastructure, maintenance, and other important aspects of railway operations.</a:t>
            </a:r>
            <a:endParaRPr lang="en-US" dirty="0">
              <a:latin typeface="Book Antiqua" panose="02040602050305030304" pitchFamily="18" charset="0"/>
            </a:endParaRPr>
          </a:p>
          <a:p>
            <a:pPr algn="just"/>
            <a:endParaRPr lang="en-US" dirty="0">
              <a:latin typeface="Book Antiqua" panose="02040602050305030304" pitchFamily="18" charset="0"/>
            </a:endParaRPr>
          </a:p>
          <a:p>
            <a:pPr algn="just"/>
            <a:r>
              <a:rPr lang="en-US" dirty="0">
                <a:latin typeface="Book Antiqua" panose="02040602050305030304" pitchFamily="18" charset="0"/>
              </a:rPr>
              <a:t>The use of a DBMS would enable efficient storage, retrieval, and analysis of this data, enabling railway operators to make better-informed decisions and optimize their operations. A railway management system project in a DBMS could also involve the integration of other systems and technologies, to provide a more comprehensive and holistic view of the railway network.</a:t>
            </a:r>
            <a:endParaRPr lang="en-US" dirty="0">
              <a:latin typeface="Book Antiqua" panose="02040602050305030304" pitchFamily="18" charset="0"/>
            </a:endParaRPr>
          </a:p>
          <a:p>
            <a:pPr algn="just"/>
            <a:endParaRPr lang="en-US" dirty="0">
              <a:latin typeface="Book Antiqua" panose="02040602050305030304" pitchFamily="18" charset="0"/>
            </a:endParaRPr>
          </a:p>
          <a:p>
            <a:pPr algn="just"/>
            <a:r>
              <a:rPr lang="en-US" dirty="0">
                <a:latin typeface="Book Antiqua" panose="02040602050305030304" pitchFamily="18" charset="0"/>
              </a:rPr>
              <a:t>Overall, the implementation of a railway management system project in a DBMS can bring significant benefits to railway operators, including increased efficiency, safety, and customer satisfaction. However, it is important to carefully consider the costs and resources required to develop and maintain such a system, and to ensure that it is well-suited to the needs and operations of the specific railway.</a:t>
            </a:r>
            <a:endParaRPr lang="en-US" dirty="0">
              <a:latin typeface="Book Antiqua" panose="02040602050305030304" pitchFamily="18" charset="0"/>
            </a:endParaRPr>
          </a:p>
          <a:p>
            <a:endParaRPr lang="en-US" dirty="0"/>
          </a:p>
          <a:p>
            <a:endParaRPr lang="en-US" dirty="0"/>
          </a:p>
          <a:p>
            <a:endParaRPr lang="en-US" dirty="0"/>
          </a:p>
          <a:p>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4182"/>
            <a:ext cx="10058400" cy="1371600"/>
          </a:xfrm>
        </p:spPr>
        <p:txBody>
          <a:bodyPr/>
          <a:lstStyle/>
          <a:p>
            <a:r>
              <a:rPr lang="en-US" dirty="0">
                <a:latin typeface="Book Antiqua" panose="02040602050305030304" pitchFamily="18" charset="0"/>
              </a:rPr>
              <a:t>Team Details:</a:t>
            </a:r>
            <a:endParaRPr lang="en-US" dirty="0">
              <a:latin typeface="Book Antiqua" panose="02040602050305030304" pitchFamily="18" charset="0"/>
            </a:endParaRPr>
          </a:p>
        </p:txBody>
      </p:sp>
      <p:sp>
        <p:nvSpPr>
          <p:cNvPr id="3" name="Content Placeholder 2"/>
          <p:cNvSpPr>
            <a:spLocks noGrp="1"/>
          </p:cNvSpPr>
          <p:nvPr>
            <p:ph idx="1"/>
          </p:nvPr>
        </p:nvSpPr>
        <p:spPr>
          <a:xfrm>
            <a:off x="1066800" y="2365782"/>
            <a:ext cx="10058400" cy="3849624"/>
          </a:xfrm>
        </p:spPr>
        <p:txBody>
          <a:bodyPr>
            <a:normAutofit/>
          </a:bodyPr>
          <a:lstStyle/>
          <a:p>
            <a:r>
              <a:rPr lang="en-US" sz="1800" dirty="0">
                <a:latin typeface="Book Antiqua" panose="02040602050305030304" pitchFamily="18" charset="0"/>
              </a:rPr>
              <a:t>Venkata Naga Kalyan Puppala	-	AP20110010509</a:t>
            </a:r>
            <a:endParaRPr lang="en-US" sz="1800" dirty="0">
              <a:latin typeface="Book Antiqua" panose="02040602050305030304" pitchFamily="18" charset="0"/>
            </a:endParaRPr>
          </a:p>
          <a:p>
            <a:r>
              <a:rPr lang="en-US" sz="1800" dirty="0">
                <a:latin typeface="Book Antiqua" panose="02040602050305030304" pitchFamily="18" charset="0"/>
              </a:rPr>
              <a:t>Bhargav Sai Rohith T		-	AP20110010529</a:t>
            </a:r>
            <a:endParaRPr lang="en-US" sz="1800" dirty="0">
              <a:latin typeface="Book Antiqua" panose="02040602050305030304" pitchFamily="18" charset="0"/>
            </a:endParaRPr>
          </a:p>
          <a:p>
            <a:r>
              <a:rPr lang="en-US" sz="1800" dirty="0" err="1">
                <a:latin typeface="Book Antiqua" panose="02040602050305030304" pitchFamily="18" charset="0"/>
              </a:rPr>
              <a:t>Vyshnavi</a:t>
            </a:r>
            <a:r>
              <a:rPr lang="en-US" sz="1800" dirty="0">
                <a:latin typeface="Book Antiqua" panose="02040602050305030304" pitchFamily="18" charset="0"/>
              </a:rPr>
              <a:t> </a:t>
            </a:r>
            <a:r>
              <a:rPr lang="en-US" sz="1800" dirty="0" err="1">
                <a:latin typeface="Book Antiqua" panose="02040602050305030304" pitchFamily="18" charset="0"/>
              </a:rPr>
              <a:t>Yakkanti</a:t>
            </a:r>
            <a:r>
              <a:rPr lang="en-US" sz="1800" dirty="0">
                <a:latin typeface="Book Antiqua" panose="02040602050305030304" pitchFamily="18" charset="0"/>
              </a:rPr>
              <a:t>		-	AP20110010559</a:t>
            </a:r>
            <a:endParaRPr lang="en-US" sz="1800" dirty="0">
              <a:latin typeface="Book Antiqua" panose="02040602050305030304" pitchFamily="18" charset="0"/>
            </a:endParaRPr>
          </a:p>
          <a:p>
            <a:r>
              <a:rPr lang="en-US" sz="1800" dirty="0" err="1">
                <a:latin typeface="Book Antiqua" panose="02040602050305030304" pitchFamily="18" charset="0"/>
              </a:rPr>
              <a:t>Sreeya</a:t>
            </a:r>
            <a:r>
              <a:rPr lang="en-US" sz="1800" dirty="0">
                <a:latin typeface="Book Antiqua" panose="02040602050305030304" pitchFamily="18" charset="0"/>
              </a:rPr>
              <a:t> N			-	AP20110010516</a:t>
            </a:r>
            <a:endParaRPr lang="en-US" sz="1800" dirty="0">
              <a:latin typeface="Book Antiqua" panose="0204060205030503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ook Antiqua" panose="02040602050305030304" pitchFamily="18" charset="0"/>
              </a:rPr>
              <a:t>Introduction:</a:t>
            </a:r>
            <a:endParaRPr lang="en-US" dirty="0">
              <a:latin typeface="Book Antiqua" panose="02040602050305030304" pitchFamily="18" charset="0"/>
            </a:endParaRPr>
          </a:p>
        </p:txBody>
      </p:sp>
      <p:sp>
        <p:nvSpPr>
          <p:cNvPr id="3" name="TextBox 2"/>
          <p:cNvSpPr txBox="1"/>
          <p:nvPr/>
        </p:nvSpPr>
        <p:spPr>
          <a:xfrm>
            <a:off x="1317812" y="2532618"/>
            <a:ext cx="10058400" cy="2308324"/>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effectLst/>
                <a:latin typeface="Book Antiqua" panose="02040602050305030304" pitchFamily="18" charset="0"/>
              </a:rPr>
              <a:t>A railway management system is a software application that helps manage various operations and processes related to railways. This can include tasks such as scheduling trains, managing ticketing and reservations, maintaining equipment and infrastructure, and analyzing data to improve efficiency and performance.</a:t>
            </a:r>
            <a:endParaRPr lang="en-US" b="0" i="0" dirty="0">
              <a:effectLst/>
              <a:latin typeface="Book Antiqua" panose="02040602050305030304" pitchFamily="18" charset="0"/>
            </a:endParaRPr>
          </a:p>
          <a:p>
            <a:pPr marL="285750" indent="-285750" algn="just">
              <a:buFont typeface="Arial" panose="020B0604020202020204" pitchFamily="34" charset="0"/>
              <a:buChar char="•"/>
            </a:pPr>
            <a:r>
              <a:rPr lang="en-US" b="0" i="0" dirty="0">
                <a:effectLst/>
                <a:latin typeface="Book Antiqua" panose="02040602050305030304" pitchFamily="18" charset="0"/>
              </a:rPr>
              <a:t>The main objective of a railway management system is to streamline and optimize various processes involved in the operation of a railway network. It helps reduce costs, improve customer satisfaction, and increase the overall efficiency of the railway system.</a:t>
            </a:r>
            <a:endParaRPr lang="en-US" b="0" i="0" dirty="0">
              <a:effectLst/>
              <a:latin typeface="Book Antiqua" panose="02040602050305030304"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ook Antiqua" panose="02040602050305030304" pitchFamily="18" charset="0"/>
              </a:rPr>
              <a:t>AIM:</a:t>
            </a:r>
            <a:endParaRPr lang="en-US" dirty="0">
              <a:latin typeface="Book Antiqua" panose="02040602050305030304" pitchFamily="18" charset="0"/>
            </a:endParaRPr>
          </a:p>
        </p:txBody>
      </p:sp>
      <p:sp>
        <p:nvSpPr>
          <p:cNvPr id="3" name="TextBox 2"/>
          <p:cNvSpPr txBox="1"/>
          <p:nvPr/>
        </p:nvSpPr>
        <p:spPr>
          <a:xfrm>
            <a:off x="1600200" y="2366682"/>
            <a:ext cx="9345706" cy="2306955"/>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Book Antiqua" panose="02040602050305030304" pitchFamily="18" charset="0"/>
                <a:ea typeface="Calibri" panose="020F0502020204030204" pitchFamily="34" charset="0"/>
                <a:cs typeface="Kokila" panose="020B0604020202020204" pitchFamily="34" charset="0"/>
              </a:rPr>
              <a:t>The aim is to design and develop a database maintaining the records of different trains,passengers, tracks, stations, schedule and routes.</a:t>
            </a:r>
            <a:endParaRPr lang="en-US" dirty="0">
              <a:latin typeface="Book Antiqua" panose="02040602050305030304" pitchFamily="18" charset="0"/>
              <a:ea typeface="Calibri" panose="020F0502020204030204" pitchFamily="34" charset="0"/>
              <a:cs typeface="Kokila" panose="020B0604020202020204" pitchFamily="34" charset="0"/>
            </a:endParaRPr>
          </a:p>
          <a:p>
            <a:pPr marL="285750" indent="-285750" algn="just">
              <a:buFont typeface="Arial" panose="020B0604020202020204" pitchFamily="34" charset="0"/>
              <a:buChar char="•"/>
            </a:pPr>
            <a:r>
              <a:rPr lang="en-US" sz="1800" dirty="0">
                <a:effectLst/>
                <a:latin typeface="Book Antiqua" panose="02040602050305030304" pitchFamily="18" charset="0"/>
                <a:ea typeface="Calibri" panose="020F0502020204030204" pitchFamily="34" charset="0"/>
                <a:cs typeface="Kokila" panose="020B0604020202020204" pitchFamily="34" charset="0"/>
              </a:rPr>
              <a:t>Apart from reserving tickets, through our system a passenger can compare online fares ‘from’ various cities ‘to’ various cities.</a:t>
            </a:r>
            <a:endParaRPr lang="en-US" sz="1800" dirty="0">
              <a:effectLst/>
              <a:latin typeface="Book Antiqua" panose="02040602050305030304" pitchFamily="18" charset="0"/>
              <a:ea typeface="Calibri" panose="020F0502020204030204" pitchFamily="34" charset="0"/>
              <a:cs typeface="Kokila" panose="020B0604020202020204" pitchFamily="34" charset="0"/>
            </a:endParaRPr>
          </a:p>
          <a:p>
            <a:pPr marL="285750" indent="-285750" algn="just">
              <a:buFont typeface="Arial" panose="020B0604020202020204" pitchFamily="34" charset="0"/>
              <a:buChar char="•"/>
            </a:pPr>
            <a:r>
              <a:rPr lang="en-US" dirty="0">
                <a:latin typeface="Book Antiqua" panose="02040602050305030304" pitchFamily="18" charset="0"/>
              </a:rPr>
              <a:t>O</a:t>
            </a:r>
            <a:r>
              <a:rPr lang="en-US" b="0" i="0" dirty="0">
                <a:effectLst/>
                <a:latin typeface="Book Antiqua" panose="02040602050305030304" pitchFamily="18" charset="0"/>
              </a:rPr>
              <a:t>ptimizing and streamlining various processes involved in the operation of a railway network. This can help reduce costs, improve customer satisfaction, and increase the overall efficiency of the railway system.</a:t>
            </a:r>
            <a:endParaRPr lang="en-US" sz="1800" dirty="0">
              <a:effectLst/>
              <a:latin typeface="Book Antiqua" panose="02040602050305030304" pitchFamily="18" charset="0"/>
              <a:ea typeface="Calibri" panose="020F0502020204030204" pitchFamily="34" charset="0"/>
              <a:cs typeface="Kokila" panose="020B0604020202020204" pitchFamily="34"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799" y="467782"/>
            <a:ext cx="10058400" cy="1371600"/>
          </a:xfrm>
        </p:spPr>
        <p:txBody>
          <a:bodyPr/>
          <a:lstStyle/>
          <a:p>
            <a:r>
              <a:rPr lang="en-US" dirty="0">
                <a:latin typeface="Book Antiqua" panose="02040602050305030304" pitchFamily="18" charset="0"/>
              </a:rPr>
              <a:t>ER Diagram:</a:t>
            </a:r>
            <a:endParaRPr lang="en-US" dirty="0">
              <a:latin typeface="Book Antiqua" panose="02040602050305030304" pitchFamily="18" charset="0"/>
            </a:endParaRPr>
          </a:p>
        </p:txBody>
      </p:sp>
      <p:pic>
        <p:nvPicPr>
          <p:cNvPr id="5" name="Picture 4"/>
          <p:cNvPicPr>
            <a:picLocks noChangeAspect="1"/>
          </p:cNvPicPr>
          <p:nvPr/>
        </p:nvPicPr>
        <p:blipFill>
          <a:blip r:embed="rId1"/>
          <a:stretch>
            <a:fillRect/>
          </a:stretch>
        </p:blipFill>
        <p:spPr>
          <a:xfrm>
            <a:off x="3823969" y="1379369"/>
            <a:ext cx="4544059" cy="501084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ook Antiqua" panose="02040602050305030304" pitchFamily="18" charset="0"/>
              </a:rPr>
              <a:t>Schema Diagram:</a:t>
            </a:r>
            <a:endParaRPr lang="en-US" dirty="0">
              <a:latin typeface="Book Antiqua" panose="02040602050305030304" pitchFamily="18" charset="0"/>
            </a:endParaRPr>
          </a:p>
        </p:txBody>
      </p:sp>
      <p:pic>
        <p:nvPicPr>
          <p:cNvPr id="5" name="Content Placeholder 4"/>
          <p:cNvPicPr>
            <a:picLocks noGrp="1" noChangeAspect="1"/>
          </p:cNvPicPr>
          <p:nvPr>
            <p:ph idx="1"/>
          </p:nvPr>
        </p:nvPicPr>
        <p:blipFill>
          <a:blip r:embed="rId1"/>
          <a:stretch>
            <a:fillRect/>
          </a:stretch>
        </p:blipFill>
        <p:spPr>
          <a:xfrm>
            <a:off x="3026168" y="2103438"/>
            <a:ext cx="6139663" cy="3849687"/>
          </a:xfrm>
        </p:spPr>
      </p:pic>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ook Antiqua" panose="02040602050305030304" pitchFamily="18" charset="0"/>
              </a:rPr>
              <a:t>List of Entities:</a:t>
            </a:r>
            <a:endParaRPr lang="en-US" dirty="0">
              <a:latin typeface="Book Antiqua" panose="02040602050305030304" pitchFamily="18" charset="0"/>
            </a:endParaRPr>
          </a:p>
        </p:txBody>
      </p:sp>
      <p:pic>
        <p:nvPicPr>
          <p:cNvPr id="8" name="Content Placeholder 7"/>
          <p:cNvPicPr>
            <a:picLocks noGrp="1" noChangeAspect="1"/>
          </p:cNvPicPr>
          <p:nvPr>
            <p:ph idx="1"/>
          </p:nvPr>
        </p:nvPicPr>
        <p:blipFill>
          <a:blip r:embed="rId1"/>
          <a:stretch>
            <a:fillRect/>
          </a:stretch>
        </p:blipFill>
        <p:spPr>
          <a:xfrm>
            <a:off x="1066801" y="1729395"/>
            <a:ext cx="3276600" cy="2459646"/>
          </a:xfrm>
        </p:spPr>
      </p:pic>
      <p:pic>
        <p:nvPicPr>
          <p:cNvPr id="10" name="Picture 9"/>
          <p:cNvPicPr>
            <a:picLocks noChangeAspect="1"/>
          </p:cNvPicPr>
          <p:nvPr/>
        </p:nvPicPr>
        <p:blipFill>
          <a:blip r:embed="rId2"/>
          <a:stretch>
            <a:fillRect/>
          </a:stretch>
        </p:blipFill>
        <p:spPr>
          <a:xfrm>
            <a:off x="5070910" y="1729395"/>
            <a:ext cx="4860489" cy="342268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ook Antiqua" panose="02040602050305030304" pitchFamily="18" charset="0"/>
              </a:rPr>
              <a:t>List of Entities: (</a:t>
            </a:r>
            <a:r>
              <a:rPr lang="en-US" dirty="0" err="1">
                <a:latin typeface="Book Antiqua" panose="02040602050305030304" pitchFamily="18" charset="0"/>
              </a:rPr>
              <a:t>Cont</a:t>
            </a:r>
            <a:r>
              <a:rPr lang="en-US" dirty="0">
                <a:latin typeface="Book Antiqua" panose="02040602050305030304" pitchFamily="18" charset="0"/>
              </a:rPr>
              <a:t>)</a:t>
            </a:r>
            <a:endParaRPr lang="en-US" dirty="0">
              <a:latin typeface="Book Antiqua" panose="02040602050305030304" pitchFamily="18" charset="0"/>
            </a:endParaRPr>
          </a:p>
        </p:txBody>
      </p:sp>
      <p:pic>
        <p:nvPicPr>
          <p:cNvPr id="7" name="Content Placeholder 6"/>
          <p:cNvPicPr>
            <a:picLocks noGrp="1" noChangeAspect="1"/>
          </p:cNvPicPr>
          <p:nvPr>
            <p:ph idx="1"/>
          </p:nvPr>
        </p:nvPicPr>
        <p:blipFill>
          <a:blip r:embed="rId1"/>
          <a:stretch>
            <a:fillRect/>
          </a:stretch>
        </p:blipFill>
        <p:spPr>
          <a:xfrm>
            <a:off x="8095379" y="2133273"/>
            <a:ext cx="3515216" cy="2419688"/>
          </a:xfrm>
        </p:spPr>
      </p:pic>
      <p:pic>
        <p:nvPicPr>
          <p:cNvPr id="4" name="Picture 3"/>
          <p:cNvPicPr>
            <a:picLocks noChangeAspect="1"/>
          </p:cNvPicPr>
          <p:nvPr/>
        </p:nvPicPr>
        <p:blipFill>
          <a:blip r:embed="rId2"/>
          <a:stretch>
            <a:fillRect/>
          </a:stretch>
        </p:blipFill>
        <p:spPr>
          <a:xfrm>
            <a:off x="4682206" y="2133273"/>
            <a:ext cx="2827587" cy="3506207"/>
          </a:xfrm>
          <a:prstGeom prst="rect">
            <a:avLst/>
          </a:prstGeom>
        </p:spPr>
      </p:pic>
      <p:pic>
        <p:nvPicPr>
          <p:cNvPr id="5" name="Picture 4"/>
          <p:cNvPicPr>
            <a:picLocks noChangeAspect="1"/>
          </p:cNvPicPr>
          <p:nvPr/>
        </p:nvPicPr>
        <p:blipFill>
          <a:blip r:embed="rId3"/>
          <a:stretch>
            <a:fillRect/>
          </a:stretch>
        </p:blipFill>
        <p:spPr>
          <a:xfrm>
            <a:off x="1066799" y="2133273"/>
            <a:ext cx="3029821" cy="189465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5495"/>
            <a:ext cx="10058400" cy="1371600"/>
          </a:xfrm>
        </p:spPr>
        <p:txBody>
          <a:bodyPr/>
          <a:lstStyle/>
          <a:p>
            <a:r>
              <a:rPr lang="en-US" dirty="0">
                <a:latin typeface="Book Antiqua" panose="02040602050305030304" pitchFamily="18" charset="0"/>
              </a:rPr>
              <a:t>Detailed Description:</a:t>
            </a:r>
            <a:endParaRPr lang="en-US" dirty="0">
              <a:latin typeface="Book Antiqua" panose="02040602050305030304" pitchFamily="18" charset="0"/>
            </a:endParaRPr>
          </a:p>
        </p:txBody>
      </p:sp>
      <p:sp>
        <p:nvSpPr>
          <p:cNvPr id="3" name="TextBox 2"/>
          <p:cNvSpPr txBox="1"/>
          <p:nvPr/>
        </p:nvSpPr>
        <p:spPr>
          <a:xfrm>
            <a:off x="1066800" y="1439081"/>
            <a:ext cx="10233212" cy="5418919"/>
          </a:xfrm>
          <a:prstGeom prst="rect">
            <a:avLst/>
          </a:prstGeom>
          <a:noFill/>
        </p:spPr>
        <p:txBody>
          <a:bodyPr wrap="square" rtlCol="0">
            <a:spAutoFit/>
          </a:bodyPr>
          <a:lstStyle/>
          <a:p>
            <a:pPr marL="285750" marR="0" indent="-285750" algn="just">
              <a:lnSpc>
                <a:spcPct val="107000"/>
              </a:lnSpc>
              <a:spcBef>
                <a:spcPts val="0"/>
              </a:spcBef>
              <a:spcAft>
                <a:spcPts val="800"/>
              </a:spcAft>
              <a:buFont typeface="Arial" panose="020B0604020202020204" pitchFamily="34" charset="0"/>
              <a:buChar char="•"/>
            </a:pPr>
            <a:r>
              <a:rPr lang="en-US" sz="1800" b="1" dirty="0">
                <a:effectLst/>
                <a:latin typeface="Book Antiqua" panose="02040602050305030304" pitchFamily="18" charset="0"/>
                <a:ea typeface="Calibri" panose="020F0502020204030204" pitchFamily="34" charset="0"/>
                <a:cs typeface="Kokila" panose="020B0604020202020204" pitchFamily="34" charset="0"/>
              </a:rPr>
              <a:t>RAILWAY RESERVATION SYSTEM</a:t>
            </a:r>
            <a:r>
              <a:rPr lang="en-US" sz="1800" dirty="0">
                <a:effectLst/>
                <a:latin typeface="Book Antiqua" panose="02040602050305030304" pitchFamily="18" charset="0"/>
                <a:ea typeface="Calibri" panose="020F0502020204030204" pitchFamily="34" charset="0"/>
                <a:cs typeface="Kokila" panose="020B0604020202020204" pitchFamily="34" charset="0"/>
              </a:rPr>
              <a:t> should be able to manage all the reservation related functions. The system should be distributed in nature. This system is divided into five zones.</a:t>
            </a:r>
            <a:endParaRPr lang="en-US" sz="1800" dirty="0">
              <a:effectLst/>
              <a:latin typeface="Book Antiqua" panose="02040602050305030304" pitchFamily="18" charset="0"/>
              <a:ea typeface="Calibri" panose="020F0502020204030204" pitchFamily="34" charset="0"/>
              <a:cs typeface="Kokila" panose="020B0604020202020204" pitchFamily="34" charset="0"/>
            </a:endParaRPr>
          </a:p>
          <a:p>
            <a:pPr marL="285750" marR="0" indent="-285750" algn="just">
              <a:lnSpc>
                <a:spcPct val="107000"/>
              </a:lnSpc>
              <a:spcBef>
                <a:spcPts val="0"/>
              </a:spcBef>
              <a:spcAft>
                <a:spcPts val="800"/>
              </a:spcAft>
              <a:buFont typeface="Arial" panose="020B0604020202020204" pitchFamily="34" charset="0"/>
              <a:buChar char="•"/>
            </a:pPr>
            <a:r>
              <a:rPr lang="en-US" sz="1800" dirty="0">
                <a:effectLst/>
                <a:latin typeface="Book Antiqua" panose="02040602050305030304" pitchFamily="18" charset="0"/>
                <a:ea typeface="Calibri" panose="020F0502020204030204" pitchFamily="34" charset="0"/>
                <a:cs typeface="Kokila" panose="020B0604020202020204" pitchFamily="34" charset="0"/>
              </a:rPr>
              <a:t>Each zone should have same functionalities. Each zone will stores the information about train name, train schedules, availability. The administrator should be able to enter any change related to the train information like change in train name, number etc. The system should be able to reserve seat in a train for a passenger. First the clerk will check for availability for the seats in a particular train on a specified date of journey. If it is available the clerk will reserve seats. The passenger will be given a unique PNR no. The system should be able to cancel a reservation. The clerk will delete the entries in the system. The passenger can check their reservation status online by entering their PNR no. The system will display his current status like confirmed, RAC or waiting list. They are also able to see information related to the train schedules.</a:t>
            </a:r>
            <a:endParaRPr lang="en-US" sz="1800" dirty="0">
              <a:effectLst/>
              <a:latin typeface="Book Antiqua" panose="02040602050305030304" pitchFamily="18" charset="0"/>
              <a:ea typeface="Calibri" panose="020F0502020204030204" pitchFamily="34" charset="0"/>
              <a:cs typeface="Kokila" panose="020B0604020202020204" pitchFamily="34" charset="0"/>
            </a:endParaRPr>
          </a:p>
          <a:p>
            <a:pPr marL="285750" marR="0" indent="-285750" algn="just">
              <a:lnSpc>
                <a:spcPct val="107000"/>
              </a:lnSpc>
              <a:spcBef>
                <a:spcPts val="0"/>
              </a:spcBef>
              <a:spcAft>
                <a:spcPts val="800"/>
              </a:spcAft>
              <a:buFont typeface="Arial" panose="020B0604020202020204" pitchFamily="34" charset="0"/>
              <a:buChar char="•"/>
            </a:pPr>
            <a:r>
              <a:rPr lang="en-US" sz="1800" dirty="0">
                <a:effectLst/>
                <a:latin typeface="Book Antiqua" panose="02040602050305030304" pitchFamily="18" charset="0"/>
                <a:ea typeface="Calibri" panose="020F0502020204030204" pitchFamily="34" charset="0"/>
                <a:cs typeface="Kokila" panose="020B0604020202020204" pitchFamily="34" charset="0"/>
              </a:rPr>
              <a:t>The system should be able to print the report like it should be able to generate reservation chart, train report, reservation ticket which will have train no and name, date of journey, boarding station, destination station, person name, age, [censored], total fare and a unique PNR no. The system should be able to print the cancellation ticket which will have total fare and the amount deducted.</a:t>
            </a:r>
            <a:endParaRPr lang="en-US" sz="1800" dirty="0">
              <a:effectLst/>
              <a:latin typeface="Book Antiqua" panose="02040602050305030304" pitchFamily="18" charset="0"/>
              <a:ea typeface="Calibri" panose="020F0502020204030204" pitchFamily="34" charset="0"/>
              <a:cs typeface="Kokila" panose="020B0604020202020204" pitchFamily="34"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ook Antiqua" panose="02040602050305030304" pitchFamily="18" charset="0"/>
              </a:rPr>
              <a:t>Front End We Used:</a:t>
            </a:r>
            <a:endParaRPr lang="en-US" dirty="0">
              <a:latin typeface="Book Antiqua" panose="02040602050305030304" pitchFamily="18" charset="0"/>
            </a:endParaRPr>
          </a:p>
        </p:txBody>
      </p:sp>
      <p:sp>
        <p:nvSpPr>
          <p:cNvPr id="3" name="TextBox 2"/>
          <p:cNvSpPr txBox="1"/>
          <p:nvPr/>
        </p:nvSpPr>
        <p:spPr>
          <a:xfrm>
            <a:off x="1264024" y="2528047"/>
            <a:ext cx="9009529" cy="1965153"/>
          </a:xfrm>
          <a:prstGeom prst="rect">
            <a:avLst/>
          </a:prstGeom>
          <a:noFill/>
        </p:spPr>
        <p:txBody>
          <a:bodyPr wrap="square" rtlCol="0">
            <a:spAutoFit/>
          </a:bodyPr>
          <a:lstStyle/>
          <a:p>
            <a:pPr marL="342900" marR="0" lvl="0" indent="-342900" algn="just">
              <a:lnSpc>
                <a:spcPct val="107000"/>
              </a:lnSpc>
              <a:spcBef>
                <a:spcPts val="0"/>
              </a:spcBef>
              <a:spcAft>
                <a:spcPts val="800"/>
              </a:spcAft>
              <a:buFont typeface="Arial" panose="020B0604020202020204" pitchFamily="34" charset="0"/>
              <a:buChar char="•"/>
              <a:tabLst>
                <a:tab pos="457200" algn="l"/>
              </a:tabLst>
            </a:pPr>
            <a:r>
              <a:rPr lang="en-US" sz="1800" dirty="0">
                <a:effectLst/>
                <a:latin typeface="Book Antiqua" panose="02040602050305030304" pitchFamily="18" charset="0"/>
                <a:ea typeface="Calibri" panose="020F0502020204030204" pitchFamily="34" charset="0"/>
                <a:cs typeface="Kokila" panose="020B0604020202020204" pitchFamily="34" charset="0"/>
              </a:rPr>
              <a:t>HTML: HTML is used to create and save web document. E.g. Notepad/Notepad++</a:t>
            </a:r>
            <a:endParaRPr lang="en-US" sz="1800" dirty="0">
              <a:effectLst/>
              <a:latin typeface="Book Antiqua" panose="02040602050305030304" pitchFamily="18" charset="0"/>
              <a:ea typeface="Calibri" panose="020F0502020204030204" pitchFamily="34" charset="0"/>
              <a:cs typeface="Kokila" panose="020B0604020202020204" pitchFamily="34" charset="0"/>
            </a:endParaRPr>
          </a:p>
          <a:p>
            <a:pPr marL="342900" marR="0" lvl="0" indent="-342900" algn="just">
              <a:lnSpc>
                <a:spcPct val="107000"/>
              </a:lnSpc>
              <a:spcBef>
                <a:spcPts val="0"/>
              </a:spcBef>
              <a:spcAft>
                <a:spcPts val="800"/>
              </a:spcAft>
              <a:buFont typeface="Arial" panose="020B0604020202020204" pitchFamily="34" charset="0"/>
              <a:buChar char="•"/>
              <a:tabLst>
                <a:tab pos="457200" algn="l"/>
              </a:tabLst>
            </a:pPr>
            <a:r>
              <a:rPr lang="en-US" sz="1800" dirty="0">
                <a:effectLst/>
                <a:latin typeface="Book Antiqua" panose="02040602050305030304" pitchFamily="18" charset="0"/>
                <a:ea typeface="Calibri" panose="020F0502020204030204" pitchFamily="34" charset="0"/>
                <a:cs typeface="Kokila" panose="020B0604020202020204" pitchFamily="34" charset="0"/>
              </a:rPr>
              <a:t>CSS : (Cascading Style Sheets) Create attractive Layout</a:t>
            </a:r>
            <a:endParaRPr lang="en-US" sz="1800" dirty="0">
              <a:effectLst/>
              <a:latin typeface="Book Antiqua" panose="02040602050305030304" pitchFamily="18" charset="0"/>
              <a:ea typeface="Calibri" panose="020F0502020204030204" pitchFamily="34" charset="0"/>
              <a:cs typeface="Kokila" panose="020B0604020202020204" pitchFamily="34" charset="0"/>
            </a:endParaRPr>
          </a:p>
          <a:p>
            <a:pPr marL="342900" marR="0" lvl="0" indent="-342900" algn="just">
              <a:lnSpc>
                <a:spcPct val="107000"/>
              </a:lnSpc>
              <a:spcBef>
                <a:spcPts val="0"/>
              </a:spcBef>
              <a:spcAft>
                <a:spcPts val="800"/>
              </a:spcAft>
              <a:buFont typeface="Arial" panose="020B0604020202020204" pitchFamily="34" charset="0"/>
              <a:buChar char="•"/>
              <a:tabLst>
                <a:tab pos="457200" algn="l"/>
              </a:tabLst>
            </a:pPr>
            <a:r>
              <a:rPr lang="en-US" sz="1800" dirty="0">
                <a:effectLst/>
                <a:latin typeface="Book Antiqua" panose="02040602050305030304" pitchFamily="18" charset="0"/>
                <a:ea typeface="Calibri" panose="020F0502020204030204" pitchFamily="34" charset="0"/>
                <a:cs typeface="Kokila" panose="020B0604020202020204" pitchFamily="34" charset="0"/>
              </a:rPr>
              <a:t>Bootstrap : responsive design mobile friendly site</a:t>
            </a:r>
            <a:endParaRPr lang="en-US" sz="1800" dirty="0">
              <a:effectLst/>
              <a:latin typeface="Book Antiqua" panose="02040602050305030304" pitchFamily="18" charset="0"/>
              <a:ea typeface="Calibri" panose="020F0502020204030204" pitchFamily="34" charset="0"/>
              <a:cs typeface="Kokila" panose="020B0604020202020204" pitchFamily="34" charset="0"/>
            </a:endParaRPr>
          </a:p>
          <a:p>
            <a:pPr marL="342900" marR="0" lvl="0" indent="-342900" algn="just">
              <a:lnSpc>
                <a:spcPct val="107000"/>
              </a:lnSpc>
              <a:spcBef>
                <a:spcPts val="0"/>
              </a:spcBef>
              <a:spcAft>
                <a:spcPts val="800"/>
              </a:spcAft>
              <a:buFont typeface="Arial" panose="020B0604020202020204" pitchFamily="34" charset="0"/>
              <a:buChar char="•"/>
              <a:tabLst>
                <a:tab pos="457200" algn="l"/>
              </a:tabLst>
            </a:pPr>
            <a:r>
              <a:rPr lang="en-US" sz="1800" dirty="0">
                <a:effectLst/>
                <a:latin typeface="Book Antiqua" panose="02040602050305030304" pitchFamily="18" charset="0"/>
                <a:ea typeface="Calibri" panose="020F0502020204030204" pitchFamily="34" charset="0"/>
                <a:cs typeface="Kokila" panose="020B0604020202020204" pitchFamily="34" charset="0"/>
              </a:rPr>
              <a:t>JavaScript: it is a programming language, commonly use with web browsers.</a:t>
            </a:r>
            <a:endParaRPr lang="en-US" sz="1800" dirty="0">
              <a:effectLst/>
              <a:latin typeface="Book Antiqua" panose="02040602050305030304" pitchFamily="18" charset="0"/>
              <a:ea typeface="Calibri" panose="020F0502020204030204" pitchFamily="34" charset="0"/>
              <a:cs typeface="Kokila" panose="020B0604020202020204" pitchFamily="34" charset="0"/>
            </a:endParaRP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{34F4CEB1-7A78-450A-9C75-CA64036E3810}tf56219246_win32</Template>
  <TotalTime>0</TotalTime>
  <Words>4600</Words>
  <Application>WPS Presentation</Application>
  <PresentationFormat>Widescreen</PresentationFormat>
  <Paragraphs>72</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Garamond</vt:lpstr>
      <vt:lpstr>Book Antiqua</vt:lpstr>
      <vt:lpstr>Calibri</vt:lpstr>
      <vt:lpstr>Kokila</vt:lpstr>
      <vt:lpstr>Segoe Print</vt:lpstr>
      <vt:lpstr>Symbol</vt:lpstr>
      <vt:lpstr>Avenir Next LT Pro</vt:lpstr>
      <vt:lpstr>Avenir Next LT Pro Light</vt:lpstr>
      <vt:lpstr>Microsoft YaHei</vt:lpstr>
      <vt:lpstr>Arial Unicode MS</vt:lpstr>
      <vt:lpstr>SavonVTI</vt:lpstr>
      <vt:lpstr>Railway Management System</vt:lpstr>
      <vt:lpstr>Introduction:</vt:lpstr>
      <vt:lpstr>AIM:</vt:lpstr>
      <vt:lpstr>ER Diagram:</vt:lpstr>
      <vt:lpstr>Schema Diagram:</vt:lpstr>
      <vt:lpstr>List of Entities:</vt:lpstr>
      <vt:lpstr>List of Entities: (Cont)</vt:lpstr>
      <vt:lpstr>Detailed Description:</vt:lpstr>
      <vt:lpstr>Front End We Used:</vt:lpstr>
      <vt:lpstr>Back End We Used:</vt:lpstr>
      <vt:lpstr>Conclusion:</vt:lpstr>
      <vt:lpstr>Team Details: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Management System</dc:title>
  <dc:creator>Kalyan Puppala</dc:creator>
  <cp:lastModifiedBy>sreey</cp:lastModifiedBy>
  <cp:revision>5</cp:revision>
  <dcterms:created xsi:type="dcterms:W3CDTF">2022-12-23T15:49:00Z</dcterms:created>
  <dcterms:modified xsi:type="dcterms:W3CDTF">2022-12-24T07:53:12Z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3AE106167AFB4060B5CDC2F7D19D4D1B</vt:lpwstr>
  </property>
  <property fmtid="{D5CDD505-2E9C-101B-9397-08002B2CF9AE}" pid="4" name="KSOProductBuildVer">
    <vt:lpwstr>1033-11.2.0.11214</vt:lpwstr>
  </property>
</Properties>
</file>