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ink/ink1.xml" ContentType="application/inkml+xml"/>
  <Override PartName="/ppt/theme/themeOverride2.xml" ContentType="application/vnd.openxmlformats-officedocument.themeOverride+xml"/>
  <Override PartName="/ppt/ink/ink2.xml" ContentType="application/inkml+xml"/>
  <Override PartName="/ppt/theme/themeOverride3.xml" ContentType="application/vnd.openxmlformats-officedocument.themeOverride+xml"/>
  <Override PartName="/ppt/ink/ink3.xml" ContentType="application/inkml+xml"/>
  <Override PartName="/ppt/theme/themeOverride4.xml" ContentType="application/vnd.openxmlformats-officedocument.themeOverride+xml"/>
  <Override PartName="/ppt/ink/ink4.xml" ContentType="application/inkml+xml"/>
  <Override PartName="/ppt/theme/themeOverride5.xml" ContentType="application/vnd.openxmlformats-officedocument.themeOverride+xml"/>
  <Override PartName="/ppt/ink/ink5.xml" ContentType="application/inkml+xml"/>
  <Override PartName="/ppt/theme/themeOverride6.xml" ContentType="application/vnd.openxmlformats-officedocument.themeOverride+xml"/>
  <Override PartName="/ppt/ink/ink6.xml" ContentType="application/inkml+xml"/>
  <Override PartName="/ppt/theme/themeOverride7.xml" ContentType="application/vnd.openxmlformats-officedocument.themeOverride+xml"/>
  <Override PartName="/ppt/ink/ink7.xml" ContentType="application/inkml+xml"/>
  <Override PartName="/ppt/theme/themeOverride8.xml" ContentType="application/vnd.openxmlformats-officedocument.themeOverride+xml"/>
  <Override PartName="/ppt/ink/ink8.xml" ContentType="application/inkml+xml"/>
  <Override PartName="/ppt/theme/themeOverride9.xml" ContentType="application/vnd.openxmlformats-officedocument.themeOverride+xml"/>
  <Override PartName="/ppt/notesSlides/notesSlide1.xml" ContentType="application/vnd.openxmlformats-officedocument.presentationml.notesSlide+xml"/>
  <Override PartName="/ppt/ink/ink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5"/>
  </p:notesMasterIdLst>
  <p:handoutMasterIdLst>
    <p:handoutMasterId r:id="rId16"/>
  </p:handoutMasterIdLst>
  <p:sldIdLst>
    <p:sldId id="256" r:id="rId2"/>
    <p:sldId id="273" r:id="rId3"/>
    <p:sldId id="284" r:id="rId4"/>
    <p:sldId id="286" r:id="rId5"/>
    <p:sldId id="301" r:id="rId6"/>
    <p:sldId id="312" r:id="rId7"/>
    <p:sldId id="305" r:id="rId8"/>
    <p:sldId id="311" r:id="rId9"/>
    <p:sldId id="303" r:id="rId10"/>
    <p:sldId id="257" r:id="rId11"/>
    <p:sldId id="308" r:id="rId12"/>
    <p:sldId id="278" r:id="rId13"/>
    <p:sldId id="28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00"/>
    <a:srgbClr val="009900"/>
    <a:srgbClr val="F4AF83"/>
    <a:srgbClr val="006666"/>
    <a:srgbClr val="0099FF"/>
    <a:srgbClr val="00808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3" autoAdjust="0"/>
    <p:restoredTop sz="95033" autoAdjust="0"/>
  </p:normalViewPr>
  <p:slideViewPr>
    <p:cSldViewPr snapToGrid="0">
      <p:cViewPr varScale="1">
        <p:scale>
          <a:sx n="78" d="100"/>
          <a:sy n="78" d="100"/>
        </p:scale>
        <p:origin x="878"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52" d="100"/>
          <a:sy n="52" d="100"/>
        </p:scale>
        <p:origin x="268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t>08-10-2025</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t>‹#›</a:t>
            </a:fld>
            <a:endParaRPr lang="en-IN"/>
          </a:p>
        </p:txBody>
      </p:sp>
    </p:spTree>
    <p:extLst>
      <p:ext uri="{BB962C8B-B14F-4D97-AF65-F5344CB8AC3E}">
        <p14:creationId xmlns:p14="http://schemas.microsoft.com/office/powerpoint/2010/main" val="3256529248"/>
      </p:ext>
    </p:extLst>
  </p:cSld>
  <p:clrMap bg1="lt1" tx1="dk1" bg2="lt2" tx2="dk2" accent1="accent1" accent2="accent2" accent3="accent3" accent4="accent4" accent5="accent5" accent6="accent6" hlink="hlink" folHlink="folHlink"/>
  <p:hf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8-27T15:08:48.970"/>
    </inkml:context>
    <inkml:brush xml:id="br0">
      <inkml:brushProperty name="width" value="0.05" units="cm"/>
      <inkml:brushProperty name="height" value="0.05" units="cm"/>
      <inkml:brushProperty name="color" value="#006666"/>
    </inkml:brush>
  </inkml:definitions>
  <inkml:trace contextRef="#ctx0" brushRef="#br0">1 0 24575,'0'0'0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IN"/>
              <a:t>Hi to all</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t>08-10-2025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t>‹#›</a:t>
            </a:fld>
            <a:endParaRPr lang="en-IN"/>
          </a:p>
        </p:txBody>
      </p:sp>
    </p:spTree>
    <p:extLst>
      <p:ext uri="{BB962C8B-B14F-4D97-AF65-F5344CB8AC3E}">
        <p14:creationId xmlns:p14="http://schemas.microsoft.com/office/powerpoint/2010/main" val="1685959501"/>
      </p:ext>
    </p:extLst>
  </p:cSld>
  <p:clrMap bg1="lt1" tx1="dk1" bg2="lt2" tx2="dk2" accent1="accent1" accent2="accent2" accent3="accent3" accent4="accent4" accent5="accent5" accent6="accent6" hlink="hlink" folHlink="folHlink"/>
  <p:hf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r>
              <a:rPr lang="en-IN"/>
              <a:t>Hi to all</a:t>
            </a:r>
          </a:p>
        </p:txBody>
      </p:sp>
      <p:sp>
        <p:nvSpPr>
          <p:cNvPr id="5" name="Slide Number Placeholder 4"/>
          <p:cNvSpPr>
            <a:spLocks noGrp="1"/>
          </p:cNvSpPr>
          <p:nvPr>
            <p:ph type="sldNum" sz="quarter" idx="5"/>
          </p:nvPr>
        </p:nvSpPr>
        <p:spPr/>
        <p:txBody>
          <a:bodyPr/>
          <a:lstStyle/>
          <a:p>
            <a:fld id="{41FFBC11-2ED2-450E-A0CC-CEA7380C613F}" type="slidenum">
              <a:rPr lang="en-IN" smtClean="0"/>
              <a:t>11</a:t>
            </a:fld>
            <a:endParaRPr lang="en-IN"/>
          </a:p>
        </p:txBody>
      </p:sp>
    </p:spTree>
    <p:extLst>
      <p:ext uri="{BB962C8B-B14F-4D97-AF65-F5344CB8AC3E}">
        <p14:creationId xmlns:p14="http://schemas.microsoft.com/office/powerpoint/2010/main" val="34349230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959A3652-50D4-4FDF-8386-41D9AF369814}"/>
              </a:ext>
            </a:extLst>
          </p:cNvPr>
          <p:cNvSpPr txBox="1">
            <a:spLocks/>
          </p:cNvSpPr>
          <p:nvPr userDrawn="1"/>
        </p:nvSpPr>
        <p:spPr>
          <a:xfrm>
            <a:off x="777239" y="6634573"/>
            <a:ext cx="5781822" cy="220979"/>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a:extLst>
              <a:ext uri="{FF2B5EF4-FFF2-40B4-BE49-F238E27FC236}">
                <a16:creationId xmlns:a16="http://schemas.microsoft.com/office/drawing/2014/main" id="{B31DCAD4-E344-44EC-AB07-C9E97F2AF1A1}"/>
              </a:ext>
            </a:extLst>
          </p:cNvPr>
          <p:cNvSpPr txBox="1">
            <a:spLocks/>
          </p:cNvSpPr>
          <p:nvPr userDrawn="1"/>
        </p:nvSpPr>
        <p:spPr>
          <a:xfrm>
            <a:off x="6559062" y="6634573"/>
            <a:ext cx="5195133" cy="22097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2F22E408-EF1D-4BD0-98E0-8FC4C9B3A82C}"/>
              </a:ext>
            </a:extLst>
          </p:cNvPr>
          <p:cNvSpPr txBox="1">
            <a:spLocks/>
          </p:cNvSpPr>
          <p:nvPr userDrawn="1"/>
        </p:nvSpPr>
        <p:spPr>
          <a:xfrm>
            <a:off x="11754196" y="6637020"/>
            <a:ext cx="437803" cy="220979"/>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E7651D7E-4AFA-4EAA-B423-DDD0ED684DAE}"/>
              </a:ext>
            </a:extLst>
          </p:cNvPr>
          <p:cNvSpPr txBox="1">
            <a:spLocks/>
          </p:cNvSpPr>
          <p:nvPr userDrawn="1"/>
        </p:nvSpPr>
        <p:spPr>
          <a:xfrm>
            <a:off x="-1" y="-1"/>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C25449CC-CB33-491F-903E-B38334CA8A09}"/>
              </a:ext>
            </a:extLst>
          </p:cNvPr>
          <p:cNvSpPr txBox="1">
            <a:spLocks/>
          </p:cNvSpPr>
          <p:nvPr userDrawn="1"/>
        </p:nvSpPr>
        <p:spPr>
          <a:xfrm>
            <a:off x="0" y="6634573"/>
            <a:ext cx="777239" cy="221522"/>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973203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a:solidFill>
            <a:srgbClr val="FF66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Ø"/>
              <a:defRPr/>
            </a:lvl1pPr>
            <a:lvl2pPr marL="685800" indent="-228600">
              <a:buFont typeface="Wingdings" panose="05000000000000000000" pitchFamily="2" charset="2"/>
              <a:buChar char="q"/>
              <a:defRPr/>
            </a:lvl2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a:extLst>
              <a:ext uri="{FF2B5EF4-FFF2-40B4-BE49-F238E27FC236}">
                <a16:creationId xmlns:a16="http://schemas.microsoft.com/office/drawing/2014/main" id="{BB998037-E035-4CAB-833F-75CAE5A73D0B}"/>
              </a:ext>
            </a:extLst>
          </p:cNvPr>
          <p:cNvSpPr txBox="1">
            <a:spLocks/>
          </p:cNvSpPr>
          <p:nvPr userDrawn="1"/>
        </p:nvSpPr>
        <p:spPr>
          <a:xfrm>
            <a:off x="1554477" y="6625241"/>
            <a:ext cx="5654039" cy="242596"/>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 (Data Science)</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BC5DB233-EECA-4CB3-99D6-5066ABF08F18}"/>
              </a:ext>
            </a:extLst>
          </p:cNvPr>
          <p:cNvSpPr txBox="1">
            <a:spLocks/>
          </p:cNvSpPr>
          <p:nvPr userDrawn="1"/>
        </p:nvSpPr>
        <p:spPr>
          <a:xfrm>
            <a:off x="7208517" y="6625241"/>
            <a:ext cx="4545678" cy="232759"/>
          </a:xfrm>
          <a:prstGeom prst="rect">
            <a:avLst/>
          </a:prstGeom>
          <a:solidFill>
            <a:srgbClr val="00808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Srinivasa Ramanujan Institute of Technology</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CB262772-2230-41D2-9B79-2AECA3A31396}"/>
              </a:ext>
            </a:extLst>
          </p:cNvPr>
          <p:cNvSpPr txBox="1">
            <a:spLocks/>
          </p:cNvSpPr>
          <p:nvPr userDrawn="1"/>
        </p:nvSpPr>
        <p:spPr>
          <a:xfrm>
            <a:off x="11754196" y="6641865"/>
            <a:ext cx="437803" cy="216133"/>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9" name="Date Placeholder 3">
            <a:extLst>
              <a:ext uri="{FF2B5EF4-FFF2-40B4-BE49-F238E27FC236}">
                <a16:creationId xmlns:a16="http://schemas.microsoft.com/office/drawing/2014/main" id="{1B44364A-DBDE-4F64-9D13-B56BF0C232A3}"/>
              </a:ext>
            </a:extLst>
          </p:cNvPr>
          <p:cNvSpPr txBox="1">
            <a:spLocks/>
          </p:cNvSpPr>
          <p:nvPr userDrawn="1"/>
        </p:nvSpPr>
        <p:spPr>
          <a:xfrm>
            <a:off x="-1" y="0"/>
            <a:ext cx="12191999" cy="232759"/>
          </a:xfrm>
          <a:prstGeom prst="rect">
            <a:avLst/>
          </a:prstGeom>
          <a:solidFill>
            <a:srgbClr val="006666"/>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500" b="1" i="1" dirty="0">
                <a:solidFill>
                  <a:schemeClr val="bg1"/>
                </a:solidFill>
                <a:effectLst/>
                <a:latin typeface="Times New Roman" panose="02020603050405020304" pitchFamily="18" charset="0"/>
                <a:cs typeface="Times New Roman" panose="02020603050405020304" pitchFamily="18" charset="0"/>
              </a:rPr>
              <a:t>Title of Internship</a:t>
            </a:r>
            <a:endParaRPr lang="en-IN" sz="1500" b="1" i="1" dirty="0">
              <a:solidFill>
                <a:schemeClr val="bg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A72D5020-7DF7-495B-96CC-4064365630D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06200" y="5956065"/>
            <a:ext cx="685800" cy="685800"/>
          </a:xfrm>
          <a:prstGeom prst="rect">
            <a:avLst/>
          </a:prstGeom>
        </p:spPr>
      </p:pic>
      <p:sp>
        <p:nvSpPr>
          <p:cNvPr id="10" name="Date Placeholder 3">
            <a:extLst>
              <a:ext uri="{FF2B5EF4-FFF2-40B4-BE49-F238E27FC236}">
                <a16:creationId xmlns:a16="http://schemas.microsoft.com/office/drawing/2014/main" id="{1D25D96C-1396-47B4-9E8C-C053C7555307}"/>
              </a:ext>
            </a:extLst>
          </p:cNvPr>
          <p:cNvSpPr txBox="1">
            <a:spLocks/>
          </p:cNvSpPr>
          <p:nvPr userDrawn="1"/>
        </p:nvSpPr>
        <p:spPr>
          <a:xfrm>
            <a:off x="0" y="6625241"/>
            <a:ext cx="1554476" cy="232759"/>
          </a:xfrm>
          <a:prstGeom prst="rect">
            <a:avLst/>
          </a:prstGeom>
          <a:solidFill>
            <a:schemeClr val="accent2">
              <a:lumMod val="75000"/>
            </a:schemeClr>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 214G1A32XX</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8559783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14516546"/>
      </p:ext>
    </p:extLst>
  </p:cSld>
  <p:clrMap bg1="lt1" tx1="dk1" bg2="lt2" tx2="dk2" accent1="accent1" accent2="accent2" accent3="accent3" accent4="accent4" accent5="accent5" accent6="accent6" hlink="hlink" folHlink="folHlink"/>
  <p:sldLayoutIdLst>
    <p:sldLayoutId id="2147483651" r:id="rId1"/>
    <p:sldLayoutId id="2147483652" r:id="rId2"/>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1.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9.xml"/><Relationship Id="rId6" Type="http://schemas.openxmlformats.org/officeDocument/2006/relationships/image" Target="../media/image200.png"/><Relationship Id="rId5" Type="http://schemas.openxmlformats.org/officeDocument/2006/relationships/customXml" Target="../ink/ink9.xml"/><Relationship Id="rId4" Type="http://schemas.openxmlformats.org/officeDocument/2006/relationships/hyperlink" Target="https://github.com/Vyshnavig26" TargetMode="External"/><Relationship Id="rId9"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hemeOverride" Target="../theme/themeOverride1.xml"/><Relationship Id="rId5" Type="http://schemas.openxmlformats.org/officeDocument/2006/relationships/customXml" Target="../ink/ink1.xml"/><Relationship Id="rId4" Type="http://schemas.openxmlformats.org/officeDocument/2006/relationships/image" Target="../media/image4.svg"/><Relationship Id="rId9"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customXml" Target="../ink/ink3.xml"/><Relationship Id="rId7" Type="http://schemas.openxmlformats.org/officeDocument/2006/relationships/image" Target="../media/image5.png"/><Relationship Id="rId2" Type="http://schemas.openxmlformats.org/officeDocument/2006/relationships/slideLayout" Target="../slideLayouts/slideLayout2.xml"/><Relationship Id="rId1" Type="http://schemas.openxmlformats.org/officeDocument/2006/relationships/themeOverride" Target="../theme/themeOverride3.xml"/><Relationship Id="rId6" Type="http://schemas.openxmlformats.org/officeDocument/2006/relationships/image" Target="../media/image8.png"/><Relationship Id="rId9"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customXml" Target="../ink/ink4.xml"/><Relationship Id="rId7"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hemeOverride" Target="../theme/themeOverride4.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slideLayout" Target="../slideLayouts/slideLayout2.xml"/><Relationship Id="rId1" Type="http://schemas.openxmlformats.org/officeDocument/2006/relationships/themeOverride" Target="../theme/themeOverride5.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100.png"/></Relationships>
</file>

<file path=ppt/slides/_rels/slide7.xml.rels><?xml version="1.0" encoding="UTF-8" standalone="yes"?>
<Relationships xmlns="http://schemas.openxmlformats.org/package/2006/relationships"><Relationship Id="rId3" Type="http://schemas.openxmlformats.org/officeDocument/2006/relationships/customXml" Target="../ink/ink6.xml"/><Relationship Id="rId7" Type="http://schemas.openxmlformats.org/officeDocument/2006/relationships/image" Target="../media/image11.jpeg"/><Relationship Id="rId2" Type="http://schemas.openxmlformats.org/officeDocument/2006/relationships/slideLayout" Target="../slideLayouts/slideLayout2.xml"/><Relationship Id="rId1" Type="http://schemas.openxmlformats.org/officeDocument/2006/relationships/themeOverride" Target="../theme/themeOverride6.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110.png"/></Relationships>
</file>

<file path=ppt/slides/_rels/slide8.xml.rels><?xml version="1.0" encoding="UTF-8" standalone="yes"?>
<Relationships xmlns="http://schemas.openxmlformats.org/package/2006/relationships"><Relationship Id="rId3" Type="http://schemas.openxmlformats.org/officeDocument/2006/relationships/customXml" Target="../ink/ink7.xml"/><Relationship Id="rId2" Type="http://schemas.openxmlformats.org/officeDocument/2006/relationships/slideLayout" Target="../slideLayouts/slideLayout2.xml"/><Relationship Id="rId1" Type="http://schemas.openxmlformats.org/officeDocument/2006/relationships/themeOverride" Target="../theme/themeOverride7.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100.png"/></Relationships>
</file>

<file path=ppt/slides/_rels/slide9.xml.rels><?xml version="1.0" encoding="UTF-8" standalone="yes"?>
<Relationships xmlns="http://schemas.openxmlformats.org/package/2006/relationships"><Relationship Id="rId3" Type="http://schemas.openxmlformats.org/officeDocument/2006/relationships/customXml" Target="../ink/ink8.xml"/><Relationship Id="rId7"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hemeOverride" Target="../theme/themeOverride8.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a:spLocks/>
          </p:cNvSpPr>
          <p:nvPr/>
        </p:nvSpPr>
        <p:spPr>
          <a:xfrm>
            <a:off x="3861684" y="1789405"/>
            <a:ext cx="4314831" cy="9572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a:effectLst>
                  <a:outerShdw blurRad="38100" dist="38100" dir="2700000" algn="tl">
                    <a:srgbClr val="000000">
                      <a:alpha val="43137"/>
                    </a:srgbClr>
                  </a:outerShdw>
                </a:effectLst>
              </a:rPr>
              <a:t>G. VYSHNAVI</a:t>
            </a:r>
          </a:p>
          <a:p>
            <a:pPr>
              <a:spcBef>
                <a:spcPts val="300"/>
              </a:spcBef>
            </a:pPr>
            <a:r>
              <a:rPr lang="en-US" sz="1600" b="0" dirty="0"/>
              <a:t>Roll No. 224G1A32B9</a:t>
            </a:r>
          </a:p>
        </p:txBody>
      </p:sp>
      <p:sp>
        <p:nvSpPr>
          <p:cNvPr id="7" name="Subtitle 11"/>
          <p:cNvSpPr txBox="1">
            <a:spLocks/>
          </p:cNvSpPr>
          <p:nvPr/>
        </p:nvSpPr>
        <p:spPr>
          <a:xfrm>
            <a:off x="1514475" y="4776303"/>
            <a:ext cx="9163049" cy="1427181"/>
          </a:xfrm>
          <a:prstGeom prst="rect">
            <a:avLst/>
          </a:prstGeom>
        </p:spPr>
        <p:txBody>
          <a:bodyPr vert="horz" lIns="91440" tIns="45720" rIns="91440" bIns="45720" rtlCol="0">
            <a:normAutofit fontScale="5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4200" b="0" dirty="0">
                <a:effectLst>
                  <a:outerShdw blurRad="38100" dist="38100" dir="2700000" algn="tl">
                    <a:srgbClr val="000000">
                      <a:alpha val="43137"/>
                    </a:srgbClr>
                  </a:outerShdw>
                </a:effectLst>
              </a:rPr>
              <a:t>Department of Computer Science and Engineering (Data Science)      </a:t>
            </a:r>
          </a:p>
          <a:p>
            <a:pPr>
              <a:spcBef>
                <a:spcPts val="500"/>
              </a:spcBef>
            </a:pPr>
            <a:r>
              <a:rPr lang="en-US" sz="6500" b="0" dirty="0">
                <a:solidFill>
                  <a:srgbClr val="FF0000"/>
                </a:solidFill>
                <a:effectLst>
                  <a:outerShdw blurRad="38100" dist="38100" dir="2700000" algn="tl">
                    <a:srgbClr val="000000">
                      <a:alpha val="43137"/>
                    </a:srgbClr>
                  </a:outerShdw>
                </a:effectLst>
              </a:rPr>
              <a:t>Srinivasa Ramanujan Institute of Technology</a:t>
            </a:r>
          </a:p>
          <a:p>
            <a:pPr>
              <a:spcBef>
                <a:spcPts val="300"/>
              </a:spcBef>
            </a:pPr>
            <a:r>
              <a:rPr lang="en-US" sz="2100" dirty="0">
                <a:effectLst/>
                <a:ea typeface="Times New Roman" panose="02020603050405020304" pitchFamily="18" charset="0"/>
              </a:rPr>
              <a:t>(Affiliated to JNTUA &amp; Approved by AICTE) (Accredited by NAAC with ‘A’ Grade &amp; Accredited by NBA (EEE, ECE &amp; CSE)</a:t>
            </a:r>
            <a:endParaRPr lang="en-US" sz="2100" b="0" dirty="0"/>
          </a:p>
          <a:p>
            <a:pPr>
              <a:spcBef>
                <a:spcPts val="300"/>
              </a:spcBef>
            </a:pPr>
            <a:r>
              <a:rPr lang="en-US" sz="2300" dirty="0" err="1"/>
              <a:t>Rotarypuram</a:t>
            </a:r>
            <a:r>
              <a:rPr lang="en-US" sz="2300" dirty="0"/>
              <a:t> Village, B K Samudram Mandal, Ananthapuramu – 515701.</a:t>
            </a:r>
          </a:p>
          <a:p>
            <a:pPr>
              <a:spcAft>
                <a:spcPts val="100"/>
              </a:spcAft>
            </a:pPr>
            <a:r>
              <a:rPr lang="en-US" sz="2500" dirty="0">
                <a:solidFill>
                  <a:schemeClr val="accent1">
                    <a:lumMod val="50000"/>
                  </a:schemeClr>
                </a:solidFill>
              </a:rPr>
              <a:t>2025 – 2026</a:t>
            </a:r>
          </a:p>
          <a:p>
            <a:pPr>
              <a:spcAft>
                <a:spcPts val="100"/>
              </a:spcAft>
            </a:pPr>
            <a:endParaRPr lang="en-US" sz="2500" b="0" dirty="0"/>
          </a:p>
          <a:p>
            <a:endParaRPr lang="en-IN" b="0" dirty="0"/>
          </a:p>
        </p:txBody>
      </p:sp>
      <p:sp>
        <p:nvSpPr>
          <p:cNvPr id="17" name="Rectangle: Rounded Corners 16">
            <a:extLst>
              <a:ext uri="{FF2B5EF4-FFF2-40B4-BE49-F238E27FC236}">
                <a16:creationId xmlns:a16="http://schemas.microsoft.com/office/drawing/2014/main" id="{F2213882-6464-4A96-96D5-EA4F95F404DE}"/>
              </a:ext>
            </a:extLst>
          </p:cNvPr>
          <p:cNvSpPr/>
          <p:nvPr/>
        </p:nvSpPr>
        <p:spPr>
          <a:xfrm>
            <a:off x="755009" y="335271"/>
            <a:ext cx="10528183" cy="857864"/>
          </a:xfrm>
          <a:prstGeom prst="roundRect">
            <a:avLst/>
          </a:prstGeom>
          <a:solidFill>
            <a:srgbClr val="FF66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AWS Data Engineering Virtual Internship</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6C50F0CE-B0FB-48DA-AD7D-E96A1D3BC2A8}"/>
              </a:ext>
            </a:extLst>
          </p:cNvPr>
          <p:cNvSpPr/>
          <p:nvPr/>
        </p:nvSpPr>
        <p:spPr>
          <a:xfrm>
            <a:off x="2714840" y="1261696"/>
            <a:ext cx="6762303" cy="338041"/>
          </a:xfrm>
          <a:prstGeom prst="rect">
            <a:avLst/>
          </a:prstGeom>
        </p:spPr>
        <p:txBody>
          <a:bodyPr wrap="square">
            <a:spAutoFit/>
          </a:bodyPr>
          <a:lstStyle/>
          <a:p>
            <a:pPr algn="ctr">
              <a:lnSpc>
                <a:spcPct val="107000"/>
              </a:lnSpc>
              <a:spcBef>
                <a:spcPts val="500"/>
              </a:spcBef>
              <a:spcAft>
                <a:spcPts val="500"/>
              </a:spcAft>
            </a:pPr>
            <a:r>
              <a:rPr lang="en-IN" sz="1600" i="1" dirty="0">
                <a:solidFill>
                  <a:srgbClr val="000000"/>
                </a:solidFill>
                <a:latin typeface="Times New Roman" panose="02020603050405020304" pitchFamily="18" charset="0"/>
                <a:ea typeface="Calibri" panose="020F0502020204030204" pitchFamily="34" charset="0"/>
              </a:rPr>
              <a:t>by</a:t>
            </a:r>
          </a:p>
        </p:txBody>
      </p:sp>
      <p:pic>
        <p:nvPicPr>
          <p:cNvPr id="5" name="Picture 4">
            <a:extLst>
              <a:ext uri="{FF2B5EF4-FFF2-40B4-BE49-F238E27FC236}">
                <a16:creationId xmlns:a16="http://schemas.microsoft.com/office/drawing/2014/main" id="{894CA60F-9532-4FDC-90D1-528E33CD32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4154" y="2674613"/>
            <a:ext cx="1843673" cy="1813411"/>
          </a:xfrm>
          <a:prstGeom prst="rect">
            <a:avLst/>
          </a:prstGeom>
        </p:spPr>
      </p:pic>
    </p:spTree>
    <p:extLst>
      <p:ext uri="{BB962C8B-B14F-4D97-AF65-F5344CB8AC3E}">
        <p14:creationId xmlns:p14="http://schemas.microsoft.com/office/powerpoint/2010/main" val="3655500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Real Time Applications</a:t>
            </a:r>
            <a:endParaRPr lang="en-IN" dirty="0"/>
          </a:p>
        </p:txBody>
      </p:sp>
      <p:pic>
        <p:nvPicPr>
          <p:cNvPr id="4" name="Picture 3" descr="A blue square with white lines&#10;&#10;Description automatically generated with medium confidence">
            <a:extLst>
              <a:ext uri="{FF2B5EF4-FFF2-40B4-BE49-F238E27FC236}">
                <a16:creationId xmlns:a16="http://schemas.microsoft.com/office/drawing/2014/main" id="{53A59734-4ED1-1B0C-148A-041FF79A8B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53822" y="10161"/>
            <a:ext cx="5270500" cy="222598"/>
          </a:xfrm>
          <a:prstGeom prst="rect">
            <a:avLst/>
          </a:prstGeom>
        </p:spPr>
      </p:pic>
      <p:pic>
        <p:nvPicPr>
          <p:cNvPr id="7" name="Picture 6" descr="A close up of a red surface&#10;&#10;Description automatically generated">
            <a:extLst>
              <a:ext uri="{FF2B5EF4-FFF2-40B4-BE49-F238E27FC236}">
                <a16:creationId xmlns:a16="http://schemas.microsoft.com/office/drawing/2014/main" id="{52AD7786-7FC5-9418-A68E-31EBF56916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625240"/>
            <a:ext cx="1510748" cy="232759"/>
          </a:xfrm>
          <a:prstGeom prst="rect">
            <a:avLst/>
          </a:prstGeom>
        </p:spPr>
      </p:pic>
      <p:sp>
        <p:nvSpPr>
          <p:cNvPr id="3" name="TextBox 2">
            <a:extLst>
              <a:ext uri="{FF2B5EF4-FFF2-40B4-BE49-F238E27FC236}">
                <a16:creationId xmlns:a16="http://schemas.microsoft.com/office/drawing/2014/main" id="{6E522D0F-F849-2659-1303-FB52C50DCCDC}"/>
              </a:ext>
            </a:extLst>
          </p:cNvPr>
          <p:cNvSpPr txBox="1"/>
          <p:nvPr/>
        </p:nvSpPr>
        <p:spPr>
          <a:xfrm>
            <a:off x="57866" y="6557060"/>
            <a:ext cx="1510748"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224G1A32B9</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TextBox 4">
            <a:extLst>
              <a:ext uri="{FF2B5EF4-FFF2-40B4-BE49-F238E27FC236}">
                <a16:creationId xmlns:a16="http://schemas.microsoft.com/office/drawing/2014/main" id="{6F88A413-7571-B2AB-BED9-C256BE2D9535}"/>
              </a:ext>
            </a:extLst>
          </p:cNvPr>
          <p:cNvSpPr txBox="1"/>
          <p:nvPr/>
        </p:nvSpPr>
        <p:spPr>
          <a:xfrm>
            <a:off x="4125952" y="-76445"/>
            <a:ext cx="5809785" cy="646331"/>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Data Engineering Virtual Internship</a:t>
            </a:r>
          </a:p>
          <a:p>
            <a:endParaRPr lang="en-US" b="1" i="1" dirty="0">
              <a:solidFill>
                <a:schemeClr val="bg1"/>
              </a:solidFill>
              <a:latin typeface="Times New Roman" panose="02020603050405020304" pitchFamily="18" charset="0"/>
              <a:cs typeface="Times New Roman" panose="02020603050405020304" pitchFamily="18" charset="0"/>
            </a:endParaRPr>
          </a:p>
        </p:txBody>
      </p:sp>
      <p:sp>
        <p:nvSpPr>
          <p:cNvPr id="10" name="Content Placeholder 9">
            <a:extLst>
              <a:ext uri="{FF2B5EF4-FFF2-40B4-BE49-F238E27FC236}">
                <a16:creationId xmlns:a16="http://schemas.microsoft.com/office/drawing/2014/main" id="{5657D5B9-E198-80B6-A2DA-0F22C18F98C3}"/>
              </a:ext>
            </a:extLst>
          </p:cNvPr>
          <p:cNvSpPr>
            <a:spLocks noGrp="1"/>
          </p:cNvSpPr>
          <p:nvPr>
            <p:ph idx="1"/>
          </p:nvPr>
        </p:nvSpPr>
        <p:spPr>
          <a:xfrm>
            <a:off x="155559" y="1256855"/>
            <a:ext cx="11880878" cy="5476408"/>
          </a:xfrm>
        </p:spPr>
        <p:txBody>
          <a:bodyPr>
            <a:normAutofit/>
          </a:bodyPr>
          <a:lstStyle/>
          <a:p>
            <a:pPr>
              <a:buClr>
                <a:schemeClr val="accent3">
                  <a:lumMod val="50000"/>
                </a:schemeClr>
              </a:buClr>
              <a:buFont typeface="Times New Roman" panose="02020603050405020304" pitchFamily="18" charset="0"/>
              <a:buChar char="♦"/>
            </a:pPr>
            <a:r>
              <a:rPr lang="en-US" sz="2400" b="1" dirty="0"/>
              <a:t>Real-Time Updates: </a:t>
            </a:r>
            <a:r>
              <a:rPr lang="en-US" sz="2400" dirty="0"/>
              <a:t>Engage with consumers, gamers, financial traders, and more by providing real-time updates to critical decision-making metrics, offer recommendations, and customer experiences.</a:t>
            </a:r>
          </a:p>
          <a:p>
            <a:pPr>
              <a:buClr>
                <a:schemeClr val="accent3">
                  <a:lumMod val="50000"/>
                </a:schemeClr>
              </a:buClr>
              <a:buFont typeface="Times New Roman" panose="02020603050405020304" pitchFamily="18" charset="0"/>
              <a:buChar char="♦"/>
            </a:pPr>
            <a:endParaRPr lang="en-US" sz="2400" dirty="0"/>
          </a:p>
          <a:p>
            <a:pPr>
              <a:buClr>
                <a:schemeClr val="accent3">
                  <a:lumMod val="50000"/>
                </a:schemeClr>
              </a:buClr>
              <a:buFont typeface="Times New Roman" panose="02020603050405020304" pitchFamily="18" charset="0"/>
              <a:buChar char="♦"/>
            </a:pPr>
            <a:r>
              <a:rPr lang="en-US" sz="2400" b="1" dirty="0"/>
              <a:t>Clickstream Analytics: </a:t>
            </a:r>
            <a:r>
              <a:rPr lang="en-US" sz="2400" dirty="0"/>
              <a:t>Get a real-time view of the performance of your web content and user interaction with your applications and websites, including user behavior, amount of time spent, popular content, and more.</a:t>
            </a:r>
          </a:p>
          <a:p>
            <a:pPr>
              <a:buClr>
                <a:schemeClr val="accent3">
                  <a:lumMod val="50000"/>
                </a:schemeClr>
              </a:buClr>
              <a:buFont typeface="Times New Roman" panose="02020603050405020304" pitchFamily="18" charset="0"/>
              <a:buChar char="♦"/>
            </a:pPr>
            <a:endParaRPr lang="en-US" sz="2400" dirty="0"/>
          </a:p>
          <a:p>
            <a:pPr>
              <a:buClr>
                <a:schemeClr val="accent3">
                  <a:lumMod val="50000"/>
                </a:schemeClr>
              </a:buClr>
              <a:buFont typeface="Times New Roman" panose="02020603050405020304" pitchFamily="18" charset="0"/>
              <a:buChar char="♦"/>
            </a:pPr>
            <a:r>
              <a:rPr lang="en-US" sz="2400" b="1" dirty="0"/>
              <a:t>IoT Data Processing: </a:t>
            </a:r>
            <a:r>
              <a:rPr lang="en-US" sz="2400" dirty="0"/>
              <a:t>Connect to hundreds of thousands of IoT devices and collect, process, and analyze the streaming data in real-time to optimize food production, monitor equipment, or track logistics.</a:t>
            </a:r>
          </a:p>
          <a:p>
            <a:endParaRPr lang="en-IN" sz="2400" b="1" kern="1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511205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Git Hub Dashboard</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a:xfrm>
            <a:off x="178677" y="1027830"/>
            <a:ext cx="11799964" cy="5464409"/>
          </a:xfrm>
        </p:spPr>
        <p:txBody>
          <a:bodyPr>
            <a:noAutofit/>
          </a:bodyPr>
          <a:lstStyle/>
          <a:p>
            <a:pPr marL="0" indent="0">
              <a:lnSpc>
                <a:spcPct val="100000"/>
              </a:lnSpc>
              <a:spcBef>
                <a:spcPts val="500"/>
              </a:spcBef>
              <a:spcAft>
                <a:spcPts val="500"/>
              </a:spcAft>
              <a:buNone/>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00000"/>
              </a:lnSpc>
              <a:buFont typeface="Wingdings" pitchFamily="2" charset="2"/>
              <a:buChar char="q"/>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buNone/>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buNone/>
            </a:pPr>
            <a:endParaRPr lang="en-IN" sz="24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indent="0">
              <a:lnSpc>
                <a:spcPct val="100000"/>
              </a:lnSpc>
              <a:buNone/>
            </a:pPr>
            <a:endParaRPr lang="en-IN" sz="2400" b="0" i="0" u="none" strike="noStrike" dirty="0">
              <a:solidFill>
                <a:srgbClr val="374151"/>
              </a:solidFill>
              <a:effectLst/>
            </a:endParaRPr>
          </a:p>
          <a:p>
            <a:pPr marL="0" indent="0" algn="l">
              <a:buNone/>
            </a:pPr>
            <a:endParaRPr lang="en-IN" sz="24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marL="0" indent="0" algn="l">
              <a:buNone/>
            </a:pPr>
            <a:endParaRPr lang="en-IN" sz="2200" b="0" i="0" u="none" strike="noStrike" dirty="0">
              <a:solidFill>
                <a:srgbClr val="374151"/>
              </a:solidFill>
              <a:effectLst/>
            </a:endParaRPr>
          </a:p>
          <a:p>
            <a:pPr algn="l">
              <a:buFont typeface="+mj-lt"/>
              <a:buAutoNum type="arabicPeriod"/>
            </a:pPr>
            <a:endParaRPr lang="en-IN" sz="2200" b="0" i="0" u="none" strike="noStrike" dirty="0">
              <a:solidFill>
                <a:srgbClr val="374151"/>
              </a:solidFill>
              <a:effectLst/>
            </a:endParaRPr>
          </a:p>
          <a:p>
            <a:pPr marL="457200" indent="-457200">
              <a:lnSpc>
                <a:spcPct val="100000"/>
              </a:lnSpc>
              <a:spcBef>
                <a:spcPts val="500"/>
              </a:spcBef>
              <a:spcAft>
                <a:spcPts val="500"/>
              </a:spcAft>
            </a:pPr>
            <a:r>
              <a:rPr lang="en-US" dirty="0"/>
              <a:t>Repository Name : SUMMER-INTERNSHIP-2</a:t>
            </a:r>
          </a:p>
          <a:p>
            <a:pPr marL="457200" indent="-457200">
              <a:lnSpc>
                <a:spcPct val="100000"/>
              </a:lnSpc>
              <a:spcBef>
                <a:spcPts val="500"/>
              </a:spcBef>
              <a:spcAft>
                <a:spcPts val="500"/>
              </a:spcAft>
            </a:pPr>
            <a:r>
              <a:rPr lang="en-US" dirty="0"/>
              <a:t>Git Hub Link: </a:t>
            </a:r>
            <a:r>
              <a:rPr lang="en-US" dirty="0">
                <a:hlinkClick r:id="rId4"/>
              </a:rPr>
              <a:t>https://github.com/Vyshnavig26</a:t>
            </a:r>
            <a:r>
              <a:rPr lang="en-US" dirty="0"/>
              <a:t> </a:t>
            </a:r>
            <a:endParaRPr lang="en-IN" sz="2600" b="1" dirty="0">
              <a:solidFill>
                <a:srgbClr val="374151"/>
              </a:solidFill>
            </a:endParaRPr>
          </a:p>
        </p:txBody>
      </p:sp>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6"/>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a:t>
            </a:r>
            <a:r>
              <a:rPr lang="en-US"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2</a:t>
            </a:r>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4G1A32B9</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Data Engineering Virtual Internship</a:t>
            </a:r>
          </a:p>
        </p:txBody>
      </p:sp>
      <p:pic>
        <p:nvPicPr>
          <p:cNvPr id="7" name="Picture 6">
            <a:extLst>
              <a:ext uri="{FF2B5EF4-FFF2-40B4-BE49-F238E27FC236}">
                <a16:creationId xmlns:a16="http://schemas.microsoft.com/office/drawing/2014/main" id="{D25D3040-3E88-42CB-F98A-C825674C1375}"/>
              </a:ext>
            </a:extLst>
          </p:cNvPr>
          <p:cNvPicPr>
            <a:picLocks noChangeAspect="1"/>
          </p:cNvPicPr>
          <p:nvPr/>
        </p:nvPicPr>
        <p:blipFill>
          <a:blip r:embed="rId9"/>
          <a:stretch>
            <a:fillRect/>
          </a:stretch>
        </p:blipFill>
        <p:spPr>
          <a:xfrm>
            <a:off x="2421374" y="1371599"/>
            <a:ext cx="7314570" cy="3689983"/>
          </a:xfrm>
          <a:prstGeom prst="rect">
            <a:avLst/>
          </a:prstGeom>
        </p:spPr>
      </p:pic>
    </p:spTree>
    <p:extLst>
      <p:ext uri="{BB962C8B-B14F-4D97-AF65-F5344CB8AC3E}">
        <p14:creationId xmlns:p14="http://schemas.microsoft.com/office/powerpoint/2010/main" val="2549359254"/>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920484"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Any Queries?</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A blue square with white lines&#10;&#10;Description automatically generated with medium confidence">
            <a:extLst>
              <a:ext uri="{FF2B5EF4-FFF2-40B4-BE49-F238E27FC236}">
                <a16:creationId xmlns:a16="http://schemas.microsoft.com/office/drawing/2014/main" id="{2FAB9535-B183-D2CC-2EC2-7A39A8D000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19394" y="0"/>
            <a:ext cx="5270500" cy="228600"/>
          </a:xfrm>
          <a:prstGeom prst="rect">
            <a:avLst/>
          </a:prstGeom>
        </p:spPr>
      </p:pic>
      <p:pic>
        <p:nvPicPr>
          <p:cNvPr id="6" name="Picture 5" descr="A close up of a red surface&#10;&#10;Description automatically generated">
            <a:extLst>
              <a:ext uri="{FF2B5EF4-FFF2-40B4-BE49-F238E27FC236}">
                <a16:creationId xmlns:a16="http://schemas.microsoft.com/office/drawing/2014/main" id="{0A12C4B9-EDAC-80B1-4DD7-2162126489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623436"/>
            <a:ext cx="1518699" cy="234563"/>
          </a:xfrm>
          <a:prstGeom prst="rect">
            <a:avLst/>
          </a:prstGeom>
        </p:spPr>
      </p:pic>
      <p:sp>
        <p:nvSpPr>
          <p:cNvPr id="3" name="TextBox 2">
            <a:extLst>
              <a:ext uri="{FF2B5EF4-FFF2-40B4-BE49-F238E27FC236}">
                <a16:creationId xmlns:a16="http://schemas.microsoft.com/office/drawing/2014/main" id="{7816E0A5-8AD8-C7F9-4AC2-91219064F648}"/>
              </a:ext>
            </a:extLst>
          </p:cNvPr>
          <p:cNvSpPr txBox="1"/>
          <p:nvPr/>
        </p:nvSpPr>
        <p:spPr>
          <a:xfrm>
            <a:off x="59168" y="6553509"/>
            <a:ext cx="1475668" cy="369332"/>
          </a:xfrm>
          <a:prstGeom prst="rect">
            <a:avLst/>
          </a:prstGeom>
          <a:noFill/>
        </p:spPr>
        <p:txBody>
          <a:bodyPr wrap="square" rtlCol="0">
            <a:spAutoFit/>
          </a:bodyPr>
          <a:lstStyle/>
          <a:p>
            <a:r>
              <a:rPr lang="en-US"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224G1A32B9</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F448C5B5-5AA0-380E-C4F0-116160298D3E}"/>
              </a:ext>
            </a:extLst>
          </p:cNvPr>
          <p:cNvSpPr txBox="1"/>
          <p:nvPr/>
        </p:nvSpPr>
        <p:spPr>
          <a:xfrm>
            <a:off x="4125953" y="-78056"/>
            <a:ext cx="6556917" cy="646331"/>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Data Engineering Virtual Internship</a:t>
            </a:r>
          </a:p>
          <a:p>
            <a:endParaRPr lang="en-US" dirty="0"/>
          </a:p>
        </p:txBody>
      </p:sp>
    </p:spTree>
    <p:extLst>
      <p:ext uri="{BB962C8B-B14F-4D97-AF65-F5344CB8AC3E}">
        <p14:creationId xmlns:p14="http://schemas.microsoft.com/office/powerpoint/2010/main" val="53513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rgbClr val="FF6600"/>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rgbClr val="FF6600"/>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descr="A blue square with white lines&#10;&#10;Description automatically generated with medium confidence">
            <a:extLst>
              <a:ext uri="{FF2B5EF4-FFF2-40B4-BE49-F238E27FC236}">
                <a16:creationId xmlns:a16="http://schemas.microsoft.com/office/drawing/2014/main" id="{066ACEB3-5676-FC6B-1E0A-5DD392869D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0750" y="0"/>
            <a:ext cx="5270500" cy="228600"/>
          </a:xfrm>
          <a:prstGeom prst="rect">
            <a:avLst/>
          </a:prstGeom>
        </p:spPr>
      </p:pic>
      <p:pic>
        <p:nvPicPr>
          <p:cNvPr id="6" name="Picture 5" descr="A close up of a red surface&#10;&#10;Description automatically generated">
            <a:extLst>
              <a:ext uri="{FF2B5EF4-FFF2-40B4-BE49-F238E27FC236}">
                <a16:creationId xmlns:a16="http://schemas.microsoft.com/office/drawing/2014/main" id="{298A5AC3-C92F-F09E-D866-C47DA0ACF7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655242"/>
            <a:ext cx="1534602" cy="202757"/>
          </a:xfrm>
          <a:prstGeom prst="rect">
            <a:avLst/>
          </a:prstGeom>
        </p:spPr>
      </p:pic>
      <p:sp>
        <p:nvSpPr>
          <p:cNvPr id="3" name="TextBox 2">
            <a:extLst>
              <a:ext uri="{FF2B5EF4-FFF2-40B4-BE49-F238E27FC236}">
                <a16:creationId xmlns:a16="http://schemas.microsoft.com/office/drawing/2014/main" id="{F5621EFF-CDBC-2F5B-BB87-84EA4D349930}"/>
              </a:ext>
            </a:extLst>
          </p:cNvPr>
          <p:cNvSpPr txBox="1"/>
          <p:nvPr/>
        </p:nvSpPr>
        <p:spPr>
          <a:xfrm>
            <a:off x="59167" y="6556784"/>
            <a:ext cx="1470056" cy="369332"/>
          </a:xfrm>
          <a:prstGeom prst="rect">
            <a:avLst/>
          </a:prstGeom>
          <a:noFill/>
        </p:spPr>
        <p:txBody>
          <a:bodyPr wrap="square" rtlCol="0">
            <a:spAutoFit/>
          </a:bodyPr>
          <a:lstStyle/>
          <a:p>
            <a:r>
              <a:rPr lang="en-US" kern="100" dirty="0">
                <a:solidFill>
                  <a:schemeClr val="bg1"/>
                </a:solidFill>
                <a:latin typeface="Times New Roman" panose="02020603050405020304" pitchFamily="18" charset="0"/>
                <a:ea typeface="Calibri" panose="020F0502020204030204" pitchFamily="34" charset="0"/>
                <a:cs typeface="Times New Roman" panose="02020603050405020304" pitchFamily="18" charset="0"/>
              </a:rPr>
              <a:t>224G1A32B9</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6AE03486-7FBB-EDE8-5472-C9C3810F3724}"/>
              </a:ext>
            </a:extLst>
          </p:cNvPr>
          <p:cNvSpPr txBox="1"/>
          <p:nvPr/>
        </p:nvSpPr>
        <p:spPr>
          <a:xfrm>
            <a:off x="3033126" y="-78056"/>
            <a:ext cx="5620215" cy="646331"/>
          </a:xfrm>
          <a:prstGeom prst="rect">
            <a:avLst/>
          </a:prstGeom>
          <a:noFill/>
        </p:spPr>
        <p:txBody>
          <a:bodyPr wrap="square" rtlCol="0">
            <a:spAutoFit/>
          </a:bodyPr>
          <a:lstStyle/>
          <a:p>
            <a:pPr algn="ctr"/>
            <a:r>
              <a:rPr lang="en-US" b="1" i="1" dirty="0">
                <a:solidFill>
                  <a:schemeClr val="bg1"/>
                </a:solidFill>
                <a:latin typeface="Times New Roman" panose="02020603050405020304" pitchFamily="18" charset="0"/>
                <a:cs typeface="Times New Roman" panose="02020603050405020304" pitchFamily="18" charset="0"/>
              </a:rPr>
              <a:t>Data Engineering Virtual Internship</a:t>
            </a:r>
          </a:p>
          <a:p>
            <a:endParaRPr lang="en-US" dirty="0"/>
          </a:p>
        </p:txBody>
      </p:sp>
    </p:spTree>
    <p:extLst>
      <p:ext uri="{BB962C8B-B14F-4D97-AF65-F5344CB8AC3E}">
        <p14:creationId xmlns:p14="http://schemas.microsoft.com/office/powerpoint/2010/main" val="2335171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rmAutofit fontScale="92500" lnSpcReduction="10000"/>
          </a:bodyPr>
          <a:lstStyle/>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Course Objective</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Introduction</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Technology</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Applications</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Modules</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Real Time applications</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GitHub Link</a:t>
            </a:r>
          </a:p>
          <a:p>
            <a:pPr marL="461963" indent="-461963">
              <a:lnSpc>
                <a:spcPct val="150000"/>
              </a:lnSpc>
              <a:spcBef>
                <a:spcPts val="500"/>
              </a:spcBef>
              <a:spcAft>
                <a:spcPts val="500"/>
              </a:spcAft>
              <a:buBlip>
                <a:blip r:embed="rId3">
                  <a:extLst>
                    <a:ext uri="{96DAC541-7B7A-43D3-8B79-37D633B846F1}">
                      <asvg:svgBlip xmlns:asvg="http://schemas.microsoft.com/office/drawing/2016/SVG/main" r:embed="rId4"/>
                    </a:ext>
                  </a:extLst>
                </a:blip>
              </a:buBlip>
            </a:pPr>
            <a:r>
              <a:rPr lang="en-US" dirty="0"/>
              <a:t>Queries</a:t>
            </a:r>
            <a:endParaRPr lang="en-IN" dirty="0"/>
          </a:p>
        </p:txBody>
      </p:sp>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7"/>
              <a:stretch>
                <a:fillRect/>
              </a:stretch>
            </p:blipFill>
            <p:spPr>
              <a:xfrm>
                <a:off x="598134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369332"/>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224G1A32B9</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Data Engineering Virtual Internship</a:t>
            </a:r>
          </a:p>
        </p:txBody>
      </p:sp>
    </p:spTree>
    <p:extLst>
      <p:ext uri="{BB962C8B-B14F-4D97-AF65-F5344CB8AC3E}">
        <p14:creationId xmlns:p14="http://schemas.microsoft.com/office/powerpoint/2010/main" val="532094619"/>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Course Objective</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a:lnSpc>
                <a:spcPct val="150000"/>
              </a:lnSpc>
              <a:spcBef>
                <a:spcPts val="500"/>
              </a:spcBef>
              <a:spcAft>
                <a:spcPts val="500"/>
              </a:spcAft>
            </a:pPr>
            <a:r>
              <a:rPr lang="en-US" sz="2400" dirty="0"/>
              <a:t>The primary objective of the AWS Data Engineering Virtual Internship is, to develop proficiency in AWS data services by gaining hands-on experience and a deep understanding of core AWS tools such as Amazon S3, Amazon Redshift, AWS Glue, and AWS Lambda.  </a:t>
            </a:r>
          </a:p>
          <a:p>
            <a:pPr marL="0" indent="0">
              <a:lnSpc>
                <a:spcPct val="150000"/>
              </a:lnSpc>
              <a:spcBef>
                <a:spcPts val="500"/>
              </a:spcBef>
              <a:spcAft>
                <a:spcPts val="500"/>
              </a:spcAft>
              <a:buNone/>
            </a:pPr>
            <a:endParaRPr lang="en-US" sz="2400" dirty="0"/>
          </a:p>
          <a:p>
            <a:pPr>
              <a:lnSpc>
                <a:spcPct val="150000"/>
              </a:lnSpc>
              <a:spcBef>
                <a:spcPts val="500"/>
              </a:spcBef>
              <a:spcAft>
                <a:spcPts val="500"/>
              </a:spcAft>
            </a:pPr>
            <a:r>
              <a:rPr lang="en-US" sz="2400" dirty="0"/>
              <a:t> Participants will learn to design, build, and manage efficient data pipelines while creating and optimizing scalable ETL processes and data workflows. Emphasis will be placed on ensuring data quality, security, and performance to support data-driven decision-making in real-world scenarios.</a:t>
            </a: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369332"/>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224G1A32B9</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Data Engineering Virtual Internship</a:t>
            </a:r>
          </a:p>
        </p:txBody>
      </p:sp>
    </p:spTree>
    <p:extLst>
      <p:ext uri="{BB962C8B-B14F-4D97-AF65-F5344CB8AC3E}">
        <p14:creationId xmlns:p14="http://schemas.microsoft.com/office/powerpoint/2010/main" val="2838265145"/>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a:xfrm>
            <a:off x="-2" y="232759"/>
            <a:ext cx="12192000" cy="714892"/>
          </a:xfrm>
        </p:spPr>
        <p:txBody>
          <a:bodyPr/>
          <a:lstStyle/>
          <a:p>
            <a:r>
              <a:rPr lang="en-US" dirty="0"/>
              <a:t>Introduction</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a:xfrm>
            <a:off x="100414" y="1081623"/>
            <a:ext cx="11779135" cy="5383571"/>
          </a:xfrm>
        </p:spPr>
        <p:txBody>
          <a:bodyPr>
            <a:noAutofit/>
          </a:bodyPr>
          <a:lstStyle/>
          <a:p>
            <a:pPr>
              <a:lnSpc>
                <a:spcPct val="100000"/>
              </a:lnSpc>
              <a:spcBef>
                <a:spcPts val="500"/>
              </a:spcBef>
              <a:spcAft>
                <a:spcPts val="500"/>
              </a:spcAft>
            </a:pPr>
            <a:r>
              <a:rPr lang="en-IN" sz="2400" spc="-5" dirty="0">
                <a:latin typeface="Calibri" panose="020F0502020204030204" pitchFamily="34" charset="0"/>
                <a:cs typeface="Calibri" panose="020F0502020204030204" pitchFamily="34" charset="0"/>
              </a:rPr>
              <a:t>AWS Data Engineering is the practice of using Amazon Web Services (AWS) to design, build and manage data systems and pipelines that collect, store, process and </a:t>
            </a:r>
            <a:r>
              <a:rPr lang="en-IN" sz="2400" spc="-5" dirty="0" err="1">
                <a:latin typeface="Calibri" panose="020F0502020204030204" pitchFamily="34" charset="0"/>
                <a:cs typeface="Calibri" panose="020F0502020204030204" pitchFamily="34" charset="0"/>
              </a:rPr>
              <a:t>analyze</a:t>
            </a:r>
            <a:r>
              <a:rPr lang="en-IN" sz="2400" spc="-5" dirty="0">
                <a:latin typeface="Calibri" panose="020F0502020204030204" pitchFamily="34" charset="0"/>
                <a:cs typeface="Calibri" panose="020F0502020204030204" pitchFamily="34" charset="0"/>
              </a:rPr>
              <a:t> large volumes of data.</a:t>
            </a:r>
          </a:p>
          <a:p>
            <a:pPr>
              <a:lnSpc>
                <a:spcPct val="150000"/>
              </a:lnSpc>
              <a:spcBef>
                <a:spcPts val="500"/>
              </a:spcBef>
              <a:spcAft>
                <a:spcPts val="500"/>
              </a:spcAft>
            </a:pPr>
            <a:r>
              <a:rPr lang="en-IN" sz="2400" b="1" spc="-5" dirty="0">
                <a:latin typeface="Calibri" panose="020F0502020204030204" pitchFamily="34" charset="0"/>
                <a:cs typeface="Calibri" panose="020F0502020204030204" pitchFamily="34" charset="0"/>
              </a:rPr>
              <a:t>Key activities include:</a:t>
            </a:r>
          </a:p>
          <a:p>
            <a:pPr>
              <a:lnSpc>
                <a:spcPct val="100000"/>
              </a:lnSpc>
              <a:spcBef>
                <a:spcPts val="500"/>
              </a:spcBef>
              <a:spcAft>
                <a:spcPts val="500"/>
              </a:spcAft>
              <a:buFont typeface="Times New Roman" panose="02020603050405020304" pitchFamily="18" charset="0"/>
              <a:buChar char="♦"/>
            </a:pPr>
            <a:r>
              <a:rPr lang="en-IN" sz="2400" b="1" spc="-5" dirty="0">
                <a:latin typeface="Calibri" panose="020F0502020204030204" pitchFamily="34" charset="0"/>
                <a:cs typeface="Calibri" panose="020F0502020204030204" pitchFamily="34" charset="0"/>
              </a:rPr>
              <a:t>Data Ingestion and Storage: </a:t>
            </a:r>
            <a:r>
              <a:rPr lang="en-IN" sz="2400" spc="-5" dirty="0">
                <a:latin typeface="Calibri" panose="020F0502020204030204" pitchFamily="34" charset="0"/>
                <a:cs typeface="Calibri" panose="020F0502020204030204" pitchFamily="34" charset="0"/>
              </a:rPr>
              <a:t>Collecting data from various sources into AWS storage                        solutions &amp; Using Amazon S3, Redshift and RDS for efficient data storage.</a:t>
            </a:r>
          </a:p>
          <a:p>
            <a:pPr>
              <a:lnSpc>
                <a:spcPct val="100000"/>
              </a:lnSpc>
              <a:spcBef>
                <a:spcPts val="500"/>
              </a:spcBef>
              <a:spcAft>
                <a:spcPts val="500"/>
              </a:spcAft>
              <a:buFont typeface="Times New Roman" panose="02020603050405020304" pitchFamily="18" charset="0"/>
              <a:buChar char="♦"/>
            </a:pPr>
            <a:r>
              <a:rPr lang="en-IN" sz="2400" b="1" spc="-5" dirty="0">
                <a:latin typeface="Calibri" panose="020F0502020204030204" pitchFamily="34" charset="0"/>
                <a:cs typeface="Calibri" panose="020F0502020204030204" pitchFamily="34" charset="0"/>
              </a:rPr>
              <a:t>Data Processing: </a:t>
            </a:r>
            <a:r>
              <a:rPr lang="en-IN" sz="2400" spc="-5" dirty="0">
                <a:latin typeface="Calibri" panose="020F0502020204030204" pitchFamily="34" charset="0"/>
                <a:cs typeface="Calibri" panose="020F0502020204030204" pitchFamily="34" charset="0"/>
              </a:rPr>
              <a:t>Transforming data using AWS Glue and ETL processes.</a:t>
            </a:r>
          </a:p>
          <a:p>
            <a:pPr marL="0" indent="0">
              <a:lnSpc>
                <a:spcPct val="150000"/>
              </a:lnSpc>
              <a:spcBef>
                <a:spcPts val="500"/>
              </a:spcBef>
              <a:spcAft>
                <a:spcPts val="500"/>
              </a:spcAft>
              <a:buNone/>
            </a:pPr>
            <a:endParaRPr lang="en-IN" sz="2400" b="1" spc="-5" dirty="0">
              <a:latin typeface="Calibri" panose="020F0502020204030204" pitchFamily="34" charset="0"/>
              <a:cs typeface="Calibri" panose="020F0502020204030204" pitchFamily="34" charset="0"/>
            </a:endParaRPr>
          </a:p>
          <a:p>
            <a:pPr marL="0" indent="0">
              <a:lnSpc>
                <a:spcPct val="150000"/>
              </a:lnSpc>
              <a:spcBef>
                <a:spcPts val="500"/>
              </a:spcBef>
              <a:spcAft>
                <a:spcPts val="500"/>
              </a:spcAft>
              <a:buNone/>
            </a:pPr>
            <a:endParaRPr lang="en-IN" sz="2400" spc="-5" dirty="0">
              <a:latin typeface="Calibri" panose="020F0502020204030204" pitchFamily="34" charset="0"/>
              <a:cs typeface="Calibri" panose="020F0502020204030204" pitchFamily="34" charset="0"/>
            </a:endParaRPr>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6"/>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224G1A32B9</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Data Engineering Virtual Internship</a:t>
            </a:r>
          </a:p>
        </p:txBody>
      </p:sp>
      <p:pic>
        <p:nvPicPr>
          <p:cNvPr id="8" name="Picture 7">
            <a:extLst>
              <a:ext uri="{FF2B5EF4-FFF2-40B4-BE49-F238E27FC236}">
                <a16:creationId xmlns:a16="http://schemas.microsoft.com/office/drawing/2014/main" id="{93BC0586-03AE-A20C-A9F9-C77B091E7EC9}"/>
              </a:ext>
            </a:extLst>
          </p:cNvPr>
          <p:cNvPicPr>
            <a:picLocks noChangeAspect="1"/>
          </p:cNvPicPr>
          <p:nvPr/>
        </p:nvPicPr>
        <p:blipFill>
          <a:blip r:embed="rId9">
            <a:extLst>
              <a:ext uri="{28A0092B-C50C-407E-A947-70E740481C1C}">
                <a14:useLocalDpi xmlns:a14="http://schemas.microsoft.com/office/drawing/2010/main" val="0"/>
              </a:ext>
            </a:extLst>
          </a:blip>
          <a:srcRect l="5259" t="27466" r="4777"/>
          <a:stretch>
            <a:fillRect/>
          </a:stretch>
        </p:blipFill>
        <p:spPr>
          <a:xfrm>
            <a:off x="2447426" y="4693920"/>
            <a:ext cx="6213061" cy="1484241"/>
          </a:xfrm>
          <a:prstGeom prst="rect">
            <a:avLst/>
          </a:prstGeom>
        </p:spPr>
      </p:pic>
    </p:spTree>
    <p:extLst>
      <p:ext uri="{BB962C8B-B14F-4D97-AF65-F5344CB8AC3E}">
        <p14:creationId xmlns:p14="http://schemas.microsoft.com/office/powerpoint/2010/main" val="3231097038"/>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a:xfrm>
            <a:off x="-2" y="232759"/>
            <a:ext cx="12192000" cy="714892"/>
          </a:xfrm>
        </p:spPr>
        <p:txBody>
          <a:bodyPr/>
          <a:lstStyle/>
          <a:p>
            <a:pPr algn="just"/>
            <a:r>
              <a:rPr lang="en-US" dirty="0" err="1"/>
              <a:t>Contd</a:t>
            </a:r>
            <a:r>
              <a:rPr lang="en-US" dirty="0"/>
              <a:t>…</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a:lnSpc>
                <a:spcPct val="100000"/>
              </a:lnSpc>
              <a:spcBef>
                <a:spcPts val="500"/>
              </a:spcBef>
              <a:spcAft>
                <a:spcPts val="500"/>
              </a:spcAft>
              <a:buFont typeface="Times New Roman" panose="02020603050405020304" pitchFamily="18" charset="0"/>
              <a:buChar char="♦"/>
            </a:pPr>
            <a:r>
              <a:rPr lang="en-US" sz="2400" b="1" dirty="0"/>
              <a:t>Data Quality and Analysis: </a:t>
            </a:r>
            <a:r>
              <a:rPr lang="en-US" sz="2400" dirty="0"/>
              <a:t>Ensuring data integrity, accuracy, analyzing and visualizing data with tools like RedShift Spectrum, Athena and Quick Sight.</a:t>
            </a:r>
          </a:p>
          <a:p>
            <a:pPr>
              <a:lnSpc>
                <a:spcPct val="100000"/>
              </a:lnSpc>
              <a:spcBef>
                <a:spcPts val="500"/>
              </a:spcBef>
              <a:spcAft>
                <a:spcPts val="500"/>
              </a:spcAft>
              <a:buFont typeface="Times New Roman" panose="02020603050405020304" pitchFamily="18" charset="0"/>
              <a:buChar char="♦"/>
            </a:pPr>
            <a:r>
              <a:rPr lang="en-US" sz="2400" b="1" dirty="0"/>
              <a:t>Automation and Optimization: </a:t>
            </a:r>
            <a:r>
              <a:rPr lang="en-US" sz="2400" dirty="0"/>
              <a:t>Automating workflows with AWS Lambda and optimizing system performance.</a:t>
            </a:r>
            <a:endParaRPr lang="en-US" sz="2600" dirty="0"/>
          </a:p>
          <a:p>
            <a:pPr>
              <a:lnSpc>
                <a:spcPct val="150000"/>
              </a:lnSpc>
              <a:spcBef>
                <a:spcPts val="500"/>
              </a:spcBef>
              <a:spcAft>
                <a:spcPts val="500"/>
              </a:spcAft>
            </a:pPr>
            <a:endParaRPr lang="en-US" sz="2600" dirty="0"/>
          </a:p>
          <a:p>
            <a:pPr>
              <a:lnSpc>
                <a:spcPct val="150000"/>
              </a:lnSpc>
              <a:spcBef>
                <a:spcPts val="500"/>
              </a:spcBef>
              <a:spcAft>
                <a:spcPts val="500"/>
              </a:spcAft>
            </a:pP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369332"/>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224G1A32B9</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pPr algn="just"/>
            <a:r>
              <a:rPr lang="en-US" b="1" i="1" dirty="0">
                <a:solidFill>
                  <a:schemeClr val="bg1"/>
                </a:solidFill>
                <a:latin typeface="Times New Roman" panose="02020603050405020304" pitchFamily="18" charset="0"/>
                <a:cs typeface="Times New Roman" panose="02020603050405020304" pitchFamily="18" charset="0"/>
              </a:rPr>
              <a:t>Data Engineering Virtual Internship</a:t>
            </a:r>
          </a:p>
        </p:txBody>
      </p:sp>
      <p:pic>
        <p:nvPicPr>
          <p:cNvPr id="6148" name="Picture 4" descr="Top 10 AWS Services for Data Engineering Projects">
            <a:extLst>
              <a:ext uri="{FF2B5EF4-FFF2-40B4-BE49-F238E27FC236}">
                <a16:creationId xmlns:a16="http://schemas.microsoft.com/office/drawing/2014/main" id="{9DBBE8F9-5725-0893-DF81-8CFC0C3BE8FF}"/>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4919" t="8780" r="2130" b="11111"/>
          <a:stretch>
            <a:fillRect/>
          </a:stretch>
        </p:blipFill>
        <p:spPr bwMode="auto">
          <a:xfrm>
            <a:off x="2672080" y="2958128"/>
            <a:ext cx="6207760" cy="32091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7851501"/>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Data Processing</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a:xfrm>
            <a:off x="199505" y="1097279"/>
            <a:ext cx="11767905" cy="5394960"/>
          </a:xfrm>
        </p:spPr>
        <p:txBody>
          <a:bodyPr>
            <a:noAutofit/>
          </a:bodyPr>
          <a:lstStyle/>
          <a:p>
            <a:pPr marL="0" indent="0">
              <a:buNone/>
            </a:pPr>
            <a:r>
              <a:rPr lang="en-US" b="1" dirty="0"/>
              <a:t>Big Data Processing</a:t>
            </a:r>
          </a:p>
          <a:p>
            <a:pPr marL="0" indent="0">
              <a:buNone/>
            </a:pPr>
            <a:r>
              <a:rPr lang="en-US" sz="2400" dirty="0"/>
              <a:t>Big data processing involves handling large volumes of structured, semi-structured, and unstructured data to extract insights, patterns, and trends.</a:t>
            </a:r>
            <a:br>
              <a:rPr lang="en-US" sz="2400" dirty="0"/>
            </a:br>
            <a:r>
              <a:rPr lang="en-US" sz="2400" dirty="0"/>
              <a:t>Here are some key aspects of big data processing:</a:t>
            </a:r>
          </a:p>
          <a:p>
            <a:pPr marL="0" indent="0">
              <a:buNone/>
            </a:pPr>
            <a:endParaRPr lang="en-US" sz="2400" dirty="0"/>
          </a:p>
          <a:p>
            <a:pPr marL="0" indent="0">
              <a:buNone/>
            </a:pPr>
            <a:r>
              <a:rPr lang="en-US" b="1" dirty="0"/>
              <a:t>Types of Big Data Processing</a:t>
            </a:r>
          </a:p>
          <a:p>
            <a:pPr marL="457200" indent="-457200">
              <a:buAutoNum type="arabicPeriod"/>
            </a:pPr>
            <a:r>
              <a:rPr lang="en-US" sz="2400" b="1" dirty="0"/>
              <a:t>Batch Processing: </a:t>
            </a:r>
            <a:r>
              <a:rPr lang="en-US" sz="2400" dirty="0"/>
              <a:t>Processing large datasets in batches, often using distributed computing frameworks like Hadoop or Spark.</a:t>
            </a:r>
          </a:p>
          <a:p>
            <a:pPr marL="457200" indent="-457200">
              <a:buAutoNum type="arabicPeriod"/>
            </a:pPr>
            <a:r>
              <a:rPr lang="en-US" sz="2400" b="1" dirty="0"/>
              <a:t>Real-time Processing: </a:t>
            </a:r>
            <a:r>
              <a:rPr lang="en-US" sz="2400" dirty="0"/>
              <a:t>Processing data as it is generated, often using stream processing frameworks like Apache Kafka, Apache Flink or Apache Storm.</a:t>
            </a:r>
          </a:p>
          <a:p>
            <a:pPr marL="457200" indent="-457200">
              <a:buAutoNum type="arabicPeriod"/>
            </a:pPr>
            <a:r>
              <a:rPr lang="en-US" sz="2400" b="1" dirty="0"/>
              <a:t>Interactive Processing: </a:t>
            </a:r>
            <a:r>
              <a:rPr lang="en-US" sz="2400" dirty="0"/>
              <a:t>Processing data in response to user queries, often using interactive query engines like Apache Hive, Apache Impala or Presto.</a:t>
            </a:r>
          </a:p>
          <a:p>
            <a:pPr marL="0" indent="0">
              <a:lnSpc>
                <a:spcPct val="150000"/>
              </a:lnSpc>
              <a:spcBef>
                <a:spcPts val="500"/>
              </a:spcBef>
              <a:spcAft>
                <a:spcPts val="500"/>
              </a:spcAft>
              <a:buNone/>
            </a:pP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224G1A32B9</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Data Engineering Virtual Internship</a:t>
            </a:r>
          </a:p>
        </p:txBody>
      </p:sp>
    </p:spTree>
    <p:extLst>
      <p:ext uri="{BB962C8B-B14F-4D97-AF65-F5344CB8AC3E}">
        <p14:creationId xmlns:p14="http://schemas.microsoft.com/office/powerpoint/2010/main" val="3207416009"/>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Data Processing </a:t>
            </a:r>
            <a:r>
              <a:rPr lang="en-US" dirty="0" err="1"/>
              <a:t>LifeCycle</a:t>
            </a:r>
            <a:endParaRPr lang="en-US"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646331"/>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224G1A32B9</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r>
              <a:rPr lang="en-US" b="1" i="1" dirty="0">
                <a:solidFill>
                  <a:schemeClr val="bg1"/>
                </a:solidFill>
                <a:latin typeface="Times New Roman" panose="02020603050405020304" pitchFamily="18" charset="0"/>
                <a:cs typeface="Times New Roman" panose="02020603050405020304" pitchFamily="18" charset="0"/>
              </a:rPr>
              <a:t>Data Engineering Virtual Internship</a:t>
            </a:r>
          </a:p>
        </p:txBody>
      </p:sp>
      <p:pic>
        <p:nvPicPr>
          <p:cNvPr id="5126" name="Picture 6" descr="Data lifecycle: The 8 stages and who is involved | KNIME">
            <a:extLst>
              <a:ext uri="{FF2B5EF4-FFF2-40B4-BE49-F238E27FC236}">
                <a16:creationId xmlns:a16="http://schemas.microsoft.com/office/drawing/2014/main" id="{1C6EFFC8-A0AF-D662-6D5E-DE4059E543B9}"/>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b="11289"/>
          <a:stretch>
            <a:fillRect/>
          </a:stretch>
        </p:blipFill>
        <p:spPr bwMode="auto">
          <a:xfrm>
            <a:off x="2991404" y="1257853"/>
            <a:ext cx="6064269" cy="50495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747407"/>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marL="0" indent="0">
              <a:lnSpc>
                <a:spcPct val="150000"/>
              </a:lnSpc>
              <a:spcBef>
                <a:spcPts val="500"/>
              </a:spcBef>
              <a:spcAft>
                <a:spcPts val="500"/>
              </a:spcAft>
              <a:buNone/>
            </a:pPr>
            <a:endParaRPr lang="en-US" sz="2600" dirty="0"/>
          </a:p>
          <a:p>
            <a:pPr>
              <a:lnSpc>
                <a:spcPct val="150000"/>
              </a:lnSpc>
              <a:spcBef>
                <a:spcPts val="500"/>
              </a:spcBef>
              <a:spcAft>
                <a:spcPts val="500"/>
              </a:spcAft>
            </a:pPr>
            <a:endParaRPr lang="en-US" sz="2600" dirty="0"/>
          </a:p>
          <a:p>
            <a:pPr>
              <a:lnSpc>
                <a:spcPct val="150000"/>
              </a:lnSpc>
              <a:spcBef>
                <a:spcPts val="500"/>
              </a:spcBef>
              <a:spcAft>
                <a:spcPts val="500"/>
              </a:spcAft>
            </a:pP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369332"/>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224G1A32B9</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pPr algn="just"/>
            <a:r>
              <a:rPr lang="en-US" b="1" i="1" dirty="0">
                <a:solidFill>
                  <a:schemeClr val="bg1"/>
                </a:solidFill>
                <a:latin typeface="Times New Roman" panose="02020603050405020304" pitchFamily="18" charset="0"/>
                <a:cs typeface="Times New Roman" panose="02020603050405020304" pitchFamily="18" charset="0"/>
              </a:rPr>
              <a:t>Data Engineering Virtual Internship</a:t>
            </a:r>
          </a:p>
        </p:txBody>
      </p:sp>
      <p:sp>
        <p:nvSpPr>
          <p:cNvPr id="8" name="TextBox 7">
            <a:extLst>
              <a:ext uri="{FF2B5EF4-FFF2-40B4-BE49-F238E27FC236}">
                <a16:creationId xmlns:a16="http://schemas.microsoft.com/office/drawing/2014/main" id="{28883621-E369-78A0-59C8-59E2D0A26277}"/>
              </a:ext>
            </a:extLst>
          </p:cNvPr>
          <p:cNvSpPr txBox="1"/>
          <p:nvPr/>
        </p:nvSpPr>
        <p:spPr>
          <a:xfrm>
            <a:off x="491613" y="947651"/>
            <a:ext cx="10030584" cy="6119945"/>
          </a:xfrm>
          <a:prstGeom prst="rect">
            <a:avLst/>
          </a:prstGeom>
          <a:noFill/>
        </p:spPr>
        <p:txBody>
          <a:bodyPr wrap="square">
            <a:spAutoFit/>
          </a:bodyPr>
          <a:lstStyle/>
          <a:p>
            <a:pPr marL="342900" indent="-342900">
              <a:lnSpc>
                <a:spcPct val="150000"/>
              </a:lnSpc>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Amazon S3 (Simple Storage Service): </a:t>
            </a:r>
            <a:r>
              <a:rPr lang="en-IN" sz="2400" dirty="0">
                <a:latin typeface="Times New Roman" panose="02020603050405020304" pitchFamily="18" charset="0"/>
                <a:cs typeface="Times New Roman" panose="02020603050405020304" pitchFamily="18" charset="0"/>
              </a:rPr>
              <a:t>Scalable object storage for storing and retrieving large amounts of data.</a:t>
            </a:r>
          </a:p>
          <a:p>
            <a:pPr marL="342900" indent="-342900">
              <a:lnSpc>
                <a:spcPct val="150000"/>
              </a:lnSpc>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Amazon Redshift: </a:t>
            </a:r>
            <a:r>
              <a:rPr lang="en-IN" sz="2400" dirty="0">
                <a:latin typeface="Times New Roman" panose="02020603050405020304" pitchFamily="18" charset="0"/>
                <a:cs typeface="Times New Roman" panose="02020603050405020304" pitchFamily="18" charset="0"/>
              </a:rPr>
              <a:t>Data warehouse service for </a:t>
            </a:r>
            <a:r>
              <a:rPr lang="en-IN" sz="2400" dirty="0" err="1">
                <a:latin typeface="Times New Roman" panose="02020603050405020304" pitchFamily="18" charset="0"/>
                <a:cs typeface="Times New Roman" panose="02020603050405020304" pitchFamily="18" charset="0"/>
              </a:rPr>
              <a:t>analyzing</a:t>
            </a:r>
            <a:r>
              <a:rPr lang="en-IN" sz="2400" dirty="0">
                <a:latin typeface="Times New Roman" panose="02020603050405020304" pitchFamily="18" charset="0"/>
                <a:cs typeface="Times New Roman" panose="02020603050405020304" pitchFamily="18" charset="0"/>
              </a:rPr>
              <a:t> large datasets with high-performance SQL queries.</a:t>
            </a:r>
          </a:p>
          <a:p>
            <a:pPr marL="342900" indent="-342900">
              <a:lnSpc>
                <a:spcPct val="150000"/>
              </a:lnSpc>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Amazon RDS (Relational Database Service): </a:t>
            </a:r>
            <a:r>
              <a:rPr lang="en-IN" sz="2400" dirty="0">
                <a:latin typeface="Times New Roman" panose="02020603050405020304" pitchFamily="18" charset="0"/>
                <a:cs typeface="Times New Roman" panose="02020603050405020304" pitchFamily="18" charset="0"/>
              </a:rPr>
              <a:t>Managed relational databases including               MySQL, PostgreSQL, SQL Server, and Oracle.</a:t>
            </a:r>
          </a:p>
          <a:p>
            <a:pPr marL="342900" indent="-342900">
              <a:lnSpc>
                <a:spcPct val="150000"/>
              </a:lnSpc>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AWS Glue: </a:t>
            </a:r>
            <a:r>
              <a:rPr lang="en-IN" sz="2400" dirty="0">
                <a:latin typeface="Times New Roman" panose="02020603050405020304" pitchFamily="18" charset="0"/>
                <a:cs typeface="Times New Roman" panose="02020603050405020304" pitchFamily="18" charset="0"/>
              </a:rPr>
              <a:t>Managed ETL (Extract, Transform, Load) service for preparing and transforming data.</a:t>
            </a:r>
          </a:p>
          <a:p>
            <a:pPr marL="342900" indent="-342900">
              <a:lnSpc>
                <a:spcPct val="150000"/>
              </a:lnSpc>
              <a:buFont typeface="Wingdings" panose="05000000000000000000" pitchFamily="2" charset="2"/>
              <a:buChar char="Ø"/>
            </a:pPr>
            <a:r>
              <a:rPr lang="en-IN" sz="2400" b="1" dirty="0">
                <a:latin typeface="Times New Roman" panose="02020603050405020304" pitchFamily="18" charset="0"/>
                <a:cs typeface="Times New Roman" panose="02020603050405020304" pitchFamily="18" charset="0"/>
              </a:rPr>
              <a:t>Amazon Athena: </a:t>
            </a:r>
            <a:r>
              <a:rPr lang="en-IN" sz="2400" dirty="0">
                <a:latin typeface="Times New Roman" panose="02020603050405020304" pitchFamily="18" charset="0"/>
                <a:cs typeface="Times New Roman" panose="02020603050405020304" pitchFamily="18" charset="0"/>
              </a:rPr>
              <a:t>Interactive query service that allows you to </a:t>
            </a:r>
            <a:r>
              <a:rPr lang="en-IN" sz="2400" dirty="0" err="1">
                <a:latin typeface="Times New Roman" panose="02020603050405020304" pitchFamily="18" charset="0"/>
                <a:cs typeface="Times New Roman" panose="02020603050405020304" pitchFamily="18" charset="0"/>
              </a:rPr>
              <a:t>analyze</a:t>
            </a:r>
            <a:r>
              <a:rPr lang="en-IN" sz="2400" dirty="0">
                <a:latin typeface="Times New Roman" panose="02020603050405020304" pitchFamily="18" charset="0"/>
                <a:cs typeface="Times New Roman" panose="02020603050405020304" pitchFamily="18" charset="0"/>
              </a:rPr>
              <a:t> data directly in Amazon S3 using SQL.</a:t>
            </a:r>
          </a:p>
          <a:p>
            <a:pPr marL="342900" indent="-342900">
              <a:lnSpc>
                <a:spcPct val="150000"/>
              </a:lnSpc>
              <a:buFont typeface="Wingdings" panose="05000000000000000000" pitchFamily="2" charset="2"/>
              <a:buChar char="Ø"/>
            </a:pPr>
            <a:endParaRPr lang="en-IN" sz="2400" dirty="0">
              <a:latin typeface="Times New Roman" panose="02020603050405020304" pitchFamily="18" charset="0"/>
              <a:cs typeface="Times New Roman" panose="02020603050405020304" pitchFamily="18" charset="0"/>
            </a:endParaRPr>
          </a:p>
        </p:txBody>
      </p:sp>
      <p:sp>
        <p:nvSpPr>
          <p:cNvPr id="11" name="Title 10">
            <a:extLst>
              <a:ext uri="{FF2B5EF4-FFF2-40B4-BE49-F238E27FC236}">
                <a16:creationId xmlns:a16="http://schemas.microsoft.com/office/drawing/2014/main" id="{39699F93-A214-A76B-854C-429A36FDED2C}"/>
              </a:ext>
            </a:extLst>
          </p:cNvPr>
          <p:cNvSpPr>
            <a:spLocks noGrp="1"/>
          </p:cNvSpPr>
          <p:nvPr>
            <p:ph type="title"/>
          </p:nvPr>
        </p:nvSpPr>
        <p:spPr/>
        <p:txBody>
          <a:bodyPr/>
          <a:lstStyle/>
          <a:p>
            <a:r>
              <a:rPr lang="en-US" dirty="0"/>
              <a:t>Technologies:</a:t>
            </a:r>
            <a:endParaRPr lang="en-IN" dirty="0"/>
          </a:p>
        </p:txBody>
      </p:sp>
    </p:spTree>
    <p:extLst>
      <p:ext uri="{BB962C8B-B14F-4D97-AF65-F5344CB8AC3E}">
        <p14:creationId xmlns:p14="http://schemas.microsoft.com/office/powerpoint/2010/main" val="4206335830"/>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ACFADB-0289-90A4-A349-5420371A93DD}"/>
              </a:ext>
            </a:extLst>
          </p:cNvPr>
          <p:cNvSpPr>
            <a:spLocks noGrp="1"/>
          </p:cNvSpPr>
          <p:nvPr>
            <p:ph type="title"/>
          </p:nvPr>
        </p:nvSpPr>
        <p:spPr/>
        <p:txBody>
          <a:bodyPr/>
          <a:lstStyle/>
          <a:p>
            <a:r>
              <a:rPr lang="en-US" dirty="0"/>
              <a:t>The 5 V’s</a:t>
            </a:r>
          </a:p>
        </p:txBody>
      </p:sp>
      <p:sp>
        <p:nvSpPr>
          <p:cNvPr id="3" name="Content Placeholder 2">
            <a:extLst>
              <a:ext uri="{FF2B5EF4-FFF2-40B4-BE49-F238E27FC236}">
                <a16:creationId xmlns:a16="http://schemas.microsoft.com/office/drawing/2014/main" id="{0B9CA917-AD8E-4861-804D-4A5A6A205591}"/>
              </a:ext>
            </a:extLst>
          </p:cNvPr>
          <p:cNvSpPr>
            <a:spLocks noGrp="1"/>
          </p:cNvSpPr>
          <p:nvPr>
            <p:ph idx="1"/>
          </p:nvPr>
        </p:nvSpPr>
        <p:spPr/>
        <p:txBody>
          <a:bodyPr>
            <a:noAutofit/>
          </a:bodyPr>
          <a:lstStyle/>
          <a:p>
            <a:pPr marL="12065" indent="0">
              <a:lnSpc>
                <a:spcPct val="100000"/>
              </a:lnSpc>
              <a:spcBef>
                <a:spcPts val="500"/>
              </a:spcBef>
              <a:spcAft>
                <a:spcPts val="500"/>
              </a:spcAft>
              <a:buNone/>
              <a:tabLst>
                <a:tab pos="340360" algn="l"/>
              </a:tabLst>
            </a:pPr>
            <a:endParaRPr lang="en-IN" sz="2400" kern="100" dirty="0">
              <a:solidFill>
                <a:srgbClr val="1F1F1F"/>
              </a:solidFill>
              <a:effectLst/>
              <a:latin typeface="Times New Roman" panose="02020603050405020304" pitchFamily="18" charset="0"/>
              <a:ea typeface="Times New Roman" panose="02020603050405020304" pitchFamily="18" charset="0"/>
            </a:endParaRPr>
          </a:p>
          <a:p>
            <a:pPr marL="0" indent="0">
              <a:lnSpc>
                <a:spcPct val="100000"/>
              </a:lnSpc>
              <a:spcBef>
                <a:spcPts val="500"/>
              </a:spcBef>
              <a:spcAft>
                <a:spcPts val="500"/>
              </a:spcAft>
              <a:buNone/>
            </a:pPr>
            <a:endParaRPr lang="en-US" sz="2400" b="1" dirty="0"/>
          </a:p>
          <a:p>
            <a:pPr marL="0" indent="0">
              <a:lnSpc>
                <a:spcPct val="150000"/>
              </a:lnSpc>
              <a:spcBef>
                <a:spcPts val="500"/>
              </a:spcBef>
              <a:spcAft>
                <a:spcPts val="500"/>
              </a:spcAft>
              <a:buNone/>
            </a:pPr>
            <a:endParaRPr lang="en-US" sz="2600" dirty="0"/>
          </a:p>
          <a:p>
            <a:pPr>
              <a:lnSpc>
                <a:spcPct val="150000"/>
              </a:lnSpc>
              <a:spcBef>
                <a:spcPts val="500"/>
              </a:spcBef>
              <a:spcAft>
                <a:spcPts val="500"/>
              </a:spcAft>
            </a:pPr>
            <a:endParaRPr lang="en-US" sz="2600" dirty="0"/>
          </a:p>
          <a:p>
            <a:pPr>
              <a:lnSpc>
                <a:spcPct val="150000"/>
              </a:lnSpc>
              <a:spcBef>
                <a:spcPts val="500"/>
              </a:spcBef>
              <a:spcAft>
                <a:spcPts val="500"/>
              </a:spcAft>
            </a:pPr>
            <a:endParaRPr lang="en-US" sz="2400" b="1" dirty="0"/>
          </a:p>
        </p:txBody>
      </p:sp>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A1CFF5B2-D79D-9498-B5D5-8C787AA99BDA}"/>
                  </a:ext>
                </a:extLst>
              </p14:cNvPr>
              <p14:cNvContentPartPr/>
              <p14:nvPr/>
            </p14:nvContentPartPr>
            <p14:xfrm>
              <a:off x="5989982" y="130163"/>
              <a:ext cx="360" cy="360"/>
            </p14:xfrm>
          </p:contentPart>
        </mc:Choice>
        <mc:Fallback xmlns="">
          <p:pic>
            <p:nvPicPr>
              <p:cNvPr id="5" name="Ink 4">
                <a:extLst>
                  <a:ext uri="{FF2B5EF4-FFF2-40B4-BE49-F238E27FC236}">
                    <a16:creationId xmlns:a16="http://schemas.microsoft.com/office/drawing/2014/main" id="{A1CFF5B2-D79D-9498-B5D5-8C787AA99BDA}"/>
                  </a:ext>
                </a:extLst>
              </p:cNvPr>
              <p:cNvPicPr/>
              <p:nvPr/>
            </p:nvPicPr>
            <p:blipFill>
              <a:blip r:embed="rId4"/>
              <a:stretch>
                <a:fillRect/>
              </a:stretch>
            </p:blipFill>
            <p:spPr>
              <a:xfrm>
                <a:off x="5980982" y="121163"/>
                <a:ext cx="18000" cy="18000"/>
              </a:xfrm>
              <a:prstGeom prst="rect">
                <a:avLst/>
              </a:prstGeom>
            </p:spPr>
          </p:pic>
        </mc:Fallback>
      </mc:AlternateContent>
      <p:pic>
        <p:nvPicPr>
          <p:cNvPr id="15" name="Picture 14" descr="A blue square with white lines&#10;&#10;Description automatically generated with medium confidence">
            <a:extLst>
              <a:ext uri="{FF2B5EF4-FFF2-40B4-BE49-F238E27FC236}">
                <a16:creationId xmlns:a16="http://schemas.microsoft.com/office/drawing/2014/main" id="{F702A3FB-D4D7-B4FF-25F7-22B36771FB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V="1">
            <a:off x="5310117" y="-2"/>
            <a:ext cx="1785841" cy="232760"/>
          </a:xfrm>
          <a:prstGeom prst="rect">
            <a:avLst/>
          </a:prstGeom>
        </p:spPr>
      </p:pic>
      <p:pic>
        <p:nvPicPr>
          <p:cNvPr id="18" name="Picture 17" descr="A close up of a red surface&#10;&#10;Description automatically generated">
            <a:extLst>
              <a:ext uri="{FF2B5EF4-FFF2-40B4-BE49-F238E27FC236}">
                <a16:creationId xmlns:a16="http://schemas.microsoft.com/office/drawing/2014/main" id="{6F6E6AD9-F38E-F5F3-7A9C-BF5C99AAB27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 y="6641867"/>
            <a:ext cx="1518701" cy="216133"/>
          </a:xfrm>
          <a:prstGeom prst="rect">
            <a:avLst/>
          </a:prstGeom>
        </p:spPr>
      </p:pic>
      <p:sp>
        <p:nvSpPr>
          <p:cNvPr id="2" name="TextBox 1">
            <a:extLst>
              <a:ext uri="{FF2B5EF4-FFF2-40B4-BE49-F238E27FC236}">
                <a16:creationId xmlns:a16="http://schemas.microsoft.com/office/drawing/2014/main" id="{F9562887-A290-3333-4692-1DFA8B27EA46}"/>
              </a:ext>
            </a:extLst>
          </p:cNvPr>
          <p:cNvSpPr txBox="1"/>
          <p:nvPr/>
        </p:nvSpPr>
        <p:spPr>
          <a:xfrm>
            <a:off x="57867" y="6561688"/>
            <a:ext cx="1518701" cy="369332"/>
          </a:xfrm>
          <a:prstGeom prst="rect">
            <a:avLst/>
          </a:prstGeom>
          <a:noFill/>
        </p:spPr>
        <p:txBody>
          <a:bodyPr wrap="square" rtlCol="0">
            <a:spAutoFit/>
          </a:bodyPr>
          <a:lstStyle/>
          <a:p>
            <a:r>
              <a:rPr lang="en-US" sz="1800" kern="1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224G1A32B9</a:t>
            </a:r>
            <a:endParaRPr lang="en-IN" sz="18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80511B53-9431-082A-ACA6-7E0A81C8A895}"/>
              </a:ext>
            </a:extLst>
          </p:cNvPr>
          <p:cNvSpPr txBox="1"/>
          <p:nvPr/>
        </p:nvSpPr>
        <p:spPr>
          <a:xfrm>
            <a:off x="4120179" y="-77443"/>
            <a:ext cx="5497158" cy="369332"/>
          </a:xfrm>
          <a:prstGeom prst="rect">
            <a:avLst/>
          </a:prstGeom>
          <a:noFill/>
        </p:spPr>
        <p:txBody>
          <a:bodyPr wrap="square" rtlCol="0">
            <a:spAutoFit/>
          </a:bodyPr>
          <a:lstStyle/>
          <a:p>
            <a:pPr algn="just"/>
            <a:r>
              <a:rPr lang="en-US" b="1" i="1" dirty="0">
                <a:solidFill>
                  <a:schemeClr val="bg1"/>
                </a:solidFill>
                <a:latin typeface="Times New Roman" panose="02020603050405020304" pitchFamily="18" charset="0"/>
                <a:cs typeface="Times New Roman" panose="02020603050405020304" pitchFamily="18" charset="0"/>
              </a:rPr>
              <a:t>Data Engineering Virtual Internship</a:t>
            </a:r>
          </a:p>
        </p:txBody>
      </p:sp>
      <p:pic>
        <p:nvPicPr>
          <p:cNvPr id="2050" name="Picture 2" descr="The Five M's of Big Data. INTRODUCTION | by Madelyn Tran | CISS AL Big Data  | Medium">
            <a:extLst>
              <a:ext uri="{FF2B5EF4-FFF2-40B4-BE49-F238E27FC236}">
                <a16:creationId xmlns:a16="http://schemas.microsoft.com/office/drawing/2014/main" id="{FFD8FEB6-DAAA-CD94-5CA8-D022B296F21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18699" y="1255145"/>
            <a:ext cx="8456696" cy="50792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6413348"/>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9.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6127</TotalTime>
  <Words>712</Words>
  <Application>Microsoft Office PowerPoint</Application>
  <PresentationFormat>Widescreen</PresentationFormat>
  <Paragraphs>96</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Courier New</vt:lpstr>
      <vt:lpstr>Times New Roman</vt:lpstr>
      <vt:lpstr>Wingdings</vt:lpstr>
      <vt:lpstr>Custom Design</vt:lpstr>
      <vt:lpstr>PowerPoint Presentation</vt:lpstr>
      <vt:lpstr>Contents</vt:lpstr>
      <vt:lpstr>Course Objective</vt:lpstr>
      <vt:lpstr>Introduction</vt:lpstr>
      <vt:lpstr>Contd…</vt:lpstr>
      <vt:lpstr>Data Processing</vt:lpstr>
      <vt:lpstr>Data Processing LifeCycle</vt:lpstr>
      <vt:lpstr>Technologies:</vt:lpstr>
      <vt:lpstr>The 5 V’s</vt:lpstr>
      <vt:lpstr>Real Time Applications</vt:lpstr>
      <vt:lpstr>Git Hub Dashboard</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venkatesh k</dc:creator>
  <cp:lastModifiedBy>Vyshnavi Gavvala</cp:lastModifiedBy>
  <cp:revision>158</cp:revision>
  <dcterms:created xsi:type="dcterms:W3CDTF">2019-06-11T05:35:51Z</dcterms:created>
  <dcterms:modified xsi:type="dcterms:W3CDTF">2025-10-08T15:03:08Z</dcterms:modified>
</cp:coreProperties>
</file>