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6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7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0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4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4CC0-E0A4-4A63-A745-DBDA479A6311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0D89-C462-4809-A589-1175B2D8A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3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8199"/>
            <a:ext cx="9144000" cy="19113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on Spark Funds Investment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9593"/>
            <a:ext cx="9144000" cy="224113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18CN627 – Big Data Framework for Data </a:t>
            </a:r>
            <a:r>
              <a:rPr lang="en-IN" b="1" dirty="0" smtClean="0"/>
              <a:t>Science</a:t>
            </a:r>
          </a:p>
          <a:p>
            <a:endParaRPr lang="en-IN" dirty="0"/>
          </a:p>
          <a:p>
            <a:r>
              <a:rPr lang="en-IN" dirty="0" smtClean="0"/>
              <a:t>Submitted </a:t>
            </a:r>
            <a:r>
              <a:rPr lang="en-IN" dirty="0" smtClean="0"/>
              <a:t>By </a:t>
            </a:r>
          </a:p>
          <a:p>
            <a:r>
              <a:rPr lang="en-IN" dirty="0" smtClean="0"/>
              <a:t>Vyshnav MT </a:t>
            </a:r>
          </a:p>
          <a:p>
            <a:r>
              <a:rPr lang="en-IN" dirty="0" smtClean="0"/>
              <a:t>(CB.EN.P2CEN18021)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29" y="412264"/>
            <a:ext cx="10515600" cy="5625170"/>
          </a:xfrm>
        </p:spPr>
        <p:txBody>
          <a:bodyPr/>
          <a:lstStyle/>
          <a:p>
            <a:r>
              <a:rPr lang="en-IN" dirty="0" smtClean="0"/>
              <a:t>Analyse the cleaned DF </a:t>
            </a:r>
            <a:r>
              <a:rPr lang="en-IN" dirty="0" err="1" smtClean="0"/>
              <a:t>master_frame</a:t>
            </a:r>
            <a:r>
              <a:rPr lang="en-IN" dirty="0" smtClean="0"/>
              <a:t> to obtain </a:t>
            </a:r>
            <a:r>
              <a:rPr lang="en-IN" dirty="0"/>
              <a:t>funding type with highest investment amounts. </a:t>
            </a:r>
            <a:endParaRPr lang="en-IN" dirty="0" smtClean="0"/>
          </a:p>
          <a:p>
            <a:endParaRPr lang="en-IN" sz="100" dirty="0" smtClean="0"/>
          </a:p>
          <a:p>
            <a:r>
              <a:rPr lang="en-IN" dirty="0" smtClean="0"/>
              <a:t>Calculate the number </a:t>
            </a:r>
            <a:r>
              <a:rPr lang="en-IN" dirty="0"/>
              <a:t>of investment and the sum of investment for each funding type </a:t>
            </a:r>
            <a:r>
              <a:rPr lang="en-IN" dirty="0" smtClean="0"/>
              <a:t>in the </a:t>
            </a:r>
            <a:r>
              <a:rPr lang="en-IN" dirty="0" err="1"/>
              <a:t>master_frame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97" y="2537685"/>
            <a:ext cx="2658079" cy="32273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97" y="2537685"/>
            <a:ext cx="3499264" cy="32449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4048" y="6053638"/>
            <a:ext cx="789916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4: </a:t>
            </a:r>
            <a:r>
              <a:rPr lang="en-IN" dirty="0">
                <a:solidFill>
                  <a:srgbClr val="2429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nvestment type analysis for </a:t>
            </a:r>
            <a:r>
              <a:rPr lang="en-IN" dirty="0" err="1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master_frame</a:t>
            </a: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(a) number of investment per type, (b) investment amount for each type.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618" y="5825887"/>
            <a:ext cx="43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(a)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97911" y="5814996"/>
            <a:ext cx="43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(b)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1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21" y="2338921"/>
            <a:ext cx="10515600" cy="3557677"/>
          </a:xfrm>
        </p:spPr>
        <p:txBody>
          <a:bodyPr/>
          <a:lstStyle/>
          <a:p>
            <a:pPr marL="0" indent="0">
              <a:buNone/>
            </a:pPr>
            <a:r>
              <a:rPr lang="en-IN" smtClean="0"/>
              <a:t>Stage 1 result and outcome:</a:t>
            </a:r>
          </a:p>
          <a:p>
            <a:pPr lvl="1"/>
            <a:r>
              <a:rPr lang="en-IN" smtClean="0"/>
              <a:t>Venture has the highest number of investments as well as highest investment amount. </a:t>
            </a:r>
          </a:p>
          <a:p>
            <a:pPr lvl="1"/>
            <a:r>
              <a:rPr lang="en-IN" smtClean="0"/>
              <a:t>Filter out the master_frame with investment type as venture.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1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927"/>
            <a:ext cx="10515600" cy="5724036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N" dirty="0" smtClean="0"/>
              <a:t>Stage 2 (Country Analysis):</a:t>
            </a:r>
          </a:p>
          <a:p>
            <a:pPr marL="514350" indent="-514350">
              <a:buFont typeface="+mj-lt"/>
              <a:buAutoNum type="arabicPeriod" startAt="2"/>
            </a:pPr>
            <a:endParaRPr lang="en-IN" sz="600" dirty="0" smtClean="0"/>
          </a:p>
          <a:p>
            <a:pPr lvl="1"/>
            <a:r>
              <a:rPr lang="en-IN" dirty="0"/>
              <a:t>As per spark funds constraint, the investment need to be done in top English speaking </a:t>
            </a:r>
            <a:r>
              <a:rPr lang="en-IN" dirty="0" smtClean="0"/>
              <a:t>countries</a:t>
            </a:r>
          </a:p>
          <a:p>
            <a:pPr lvl="1"/>
            <a:endParaRPr lang="en-IN" sz="500" dirty="0" smtClean="0"/>
          </a:p>
          <a:p>
            <a:pPr lvl="1"/>
            <a:r>
              <a:rPr lang="en-IN" dirty="0" smtClean="0"/>
              <a:t>The </a:t>
            </a:r>
            <a:r>
              <a:rPr lang="en-IN" dirty="0" err="1"/>
              <a:t>english</a:t>
            </a:r>
            <a:r>
              <a:rPr lang="en-IN" dirty="0"/>
              <a:t> speaking countries are short listed as United States of America (USA), Britain (GBR), India (IND)</a:t>
            </a:r>
            <a:r>
              <a:rPr lang="en-IN" dirty="0" smtClean="0"/>
              <a:t>, </a:t>
            </a:r>
            <a:r>
              <a:rPr lang="en-IN" dirty="0"/>
              <a:t>by manual analysis of the list provided for </a:t>
            </a:r>
            <a:r>
              <a:rPr lang="en-IN" dirty="0" err="1"/>
              <a:t>english</a:t>
            </a:r>
            <a:r>
              <a:rPr lang="en-IN" dirty="0"/>
              <a:t> as official language list. 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45477" y="3758675"/>
            <a:ext cx="9869214" cy="19547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8791" y="5834433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5: Filtered </a:t>
            </a:r>
            <a:r>
              <a:rPr lang="en-IN" dirty="0" err="1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master_frame</a:t>
            </a: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investment type venture and </a:t>
            </a:r>
            <a:r>
              <a:rPr lang="en-IN" dirty="0" err="1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speaking countries USA, GBR, IND.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23" y="1115738"/>
            <a:ext cx="10515600" cy="4351338"/>
          </a:xfrm>
        </p:spPr>
        <p:txBody>
          <a:bodyPr/>
          <a:lstStyle/>
          <a:p>
            <a:r>
              <a:rPr lang="en-IN" dirty="0" smtClean="0"/>
              <a:t>Calculate the number of investments and the sum of investment amount for top 3 English speaking countries in the </a:t>
            </a:r>
            <a:r>
              <a:rPr lang="en-IN" dirty="0" err="1" smtClean="0"/>
              <a:t>master_frame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47" y="3024473"/>
            <a:ext cx="4782929" cy="217753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47" y="3018760"/>
            <a:ext cx="2700470" cy="2213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0241" y="5732146"/>
            <a:ext cx="862853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6: </a:t>
            </a:r>
            <a:r>
              <a:rPr lang="en-IN" dirty="0" err="1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Master_frame</a:t>
            </a:r>
            <a:r>
              <a:rPr lang="en-IN" dirty="0" smtClean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country analysis: (a) investment amount for each country,               (b) number of investment per country.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2621" y="5265687"/>
            <a:ext cx="44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154691" y="5235450"/>
            <a:ext cx="44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2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21" y="1102407"/>
            <a:ext cx="10515600" cy="527110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Stage 3 (Sector Analysis):</a:t>
            </a:r>
          </a:p>
          <a:p>
            <a:pPr marL="514350" indent="-514350">
              <a:buFont typeface="+mj-lt"/>
              <a:buAutoNum type="arabicPeriod" startAt="3"/>
            </a:pPr>
            <a:endParaRPr lang="en-US" sz="9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the mapping.csv file and map each primary sectors of </a:t>
            </a:r>
            <a:r>
              <a:rPr lang="en-US" dirty="0" err="1" smtClean="0"/>
              <a:t>master_frame</a:t>
            </a:r>
            <a:r>
              <a:rPr lang="en-US" dirty="0" smtClean="0"/>
              <a:t> to the eight main sectors in mapping data.</a:t>
            </a:r>
          </a:p>
          <a:p>
            <a:pPr lvl="1">
              <a:lnSpc>
                <a:spcPct val="100000"/>
              </a:lnSpc>
            </a:pPr>
            <a:endParaRPr lang="en-US" sz="1050" dirty="0" smtClean="0"/>
          </a:p>
          <a:p>
            <a:pPr lvl="1"/>
            <a:r>
              <a:rPr lang="en-US" dirty="0" smtClean="0"/>
              <a:t>Filter out the mapped </a:t>
            </a:r>
            <a:r>
              <a:rPr lang="en-US" dirty="0" err="1" smtClean="0"/>
              <a:t>master_frame</a:t>
            </a:r>
            <a:r>
              <a:rPr lang="en-US" dirty="0" smtClean="0"/>
              <a:t> </a:t>
            </a:r>
            <a:r>
              <a:rPr lang="en-IN" dirty="0" smtClean="0"/>
              <a:t>to investment amount between 5-15 million USD, as per the constraint of spark funds.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4347477"/>
            <a:ext cx="12047172" cy="1150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3704" y="5625896"/>
            <a:ext cx="380463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7: Sector details in mapping.csv.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58" y="647316"/>
            <a:ext cx="10515600" cy="5499046"/>
          </a:xfrm>
        </p:spPr>
        <p:txBody>
          <a:bodyPr/>
          <a:lstStyle/>
          <a:p>
            <a:r>
              <a:rPr lang="en-US" dirty="0"/>
              <a:t>Create 3 </a:t>
            </a:r>
            <a:r>
              <a:rPr lang="en-US" dirty="0" err="1"/>
              <a:t>dataframes</a:t>
            </a:r>
            <a:r>
              <a:rPr lang="en-US" dirty="0"/>
              <a:t> D1, D2, D3 from </a:t>
            </a:r>
            <a:r>
              <a:rPr lang="en-US" dirty="0" err="1"/>
              <a:t>master_frame</a:t>
            </a:r>
            <a:r>
              <a:rPr lang="en-US" dirty="0"/>
              <a:t> for each country identified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r>
              <a:rPr lang="en-US" dirty="0"/>
              <a:t>Perform sector analysis on the mapped data.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5" y="2719893"/>
            <a:ext cx="3998565" cy="2760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33" y="2719893"/>
            <a:ext cx="3700329" cy="2760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62" y="2719893"/>
            <a:ext cx="3740209" cy="276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1573" y="5773904"/>
            <a:ext cx="9160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429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Figure 8: Total investment amounts of each main sectors in countries:  (a) USA, (b) GBR, (c) IND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85076" y="5428801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11261" y="5428341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558593" y="5401446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8" y="1265457"/>
            <a:ext cx="3657599" cy="335781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35" y="1265457"/>
            <a:ext cx="3637213" cy="335781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107" y="1265457"/>
            <a:ext cx="3840358" cy="33578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5254" y="5214375"/>
            <a:ext cx="942031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2429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Figure 9: Total number of investments in each main sectors in countries:  (a) USA, (b) GBR, (c) IND.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8632" y="4623275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661835" y="4623275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610473" y="4623275"/>
            <a:ext cx="46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8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data analysis performed, Spark funds should invest in:</a:t>
            </a:r>
          </a:p>
          <a:p>
            <a:pPr lvl="1">
              <a:lnSpc>
                <a:spcPct val="250000"/>
              </a:lnSpc>
            </a:pPr>
            <a:r>
              <a:rPr lang="en-US" dirty="0" smtClean="0"/>
              <a:t>Funding type – Venture.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Countries – USA, Britain, India.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Top two sectors to invest – Others and </a:t>
            </a:r>
            <a:r>
              <a:rPr lang="en-US" dirty="0" err="1" smtClean="0"/>
              <a:t>Cleantech</a:t>
            </a:r>
            <a:r>
              <a:rPr lang="en-US" dirty="0" smtClean="0"/>
              <a:t>/semiconductors.</a:t>
            </a:r>
          </a:p>
          <a:p>
            <a:pPr lvl="1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3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IN" dirty="0"/>
              <a:t>https://</a:t>
            </a:r>
            <a:r>
              <a:rPr lang="en-IN" dirty="0" smtClean="0"/>
              <a:t>www.kaggle.com/goyalshalini93/data, </a:t>
            </a:r>
            <a:r>
              <a:rPr lang="en-IN" dirty="0"/>
              <a:t>accessed on October 2019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sz="100" dirty="0" smtClean="0"/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IN" dirty="0"/>
              <a:t>https://</a:t>
            </a:r>
            <a:r>
              <a:rPr lang="en-IN" dirty="0" smtClean="0"/>
              <a:t>github.com/santhoshpkumar/Spark-Funds-Investment-CaseStudy/blob/master/Spark%20Funds%20Presentation.pdf</a:t>
            </a:r>
            <a:r>
              <a:rPr lang="en-IN" dirty="0"/>
              <a:t> , accessed on October 2019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 smtClean="0"/>
              <a:t>[3]</a:t>
            </a:r>
            <a:r>
              <a:rPr lang="en-IN" dirty="0"/>
              <a:t> https://</a:t>
            </a:r>
            <a:r>
              <a:rPr lang="en-IN" dirty="0" smtClean="0"/>
              <a:t>github.com/anupammajhi/Sparks-Funds-Investment-Case-Study</a:t>
            </a:r>
            <a:r>
              <a:rPr lang="en-IN" dirty="0"/>
              <a:t>, accessed on October 2019.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7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15" y="0"/>
            <a:ext cx="10515600" cy="1325563"/>
          </a:xfrm>
        </p:spPr>
        <p:txBody>
          <a:bodyPr/>
          <a:lstStyle/>
          <a:p>
            <a:r>
              <a:rPr lang="en-IN" b="1" dirty="0" smtClean="0"/>
              <a:t>Codes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956"/>
            <a:ext cx="10515600" cy="52043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Task </a:t>
            </a:r>
            <a:r>
              <a:rPr lang="en-IN" b="1" dirty="0"/>
              <a:t>1: Reading, merging and Data </a:t>
            </a:r>
            <a:r>
              <a:rPr lang="en-IN" b="1" dirty="0" smtClean="0"/>
              <a:t>cleaning: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companies = </a:t>
            </a:r>
            <a:r>
              <a:rPr lang="en-IN" dirty="0" err="1"/>
              <a:t>spark.read.format</a:t>
            </a:r>
            <a:r>
              <a:rPr lang="en-IN" dirty="0"/>
              <a:t>("</a:t>
            </a:r>
            <a:r>
              <a:rPr lang="en-IN" dirty="0" err="1"/>
              <a:t>csv</a:t>
            </a:r>
            <a:r>
              <a:rPr lang="en-IN" dirty="0"/>
              <a:t>").option("</a:t>
            </a:r>
            <a:r>
              <a:rPr lang="en-IN" dirty="0" err="1"/>
              <a:t>sep</a:t>
            </a:r>
            <a:r>
              <a:rPr lang="en-IN" dirty="0"/>
              <a:t>","\t").option("</a:t>
            </a:r>
            <a:r>
              <a:rPr lang="en-IN" dirty="0" err="1"/>
              <a:t>header","True</a:t>
            </a:r>
            <a:r>
              <a:rPr lang="en-IN" dirty="0"/>
              <a:t>").  option("encoding","ISO-8859-1").load("companies.txt")</a:t>
            </a:r>
          </a:p>
          <a:p>
            <a:r>
              <a:rPr lang="en-IN" dirty="0"/>
              <a:t>companies = </a:t>
            </a:r>
            <a:r>
              <a:rPr lang="en-IN" dirty="0" err="1"/>
              <a:t>companies.withColumn</a:t>
            </a:r>
            <a:r>
              <a:rPr lang="en-IN" dirty="0"/>
              <a:t>("</a:t>
            </a:r>
            <a:r>
              <a:rPr lang="en-IN" dirty="0" err="1"/>
              <a:t>permalink",lower</a:t>
            </a:r>
            <a:r>
              <a:rPr lang="en-IN" dirty="0"/>
              <a:t>(col("permalink")))</a:t>
            </a:r>
          </a:p>
          <a:p>
            <a:r>
              <a:rPr lang="en-IN" dirty="0" err="1"/>
              <a:t>companies.select</a:t>
            </a:r>
            <a:r>
              <a:rPr lang="en-IN" dirty="0"/>
              <a:t>("permalink").</a:t>
            </a:r>
            <a:r>
              <a:rPr lang="en-IN" dirty="0" err="1"/>
              <a:t>distinct.count</a:t>
            </a:r>
            <a:r>
              <a:rPr lang="en-IN" dirty="0"/>
              <a:t>()</a:t>
            </a:r>
          </a:p>
          <a:p>
            <a:r>
              <a:rPr lang="en-IN" dirty="0" err="1"/>
              <a:t>var</a:t>
            </a:r>
            <a:r>
              <a:rPr lang="en-IN" dirty="0"/>
              <a:t> rounds =</a:t>
            </a:r>
            <a:r>
              <a:rPr lang="en-IN" dirty="0" err="1"/>
              <a:t>spark.read.format</a:t>
            </a:r>
            <a:r>
              <a:rPr lang="en-IN" dirty="0"/>
              <a:t>("</a:t>
            </a:r>
            <a:r>
              <a:rPr lang="en-IN" dirty="0" err="1"/>
              <a:t>csv</a:t>
            </a:r>
            <a:r>
              <a:rPr lang="en-IN" dirty="0"/>
              <a:t>").option("</a:t>
            </a:r>
            <a:r>
              <a:rPr lang="en-IN" dirty="0" err="1"/>
              <a:t>header","True</a:t>
            </a:r>
            <a:r>
              <a:rPr lang="en-IN" dirty="0"/>
              <a:t>").option("encoding","ISO-8859-1").load("rounds2.csv")</a:t>
            </a:r>
          </a:p>
          <a:p>
            <a:r>
              <a:rPr lang="en-IN" dirty="0"/>
              <a:t>rounds = </a:t>
            </a:r>
            <a:r>
              <a:rPr lang="en-IN" dirty="0" err="1"/>
              <a:t>rounds.withColumn</a:t>
            </a:r>
            <a:r>
              <a:rPr lang="en-IN" dirty="0"/>
              <a:t>("</a:t>
            </a:r>
            <a:r>
              <a:rPr lang="en-IN" dirty="0" err="1"/>
              <a:t>company_permalink",lower</a:t>
            </a:r>
            <a:r>
              <a:rPr lang="en-IN" dirty="0"/>
              <a:t>(col("</a:t>
            </a:r>
            <a:r>
              <a:rPr lang="en-IN" dirty="0" err="1"/>
              <a:t>company_permalink</a:t>
            </a:r>
            <a:r>
              <a:rPr lang="en-IN" dirty="0"/>
              <a:t>")))</a:t>
            </a:r>
          </a:p>
          <a:p>
            <a:r>
              <a:rPr lang="en-IN" dirty="0" err="1"/>
              <a:t>rounds.select</a:t>
            </a:r>
            <a:r>
              <a:rPr lang="en-IN" dirty="0"/>
              <a:t>("</a:t>
            </a:r>
            <a:r>
              <a:rPr lang="en-IN" dirty="0" err="1"/>
              <a:t>company_permalink</a:t>
            </a:r>
            <a:r>
              <a:rPr lang="en-IN" dirty="0"/>
              <a:t>").</a:t>
            </a:r>
            <a:r>
              <a:rPr lang="en-IN" dirty="0" err="1"/>
              <a:t>distinct.count</a:t>
            </a:r>
            <a:r>
              <a:rPr lang="en-IN" dirty="0"/>
              <a:t>()</a:t>
            </a:r>
          </a:p>
          <a:p>
            <a:r>
              <a:rPr lang="en-IN" dirty="0"/>
              <a:t>rounds = </a:t>
            </a:r>
            <a:r>
              <a:rPr lang="en-IN" dirty="0" err="1"/>
              <a:t>rounds.withColumnRenamed</a:t>
            </a:r>
            <a:r>
              <a:rPr lang="en-IN" dirty="0"/>
              <a:t>("</a:t>
            </a:r>
            <a:r>
              <a:rPr lang="en-IN" dirty="0" err="1"/>
              <a:t>company_permalink","permalink</a:t>
            </a:r>
            <a:r>
              <a:rPr lang="en-IN" dirty="0"/>
              <a:t>")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master_frame</a:t>
            </a:r>
            <a:r>
              <a:rPr lang="en-IN" dirty="0"/>
              <a:t> = </a:t>
            </a:r>
            <a:r>
              <a:rPr lang="en-IN" dirty="0" err="1"/>
              <a:t>rounds.join</a:t>
            </a:r>
            <a:r>
              <a:rPr lang="en-IN" dirty="0"/>
              <a:t>(companies, </a:t>
            </a:r>
            <a:r>
              <a:rPr lang="en-IN" dirty="0" err="1"/>
              <a:t>Seq</a:t>
            </a:r>
            <a:r>
              <a:rPr lang="en-IN" dirty="0"/>
              <a:t>("permalink"), "inner")</a:t>
            </a:r>
          </a:p>
          <a:p>
            <a:r>
              <a:rPr lang="en-IN" dirty="0" err="1"/>
              <a:t>var</a:t>
            </a:r>
            <a:r>
              <a:rPr lang="en-IN" dirty="0"/>
              <a:t> master = </a:t>
            </a:r>
            <a:r>
              <a:rPr lang="en-IN" dirty="0" err="1"/>
              <a:t>master_frame.drop</a:t>
            </a:r>
            <a:r>
              <a:rPr lang="en-IN" dirty="0"/>
              <a:t>("</a:t>
            </a:r>
            <a:r>
              <a:rPr lang="en-IN" dirty="0" err="1"/>
              <a:t>funding_round_code</a:t>
            </a:r>
            <a:r>
              <a:rPr lang="en-IN" dirty="0"/>
              <a:t>", "</a:t>
            </a:r>
            <a:r>
              <a:rPr lang="en-IN" dirty="0" err="1"/>
              <a:t>funding_round_permalink</a:t>
            </a:r>
            <a:r>
              <a:rPr lang="en-IN" dirty="0"/>
              <a:t>", "</a:t>
            </a:r>
            <a:r>
              <a:rPr lang="en-IN" dirty="0" err="1"/>
              <a:t>funded_at","permalink</a:t>
            </a:r>
            <a:r>
              <a:rPr lang="en-IN" dirty="0"/>
              <a:t>", "homepage_</a:t>
            </a:r>
            <a:r>
              <a:rPr lang="en-IN" dirty="0" err="1"/>
              <a:t>url</a:t>
            </a:r>
            <a:r>
              <a:rPr lang="en-IN" dirty="0"/>
              <a:t>","</a:t>
            </a:r>
            <a:r>
              <a:rPr lang="en-IN" dirty="0" err="1"/>
              <a:t>state_code","region</a:t>
            </a:r>
            <a:r>
              <a:rPr lang="en-IN" dirty="0"/>
              <a:t>", "city", "</a:t>
            </a:r>
            <a:r>
              <a:rPr lang="en-IN" dirty="0" err="1"/>
              <a:t>founded_at","status</a:t>
            </a:r>
            <a:r>
              <a:rPr lang="en-IN" dirty="0"/>
              <a:t>")</a:t>
            </a:r>
          </a:p>
          <a:p>
            <a:r>
              <a:rPr lang="en-IN" dirty="0" err="1"/>
              <a:t>master.count</a:t>
            </a:r>
            <a:r>
              <a:rPr lang="en-IN" dirty="0"/>
              <a:t>()</a:t>
            </a:r>
          </a:p>
          <a:p>
            <a:r>
              <a:rPr lang="en-IN" dirty="0"/>
              <a:t>master = </a:t>
            </a:r>
            <a:r>
              <a:rPr lang="en-IN" dirty="0" err="1"/>
              <a:t>master.na.drop</a:t>
            </a:r>
            <a:r>
              <a:rPr lang="en-IN" dirty="0"/>
              <a:t>()</a:t>
            </a:r>
          </a:p>
          <a:p>
            <a:r>
              <a:rPr lang="en-IN" dirty="0" err="1"/>
              <a:t>master.count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4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88" y="595862"/>
            <a:ext cx="10515600" cy="668916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88" y="1749972"/>
            <a:ext cx="10515600" cy="4620302"/>
          </a:xfrm>
        </p:spPr>
        <p:txBody>
          <a:bodyPr/>
          <a:lstStyle/>
          <a:p>
            <a:r>
              <a:rPr lang="en-IN" dirty="0" smtClean="0"/>
              <a:t>An asset management company Spark funds wants to make investments in a few companies.</a:t>
            </a:r>
          </a:p>
          <a:p>
            <a:endParaRPr lang="en-IN" sz="700" dirty="0" smtClean="0"/>
          </a:p>
          <a:p>
            <a:r>
              <a:rPr lang="en-IN" dirty="0" smtClean="0"/>
              <a:t>The CEO of spark funds wants to understand global trends in investments to take effective investment decision.</a:t>
            </a:r>
          </a:p>
          <a:p>
            <a:endParaRPr lang="en-IN" sz="800" dirty="0" smtClean="0"/>
          </a:p>
          <a:p>
            <a:r>
              <a:rPr lang="en-IN" dirty="0" smtClean="0"/>
              <a:t>Investment constraints of Spark funds:</a:t>
            </a:r>
          </a:p>
          <a:p>
            <a:endParaRPr lang="en-IN" sz="100" dirty="0" smtClean="0"/>
          </a:p>
          <a:p>
            <a:pPr lvl="1"/>
            <a:r>
              <a:rPr lang="en-IN" dirty="0" smtClean="0"/>
              <a:t>To invest between 5-15 billion USD per round of investment.</a:t>
            </a:r>
          </a:p>
          <a:p>
            <a:pPr lvl="1"/>
            <a:endParaRPr lang="en-IN" sz="100" dirty="0" smtClean="0"/>
          </a:p>
          <a:p>
            <a:pPr lvl="1"/>
            <a:r>
              <a:rPr lang="en-IN" dirty="0" smtClean="0"/>
              <a:t>To invest only in English speaking countries for ease of communication.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9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282011"/>
            <a:ext cx="11630826" cy="6375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 </a:t>
            </a:r>
            <a:r>
              <a:rPr lang="en-IN" b="1" dirty="0" smtClean="0"/>
              <a:t>Task </a:t>
            </a:r>
            <a:r>
              <a:rPr lang="en-IN" b="1" dirty="0"/>
              <a:t>2: Funding Type </a:t>
            </a:r>
            <a:r>
              <a:rPr lang="en-IN" b="1" dirty="0" smtClean="0"/>
              <a:t>Analysis:  Observing the unique </a:t>
            </a:r>
            <a:r>
              <a:rPr lang="en-IN" b="1" dirty="0" err="1" smtClean="0"/>
              <a:t>funding_round_type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funding_round_type</a:t>
            </a:r>
            <a:r>
              <a:rPr lang="en-IN" dirty="0"/>
              <a:t>").count().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("count")).</a:t>
            </a:r>
            <a:r>
              <a:rPr lang="en-IN" dirty="0" smtClean="0"/>
              <a:t>show</a:t>
            </a:r>
          </a:p>
          <a:p>
            <a:endParaRPr lang="en-IN" sz="100" dirty="0"/>
          </a:p>
          <a:p>
            <a:r>
              <a:rPr lang="en-IN" dirty="0"/>
              <a:t>master = </a:t>
            </a:r>
            <a:r>
              <a:rPr lang="en-IN" dirty="0" err="1" smtClean="0"/>
              <a:t>master.withColumn</a:t>
            </a:r>
            <a:r>
              <a:rPr lang="en-IN" dirty="0" smtClean="0"/>
              <a:t> ("</a:t>
            </a:r>
            <a:r>
              <a:rPr lang="en-IN" dirty="0"/>
              <a:t>raised_amount_</a:t>
            </a:r>
            <a:r>
              <a:rPr lang="en-IN" dirty="0" err="1"/>
              <a:t>usd</a:t>
            </a:r>
            <a:r>
              <a:rPr lang="en-IN" dirty="0"/>
              <a:t>",$"raised_amount_</a:t>
            </a:r>
            <a:r>
              <a:rPr lang="en-IN" dirty="0" err="1"/>
              <a:t>usd</a:t>
            </a:r>
            <a:r>
              <a:rPr lang="en-IN" dirty="0"/>
              <a:t>".cast("float</a:t>
            </a:r>
            <a:r>
              <a:rPr lang="en-IN" dirty="0" smtClean="0"/>
              <a:t>"))</a:t>
            </a:r>
          </a:p>
          <a:p>
            <a:endParaRPr lang="en-IN" sz="100" dirty="0"/>
          </a:p>
          <a:p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funding_round_type</a:t>
            </a:r>
            <a:r>
              <a:rPr lang="en-IN" dirty="0" smtClean="0"/>
              <a:t>"). </a:t>
            </a:r>
            <a:r>
              <a:rPr lang="en-IN" dirty="0" err="1" smtClean="0"/>
              <a:t>agg</a:t>
            </a:r>
            <a:r>
              <a:rPr lang="en-IN" dirty="0" smtClean="0"/>
              <a:t>(sum</a:t>
            </a:r>
            <a:r>
              <a:rPr lang="en-IN" dirty="0"/>
              <a:t>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("sum(</a:t>
            </a:r>
            <a:r>
              <a:rPr lang="en-IN" dirty="0" err="1"/>
              <a:t>raised_amount_usd</a:t>
            </a:r>
            <a:r>
              <a:rPr lang="en-IN" dirty="0"/>
              <a:t>)")).</a:t>
            </a:r>
            <a:r>
              <a:rPr lang="en-IN" dirty="0" smtClean="0"/>
              <a:t>show</a:t>
            </a:r>
          </a:p>
          <a:p>
            <a:endParaRPr lang="en-IN" sz="100" dirty="0"/>
          </a:p>
          <a:p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funding_round_type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</a:t>
            </a:r>
            <a:r>
              <a:rPr lang="en-IN" dirty="0" err="1"/>
              <a:t>avg</a:t>
            </a:r>
            <a:r>
              <a:rPr lang="en-IN" dirty="0"/>
              <a:t>("</a:t>
            </a:r>
            <a:r>
              <a:rPr lang="en-IN" dirty="0" err="1"/>
              <a:t>raised_amount_usd</a:t>
            </a:r>
            <a:r>
              <a:rPr lang="en-IN" dirty="0" smtClean="0"/>
              <a:t>")). </a:t>
            </a:r>
            <a:r>
              <a:rPr lang="en-IN" dirty="0" err="1" smtClean="0"/>
              <a:t>orderBy</a:t>
            </a:r>
            <a:r>
              <a:rPr lang="en-IN" dirty="0" smtClean="0"/>
              <a:t>(</a:t>
            </a:r>
            <a:r>
              <a:rPr lang="en-IN" dirty="0" err="1" smtClean="0"/>
              <a:t>desc</a:t>
            </a:r>
            <a:r>
              <a:rPr lang="en-IN" dirty="0"/>
              <a:t>("</a:t>
            </a:r>
            <a:r>
              <a:rPr lang="en-IN" dirty="0" err="1"/>
              <a:t>avg</a:t>
            </a:r>
            <a:r>
              <a:rPr lang="en-IN" dirty="0"/>
              <a:t>(</a:t>
            </a:r>
            <a:r>
              <a:rPr lang="en-IN" dirty="0" err="1"/>
              <a:t>raised_amount_usd</a:t>
            </a:r>
            <a:r>
              <a:rPr lang="en-IN" dirty="0"/>
              <a:t>)")).</a:t>
            </a:r>
            <a:r>
              <a:rPr lang="en-IN" dirty="0" smtClean="0"/>
              <a:t>show</a:t>
            </a:r>
          </a:p>
          <a:p>
            <a:endParaRPr lang="en-IN" sz="100" dirty="0"/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fil</a:t>
            </a:r>
            <a:r>
              <a:rPr lang="en-IN" dirty="0"/>
              <a:t> = List("venture", "angel", "seed", "</a:t>
            </a:r>
            <a:r>
              <a:rPr lang="en-IN" dirty="0" err="1"/>
              <a:t>private_equity</a:t>
            </a:r>
            <a:r>
              <a:rPr lang="en-IN" dirty="0" smtClean="0"/>
              <a:t>")</a:t>
            </a:r>
          </a:p>
          <a:p>
            <a:endParaRPr lang="en-IN" sz="100" dirty="0" smtClean="0"/>
          </a:p>
          <a:p>
            <a:endParaRPr lang="en-IN" sz="100" dirty="0"/>
          </a:p>
          <a:p>
            <a:r>
              <a:rPr lang="en-IN" dirty="0" err="1"/>
              <a:t>master.filter</a:t>
            </a:r>
            <a:r>
              <a:rPr lang="en-IN" dirty="0"/>
              <a:t>($"funding_round_type".</a:t>
            </a:r>
            <a:r>
              <a:rPr lang="en-IN" dirty="0" err="1"/>
              <a:t>isin</a:t>
            </a:r>
            <a:r>
              <a:rPr lang="en-IN" dirty="0"/>
              <a:t>(</a:t>
            </a:r>
            <a:r>
              <a:rPr lang="en-IN" dirty="0" err="1"/>
              <a:t>fil</a:t>
            </a:r>
            <a:r>
              <a:rPr lang="en-IN" dirty="0"/>
              <a:t>:_*)).show(3</a:t>
            </a:r>
            <a:r>
              <a:rPr lang="en-IN" dirty="0" smtClean="0"/>
              <a:t>)</a:t>
            </a:r>
          </a:p>
          <a:p>
            <a:endParaRPr lang="en-IN" sz="100" dirty="0"/>
          </a:p>
          <a:p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funding_round_type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</a:t>
            </a:r>
            <a:r>
              <a:rPr lang="en-IN" dirty="0" err="1"/>
              <a:t>avg</a:t>
            </a:r>
            <a:r>
              <a:rPr lang="en-IN" dirty="0"/>
              <a:t>("</a:t>
            </a:r>
            <a:r>
              <a:rPr lang="en-IN" dirty="0" err="1"/>
              <a:t>raised_amount_usd</a:t>
            </a:r>
            <a:r>
              <a:rPr lang="en-IN" dirty="0" smtClean="0"/>
              <a:t>")). </a:t>
            </a:r>
            <a:r>
              <a:rPr lang="en-IN" dirty="0" err="1" smtClean="0"/>
              <a:t>orderBy</a:t>
            </a:r>
            <a:r>
              <a:rPr lang="en-IN" dirty="0" smtClean="0"/>
              <a:t>(</a:t>
            </a:r>
            <a:r>
              <a:rPr lang="en-IN" dirty="0" err="1" smtClean="0"/>
              <a:t>desc</a:t>
            </a:r>
            <a:r>
              <a:rPr lang="en-IN" dirty="0"/>
              <a:t>("</a:t>
            </a:r>
            <a:r>
              <a:rPr lang="en-IN" dirty="0" err="1"/>
              <a:t>avg</a:t>
            </a:r>
            <a:r>
              <a:rPr lang="en-IN" dirty="0"/>
              <a:t>(</a:t>
            </a:r>
            <a:r>
              <a:rPr lang="en-IN" dirty="0" err="1"/>
              <a:t>raised_amount_usd</a:t>
            </a:r>
            <a:r>
              <a:rPr lang="en-IN" dirty="0"/>
              <a:t>)")).</a:t>
            </a:r>
            <a:r>
              <a:rPr lang="en-IN" dirty="0" smtClean="0"/>
              <a:t>show</a:t>
            </a:r>
          </a:p>
          <a:p>
            <a:endParaRPr lang="en-IN" sz="100" dirty="0"/>
          </a:p>
          <a:p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funding_round_type</a:t>
            </a:r>
            <a:r>
              <a:rPr lang="en-IN" dirty="0"/>
              <a:t>").count().</a:t>
            </a:r>
            <a:r>
              <a:rPr lang="en-IN" dirty="0" smtClean="0"/>
              <a:t>show</a:t>
            </a:r>
          </a:p>
          <a:p>
            <a:endParaRPr lang="en-IN" sz="100" dirty="0"/>
          </a:p>
          <a:p>
            <a:r>
              <a:rPr lang="en-IN" dirty="0"/>
              <a:t>master = </a:t>
            </a:r>
            <a:r>
              <a:rPr lang="en-IN" dirty="0" err="1"/>
              <a:t>master.filter</a:t>
            </a:r>
            <a:r>
              <a:rPr lang="en-IN" dirty="0"/>
              <a:t>($"</a:t>
            </a:r>
            <a:r>
              <a:rPr lang="en-IN" dirty="0" err="1"/>
              <a:t>funding_round_type</a:t>
            </a:r>
            <a:r>
              <a:rPr lang="en-IN" dirty="0"/>
              <a:t>"==="venture")</a:t>
            </a:r>
          </a:p>
        </p:txBody>
      </p:sp>
    </p:spTree>
    <p:extLst>
      <p:ext uri="{BB962C8B-B14F-4D97-AF65-F5344CB8AC3E}">
        <p14:creationId xmlns:p14="http://schemas.microsoft.com/office/powerpoint/2010/main" val="355253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350377"/>
            <a:ext cx="11123064" cy="62555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Task </a:t>
            </a:r>
            <a:r>
              <a:rPr lang="en-IN" b="1" dirty="0"/>
              <a:t>3: Country </a:t>
            </a:r>
            <a:r>
              <a:rPr lang="en-IN" b="1" dirty="0" smtClean="0"/>
              <a:t>Analysis: creating </a:t>
            </a:r>
            <a:r>
              <a:rPr lang="en-IN" b="1" dirty="0"/>
              <a:t>new </a:t>
            </a:r>
            <a:r>
              <a:rPr lang="en-IN" b="1" dirty="0" err="1"/>
              <a:t>dataframe</a:t>
            </a:r>
            <a:r>
              <a:rPr lang="en-IN" b="1" dirty="0"/>
              <a:t> with highest funding </a:t>
            </a:r>
            <a:r>
              <a:rPr lang="en-IN" b="1" dirty="0" smtClean="0"/>
              <a:t>countries</a:t>
            </a:r>
            <a:endParaRPr lang="en-IN" dirty="0"/>
          </a:p>
          <a:p>
            <a:pPr>
              <a:lnSpc>
                <a:spcPct val="270000"/>
              </a:lnSpc>
            </a:pPr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country_code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</a:t>
            </a:r>
            <a:r>
              <a:rPr lang="en-IN" dirty="0" err="1"/>
              <a:t>avg</a:t>
            </a:r>
            <a:r>
              <a:rPr lang="en-IN" dirty="0"/>
              <a:t>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</a:t>
            </a:r>
            <a:r>
              <a:rPr lang="en-IN" dirty="0" err="1"/>
              <a:t>avg</a:t>
            </a:r>
            <a:r>
              <a:rPr lang="en-IN" dirty="0"/>
              <a:t>(</a:t>
            </a:r>
            <a:r>
              <a:rPr lang="en-IN" dirty="0" err="1"/>
              <a:t>raised_amount_usd</a:t>
            </a:r>
            <a:r>
              <a:rPr lang="en-IN" dirty="0"/>
              <a:t>)")).show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country_code</a:t>
            </a:r>
            <a:r>
              <a:rPr lang="en-IN" dirty="0"/>
              <a:t>").count().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("count")).show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master.groupBy</a:t>
            </a:r>
            <a:r>
              <a:rPr lang="en-IN" dirty="0"/>
              <a:t>("</a:t>
            </a:r>
            <a:r>
              <a:rPr lang="en-IN" dirty="0" err="1"/>
              <a:t>country_code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(sum("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("sum(</a:t>
            </a:r>
            <a:r>
              <a:rPr lang="en-IN" dirty="0" err="1"/>
              <a:t>raised_amount_usd</a:t>
            </a:r>
            <a:r>
              <a:rPr lang="en-IN" dirty="0"/>
              <a:t>)")).show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val</a:t>
            </a:r>
            <a:r>
              <a:rPr lang="en-IN" dirty="0"/>
              <a:t> top9_country = List("USA", "CHN", "GBR", "IND", "CAN", "FRA", "ISR", "DEU", "JPN")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var</a:t>
            </a:r>
            <a:r>
              <a:rPr lang="en-IN" dirty="0"/>
              <a:t> top9 = </a:t>
            </a:r>
            <a:r>
              <a:rPr lang="en-IN" dirty="0" err="1"/>
              <a:t>master.filter</a:t>
            </a:r>
            <a:r>
              <a:rPr lang="en-IN" dirty="0"/>
              <a:t>($"country_code".</a:t>
            </a:r>
            <a:r>
              <a:rPr lang="en-IN" dirty="0" err="1"/>
              <a:t>isin</a:t>
            </a:r>
            <a:r>
              <a:rPr lang="en-IN" dirty="0"/>
              <a:t>(top9_country:_*))</a:t>
            </a:r>
          </a:p>
          <a:p>
            <a:pPr>
              <a:lnSpc>
                <a:spcPct val="120000"/>
              </a:lnSpc>
            </a:pPr>
            <a:r>
              <a:rPr lang="en-IN" dirty="0"/>
              <a:t>top9.groupBy("</a:t>
            </a:r>
            <a:r>
              <a:rPr lang="en-IN" dirty="0" err="1"/>
              <a:t>country_code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(sum("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("sum(</a:t>
            </a:r>
            <a:r>
              <a:rPr lang="en-IN" dirty="0" err="1"/>
              <a:t>raised_amount_usd</a:t>
            </a:r>
            <a:r>
              <a:rPr lang="en-IN" dirty="0"/>
              <a:t>)")).show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Identify </a:t>
            </a:r>
            <a:r>
              <a:rPr lang="en-IN" b="1" dirty="0"/>
              <a:t>the top three English-speaking countries in the data frame top9. </a:t>
            </a:r>
            <a:r>
              <a:rPr lang="en-IN" b="1" dirty="0" smtClean="0"/>
              <a:t>The </a:t>
            </a:r>
            <a:r>
              <a:rPr lang="en-IN" b="1" dirty="0" err="1"/>
              <a:t>countires</a:t>
            </a:r>
            <a:r>
              <a:rPr lang="en-IN" b="1" dirty="0"/>
              <a:t> has been short listed by manual analysis of the list provided </a:t>
            </a:r>
            <a:r>
              <a:rPr lang="en-IN" b="1" dirty="0" smtClean="0"/>
              <a:t>for </a:t>
            </a:r>
            <a:r>
              <a:rPr lang="en-IN" b="1" dirty="0" err="1"/>
              <a:t>english</a:t>
            </a:r>
            <a:r>
              <a:rPr lang="en-IN" b="1" dirty="0"/>
              <a:t> as </a:t>
            </a:r>
            <a:r>
              <a:rPr lang="en-IN" b="1" dirty="0" err="1"/>
              <a:t>offical</a:t>
            </a:r>
            <a:r>
              <a:rPr lang="en-IN" b="1" dirty="0"/>
              <a:t> </a:t>
            </a:r>
            <a:r>
              <a:rPr lang="en-IN" b="1" dirty="0" err="1"/>
              <a:t>lanaguage</a:t>
            </a:r>
            <a:r>
              <a:rPr lang="en-IN" b="1" dirty="0"/>
              <a:t> </a:t>
            </a:r>
            <a:r>
              <a:rPr lang="en-IN" b="1" dirty="0" smtClean="0"/>
              <a:t>list</a:t>
            </a:r>
            <a:endParaRPr lang="en-IN" dirty="0"/>
          </a:p>
          <a:p>
            <a:pPr>
              <a:lnSpc>
                <a:spcPct val="270000"/>
              </a:lnSpc>
            </a:pP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english</a:t>
            </a:r>
            <a:r>
              <a:rPr lang="en-IN" dirty="0"/>
              <a:t> = List("USA", "GBR", "IND")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var</a:t>
            </a:r>
            <a:r>
              <a:rPr lang="en-IN" dirty="0"/>
              <a:t> top3_english = top9.filter($"country_code".</a:t>
            </a:r>
            <a:r>
              <a:rPr lang="en-IN" dirty="0" err="1"/>
              <a:t>isin</a:t>
            </a:r>
            <a:r>
              <a:rPr lang="en-IN" dirty="0"/>
              <a:t>(</a:t>
            </a:r>
            <a:r>
              <a:rPr lang="en-IN" dirty="0" err="1"/>
              <a:t>english</a:t>
            </a:r>
            <a:r>
              <a:rPr lang="en-IN" dirty="0"/>
              <a:t>:_*))</a:t>
            </a:r>
          </a:p>
          <a:p>
            <a:pPr>
              <a:lnSpc>
                <a:spcPct val="120000"/>
              </a:lnSpc>
            </a:pPr>
            <a:r>
              <a:rPr lang="en-IN" dirty="0"/>
              <a:t>top3_english.show(2)</a:t>
            </a:r>
          </a:p>
          <a:p>
            <a:pPr>
              <a:lnSpc>
                <a:spcPct val="120000"/>
              </a:lnSpc>
            </a:pPr>
            <a:r>
              <a:rPr lang="en-IN" dirty="0"/>
              <a:t>top3_english.groupBy("</a:t>
            </a:r>
            <a:r>
              <a:rPr lang="en-IN" dirty="0" err="1"/>
              <a:t>country_code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(sum("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("sum(</a:t>
            </a:r>
            <a:r>
              <a:rPr lang="en-IN" dirty="0" err="1"/>
              <a:t>raised_amount_usd</a:t>
            </a:r>
            <a:r>
              <a:rPr lang="en-IN" dirty="0"/>
              <a:t>)")).show</a:t>
            </a:r>
          </a:p>
          <a:p>
            <a:pPr>
              <a:lnSpc>
                <a:spcPct val="120000"/>
              </a:lnSpc>
            </a:pPr>
            <a:r>
              <a:rPr lang="en-IN" dirty="0"/>
              <a:t>top3_english.groupBy("</a:t>
            </a:r>
            <a:r>
              <a:rPr lang="en-IN" dirty="0" err="1"/>
              <a:t>country_code</a:t>
            </a:r>
            <a:r>
              <a:rPr lang="en-IN" dirty="0"/>
              <a:t>").count().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("count")).show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15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57" y="136734"/>
            <a:ext cx="10515600" cy="64435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Task </a:t>
            </a:r>
            <a:r>
              <a:rPr lang="en-IN" b="1" dirty="0"/>
              <a:t>4: Sector Analysis </a:t>
            </a:r>
            <a:r>
              <a:rPr lang="en-IN" b="1" dirty="0" smtClean="0"/>
              <a:t>1</a:t>
            </a:r>
            <a:r>
              <a:rPr lang="en-IN" b="1" dirty="0"/>
              <a:t> </a:t>
            </a:r>
            <a:endParaRPr lang="en-IN" dirty="0"/>
          </a:p>
          <a:p>
            <a:r>
              <a:rPr lang="en-IN" dirty="0" err="1"/>
              <a:t>var</a:t>
            </a:r>
            <a:r>
              <a:rPr lang="en-IN" dirty="0"/>
              <a:t> mapping = </a:t>
            </a:r>
            <a:r>
              <a:rPr lang="en-IN" dirty="0" err="1"/>
              <a:t>spark.read.format</a:t>
            </a:r>
            <a:r>
              <a:rPr lang="en-IN" dirty="0"/>
              <a:t>("</a:t>
            </a:r>
            <a:r>
              <a:rPr lang="en-IN" dirty="0" err="1"/>
              <a:t>csv</a:t>
            </a:r>
            <a:r>
              <a:rPr lang="en-IN" dirty="0"/>
              <a:t>").option("</a:t>
            </a:r>
            <a:r>
              <a:rPr lang="en-IN" dirty="0" err="1"/>
              <a:t>header","True</a:t>
            </a:r>
            <a:r>
              <a:rPr lang="en-IN" dirty="0"/>
              <a:t>").option("encoding","ISO-8859-1").load("mapping.csv")</a:t>
            </a:r>
          </a:p>
          <a:p>
            <a:r>
              <a:rPr lang="en-IN" dirty="0"/>
              <a:t>mapping = </a:t>
            </a:r>
            <a:r>
              <a:rPr lang="en-IN" dirty="0" err="1"/>
              <a:t>mapping.selectExpr</a:t>
            </a:r>
            <a:r>
              <a:rPr lang="en-IN" dirty="0"/>
              <a:t>("</a:t>
            </a:r>
            <a:r>
              <a:rPr lang="en-IN" dirty="0" err="1"/>
              <a:t>category_list","stack</a:t>
            </a:r>
            <a:r>
              <a:rPr lang="en-IN" dirty="0"/>
              <a:t>(9,'Automotive_Sports',Automotive_Sports,'Blanks',Blanks,'Cleantech_Semiconductors',Cleantech_Semiconductors,'Entertainment',Entertainment,'Health',Health,'Manufacturing',Manufacturing,'News_Search_Messaging',News_Search_Messaging,'Social_Finance_Analytics_Advertising',Social_Finance_Analytics_Advertising,'Others',Others)").</a:t>
            </a:r>
            <a:r>
              <a:rPr lang="en-IN" dirty="0" err="1"/>
              <a:t>withColumnRenamed</a:t>
            </a:r>
            <a:r>
              <a:rPr lang="en-IN" dirty="0"/>
              <a:t>("col0","main_sector").</a:t>
            </a:r>
            <a:r>
              <a:rPr lang="en-IN" dirty="0" err="1"/>
              <a:t>withColumnRenamed</a:t>
            </a:r>
            <a:r>
              <a:rPr lang="en-IN" dirty="0"/>
              <a:t>("col1","value").filter($"value"=!=0).filter($"category_list".</a:t>
            </a:r>
            <a:r>
              <a:rPr lang="en-IN" dirty="0" err="1"/>
              <a:t>isNotNull</a:t>
            </a:r>
            <a:r>
              <a:rPr lang="en-IN" dirty="0"/>
              <a:t>)</a:t>
            </a:r>
          </a:p>
          <a:p>
            <a:r>
              <a:rPr lang="en-IN" dirty="0"/>
              <a:t>mapping = </a:t>
            </a:r>
            <a:r>
              <a:rPr lang="en-IN" dirty="0" err="1"/>
              <a:t>mapping.drop</a:t>
            </a:r>
            <a:r>
              <a:rPr lang="en-IN" dirty="0"/>
              <a:t>("value")</a:t>
            </a:r>
          </a:p>
          <a:p>
            <a:r>
              <a:rPr lang="en-IN" dirty="0" err="1"/>
              <a:t>var</a:t>
            </a:r>
            <a:r>
              <a:rPr lang="en-IN" dirty="0"/>
              <a:t> top3 = top3_english.join(mapping, </a:t>
            </a:r>
            <a:r>
              <a:rPr lang="en-IN" dirty="0" err="1"/>
              <a:t>Seq</a:t>
            </a:r>
            <a:r>
              <a:rPr lang="en-IN" dirty="0"/>
              <a:t>("</a:t>
            </a:r>
            <a:r>
              <a:rPr lang="en-IN" dirty="0" err="1"/>
              <a:t>category_list</a:t>
            </a:r>
            <a:r>
              <a:rPr lang="en-IN" dirty="0"/>
              <a:t>"), "left")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Drop </a:t>
            </a:r>
            <a:r>
              <a:rPr lang="en-IN" b="1" dirty="0"/>
              <a:t>all rows whose investment is not between 5 and 15 </a:t>
            </a:r>
            <a:r>
              <a:rPr lang="en-IN" b="1" dirty="0" smtClean="0"/>
              <a:t>million</a:t>
            </a:r>
            <a:r>
              <a:rPr lang="en-IN" b="1" dirty="0"/>
              <a:t> </a:t>
            </a:r>
            <a:endParaRPr lang="en-IN" dirty="0"/>
          </a:p>
          <a:p>
            <a:r>
              <a:rPr lang="en-IN" dirty="0"/>
              <a:t>top3 = top3.filter($"</a:t>
            </a:r>
            <a:r>
              <a:rPr lang="en-IN" dirty="0" err="1"/>
              <a:t>raised_amount_usd</a:t>
            </a:r>
            <a:r>
              <a:rPr lang="en-IN" dirty="0"/>
              <a:t>"&gt; 5000000)</a:t>
            </a:r>
          </a:p>
          <a:p>
            <a:r>
              <a:rPr lang="en-IN" dirty="0"/>
              <a:t>top3 = top3.filter($"</a:t>
            </a:r>
            <a:r>
              <a:rPr lang="en-IN" dirty="0" err="1"/>
              <a:t>raised_amount_usd</a:t>
            </a:r>
            <a:r>
              <a:rPr lang="en-IN" dirty="0"/>
              <a:t>"&lt; 15000000)</a:t>
            </a:r>
          </a:p>
          <a:p>
            <a:r>
              <a:rPr lang="en-IN" dirty="0"/>
              <a:t>top3 = top3.na.drop()</a:t>
            </a:r>
          </a:p>
          <a:p>
            <a:r>
              <a:rPr lang="en-IN" dirty="0" err="1"/>
              <a:t>var</a:t>
            </a:r>
            <a:r>
              <a:rPr lang="en-IN" dirty="0"/>
              <a:t> d1 = top3.filter($"</a:t>
            </a:r>
            <a:r>
              <a:rPr lang="en-IN" dirty="0" err="1"/>
              <a:t>country_code</a:t>
            </a:r>
            <a:r>
              <a:rPr lang="en-IN" dirty="0"/>
              <a:t>"==="USA")</a:t>
            </a:r>
          </a:p>
          <a:p>
            <a:r>
              <a:rPr lang="en-IN" dirty="0" err="1"/>
              <a:t>var</a:t>
            </a:r>
            <a:r>
              <a:rPr lang="en-IN" dirty="0"/>
              <a:t> d2 = top3.filter($"</a:t>
            </a:r>
            <a:r>
              <a:rPr lang="en-IN" dirty="0" err="1"/>
              <a:t>country_code</a:t>
            </a:r>
            <a:r>
              <a:rPr lang="en-IN" dirty="0"/>
              <a:t>"==="GBR")</a:t>
            </a:r>
          </a:p>
          <a:p>
            <a:r>
              <a:rPr lang="en-IN" dirty="0" err="1"/>
              <a:t>var</a:t>
            </a:r>
            <a:r>
              <a:rPr lang="en-IN" dirty="0"/>
              <a:t> d3 = top3.filter($"</a:t>
            </a:r>
            <a:r>
              <a:rPr lang="en-IN" dirty="0" err="1"/>
              <a:t>country_code</a:t>
            </a:r>
            <a:r>
              <a:rPr lang="en-IN" dirty="0"/>
              <a:t>"==="IND")</a:t>
            </a:r>
          </a:p>
          <a:p>
            <a:r>
              <a:rPr lang="en-IN" dirty="0"/>
              <a:t>d1.groupBy("</a:t>
            </a:r>
            <a:r>
              <a:rPr lang="en-IN" dirty="0" err="1"/>
              <a:t>main_sector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(sum("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("sum(</a:t>
            </a:r>
            <a:r>
              <a:rPr lang="en-IN" dirty="0" err="1"/>
              <a:t>raised_amount_usd</a:t>
            </a:r>
            <a:r>
              <a:rPr lang="en-IN" dirty="0"/>
              <a:t>)")).show</a:t>
            </a:r>
          </a:p>
          <a:p>
            <a:r>
              <a:rPr lang="en-IN" dirty="0"/>
              <a:t>d2.groupBy("</a:t>
            </a:r>
            <a:r>
              <a:rPr lang="en-IN" dirty="0" err="1"/>
              <a:t>main_sector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(sum("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("sum(</a:t>
            </a:r>
            <a:r>
              <a:rPr lang="en-IN" dirty="0" err="1"/>
              <a:t>raised_amount_usd</a:t>
            </a:r>
            <a:r>
              <a:rPr lang="en-IN" dirty="0"/>
              <a:t>)")).show</a:t>
            </a:r>
          </a:p>
          <a:p>
            <a:r>
              <a:rPr lang="en-IN" dirty="0"/>
              <a:t>d3.groupBy("</a:t>
            </a:r>
            <a:r>
              <a:rPr lang="en-IN" dirty="0" err="1"/>
              <a:t>main_sector</a:t>
            </a:r>
            <a:r>
              <a:rPr lang="en-IN" dirty="0"/>
              <a:t>").</a:t>
            </a:r>
            <a:r>
              <a:rPr lang="en-IN" dirty="0" err="1"/>
              <a:t>agg</a:t>
            </a:r>
            <a:r>
              <a:rPr lang="en-IN" dirty="0"/>
              <a:t>(sum("</a:t>
            </a:r>
            <a:r>
              <a:rPr lang="en-IN" dirty="0" err="1"/>
              <a:t>raised_amount_usd</a:t>
            </a:r>
            <a:r>
              <a:rPr lang="en-IN" dirty="0"/>
              <a:t>")).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("sum(</a:t>
            </a:r>
            <a:r>
              <a:rPr lang="en-IN" dirty="0" err="1"/>
              <a:t>raised_amount_usd</a:t>
            </a:r>
            <a:r>
              <a:rPr lang="en-IN" dirty="0"/>
              <a:t>)")).show</a:t>
            </a:r>
          </a:p>
          <a:p>
            <a:r>
              <a:rPr lang="en-IN" dirty="0"/>
              <a:t>d1.groupBy("</a:t>
            </a:r>
            <a:r>
              <a:rPr lang="en-IN" dirty="0" err="1"/>
              <a:t>main_sector</a:t>
            </a:r>
            <a:r>
              <a:rPr lang="en-IN" dirty="0"/>
              <a:t>").count().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("count")).show</a:t>
            </a:r>
          </a:p>
          <a:p>
            <a:r>
              <a:rPr lang="en-IN" dirty="0"/>
              <a:t>d2.groupBy("</a:t>
            </a:r>
            <a:r>
              <a:rPr lang="en-IN" dirty="0" err="1"/>
              <a:t>main_sector</a:t>
            </a:r>
            <a:r>
              <a:rPr lang="en-IN" dirty="0"/>
              <a:t>").count().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("count")).show</a:t>
            </a:r>
          </a:p>
          <a:p>
            <a:r>
              <a:rPr lang="en-IN" dirty="0"/>
              <a:t>d3.groupBy("</a:t>
            </a:r>
            <a:r>
              <a:rPr lang="en-IN" dirty="0" err="1"/>
              <a:t>main_sector</a:t>
            </a:r>
            <a:r>
              <a:rPr lang="en-IN" dirty="0"/>
              <a:t>").count().</a:t>
            </a:r>
            <a:r>
              <a:rPr lang="en-IN" dirty="0" err="1"/>
              <a:t>orderBy</a:t>
            </a:r>
            <a:r>
              <a:rPr lang="en-IN" dirty="0"/>
              <a:t>(</a:t>
            </a:r>
            <a:r>
              <a:rPr lang="en-IN" dirty="0" err="1"/>
              <a:t>desc</a:t>
            </a:r>
            <a:r>
              <a:rPr lang="en-IN" dirty="0"/>
              <a:t>("count")).</a:t>
            </a:r>
            <a:r>
              <a:rPr lang="en-IN" dirty="0" smtClean="0"/>
              <a:t>show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15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81" y="2196269"/>
            <a:ext cx="10515600" cy="230598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54274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39" y="484766"/>
            <a:ext cx="10515600" cy="1325563"/>
          </a:xfrm>
        </p:spPr>
        <p:txBody>
          <a:bodyPr/>
          <a:lstStyle/>
          <a:p>
            <a:r>
              <a:rPr lang="en-IN" b="1" dirty="0" smtClean="0"/>
              <a:t>Dataset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5823"/>
            <a:ext cx="10515600" cy="4351338"/>
          </a:xfrm>
        </p:spPr>
        <p:txBody>
          <a:bodyPr/>
          <a:lstStyle/>
          <a:p>
            <a:r>
              <a:rPr lang="en-IN" dirty="0" smtClean="0"/>
              <a:t>Based </a:t>
            </a:r>
            <a:r>
              <a:rPr lang="en-IN" dirty="0"/>
              <a:t>on the real time investment data taken from </a:t>
            </a:r>
            <a:r>
              <a:rPr lang="en-IN" dirty="0" smtClean="0"/>
              <a:t>crunchbase.com.</a:t>
            </a:r>
          </a:p>
          <a:p>
            <a:endParaRPr lang="en-IN" sz="900" dirty="0" smtClean="0"/>
          </a:p>
          <a:p>
            <a:r>
              <a:rPr lang="en-IN" dirty="0"/>
              <a:t>D</a:t>
            </a:r>
            <a:r>
              <a:rPr lang="en-IN" dirty="0" smtClean="0"/>
              <a:t>ataset </a:t>
            </a:r>
            <a:r>
              <a:rPr lang="en-IN" dirty="0"/>
              <a:t>has three data </a:t>
            </a:r>
            <a:r>
              <a:rPr lang="en-IN" dirty="0" smtClean="0"/>
              <a:t>files [1, 2, 3]:</a:t>
            </a:r>
          </a:p>
          <a:p>
            <a:endParaRPr lang="en-IN" sz="100" dirty="0" smtClean="0"/>
          </a:p>
          <a:p>
            <a:pPr lvl="1"/>
            <a:r>
              <a:rPr lang="en-IN" dirty="0" smtClean="0"/>
              <a:t>Companies.txt - basic </a:t>
            </a:r>
            <a:r>
              <a:rPr lang="en-IN" dirty="0"/>
              <a:t>data on </a:t>
            </a:r>
            <a:r>
              <a:rPr lang="en-IN" dirty="0" smtClean="0"/>
              <a:t>companies.</a:t>
            </a:r>
          </a:p>
          <a:p>
            <a:pPr lvl="1"/>
            <a:endParaRPr lang="en-IN" sz="100" dirty="0" smtClean="0"/>
          </a:p>
          <a:p>
            <a:pPr lvl="1"/>
            <a:r>
              <a:rPr lang="en-IN" dirty="0" smtClean="0"/>
              <a:t>rounds2.csv - </a:t>
            </a:r>
            <a:r>
              <a:rPr lang="en-IN" dirty="0"/>
              <a:t>funding round </a:t>
            </a:r>
            <a:r>
              <a:rPr lang="en-IN" dirty="0" smtClean="0"/>
              <a:t>details.</a:t>
            </a:r>
          </a:p>
          <a:p>
            <a:pPr lvl="1"/>
            <a:endParaRPr lang="en-IN" sz="100" dirty="0" smtClean="0"/>
          </a:p>
          <a:p>
            <a:pPr lvl="1"/>
            <a:r>
              <a:rPr lang="en-IN" dirty="0" smtClean="0"/>
              <a:t>mapping.csv - </a:t>
            </a:r>
            <a:r>
              <a:rPr lang="en-IN" dirty="0"/>
              <a:t>sector based classification of </a:t>
            </a:r>
            <a:r>
              <a:rPr lang="en-IN" dirty="0" smtClean="0"/>
              <a:t>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7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56"/>
            <a:ext cx="5785503" cy="2822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02" y="1146356"/>
            <a:ext cx="6406498" cy="28225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960" y="4452360"/>
            <a:ext cx="8414715" cy="18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17" y="500062"/>
            <a:ext cx="10515600" cy="1325563"/>
          </a:xfrm>
        </p:spPr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17" y="2676963"/>
            <a:ext cx="10515600" cy="4351338"/>
          </a:xfrm>
        </p:spPr>
        <p:txBody>
          <a:bodyPr/>
          <a:lstStyle/>
          <a:p>
            <a:r>
              <a:rPr lang="en-IN" dirty="0" smtClean="0"/>
              <a:t>To identify best sectors, countries and a suitable investment type for Spark funds for making investments in order to make maximum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8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1" y="-179462"/>
            <a:ext cx="10515600" cy="1325563"/>
          </a:xfrm>
        </p:spPr>
        <p:txBody>
          <a:bodyPr/>
          <a:lstStyle/>
          <a:p>
            <a:r>
              <a:rPr lang="en-IN" b="1" dirty="0" smtClean="0"/>
              <a:t>Methodology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93" y="1060643"/>
            <a:ext cx="10515600" cy="5648770"/>
          </a:xfrm>
        </p:spPr>
        <p:txBody>
          <a:bodyPr>
            <a:normAutofit/>
          </a:bodyPr>
          <a:lstStyle/>
          <a:p>
            <a:r>
              <a:rPr lang="en-US" dirty="0"/>
              <a:t>The analysis is done in three different stages as follows</a:t>
            </a:r>
            <a:r>
              <a:rPr lang="en-US" dirty="0" smtClean="0"/>
              <a:t>:</a:t>
            </a:r>
          </a:p>
          <a:p>
            <a:endParaRPr lang="en-US" sz="11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Investment type analysis:</a:t>
            </a:r>
          </a:p>
          <a:p>
            <a:pPr lvl="1"/>
            <a:endParaRPr lang="en-US" sz="700" dirty="0" smtClean="0"/>
          </a:p>
          <a:p>
            <a:pPr lvl="1"/>
            <a:r>
              <a:rPr lang="en-US" dirty="0" smtClean="0"/>
              <a:t>Comparing </a:t>
            </a:r>
            <a:r>
              <a:rPr lang="en-US" dirty="0"/>
              <a:t>the typical investment amounts in </a:t>
            </a:r>
            <a:r>
              <a:rPr lang="en-US" dirty="0" smtClean="0"/>
              <a:t>different </a:t>
            </a:r>
            <a:r>
              <a:rPr lang="en-US" dirty="0"/>
              <a:t>funding </a:t>
            </a:r>
            <a:r>
              <a:rPr lang="en-US" dirty="0" smtClean="0"/>
              <a:t>types.</a:t>
            </a:r>
          </a:p>
          <a:p>
            <a:pPr lvl="1"/>
            <a:endParaRPr lang="en-US" sz="300" dirty="0" smtClean="0"/>
          </a:p>
          <a:p>
            <a:pPr lvl="1"/>
            <a:r>
              <a:rPr lang="en-US" dirty="0" smtClean="0"/>
              <a:t>Funding types depend </a:t>
            </a:r>
            <a:r>
              <a:rPr lang="en-US" dirty="0"/>
              <a:t>on the type of the company (start-up, corporate, etc.), its stage (early stage start-up, funded start-up, etc.), the amount of funding (a few million USD to a billion USD), </a:t>
            </a:r>
            <a:r>
              <a:rPr lang="en-US" dirty="0" smtClean="0"/>
              <a:t>etc.</a:t>
            </a:r>
          </a:p>
          <a:p>
            <a:pPr lvl="1"/>
            <a:endParaRPr lang="en-US" sz="1050" dirty="0" smtClean="0"/>
          </a:p>
          <a:p>
            <a:pPr lvl="1"/>
            <a:r>
              <a:rPr lang="en-US" dirty="0" smtClean="0"/>
              <a:t>Most common start-up funding types:</a:t>
            </a:r>
          </a:p>
          <a:p>
            <a:pPr lvl="1"/>
            <a:endParaRPr lang="en-US" sz="3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Seed/angel - early </a:t>
            </a:r>
            <a:r>
              <a:rPr lang="en-US" dirty="0"/>
              <a:t>stage </a:t>
            </a:r>
            <a:r>
              <a:rPr lang="en-US" dirty="0" smtClean="0"/>
              <a:t>start-ups.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00" dirty="0" smtClean="0"/>
          </a:p>
          <a:p>
            <a:pPr marL="914400" lvl="2" indent="0">
              <a:buNone/>
            </a:pPr>
            <a:endParaRPr lang="en-US" sz="1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venture - occurs </a:t>
            </a:r>
            <a:r>
              <a:rPr lang="en-US" dirty="0"/>
              <a:t>after seed or angel stages and involves a relatively higher amount of investment.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sz="1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Private </a:t>
            </a:r>
            <a:r>
              <a:rPr lang="en-US" dirty="0"/>
              <a:t>equity </a:t>
            </a:r>
            <a:r>
              <a:rPr lang="en-US" dirty="0" smtClean="0"/>
              <a:t>- associated </a:t>
            </a:r>
            <a:r>
              <a:rPr lang="en-US" dirty="0"/>
              <a:t>with much larger companies and involve much higher investments than venture type.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6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5" y="709155"/>
            <a:ext cx="10515600" cy="5520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2. Country Analysis: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stage identifies the countries which have been most heavily invested in the past</a:t>
            </a:r>
            <a:r>
              <a:rPr lang="en-US" dirty="0" smtClean="0"/>
              <a:t>.</a:t>
            </a:r>
          </a:p>
          <a:p>
            <a:pPr lvl="1"/>
            <a:endParaRPr lang="en-US" sz="500" dirty="0" smtClean="0"/>
          </a:p>
          <a:p>
            <a:pPr lvl="1"/>
            <a:r>
              <a:rPr lang="en-US" dirty="0"/>
              <a:t>According to the spark funds constraints, the top English speaking countries with highest amount of funding needs to be </a:t>
            </a:r>
            <a:r>
              <a:rPr lang="en-US" dirty="0" smtClean="0"/>
              <a:t>found.</a:t>
            </a:r>
          </a:p>
          <a:p>
            <a:pPr lvl="1"/>
            <a:endParaRPr lang="en-IN" dirty="0" smtClean="0"/>
          </a:p>
          <a:p>
            <a:pPr marL="514350" indent="-514350">
              <a:buAutoNum type="arabicPeriod" startAt="3"/>
            </a:pPr>
            <a:r>
              <a:rPr lang="en-IN" dirty="0" smtClean="0"/>
              <a:t>Sector Analysis:</a:t>
            </a:r>
          </a:p>
          <a:p>
            <a:pPr marL="514350" indent="-514350">
              <a:buAutoNum type="arabicPeriod" startAt="3"/>
            </a:pPr>
            <a:endParaRPr lang="en-IN" sz="900" dirty="0" smtClean="0"/>
          </a:p>
          <a:p>
            <a:pPr lvl="1"/>
            <a:r>
              <a:rPr lang="en-US" dirty="0"/>
              <a:t>Understanding the distribution of investments across the eight main sectors</a:t>
            </a:r>
            <a:r>
              <a:rPr lang="en-US" dirty="0" smtClean="0"/>
              <a:t>.</a:t>
            </a:r>
          </a:p>
          <a:p>
            <a:pPr lvl="1"/>
            <a:endParaRPr lang="en-US" sz="500" dirty="0" smtClean="0"/>
          </a:p>
          <a:p>
            <a:pPr lvl="1"/>
            <a:r>
              <a:rPr lang="en-IN" dirty="0" smtClean="0"/>
              <a:t>Sub-sectors of </a:t>
            </a:r>
            <a:r>
              <a:rPr lang="en-IN" dirty="0"/>
              <a:t>companies and rounds data </a:t>
            </a:r>
            <a:r>
              <a:rPr lang="en-IN" dirty="0" smtClean="0"/>
              <a:t>are mapped </a:t>
            </a:r>
            <a:r>
              <a:rPr lang="en-IN" dirty="0"/>
              <a:t>to its main </a:t>
            </a:r>
            <a:r>
              <a:rPr lang="en-IN" dirty="0" smtClean="0"/>
              <a:t>sector.</a:t>
            </a:r>
          </a:p>
          <a:p>
            <a:pPr lvl="1"/>
            <a:endParaRPr lang="en-IN" sz="500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the most heavily invested main sectors in each of the </a:t>
            </a:r>
            <a:r>
              <a:rPr lang="en-US" dirty="0" smtClean="0"/>
              <a:t>best </a:t>
            </a:r>
            <a:r>
              <a:rPr lang="en-US" dirty="0"/>
              <a:t>English speaking countries for best identified funding types in the range of 5 to 15 million USD.</a:t>
            </a:r>
            <a:endParaRPr lang="en-I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6" y="0"/>
            <a:ext cx="10515600" cy="1325563"/>
          </a:xfrm>
        </p:spPr>
        <p:txBody>
          <a:bodyPr/>
          <a:lstStyle/>
          <a:p>
            <a:r>
              <a:rPr lang="en-IN" b="1" dirty="0" smtClean="0"/>
              <a:t>Experiments and 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" y="1668493"/>
            <a:ext cx="10515600" cy="5181926"/>
          </a:xfrm>
        </p:spPr>
        <p:txBody>
          <a:bodyPr/>
          <a:lstStyle/>
          <a:p>
            <a:r>
              <a:rPr lang="en-IN" dirty="0" smtClean="0"/>
              <a:t>Read the companies and rounds data files.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2396210"/>
            <a:ext cx="11164368" cy="16261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3110" y="4022403"/>
            <a:ext cx="428976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1:  company details in companies.txt.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58" y="4793780"/>
            <a:ext cx="9071183" cy="12326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69424" y="6008170"/>
            <a:ext cx="455445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IN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2:  Funding rounds details in rounds.csv.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93" y="581113"/>
            <a:ext cx="10515600" cy="60688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Stage 1 (Investment Type Analysis):</a:t>
            </a:r>
          </a:p>
          <a:p>
            <a:pPr marL="514350" indent="-514350">
              <a:buFont typeface="+mj-lt"/>
              <a:buAutoNum type="arabicPeriod"/>
            </a:pPr>
            <a:endParaRPr lang="en-IN" sz="800" dirty="0" smtClean="0"/>
          </a:p>
          <a:p>
            <a:pPr lvl="1"/>
            <a:r>
              <a:rPr lang="en-IN" dirty="0" smtClean="0"/>
              <a:t>Merge the companies data with rounds data on lowercased values of attribute ‘permalink’.</a:t>
            </a:r>
          </a:p>
          <a:p>
            <a:pPr lvl="1"/>
            <a:endParaRPr lang="en-IN" sz="400" dirty="0" smtClean="0"/>
          </a:p>
          <a:p>
            <a:pPr lvl="1"/>
            <a:r>
              <a:rPr lang="en-IN" dirty="0" smtClean="0"/>
              <a:t>Merge operation done by intersection of keys from both </a:t>
            </a:r>
            <a:r>
              <a:rPr lang="en-IN" dirty="0" err="1" smtClean="0"/>
              <a:t>dataframes</a:t>
            </a:r>
            <a:r>
              <a:rPr lang="en-IN" dirty="0" smtClean="0"/>
              <a:t> to get resultant </a:t>
            </a:r>
            <a:r>
              <a:rPr lang="en-IN" dirty="0" err="1" smtClean="0"/>
              <a:t>dataframe</a:t>
            </a:r>
            <a:r>
              <a:rPr lang="en-IN" dirty="0" smtClean="0"/>
              <a:t> (DF) </a:t>
            </a:r>
            <a:r>
              <a:rPr lang="en-IN" dirty="0" err="1" smtClean="0"/>
              <a:t>master_frame</a:t>
            </a:r>
            <a:r>
              <a:rPr lang="en-IN" dirty="0" smtClean="0"/>
              <a:t>.</a:t>
            </a:r>
          </a:p>
          <a:p>
            <a:pPr lvl="1"/>
            <a:endParaRPr lang="en-IN" sz="400" dirty="0" smtClean="0"/>
          </a:p>
          <a:p>
            <a:pPr lvl="1"/>
            <a:r>
              <a:rPr lang="en-IN" dirty="0" smtClean="0"/>
              <a:t>Clean the DF </a:t>
            </a:r>
            <a:r>
              <a:rPr lang="en-IN" dirty="0" err="1" smtClean="0"/>
              <a:t>master_frame</a:t>
            </a:r>
            <a:r>
              <a:rPr lang="en-IN" dirty="0" smtClean="0"/>
              <a:t> by </a:t>
            </a:r>
            <a:r>
              <a:rPr lang="en-IN" dirty="0"/>
              <a:t>dropping all </a:t>
            </a:r>
            <a:r>
              <a:rPr lang="en-IN" dirty="0" smtClean="0"/>
              <a:t>non-contributing attributes </a:t>
            </a:r>
            <a:r>
              <a:rPr lang="en-IN" dirty="0"/>
              <a:t>and null values.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80" y="4281518"/>
            <a:ext cx="9251731" cy="15603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6885" y="5841889"/>
            <a:ext cx="364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Figure3:  </a:t>
            </a:r>
            <a:r>
              <a:rPr lang="en-IN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Master_frame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sample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9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1112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Analysis on Spark Funds Investment </vt:lpstr>
      <vt:lpstr>Introduction</vt:lpstr>
      <vt:lpstr>Dataset Description</vt:lpstr>
      <vt:lpstr>PowerPoint Presentation</vt:lpstr>
      <vt:lpstr>Objective</vt:lpstr>
      <vt:lpstr>Methodology</vt:lpstr>
      <vt:lpstr>PowerPoint Presentation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Codes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Vyshnav M T</dc:creator>
  <cp:lastModifiedBy>Vyshnav M T</cp:lastModifiedBy>
  <cp:revision>63</cp:revision>
  <dcterms:created xsi:type="dcterms:W3CDTF">2019-10-20T15:38:31Z</dcterms:created>
  <dcterms:modified xsi:type="dcterms:W3CDTF">2019-10-23T06:02:31Z</dcterms:modified>
</cp:coreProperties>
</file>