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75" r:id="rId2"/>
    <p:sldId id="388" r:id="rId3"/>
    <p:sldId id="392" r:id="rId4"/>
    <p:sldId id="393" r:id="rId5"/>
    <p:sldId id="394" r:id="rId6"/>
    <p:sldId id="395" r:id="rId7"/>
    <p:sldId id="396" r:id="rId8"/>
    <p:sldId id="398" r:id="rId9"/>
    <p:sldId id="399" r:id="rId10"/>
    <p:sldId id="400" r:id="rId11"/>
    <p:sldId id="397" r:id="rId12"/>
    <p:sldId id="401" r:id="rId13"/>
    <p:sldId id="30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590" autoAdjust="0"/>
  </p:normalViewPr>
  <p:slideViewPr>
    <p:cSldViewPr showGuides="1">
      <p:cViewPr varScale="1">
        <p:scale>
          <a:sx n="90" d="100"/>
          <a:sy n="90" d="100"/>
        </p:scale>
        <p:origin x="14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t>10/29/2025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t>10/29/2025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D238FA3-189B-4AA8-9E46-1FED810FB611}" type="slidenum">
              <a:rPr lang="en-US" smtClean="0"/>
              <a:t>6</a:t>
            </a:fld>
            <a:endParaRPr lang="en-US"/>
          </a:p>
        </p:txBody>
      </p:sp>
    </p:spTree>
    <p:extLst>
      <p:ext uri="{BB962C8B-B14F-4D97-AF65-F5344CB8AC3E}">
        <p14:creationId xmlns:p14="http://schemas.microsoft.com/office/powerpoint/2010/main" val="2350627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29 October 2025</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29 October 2025</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29 October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29 October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29 October 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571500" y="449944"/>
            <a:ext cx="7772400" cy="3505199"/>
          </a:xfrm>
        </p:spPr>
        <p:txBody>
          <a:bodyPr>
            <a:normAutofit/>
          </a:bodyPr>
          <a:lstStyle/>
          <a:p>
            <a:br>
              <a:rPr lang="en-IN" sz="2000" dirty="0">
                <a:solidFill>
                  <a:schemeClr val="accent1">
                    <a:lumMod val="50000"/>
                  </a:schemeClr>
                </a:solidFill>
                <a:latin typeface="Arial" panose="020B0604020202020204" pitchFamily="34" charset="0"/>
                <a:cs typeface="Arial" panose="020B0604020202020204" pitchFamily="34" charset="0"/>
              </a:rPr>
            </a:br>
            <a:br>
              <a:rPr lang="en-IN" sz="2400" dirty="0">
                <a:solidFill>
                  <a:schemeClr val="accent1">
                    <a:lumMod val="50000"/>
                  </a:schemeClr>
                </a:solidFill>
                <a:latin typeface="Arial" panose="020B0604020202020204" pitchFamily="34" charset="0"/>
                <a:cs typeface="Arial" panose="020B0604020202020204" pitchFamily="34" charset="0"/>
              </a:rPr>
            </a:b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17" name="Subtitle 2"/>
          <p:cNvSpPr>
            <a:spLocks noGrp="1"/>
          </p:cNvSpPr>
          <p:nvPr>
            <p:ph type="subTitle" idx="1"/>
          </p:nvPr>
        </p:nvSpPr>
        <p:spPr>
          <a:xfrm>
            <a:off x="835660" y="2520552"/>
            <a:ext cx="7394943" cy="1115155"/>
          </a:xfrm>
        </p:spPr>
        <p:txBody>
          <a:bodyPr>
            <a:normAutofit fontScale="55000" lnSpcReduction="20000"/>
          </a:bodyPr>
          <a:lstStyle/>
          <a:p>
            <a:endParaRPr lang="en-US" sz="4400" dirty="0">
              <a:solidFill>
                <a:srgbClr val="7030A0"/>
              </a:solidFill>
              <a:latin typeface="Arial" panose="020B0604020202020204" pitchFamily="34" charset="0"/>
              <a:cs typeface="Arial" panose="020B0604020202020204" pitchFamily="34" charset="0"/>
            </a:endParaRPr>
          </a:p>
          <a:p>
            <a:r>
              <a:rPr lang="en-US" sz="4500" b="1" dirty="0">
                <a:solidFill>
                  <a:srgbClr val="7030A0"/>
                </a:solidFill>
                <a:latin typeface="Arial" panose="020B0604020202020204" pitchFamily="34" charset="0"/>
                <a:cs typeface="Arial" panose="020B0604020202020204" pitchFamily="34" charset="0"/>
              </a:rPr>
              <a:t>TASK MANAGEMENT SYSTEM</a:t>
            </a:r>
          </a:p>
          <a:p>
            <a:r>
              <a:rPr lang="en-US" sz="3300" b="1" dirty="0">
                <a:solidFill>
                  <a:srgbClr val="7030A0"/>
                </a:solidFill>
                <a:latin typeface="Arial" panose="020B0604020202020204" pitchFamily="34" charset="0"/>
                <a:cs typeface="Arial" panose="020B0604020202020204" pitchFamily="34" charset="0"/>
              </a:rPr>
              <a:t>JAVA FULLSTACK PROJECT</a:t>
            </a: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264FFBAA-9A17-4F9A-B1BD-20F0F5B52AB6}" type="datetime3">
              <a:rPr lang="en-US" smtClean="0"/>
              <a:t>29 October 2025</a:t>
            </a:fld>
            <a:endParaRPr lang="en-US" dirty="0"/>
          </a:p>
        </p:txBody>
      </p:sp>
      <p:sp>
        <p:nvSpPr>
          <p:cNvPr id="6" name="Footer Placeholder 5"/>
          <p:cNvSpPr>
            <a:spLocks noGrp="1"/>
          </p:cNvSpPr>
          <p:nvPr>
            <p:ph type="ftr" sz="quarter" idx="11"/>
          </p:nvPr>
        </p:nvSpPr>
        <p:spPr/>
        <p:txBody>
          <a:bodyPr/>
          <a:lstStyle/>
          <a:p>
            <a:r>
              <a:rPr lang="en-US" dirty="0"/>
              <a:t>School of Computing - CSE</a:t>
            </a:r>
          </a:p>
        </p:txBody>
      </p:sp>
      <p:sp>
        <p:nvSpPr>
          <p:cNvPr id="5" name="Slide Number Placeholder 4"/>
          <p:cNvSpPr>
            <a:spLocks noGrp="1"/>
          </p:cNvSpPr>
          <p:nvPr>
            <p:ph type="sldNum" sz="quarter" idx="12"/>
          </p:nvPr>
        </p:nvSpPr>
        <p:spPr/>
        <p:txBody>
          <a:bodyPr/>
          <a:lstStyle/>
          <a:p>
            <a:fld id="{C0EC1BDC-9B67-430D-970A-E36C75175141}" type="slidenum">
              <a:rPr lang="en-US" smtClean="0"/>
              <a:t>1</a:t>
            </a:fld>
            <a:endParaRPr lang="en-US"/>
          </a:p>
        </p:txBody>
      </p:sp>
      <p:pic>
        <p:nvPicPr>
          <p:cNvPr id="3" name="image2.jpeg"/>
          <p:cNvPicPr/>
          <p:nvPr/>
        </p:nvPicPr>
        <p:blipFill>
          <a:blip r:embed="rId3" cstate="print"/>
          <a:stretch>
            <a:fillRect/>
          </a:stretch>
        </p:blipFill>
        <p:spPr>
          <a:xfrm>
            <a:off x="304800" y="136525"/>
            <a:ext cx="8610600" cy="1696686"/>
          </a:xfrm>
          <a:prstGeom prst="rect">
            <a:avLst/>
          </a:prstGeom>
          <a:ln>
            <a:solidFill>
              <a:srgbClr val="002060"/>
            </a:solidFill>
          </a:ln>
        </p:spPr>
      </p:pic>
      <p:sp>
        <p:nvSpPr>
          <p:cNvPr id="14" name="TextBox 13"/>
          <p:cNvSpPr txBox="1"/>
          <p:nvPr/>
        </p:nvSpPr>
        <p:spPr>
          <a:xfrm>
            <a:off x="342896" y="1986960"/>
            <a:ext cx="8610599" cy="707886"/>
          </a:xfrm>
          <a:prstGeom prst="rect">
            <a:avLst/>
          </a:prstGeom>
          <a:noFill/>
        </p:spPr>
        <p:txBody>
          <a:bodyPr wrap="square">
            <a:spAutoFit/>
          </a:bodyPr>
          <a:lstStyle/>
          <a:p>
            <a:pPr algn="ctr"/>
            <a:r>
              <a:rPr lang="en-IN" sz="2000" b="1" dirty="0">
                <a:latin typeface="Arial" panose="020B0604020202020204" pitchFamily="34" charset="0"/>
                <a:cs typeface="Arial" panose="020B0604020202020204" pitchFamily="34" charset="0"/>
              </a:rPr>
              <a:t>DEPARTMENT OF COMPUTER SCIENCE AND ENGINEERING</a:t>
            </a:r>
          </a:p>
          <a:p>
            <a:pPr algn="ctr"/>
            <a:endParaRPr lang="en-IN" sz="2000" b="1" dirty="0">
              <a:latin typeface="Arial" panose="020B0604020202020204" pitchFamily="34" charset="0"/>
              <a:cs typeface="Arial" panose="020B0604020202020204" pitchFamily="34" charset="0"/>
            </a:endParaRPr>
          </a:p>
        </p:txBody>
      </p:sp>
      <p:sp>
        <p:nvSpPr>
          <p:cNvPr id="29" name="Subtitle 2"/>
          <p:cNvSpPr txBox="1"/>
          <p:nvPr/>
        </p:nvSpPr>
        <p:spPr>
          <a:xfrm>
            <a:off x="457200" y="4302429"/>
            <a:ext cx="8381999" cy="14878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000" b="1" dirty="0">
                <a:solidFill>
                  <a:schemeClr val="tx1"/>
                </a:solidFill>
              </a:rPr>
              <a:t>PROJECT STUDENT</a:t>
            </a:r>
            <a:r>
              <a:rPr lang="en-US" sz="2400" b="1" dirty="0">
                <a:solidFill>
                  <a:schemeClr val="tx1"/>
                </a:solidFill>
              </a:rPr>
              <a:t>:                                                 </a:t>
            </a:r>
          </a:p>
          <a:p>
            <a:pPr algn="l"/>
            <a:r>
              <a:rPr lang="en-US" sz="1800" b="1" dirty="0" err="1">
                <a:solidFill>
                  <a:schemeClr val="tx1"/>
                </a:solidFill>
              </a:rPr>
              <a:t>Vyshnavi.M</a:t>
            </a:r>
            <a:r>
              <a:rPr lang="en-US" sz="1800" b="1" dirty="0">
                <a:solidFill>
                  <a:schemeClr val="tx1"/>
                </a:solidFill>
              </a:rPr>
              <a:t> (43110532)                                     </a:t>
            </a:r>
          </a:p>
          <a:p>
            <a:pPr algn="l"/>
            <a:r>
              <a:rPr lang="en-US" sz="2000" b="1" dirty="0">
                <a:solidFill>
                  <a:schemeClr val="tx1"/>
                </a:solidFill>
              </a:rPr>
              <a:t>                   </a:t>
            </a:r>
            <a:endParaRPr lang="en-GB"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B8888-9EBC-783D-11BF-C88E522357AD}"/>
              </a:ext>
            </a:extLst>
          </p:cNvPr>
          <p:cNvSpPr>
            <a:spLocks noGrp="1"/>
          </p:cNvSpPr>
          <p:nvPr>
            <p:ph type="title"/>
          </p:nvPr>
        </p:nvSpPr>
        <p:spPr>
          <a:xfrm>
            <a:off x="457200" y="1066800"/>
            <a:ext cx="8071340" cy="76200"/>
          </a:xfrm>
        </p:spPr>
        <p:txBody>
          <a:bodyPr>
            <a:normAutofit fontScale="90000"/>
          </a:bodyPr>
          <a:lstStyle/>
          <a:p>
            <a:r>
              <a:rPr lang="en-IN" b="1" dirty="0">
                <a:solidFill>
                  <a:srgbClr val="0070C0"/>
                </a:solidFill>
                <a:latin typeface="Arial" panose="020B0604020202020204" pitchFamily="34" charset="0"/>
                <a:cs typeface="Arial" panose="020B0604020202020204" pitchFamily="34" charset="0"/>
              </a:rPr>
              <a:t>Frontend Implementation</a:t>
            </a:r>
            <a:br>
              <a:rPr lang="en-IN" b="1" dirty="0">
                <a:solidFill>
                  <a:srgbClr val="0070C0"/>
                </a:solidFill>
                <a:latin typeface="Arial" panose="020B0604020202020204" pitchFamily="34" charset="0"/>
                <a:cs typeface="Arial" panose="020B0604020202020204" pitchFamily="34" charset="0"/>
              </a:rPr>
            </a:br>
            <a:endParaRPr lang="en-IN" b="1" dirty="0">
              <a:solidFill>
                <a:srgbClr val="0070C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048DE7BC-D08C-066E-CAE8-0DA7B986CBCC}"/>
              </a:ext>
            </a:extLst>
          </p:cNvPr>
          <p:cNvSpPr>
            <a:spLocks noGrp="1"/>
          </p:cNvSpPr>
          <p:nvPr>
            <p:ph type="dt" sz="half" idx="10"/>
          </p:nvPr>
        </p:nvSpPr>
        <p:spPr/>
        <p:txBody>
          <a:bodyPr/>
          <a:lstStyle/>
          <a:p>
            <a:fld id="{B97CCCDB-4457-4C48-985F-BD1C33DF88D2}" type="datetime3">
              <a:rPr lang="en-US" smtClean="0"/>
              <a:t>29 October 2025</a:t>
            </a:fld>
            <a:endParaRPr lang="en-US"/>
          </a:p>
        </p:txBody>
      </p:sp>
      <p:sp>
        <p:nvSpPr>
          <p:cNvPr id="4" name="Footer Placeholder 3">
            <a:extLst>
              <a:ext uri="{FF2B5EF4-FFF2-40B4-BE49-F238E27FC236}">
                <a16:creationId xmlns:a16="http://schemas.microsoft.com/office/drawing/2014/main" id="{D414A936-EBDE-1855-7E4B-E0C89606F229}"/>
              </a:ext>
            </a:extLst>
          </p:cNvPr>
          <p:cNvSpPr>
            <a:spLocks noGrp="1"/>
          </p:cNvSpPr>
          <p:nvPr>
            <p:ph type="ftr" sz="quarter" idx="11"/>
          </p:nvPr>
        </p:nvSpPr>
        <p:spPr/>
        <p:txBody>
          <a:bodyPr/>
          <a:lstStyle/>
          <a:p>
            <a:r>
              <a:rPr lang="en-US"/>
              <a:t>School of Computing - CSE</a:t>
            </a:r>
          </a:p>
        </p:txBody>
      </p:sp>
      <p:sp>
        <p:nvSpPr>
          <p:cNvPr id="5" name="Slide Number Placeholder 4">
            <a:extLst>
              <a:ext uri="{FF2B5EF4-FFF2-40B4-BE49-F238E27FC236}">
                <a16:creationId xmlns:a16="http://schemas.microsoft.com/office/drawing/2014/main" id="{69C609B9-C4A8-84AD-1F44-67ECD74D8BBE}"/>
              </a:ext>
            </a:extLst>
          </p:cNvPr>
          <p:cNvSpPr>
            <a:spLocks noGrp="1"/>
          </p:cNvSpPr>
          <p:nvPr>
            <p:ph type="sldNum" sz="quarter" idx="12"/>
          </p:nvPr>
        </p:nvSpPr>
        <p:spPr/>
        <p:txBody>
          <a:bodyPr/>
          <a:lstStyle/>
          <a:p>
            <a:fld id="{7B28076C-CE04-4A00-BFAA-A90EA8355859}" type="slidenum">
              <a:rPr lang="en-US" smtClean="0"/>
              <a:t>10</a:t>
            </a:fld>
            <a:endParaRPr lang="en-US"/>
          </a:p>
        </p:txBody>
      </p:sp>
      <p:sp>
        <p:nvSpPr>
          <p:cNvPr id="7" name="TextBox 6">
            <a:extLst>
              <a:ext uri="{FF2B5EF4-FFF2-40B4-BE49-F238E27FC236}">
                <a16:creationId xmlns:a16="http://schemas.microsoft.com/office/drawing/2014/main" id="{3E386C2F-D3C1-7307-E371-5ADDFAC39535}"/>
              </a:ext>
            </a:extLst>
          </p:cNvPr>
          <p:cNvSpPr txBox="1"/>
          <p:nvPr/>
        </p:nvSpPr>
        <p:spPr>
          <a:xfrm>
            <a:off x="609600" y="1600200"/>
            <a:ext cx="7315200" cy="2308324"/>
          </a:xfrm>
          <a:prstGeom prst="rect">
            <a:avLst/>
          </a:prstGeom>
          <a:noFill/>
        </p:spPr>
        <p:txBody>
          <a:bodyPr wrap="square">
            <a:spAutoFit/>
          </a:bodyPr>
          <a:lstStyle/>
          <a:p>
            <a:pPr>
              <a:buFont typeface="Arial" panose="020B0604020202020204" pitchFamily="34" charset="0"/>
              <a:buChar char="•"/>
            </a:pPr>
            <a:r>
              <a:rPr lang="en-US" sz="2400" dirty="0"/>
              <a:t>Developed using </a:t>
            </a:r>
            <a:r>
              <a:rPr lang="en-US" sz="2400" b="1" dirty="0"/>
              <a:t>React.js</a:t>
            </a:r>
            <a:r>
              <a:rPr lang="en-US" sz="2400" dirty="0"/>
              <a:t> with hooks.</a:t>
            </a:r>
          </a:p>
          <a:p>
            <a:pPr>
              <a:buFont typeface="Arial" panose="020B0604020202020204" pitchFamily="34" charset="0"/>
              <a:buChar char="•"/>
            </a:pPr>
            <a:r>
              <a:rPr lang="en-US" sz="2400" dirty="0"/>
              <a:t>Integrated </a:t>
            </a:r>
            <a:r>
              <a:rPr lang="en-US" sz="2400" b="1" dirty="0"/>
              <a:t>Axios</a:t>
            </a:r>
            <a:r>
              <a:rPr lang="en-US" sz="2400" dirty="0"/>
              <a:t> for API communication.</a:t>
            </a:r>
          </a:p>
          <a:p>
            <a:pPr>
              <a:buFont typeface="Arial" panose="020B0604020202020204" pitchFamily="34" charset="0"/>
              <a:buChar char="•"/>
            </a:pPr>
            <a:r>
              <a:rPr lang="en-US" sz="2400" dirty="0"/>
              <a:t>Managed navigation using </a:t>
            </a:r>
            <a:r>
              <a:rPr lang="en-US" sz="2400" b="1" dirty="0"/>
              <a:t>React Router</a:t>
            </a:r>
            <a:r>
              <a:rPr lang="en-US" sz="2400" dirty="0"/>
              <a:t>.</a:t>
            </a:r>
          </a:p>
          <a:p>
            <a:pPr>
              <a:buFont typeface="Arial" panose="020B0604020202020204" pitchFamily="34" charset="0"/>
              <a:buChar char="•"/>
            </a:pPr>
            <a:r>
              <a:rPr lang="en-US" sz="2400" dirty="0"/>
              <a:t>Used </a:t>
            </a:r>
            <a:r>
              <a:rPr lang="en-US" sz="2400" b="1" dirty="0"/>
              <a:t>state management</a:t>
            </a:r>
            <a:r>
              <a:rPr lang="en-US" sz="2400" dirty="0"/>
              <a:t> for real-time UI updates.</a:t>
            </a:r>
          </a:p>
          <a:p>
            <a:pPr>
              <a:buFont typeface="Arial" panose="020B0604020202020204" pitchFamily="34" charset="0"/>
              <a:buChar char="•"/>
            </a:pPr>
            <a:r>
              <a:rPr lang="en-US" sz="2400" dirty="0"/>
              <a:t>Modal components used for edit/delete confirmations.</a:t>
            </a:r>
          </a:p>
          <a:p>
            <a:pPr>
              <a:buFont typeface="Arial" panose="020B0604020202020204" pitchFamily="34" charset="0"/>
              <a:buChar char="•"/>
            </a:pPr>
            <a:r>
              <a:rPr lang="en-US" sz="2400" dirty="0"/>
              <a:t>Responsive layout built with modern CSS.</a:t>
            </a:r>
          </a:p>
        </p:txBody>
      </p:sp>
    </p:spTree>
    <p:extLst>
      <p:ext uri="{BB962C8B-B14F-4D97-AF65-F5344CB8AC3E}">
        <p14:creationId xmlns:p14="http://schemas.microsoft.com/office/powerpoint/2010/main" val="4062223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6587-CEAC-F1AD-C6B0-AF5EA7B408A7}"/>
              </a:ext>
            </a:extLst>
          </p:cNvPr>
          <p:cNvSpPr>
            <a:spLocks noGrp="1"/>
          </p:cNvSpPr>
          <p:nvPr>
            <p:ph type="title"/>
          </p:nvPr>
        </p:nvSpPr>
        <p:spPr>
          <a:xfrm>
            <a:off x="228600" y="-685800"/>
            <a:ext cx="8229600" cy="2819401"/>
          </a:xfrm>
        </p:spPr>
        <p:txBody>
          <a:bodyPr/>
          <a:lstStyle/>
          <a:p>
            <a:r>
              <a:rPr lang="en-US" b="1" dirty="0">
                <a:solidFill>
                  <a:schemeClr val="accent1"/>
                </a:solidFill>
                <a:latin typeface="Arial" panose="020B0604020202020204" pitchFamily="34" charset="0"/>
                <a:cs typeface="Arial"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2E382BAD-D09A-A14F-30A8-85D071924C60}"/>
              </a:ext>
            </a:extLst>
          </p:cNvPr>
          <p:cNvSpPr>
            <a:spLocks noGrp="1"/>
          </p:cNvSpPr>
          <p:nvPr>
            <p:ph idx="1"/>
          </p:nvPr>
        </p:nvSpPr>
        <p:spPr>
          <a:xfrm>
            <a:off x="381000" y="1295400"/>
            <a:ext cx="8534400" cy="5181600"/>
          </a:xfrm>
        </p:spPr>
        <p:txBody>
          <a:bodyPr>
            <a:noAutofit/>
          </a:bodyPr>
          <a:lstStyle/>
          <a:p>
            <a:pPr marL="0" indent="0">
              <a:buNone/>
            </a:pPr>
            <a:r>
              <a:rPr lang="en-GB" sz="2400" dirty="0">
                <a:cs typeface="Arial" panose="020B0604020202020204" pitchFamily="34" charset="0"/>
              </a:rPr>
              <a:t>In conclusion, a task management system is an essential tool that streamlines the planning, organization, assignment, and tracking of tasks within projects or teams. By providing features such as task creation, assignment, prioritization, progress tracking, collaboration tools, and notifications, it enhances productivity, accountability, and communication. The system’s design and architecture support scalability, security, and real-time updates, enabling teams to manage workflows efficiently. As task management systems continue to evolve, integrating intelligent automation, improved analytics, and adaptive workflows will further enhance their ability to meet dynamic project demands. Implementing an effective task management system contributes significantly to achieving project goals, optimizing resources, and fostering seamless teamwork in any organizational setting</a:t>
            </a:r>
            <a:r>
              <a:rPr lang="en-GB" sz="2000"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30558E01-EE43-61C6-F7A3-C91284E89E4E}"/>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8E152042-24A5-D8F9-432F-76BFFEB65B8C}"/>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2CD0AFA9-DB51-E640-59B3-CEF950CE7024}"/>
              </a:ext>
            </a:extLst>
          </p:cNvPr>
          <p:cNvSpPr>
            <a:spLocks noGrp="1"/>
          </p:cNvSpPr>
          <p:nvPr>
            <p:ph type="sldNum" sz="quarter" idx="12"/>
          </p:nvPr>
        </p:nvSpPr>
        <p:spPr/>
        <p:txBody>
          <a:bodyPr/>
          <a:lstStyle/>
          <a:p>
            <a:fld id="{7B28076C-CE04-4A00-BFAA-A90EA8355859}" type="slidenum">
              <a:rPr lang="en-US" smtClean="0"/>
              <a:t>11</a:t>
            </a:fld>
            <a:endParaRPr lang="en-US"/>
          </a:p>
        </p:txBody>
      </p:sp>
      <p:sp>
        <p:nvSpPr>
          <p:cNvPr id="7" name="Title 1">
            <a:extLst>
              <a:ext uri="{FF2B5EF4-FFF2-40B4-BE49-F238E27FC236}">
                <a16:creationId xmlns:a16="http://schemas.microsoft.com/office/drawing/2014/main" id="{A863E07A-C78E-8639-5AEA-E982F64F10F0}"/>
              </a:ext>
            </a:extLst>
          </p:cNvPr>
          <p:cNvSpPr txBox="1">
            <a:spLocks/>
          </p:cNvSpPr>
          <p:nvPr/>
        </p:nvSpPr>
        <p:spPr>
          <a:xfrm>
            <a:off x="1346199" y="694266"/>
            <a:ext cx="3437467" cy="6773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3600" b="1" dirty="0">
              <a:solidFill>
                <a:schemeClr val="accent1"/>
              </a:solidFill>
              <a:latin typeface="Arial" panose="020B0604020202020204" pitchFamily="34" charset="0"/>
              <a:cs typeface="Arial" panose="020B0604020202020204" pitchFamily="34" charset="0"/>
            </a:endParaRPr>
          </a:p>
        </p:txBody>
      </p:sp>
      <p:sp>
        <p:nvSpPr>
          <p:cNvPr id="8" name="Content Placeholder 6">
            <a:extLst>
              <a:ext uri="{FF2B5EF4-FFF2-40B4-BE49-F238E27FC236}">
                <a16:creationId xmlns:a16="http://schemas.microsoft.com/office/drawing/2014/main" id="{4D810AC0-2C5E-1B50-1D0A-F9CBC196F0B0}"/>
              </a:ext>
            </a:extLst>
          </p:cNvPr>
          <p:cNvSpPr txBox="1">
            <a:spLocks/>
          </p:cNvSpPr>
          <p:nvPr/>
        </p:nvSpPr>
        <p:spPr>
          <a:xfrm>
            <a:off x="485245" y="1544919"/>
            <a:ext cx="5416023" cy="39414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7742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7E0C-CA74-CB88-FC27-0292E09BBAAD}"/>
              </a:ext>
            </a:extLst>
          </p:cNvPr>
          <p:cNvSpPr>
            <a:spLocks noGrp="1"/>
          </p:cNvSpPr>
          <p:nvPr>
            <p:ph type="title"/>
          </p:nvPr>
        </p:nvSpPr>
        <p:spPr>
          <a:xfrm>
            <a:off x="304800" y="228600"/>
            <a:ext cx="8223740" cy="990600"/>
          </a:xfrm>
        </p:spPr>
        <p:txBody>
          <a:bodyPr/>
          <a:lstStyle/>
          <a:p>
            <a:r>
              <a:rPr lang="en-US" b="1" dirty="0">
                <a:solidFill>
                  <a:srgbClr val="0070C0"/>
                </a:solidFill>
              </a:rPr>
              <a:t>RESULTS</a:t>
            </a:r>
            <a:endParaRPr lang="en-IN" b="1" dirty="0">
              <a:solidFill>
                <a:srgbClr val="0070C0"/>
              </a:solidFill>
            </a:endParaRPr>
          </a:p>
        </p:txBody>
      </p:sp>
      <p:sp>
        <p:nvSpPr>
          <p:cNvPr id="3" name="Date Placeholder 2">
            <a:extLst>
              <a:ext uri="{FF2B5EF4-FFF2-40B4-BE49-F238E27FC236}">
                <a16:creationId xmlns:a16="http://schemas.microsoft.com/office/drawing/2014/main" id="{3AE90693-DF77-ADE7-DA77-B4A73FB5664F}"/>
              </a:ext>
            </a:extLst>
          </p:cNvPr>
          <p:cNvSpPr>
            <a:spLocks noGrp="1"/>
          </p:cNvSpPr>
          <p:nvPr>
            <p:ph type="dt" sz="half" idx="10"/>
          </p:nvPr>
        </p:nvSpPr>
        <p:spPr/>
        <p:txBody>
          <a:bodyPr/>
          <a:lstStyle/>
          <a:p>
            <a:fld id="{B97CCCDB-4457-4C48-985F-BD1C33DF88D2}" type="datetime3">
              <a:rPr lang="en-US" smtClean="0"/>
              <a:t>29 October 2025</a:t>
            </a:fld>
            <a:endParaRPr lang="en-US"/>
          </a:p>
        </p:txBody>
      </p:sp>
      <p:sp>
        <p:nvSpPr>
          <p:cNvPr id="4" name="Footer Placeholder 3">
            <a:extLst>
              <a:ext uri="{FF2B5EF4-FFF2-40B4-BE49-F238E27FC236}">
                <a16:creationId xmlns:a16="http://schemas.microsoft.com/office/drawing/2014/main" id="{0FAB4FB7-2ABE-86A9-2417-E09E5A9B2A23}"/>
              </a:ext>
            </a:extLst>
          </p:cNvPr>
          <p:cNvSpPr>
            <a:spLocks noGrp="1"/>
          </p:cNvSpPr>
          <p:nvPr>
            <p:ph type="ftr" sz="quarter" idx="11"/>
          </p:nvPr>
        </p:nvSpPr>
        <p:spPr/>
        <p:txBody>
          <a:bodyPr/>
          <a:lstStyle/>
          <a:p>
            <a:r>
              <a:rPr lang="en-US"/>
              <a:t>School of Computing - CSE</a:t>
            </a:r>
          </a:p>
        </p:txBody>
      </p:sp>
      <p:sp>
        <p:nvSpPr>
          <p:cNvPr id="5" name="Slide Number Placeholder 4">
            <a:extLst>
              <a:ext uri="{FF2B5EF4-FFF2-40B4-BE49-F238E27FC236}">
                <a16:creationId xmlns:a16="http://schemas.microsoft.com/office/drawing/2014/main" id="{F3DF5A74-992F-D56D-A300-29BA9B406574}"/>
              </a:ext>
            </a:extLst>
          </p:cNvPr>
          <p:cNvSpPr>
            <a:spLocks noGrp="1"/>
          </p:cNvSpPr>
          <p:nvPr>
            <p:ph type="sldNum" sz="quarter" idx="12"/>
          </p:nvPr>
        </p:nvSpPr>
        <p:spPr/>
        <p:txBody>
          <a:bodyPr/>
          <a:lstStyle/>
          <a:p>
            <a:fld id="{7B28076C-CE04-4A00-BFAA-A90EA8355859}" type="slidenum">
              <a:rPr lang="en-US" smtClean="0"/>
              <a:t>12</a:t>
            </a:fld>
            <a:endParaRPr lang="en-US"/>
          </a:p>
        </p:txBody>
      </p:sp>
      <p:pic>
        <p:nvPicPr>
          <p:cNvPr id="7" name="Picture 6">
            <a:extLst>
              <a:ext uri="{FF2B5EF4-FFF2-40B4-BE49-F238E27FC236}">
                <a16:creationId xmlns:a16="http://schemas.microsoft.com/office/drawing/2014/main" id="{597AD6DD-08F6-F085-4C39-0833F1B3A438}"/>
              </a:ext>
            </a:extLst>
          </p:cNvPr>
          <p:cNvPicPr>
            <a:picLocks noChangeAspect="1"/>
          </p:cNvPicPr>
          <p:nvPr/>
        </p:nvPicPr>
        <p:blipFill>
          <a:blip r:embed="rId2"/>
          <a:stretch>
            <a:fillRect/>
          </a:stretch>
        </p:blipFill>
        <p:spPr>
          <a:xfrm>
            <a:off x="1371599" y="1562100"/>
            <a:ext cx="6248401" cy="3733800"/>
          </a:xfrm>
          <a:prstGeom prst="rect">
            <a:avLst/>
          </a:prstGeom>
        </p:spPr>
      </p:pic>
    </p:spTree>
    <p:extLst>
      <p:ext uri="{BB962C8B-B14F-4D97-AF65-F5344CB8AC3E}">
        <p14:creationId xmlns:p14="http://schemas.microsoft.com/office/powerpoint/2010/main" val="386584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THANK</a:t>
            </a:r>
            <a:r>
              <a:rPr lang="en-IN" dirty="0"/>
              <a:t> </a:t>
            </a:r>
            <a:r>
              <a:rPr lang="en-IN" sz="3600" dirty="0"/>
              <a:t>YOU</a:t>
            </a:r>
          </a:p>
        </p:txBody>
      </p:sp>
      <p:sp>
        <p:nvSpPr>
          <p:cNvPr id="3" name="Date Placeholder 2"/>
          <p:cNvSpPr>
            <a:spLocks noGrp="1"/>
          </p:cNvSpPr>
          <p:nvPr>
            <p:ph type="dt" sz="half" idx="10"/>
          </p:nvPr>
        </p:nvSpPr>
        <p:spPr/>
        <p:txBody>
          <a:bodyPr/>
          <a:lstStyle/>
          <a:p>
            <a:fld id="{9FE8A9F4-4DB3-4EF1-A315-68E41BB689F2}" type="datetime3">
              <a:rPr lang="en-US" smtClean="0"/>
              <a:t>29 October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t>13</a:t>
            </a:fld>
            <a:endParaRPr lang="en-US"/>
          </a:p>
        </p:txBody>
      </p:sp>
      <p:sp>
        <p:nvSpPr>
          <p:cNvPr id="6" name="Rectangle 5"/>
          <p:cNvSpPr/>
          <p:nvPr/>
        </p:nvSpPr>
        <p:spPr>
          <a:xfrm>
            <a:off x="609600" y="2690336"/>
            <a:ext cx="7918940" cy="1384995"/>
          </a:xfrm>
          <a:prstGeom prst="rect">
            <a:avLst/>
          </a:prstGeom>
        </p:spPr>
        <p:txBody>
          <a:bodyPr wrap="square">
            <a:spAutoFit/>
          </a:bodyPr>
          <a:lstStyle/>
          <a:p>
            <a:pPr algn="just"/>
            <a:r>
              <a:rPr lang="en-IN" sz="2800" dirty="0"/>
              <a:t>We thank God, Our Department, Guide, Panel Members, Supportive Professors and all Technical and non Technical staff who helped us in our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70C0"/>
                </a:solidFill>
              </a:rPr>
              <a:t>AGENDA</a:t>
            </a:r>
          </a:p>
        </p:txBody>
      </p:sp>
      <p:sp>
        <p:nvSpPr>
          <p:cNvPr id="3" name="Content Placeholder 2"/>
          <p:cNvSpPr>
            <a:spLocks noGrp="1"/>
          </p:cNvSpPr>
          <p:nvPr>
            <p:ph idx="1"/>
          </p:nvPr>
        </p:nvSpPr>
        <p:spPr>
          <a:xfrm>
            <a:off x="457200" y="1600993"/>
            <a:ext cx="8229600" cy="4525963"/>
          </a:xfrm>
        </p:spPr>
        <p:txBody>
          <a:bodyPr>
            <a:normAutofit fontScale="92500" lnSpcReduction="20000"/>
          </a:bodyPr>
          <a:lstStyle/>
          <a:p>
            <a:r>
              <a:rPr lang="en-US" dirty="0"/>
              <a:t>Abstract or Overview</a:t>
            </a:r>
          </a:p>
          <a:p>
            <a:r>
              <a:rPr lang="en-US" dirty="0"/>
              <a:t>Problem Statement</a:t>
            </a:r>
          </a:p>
          <a:p>
            <a:r>
              <a:rPr lang="en-US" dirty="0"/>
              <a:t>Objectives</a:t>
            </a:r>
          </a:p>
          <a:p>
            <a:r>
              <a:rPr lang="en-US" dirty="0"/>
              <a:t>System Architecture</a:t>
            </a:r>
          </a:p>
          <a:p>
            <a:r>
              <a:rPr lang="en-US" dirty="0"/>
              <a:t>Tech Stack</a:t>
            </a:r>
          </a:p>
          <a:p>
            <a:r>
              <a:rPr lang="en-US" dirty="0"/>
              <a:t>Features &amp; Modules</a:t>
            </a:r>
          </a:p>
          <a:p>
            <a:r>
              <a:rPr lang="en-US" dirty="0"/>
              <a:t>Implementation(</a:t>
            </a:r>
            <a:r>
              <a:rPr lang="en-US" dirty="0" err="1"/>
              <a:t>Backend+Frontend</a:t>
            </a:r>
            <a:r>
              <a:rPr lang="en-US" dirty="0"/>
              <a:t>)</a:t>
            </a:r>
          </a:p>
          <a:p>
            <a:r>
              <a:rPr lang="en-US" dirty="0"/>
              <a:t>Results/ Screenshots</a:t>
            </a:r>
          </a:p>
          <a:p>
            <a:r>
              <a:rPr lang="en-US" dirty="0"/>
              <a:t>Conclusion </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F2AF-3B14-08C4-20C5-B3E48DB219B7}"/>
              </a:ext>
            </a:extLst>
          </p:cNvPr>
          <p:cNvSpPr>
            <a:spLocks noGrp="1"/>
          </p:cNvSpPr>
          <p:nvPr>
            <p:ph type="title"/>
          </p:nvPr>
        </p:nvSpPr>
        <p:spPr/>
        <p:txBody>
          <a:bodyPr/>
          <a:lstStyle/>
          <a:p>
            <a:r>
              <a:rPr lang="en-US" b="1" dirty="0">
                <a:solidFill>
                  <a:schemeClr val="accent1"/>
                </a:solidFill>
                <a:latin typeface="Arial" panose="020B0604020202020204" pitchFamily="34" charset="0"/>
                <a:cs typeface="Arial" panose="020B0604020202020204" pitchFamily="34" charset="0"/>
              </a:rPr>
              <a:t>ABSTRACT</a:t>
            </a:r>
            <a:endParaRPr lang="en-IN" dirty="0"/>
          </a:p>
        </p:txBody>
      </p:sp>
      <p:sp>
        <p:nvSpPr>
          <p:cNvPr id="3" name="Content Placeholder 2">
            <a:extLst>
              <a:ext uri="{FF2B5EF4-FFF2-40B4-BE49-F238E27FC236}">
                <a16:creationId xmlns:a16="http://schemas.microsoft.com/office/drawing/2014/main" id="{488E862C-8F80-06F1-5A27-0B9C5A8734A4}"/>
              </a:ext>
            </a:extLst>
          </p:cNvPr>
          <p:cNvSpPr>
            <a:spLocks noGrp="1"/>
          </p:cNvSpPr>
          <p:nvPr>
            <p:ph idx="1"/>
          </p:nvPr>
        </p:nvSpPr>
        <p:spPr/>
        <p:txBody>
          <a:bodyPr>
            <a:normAutofit fontScale="70000" lnSpcReduction="20000"/>
          </a:bodyPr>
          <a:lstStyle/>
          <a:p>
            <a:pPr marL="0" indent="0" algn="just">
              <a:buNone/>
            </a:pPr>
            <a:r>
              <a:rPr lang="en-GB" dirty="0"/>
              <a:t>A task management system is a structured approach or software that oversees the entire lifecycle of tasks from planning to execution, testing, tracking, and reporting. It helps individuals and teams organize, prioritize, assign responsibilities, set deadlines, and monitor progress to ensure timely completion of work. By facilitating communication, collaboration, and transparency, task management systems improve productivity and accountability within groups. They serve as the foundation for efficient workflow and resource management, enabling users to manage complex projects effectively and meet collective goals with reduced manual intervention and enhanced coordination. This automation and structured management optimize task handling and contribute to the smooth functioning of organizations and teams.</a:t>
            </a:r>
            <a:endParaRPr lang="en-IN" dirty="0"/>
          </a:p>
        </p:txBody>
      </p:sp>
      <p:sp>
        <p:nvSpPr>
          <p:cNvPr id="4" name="Date Placeholder 3">
            <a:extLst>
              <a:ext uri="{FF2B5EF4-FFF2-40B4-BE49-F238E27FC236}">
                <a16:creationId xmlns:a16="http://schemas.microsoft.com/office/drawing/2014/main" id="{B865E5EE-1121-B012-2899-83432F43B500}"/>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0E81D125-92EE-1D92-6925-32FEF71832C9}"/>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A3D85D39-5625-6061-82EA-3702A7AC4FE9}"/>
              </a:ext>
            </a:extLst>
          </p:cNvPr>
          <p:cNvSpPr>
            <a:spLocks noGrp="1"/>
          </p:cNvSpPr>
          <p:nvPr>
            <p:ph type="sldNum" sz="quarter" idx="12"/>
          </p:nvPr>
        </p:nvSpPr>
        <p:spPr/>
        <p:txBody>
          <a:bodyPr/>
          <a:lstStyle/>
          <a:p>
            <a:fld id="{7B28076C-CE04-4A00-BFAA-A90EA8355859}" type="slidenum">
              <a:rPr lang="en-US" smtClean="0"/>
              <a:t>3</a:t>
            </a:fld>
            <a:endParaRPr lang="en-US"/>
          </a:p>
        </p:txBody>
      </p:sp>
    </p:spTree>
    <p:extLst>
      <p:ext uri="{BB962C8B-B14F-4D97-AF65-F5344CB8AC3E}">
        <p14:creationId xmlns:p14="http://schemas.microsoft.com/office/powerpoint/2010/main" val="429933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8320F-45C9-5E88-D481-5820E1469B9B}"/>
              </a:ext>
            </a:extLst>
          </p:cNvPr>
          <p:cNvSpPr>
            <a:spLocks noGrp="1"/>
          </p:cNvSpPr>
          <p:nvPr>
            <p:ph type="title"/>
          </p:nvPr>
        </p:nvSpPr>
        <p:spPr>
          <a:xfrm>
            <a:off x="298940" y="381000"/>
            <a:ext cx="8083060" cy="685800"/>
          </a:xfrm>
        </p:spPr>
        <p:txBody>
          <a:bodyPr>
            <a:noAutofit/>
          </a:bodyPr>
          <a:lstStyle/>
          <a:p>
            <a:r>
              <a:rPr lang="en-US" sz="3500" b="1" dirty="0">
                <a:solidFill>
                  <a:schemeClr val="accent1"/>
                </a:solidFill>
                <a:latin typeface="Arial" panose="020B0604020202020204" pitchFamily="34" charset="0"/>
                <a:cs typeface="Arial" panose="020B0604020202020204" pitchFamily="34" charset="0"/>
              </a:rPr>
              <a:t>Problem Statement</a:t>
            </a:r>
            <a:endParaRPr lang="en-IN" sz="3500" dirty="0"/>
          </a:p>
        </p:txBody>
      </p:sp>
      <p:sp>
        <p:nvSpPr>
          <p:cNvPr id="3" name="Content Placeholder 2">
            <a:extLst>
              <a:ext uri="{FF2B5EF4-FFF2-40B4-BE49-F238E27FC236}">
                <a16:creationId xmlns:a16="http://schemas.microsoft.com/office/drawing/2014/main" id="{32478381-7C41-72D0-267D-573DAAF07D63}"/>
              </a:ext>
            </a:extLst>
          </p:cNvPr>
          <p:cNvSpPr>
            <a:spLocks noGrp="1"/>
          </p:cNvSpPr>
          <p:nvPr>
            <p:ph idx="1"/>
          </p:nvPr>
        </p:nvSpPr>
        <p:spPr>
          <a:xfrm>
            <a:off x="457200" y="1371600"/>
            <a:ext cx="8229600" cy="4876800"/>
          </a:xfrm>
        </p:spPr>
        <p:txBody>
          <a:bodyPr>
            <a:noAutofit/>
          </a:bodyPr>
          <a:lstStyle/>
          <a:p>
            <a:pPr marL="0" indent="0" algn="just">
              <a:buNone/>
            </a:pPr>
            <a:r>
              <a:rPr lang="en-US" sz="2000" dirty="0"/>
              <a:t>In many organizations, managing multiple projects and their associated tasks becomes increasingly complex without a proper management system. Traditional methods such as spreadsheets, emails, or manual tracking often lead to confusion, data duplication, and loss of important information. The absence of a centralized platform makes it difficult for users to efficiently create, update, and monitor projects and their respective tasks. This results in poor time management, missed deadlines, and lack of coordination among team members.</a:t>
            </a:r>
          </a:p>
          <a:p>
            <a:pPr marL="0" indent="0" algn="just">
              <a:buNone/>
            </a:pPr>
            <a:r>
              <a:rPr lang="en-US" sz="2000" dirty="0"/>
              <a:t>Moreover, most existing project management tools are either overly complicated or come with costly subscriptions, making them unsuitable for small teams or academic use. Therefore, there is a need for a lightweight, user-friendly, and reliable system that simplifies project and task management. The application should provide complete CRUD (Create, Read, Update, Delete) functionality, real-time updates, and proper input validation to ensure data accuracy</a:t>
            </a:r>
          </a:p>
          <a:p>
            <a:pPr marL="0" indent="0" algn="just">
              <a:buNone/>
            </a:pPr>
            <a:endParaRPr lang="en-GB" sz="2000" dirty="0"/>
          </a:p>
        </p:txBody>
      </p:sp>
      <p:sp>
        <p:nvSpPr>
          <p:cNvPr id="4" name="Date Placeholder 3">
            <a:extLst>
              <a:ext uri="{FF2B5EF4-FFF2-40B4-BE49-F238E27FC236}">
                <a16:creationId xmlns:a16="http://schemas.microsoft.com/office/drawing/2014/main" id="{AF81D948-1AFD-6371-8A63-4D4DBDCEF4E7}"/>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782740F0-49E9-4728-E8CA-1624B4BC4BCB}"/>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5B259736-45A7-6A18-6A90-8CF9C3C0C158}"/>
              </a:ext>
            </a:extLst>
          </p:cNvPr>
          <p:cNvSpPr>
            <a:spLocks noGrp="1"/>
          </p:cNvSpPr>
          <p:nvPr>
            <p:ph type="sldNum" sz="quarter" idx="12"/>
          </p:nvPr>
        </p:nvSpPr>
        <p:spPr/>
        <p:txBody>
          <a:bodyPr/>
          <a:lstStyle/>
          <a:p>
            <a:fld id="{7B28076C-CE04-4A00-BFAA-A90EA8355859}" type="slidenum">
              <a:rPr lang="en-US" smtClean="0"/>
              <a:t>4</a:t>
            </a:fld>
            <a:endParaRPr lang="en-US"/>
          </a:p>
        </p:txBody>
      </p:sp>
    </p:spTree>
    <p:extLst>
      <p:ext uri="{BB962C8B-B14F-4D97-AF65-F5344CB8AC3E}">
        <p14:creationId xmlns:p14="http://schemas.microsoft.com/office/powerpoint/2010/main" val="282178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89B9-2A77-12EA-AFE4-35BABA101131}"/>
              </a:ext>
            </a:extLst>
          </p:cNvPr>
          <p:cNvSpPr>
            <a:spLocks noGrp="1"/>
          </p:cNvSpPr>
          <p:nvPr>
            <p:ph type="title"/>
          </p:nvPr>
        </p:nvSpPr>
        <p:spPr/>
        <p:txBody>
          <a:bodyPr/>
          <a:lstStyle/>
          <a:p>
            <a:r>
              <a:rPr lang="en-US" b="1" dirty="0">
                <a:solidFill>
                  <a:schemeClr val="accent1"/>
                </a:solidFill>
                <a:latin typeface="Arial" panose="020B0604020202020204" pitchFamily="34" charset="0"/>
                <a:cs typeface="Arial" panose="020B0604020202020204" pitchFamily="34" charset="0"/>
              </a:rPr>
              <a:t>OBJECTIVES</a:t>
            </a:r>
            <a:endParaRPr lang="en-IN" dirty="0"/>
          </a:p>
        </p:txBody>
      </p:sp>
      <p:sp>
        <p:nvSpPr>
          <p:cNvPr id="3" name="Content Placeholder 2">
            <a:extLst>
              <a:ext uri="{FF2B5EF4-FFF2-40B4-BE49-F238E27FC236}">
                <a16:creationId xmlns:a16="http://schemas.microsoft.com/office/drawing/2014/main" id="{E43A9D71-224F-D1C0-4191-0B5B2AF898A3}"/>
              </a:ext>
            </a:extLst>
          </p:cNvPr>
          <p:cNvSpPr>
            <a:spLocks noGrp="1"/>
          </p:cNvSpPr>
          <p:nvPr>
            <p:ph idx="1"/>
          </p:nvPr>
        </p:nvSpPr>
        <p:spPr>
          <a:xfrm>
            <a:off x="533400" y="1447801"/>
            <a:ext cx="8153400" cy="4724400"/>
          </a:xfrm>
        </p:spPr>
        <p:txBody>
          <a:bodyPr>
            <a:noAutofit/>
          </a:bodyPr>
          <a:lstStyle/>
          <a:p>
            <a:pPr algn="just"/>
            <a:r>
              <a:rPr lang="en-US" sz="2400" dirty="0"/>
              <a:t>To design and develop a full-stack web application for managing projects and tasks</a:t>
            </a:r>
          </a:p>
          <a:p>
            <a:pPr algn="just"/>
            <a:r>
              <a:rPr lang="en-US" sz="2400" dirty="0"/>
              <a:t>To implement CRUD operations for both Projects and Tasks.</a:t>
            </a:r>
          </a:p>
          <a:p>
            <a:pPr algn="just"/>
            <a:r>
              <a:rPr lang="en-US" sz="2400" dirty="0"/>
              <a:t>To ensure real-time updates and responsiveness in the user interface</a:t>
            </a:r>
          </a:p>
          <a:p>
            <a:pPr algn="just"/>
            <a:r>
              <a:rPr lang="en-US" sz="2400" dirty="0"/>
              <a:t>To maintain a scalable and modular architecture.</a:t>
            </a:r>
          </a:p>
          <a:p>
            <a:pPr algn="just"/>
            <a:r>
              <a:rPr lang="en-US" sz="2400" dirty="0"/>
              <a:t>To follow clean coding practices, proper validation, and testing.</a:t>
            </a:r>
          </a:p>
          <a:p>
            <a:pPr marL="0" indent="0" algn="just">
              <a:buNone/>
            </a:pPr>
            <a:endParaRPr lang="en-US" sz="2400" dirty="0"/>
          </a:p>
          <a:p>
            <a:pPr algn="just"/>
            <a:endParaRPr lang="en-GB" sz="2000" dirty="0"/>
          </a:p>
        </p:txBody>
      </p:sp>
      <p:sp>
        <p:nvSpPr>
          <p:cNvPr id="4" name="Date Placeholder 3">
            <a:extLst>
              <a:ext uri="{FF2B5EF4-FFF2-40B4-BE49-F238E27FC236}">
                <a16:creationId xmlns:a16="http://schemas.microsoft.com/office/drawing/2014/main" id="{7F92932E-4F51-7043-8521-B86588C816B0}"/>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1D7BA74D-F184-CEBE-C83A-634FC0129120}"/>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EC9F39E8-5773-FA4F-E562-9AC602A9429A}"/>
              </a:ext>
            </a:extLst>
          </p:cNvPr>
          <p:cNvSpPr>
            <a:spLocks noGrp="1"/>
          </p:cNvSpPr>
          <p:nvPr>
            <p:ph type="sldNum" sz="quarter" idx="12"/>
          </p:nvPr>
        </p:nvSpPr>
        <p:spPr/>
        <p:txBody>
          <a:bodyPr/>
          <a:lstStyle/>
          <a:p>
            <a:fld id="{7B28076C-CE04-4A00-BFAA-A90EA8355859}" type="slidenum">
              <a:rPr lang="en-US" smtClean="0"/>
              <a:t>5</a:t>
            </a:fld>
            <a:endParaRPr lang="en-US"/>
          </a:p>
        </p:txBody>
      </p:sp>
    </p:spTree>
    <p:extLst>
      <p:ext uri="{BB962C8B-B14F-4D97-AF65-F5344CB8AC3E}">
        <p14:creationId xmlns:p14="http://schemas.microsoft.com/office/powerpoint/2010/main" val="316559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700B6-78A6-09AB-8935-C983D8E3DD7E}"/>
              </a:ext>
            </a:extLst>
          </p:cNvPr>
          <p:cNvSpPr>
            <a:spLocks noGrp="1"/>
          </p:cNvSpPr>
          <p:nvPr>
            <p:ph type="title"/>
          </p:nvPr>
        </p:nvSpPr>
        <p:spPr/>
        <p:txBody>
          <a:bodyPr/>
          <a:lstStyle/>
          <a:p>
            <a:r>
              <a:rPr lang="en-US" b="1" dirty="0">
                <a:solidFill>
                  <a:schemeClr val="accent1"/>
                </a:solidFill>
                <a:latin typeface="Arial" panose="020B0604020202020204" pitchFamily="34" charset="0"/>
                <a:cs typeface="Arial" panose="020B0604020202020204" pitchFamily="34" charset="0"/>
              </a:rPr>
              <a:t>System Architecture</a:t>
            </a:r>
            <a:endParaRPr lang="en-IN" dirty="0"/>
          </a:p>
        </p:txBody>
      </p:sp>
      <p:sp>
        <p:nvSpPr>
          <p:cNvPr id="3" name="Content Placeholder 2">
            <a:extLst>
              <a:ext uri="{FF2B5EF4-FFF2-40B4-BE49-F238E27FC236}">
                <a16:creationId xmlns:a16="http://schemas.microsoft.com/office/drawing/2014/main" id="{F46CC648-3D3A-0E09-024C-6DEEF4ACA4A6}"/>
              </a:ext>
            </a:extLst>
          </p:cNvPr>
          <p:cNvSpPr>
            <a:spLocks noGrp="1"/>
          </p:cNvSpPr>
          <p:nvPr>
            <p:ph idx="1"/>
          </p:nvPr>
        </p:nvSpPr>
        <p:spPr>
          <a:xfrm>
            <a:off x="381000" y="1295400"/>
            <a:ext cx="8305800" cy="5060950"/>
          </a:xfrm>
        </p:spPr>
        <p:txBody>
          <a:bodyPr>
            <a:noAutofit/>
          </a:bodyPr>
          <a:lstStyle/>
          <a:p>
            <a:pPr marL="0" indent="0">
              <a:buNone/>
            </a:pPr>
            <a:r>
              <a:rPr lang="en-IN" sz="2400" b="1" dirty="0"/>
              <a:t>Architecture Overview:</a:t>
            </a:r>
            <a:endParaRPr lang="en-IN" sz="2400" dirty="0"/>
          </a:p>
          <a:p>
            <a:r>
              <a:rPr lang="en-IN" sz="2400" b="1" dirty="0"/>
              <a:t>Frontend (React.js):</a:t>
            </a:r>
            <a:r>
              <a:rPr lang="en-IN" sz="2400" dirty="0"/>
              <a:t> Provides a responsive UI for managing projects and tasks.</a:t>
            </a:r>
          </a:p>
          <a:p>
            <a:r>
              <a:rPr lang="en-IN" sz="2400" b="1" dirty="0"/>
              <a:t>Backend (Spring Boot):</a:t>
            </a:r>
            <a:r>
              <a:rPr lang="en-IN" sz="2400" dirty="0"/>
              <a:t> Exposes RESTful APIs for CRUD operations.</a:t>
            </a:r>
          </a:p>
          <a:p>
            <a:r>
              <a:rPr lang="en-IN" sz="2400" b="1" dirty="0"/>
              <a:t>Database (PostgreSQL):</a:t>
            </a:r>
            <a:r>
              <a:rPr lang="en-IN" sz="2400" dirty="0"/>
              <a:t> Stores all data persistently.</a:t>
            </a:r>
          </a:p>
          <a:p>
            <a:r>
              <a:rPr lang="en-IN" sz="2400" b="1" dirty="0"/>
              <a:t>Flyway:</a:t>
            </a:r>
            <a:r>
              <a:rPr lang="en-IN" sz="2400" dirty="0"/>
              <a:t> Handles database migrations.</a:t>
            </a:r>
          </a:p>
          <a:p>
            <a:r>
              <a:rPr lang="en-IN" sz="2400" b="1" dirty="0"/>
              <a:t>Axios:</a:t>
            </a:r>
            <a:r>
              <a:rPr lang="en-IN" sz="2400" dirty="0"/>
              <a:t> Enables communication between frontend and backend.</a:t>
            </a:r>
          </a:p>
          <a:p>
            <a:pPr marL="0" indent="0">
              <a:buNone/>
            </a:pPr>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A608DC08-1169-AF86-5332-6932785DF78F}"/>
              </a:ext>
            </a:extLst>
          </p:cNvPr>
          <p:cNvSpPr>
            <a:spLocks noGrp="1"/>
          </p:cNvSpPr>
          <p:nvPr>
            <p:ph type="dt" sz="half" idx="10"/>
          </p:nvPr>
        </p:nvSpPr>
        <p:spPr/>
        <p:txBody>
          <a:bodyPr/>
          <a:lstStyle/>
          <a:p>
            <a:fld id="{EB7275DB-6D13-480B-AC77-F5019BDC5287}" type="datetime3">
              <a:rPr lang="en-US" smtClean="0"/>
              <a:t>29 October 2025</a:t>
            </a:fld>
            <a:endParaRPr lang="en-US" dirty="0"/>
          </a:p>
        </p:txBody>
      </p:sp>
      <p:sp>
        <p:nvSpPr>
          <p:cNvPr id="5" name="Footer Placeholder 4">
            <a:extLst>
              <a:ext uri="{FF2B5EF4-FFF2-40B4-BE49-F238E27FC236}">
                <a16:creationId xmlns:a16="http://schemas.microsoft.com/office/drawing/2014/main" id="{F322BCB8-2087-4544-8655-280EA69602C5}"/>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EDC2181A-C16E-F260-2A34-471786CC68A1}"/>
              </a:ext>
            </a:extLst>
          </p:cNvPr>
          <p:cNvSpPr>
            <a:spLocks noGrp="1"/>
          </p:cNvSpPr>
          <p:nvPr>
            <p:ph type="sldNum" sz="quarter" idx="12"/>
          </p:nvPr>
        </p:nvSpPr>
        <p:spPr/>
        <p:txBody>
          <a:bodyPr/>
          <a:lstStyle/>
          <a:p>
            <a:fld id="{7B28076C-CE04-4A00-BFAA-A90EA8355859}" type="slidenum">
              <a:rPr lang="en-US" smtClean="0"/>
              <a:t>6</a:t>
            </a:fld>
            <a:endParaRPr lang="en-US"/>
          </a:p>
        </p:txBody>
      </p:sp>
    </p:spTree>
    <p:extLst>
      <p:ext uri="{BB962C8B-B14F-4D97-AF65-F5344CB8AC3E}">
        <p14:creationId xmlns:p14="http://schemas.microsoft.com/office/powerpoint/2010/main" val="2528885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A117-D6D7-BE8E-C956-94B73B5E1B48}"/>
              </a:ext>
            </a:extLst>
          </p:cNvPr>
          <p:cNvSpPr>
            <a:spLocks noGrp="1"/>
          </p:cNvSpPr>
          <p:nvPr>
            <p:ph type="title"/>
          </p:nvPr>
        </p:nvSpPr>
        <p:spPr/>
        <p:txBody>
          <a:bodyPr>
            <a:normAutofit/>
          </a:bodyPr>
          <a:lstStyle/>
          <a:p>
            <a:r>
              <a:rPr lang="en-US" b="1" dirty="0">
                <a:solidFill>
                  <a:schemeClr val="accent1"/>
                </a:solidFill>
                <a:latin typeface="Arial" panose="020B0604020202020204" pitchFamily="34" charset="0"/>
                <a:cs typeface="Arial" panose="020B0604020202020204" pitchFamily="34" charset="0"/>
              </a:rPr>
              <a:t>TECH STACK</a:t>
            </a:r>
            <a:endParaRPr lang="en-IN" dirty="0"/>
          </a:p>
        </p:txBody>
      </p:sp>
      <p:graphicFrame>
        <p:nvGraphicFramePr>
          <p:cNvPr id="8" name="Content Placeholder 7">
            <a:extLst>
              <a:ext uri="{FF2B5EF4-FFF2-40B4-BE49-F238E27FC236}">
                <a16:creationId xmlns:a16="http://schemas.microsoft.com/office/drawing/2014/main" id="{A17B32F8-5012-6B52-546C-5B6162109907}"/>
              </a:ext>
            </a:extLst>
          </p:cNvPr>
          <p:cNvGraphicFramePr>
            <a:graphicFrameLocks noGrp="1"/>
          </p:cNvGraphicFramePr>
          <p:nvPr>
            <p:ph idx="1"/>
            <p:extLst>
              <p:ext uri="{D42A27DB-BD31-4B8C-83A1-F6EECF244321}">
                <p14:modId xmlns:p14="http://schemas.microsoft.com/office/powerpoint/2010/main" val="2077784522"/>
              </p:ext>
            </p:extLst>
          </p:nvPr>
        </p:nvGraphicFramePr>
        <p:xfrm>
          <a:off x="533400" y="1600200"/>
          <a:ext cx="8153400" cy="259588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991514651"/>
                    </a:ext>
                  </a:extLst>
                </a:gridCol>
                <a:gridCol w="4572000">
                  <a:extLst>
                    <a:ext uri="{9D8B030D-6E8A-4147-A177-3AD203B41FA5}">
                      <a16:colId xmlns:a16="http://schemas.microsoft.com/office/drawing/2014/main" val="977652108"/>
                    </a:ext>
                  </a:extLst>
                </a:gridCol>
              </a:tblGrid>
              <a:tr h="370840">
                <a:tc>
                  <a:txBody>
                    <a:bodyPr/>
                    <a:lstStyle/>
                    <a:p>
                      <a:pPr>
                        <a:buNone/>
                      </a:pPr>
                      <a:r>
                        <a:rPr lang="en-IN" dirty="0"/>
                        <a:t>                          Layer</a:t>
                      </a:r>
                    </a:p>
                  </a:txBody>
                  <a:tcPr anchor="ctr"/>
                </a:tc>
                <a:tc>
                  <a:txBody>
                    <a:bodyPr/>
                    <a:lstStyle/>
                    <a:p>
                      <a:pPr>
                        <a:buNone/>
                      </a:pPr>
                      <a:r>
                        <a:rPr lang="en-IN" dirty="0"/>
                        <a:t>                         Technologies</a:t>
                      </a:r>
                    </a:p>
                  </a:txBody>
                  <a:tcPr anchor="ctr"/>
                </a:tc>
                <a:extLst>
                  <a:ext uri="{0D108BD9-81ED-4DB2-BD59-A6C34878D82A}">
                    <a16:rowId xmlns:a16="http://schemas.microsoft.com/office/drawing/2014/main" val="3638239224"/>
                  </a:ext>
                </a:extLst>
              </a:tr>
              <a:tr h="370840">
                <a:tc>
                  <a:txBody>
                    <a:bodyPr/>
                    <a:lstStyle/>
                    <a:p>
                      <a:pPr>
                        <a:buNone/>
                      </a:pPr>
                      <a:r>
                        <a:rPr lang="en-IN" b="1"/>
                        <a:t>Frontend</a:t>
                      </a:r>
                      <a:endParaRPr lang="en-IN"/>
                    </a:p>
                  </a:txBody>
                  <a:tcPr anchor="ctr"/>
                </a:tc>
                <a:tc>
                  <a:txBody>
                    <a:bodyPr/>
                    <a:lstStyle/>
                    <a:p>
                      <a:pPr>
                        <a:buNone/>
                      </a:pPr>
                      <a:r>
                        <a:rPr lang="en-US" dirty="0"/>
                        <a:t>React.js, Axios, React Router</a:t>
                      </a:r>
                    </a:p>
                  </a:txBody>
                  <a:tcPr anchor="ctr"/>
                </a:tc>
                <a:extLst>
                  <a:ext uri="{0D108BD9-81ED-4DB2-BD59-A6C34878D82A}">
                    <a16:rowId xmlns:a16="http://schemas.microsoft.com/office/drawing/2014/main" val="3686752092"/>
                  </a:ext>
                </a:extLst>
              </a:tr>
              <a:tr h="370840">
                <a:tc>
                  <a:txBody>
                    <a:bodyPr/>
                    <a:lstStyle/>
                    <a:p>
                      <a:pPr>
                        <a:buNone/>
                      </a:pPr>
                      <a:r>
                        <a:rPr lang="en-IN" b="1"/>
                        <a:t>Backend</a:t>
                      </a:r>
                      <a:endParaRPr lang="en-IN"/>
                    </a:p>
                  </a:txBody>
                  <a:tcPr anchor="ctr"/>
                </a:tc>
                <a:tc>
                  <a:txBody>
                    <a:bodyPr/>
                    <a:lstStyle/>
                    <a:p>
                      <a:pPr>
                        <a:buNone/>
                      </a:pPr>
                      <a:r>
                        <a:rPr lang="en-IN"/>
                        <a:t>Java 21, Spring Boot 3, Hibernate, JPA</a:t>
                      </a:r>
                    </a:p>
                  </a:txBody>
                  <a:tcPr anchor="ctr"/>
                </a:tc>
                <a:extLst>
                  <a:ext uri="{0D108BD9-81ED-4DB2-BD59-A6C34878D82A}">
                    <a16:rowId xmlns:a16="http://schemas.microsoft.com/office/drawing/2014/main" val="3754406473"/>
                  </a:ext>
                </a:extLst>
              </a:tr>
              <a:tr h="370840">
                <a:tc>
                  <a:txBody>
                    <a:bodyPr/>
                    <a:lstStyle/>
                    <a:p>
                      <a:pPr>
                        <a:buNone/>
                      </a:pPr>
                      <a:r>
                        <a:rPr lang="en-IN" b="1"/>
                        <a:t>Database</a:t>
                      </a:r>
                      <a:endParaRPr lang="en-IN"/>
                    </a:p>
                  </a:txBody>
                  <a:tcPr anchor="ctr"/>
                </a:tc>
                <a:tc>
                  <a:txBody>
                    <a:bodyPr/>
                    <a:lstStyle/>
                    <a:p>
                      <a:pPr>
                        <a:buNone/>
                      </a:pPr>
                      <a:r>
                        <a:rPr lang="en-IN"/>
                        <a:t>PostgreSQL</a:t>
                      </a:r>
                    </a:p>
                  </a:txBody>
                  <a:tcPr anchor="ctr"/>
                </a:tc>
                <a:extLst>
                  <a:ext uri="{0D108BD9-81ED-4DB2-BD59-A6C34878D82A}">
                    <a16:rowId xmlns:a16="http://schemas.microsoft.com/office/drawing/2014/main" val="3796864367"/>
                  </a:ext>
                </a:extLst>
              </a:tr>
              <a:tr h="370840">
                <a:tc>
                  <a:txBody>
                    <a:bodyPr/>
                    <a:lstStyle/>
                    <a:p>
                      <a:pPr>
                        <a:buNone/>
                      </a:pPr>
                      <a:r>
                        <a:rPr lang="en-IN" b="1"/>
                        <a:t>Migrations</a:t>
                      </a:r>
                      <a:endParaRPr lang="en-IN"/>
                    </a:p>
                  </a:txBody>
                  <a:tcPr anchor="ctr"/>
                </a:tc>
                <a:tc>
                  <a:txBody>
                    <a:bodyPr/>
                    <a:lstStyle/>
                    <a:p>
                      <a:pPr>
                        <a:buNone/>
                      </a:pPr>
                      <a:r>
                        <a:rPr lang="en-IN"/>
                        <a:t>Flyway</a:t>
                      </a:r>
                    </a:p>
                  </a:txBody>
                  <a:tcPr anchor="ctr"/>
                </a:tc>
                <a:extLst>
                  <a:ext uri="{0D108BD9-81ED-4DB2-BD59-A6C34878D82A}">
                    <a16:rowId xmlns:a16="http://schemas.microsoft.com/office/drawing/2014/main" val="3764461631"/>
                  </a:ext>
                </a:extLst>
              </a:tr>
              <a:tr h="370840">
                <a:tc>
                  <a:txBody>
                    <a:bodyPr/>
                    <a:lstStyle/>
                    <a:p>
                      <a:pPr>
                        <a:buNone/>
                      </a:pPr>
                      <a:r>
                        <a:rPr lang="en-IN" b="1" dirty="0"/>
                        <a:t>Build Tools</a:t>
                      </a:r>
                    </a:p>
                  </a:txBody>
                  <a:tcPr anchor="ctr"/>
                </a:tc>
                <a:tc>
                  <a:txBody>
                    <a:bodyPr/>
                    <a:lstStyle/>
                    <a:p>
                      <a:r>
                        <a:rPr lang="en-IN" dirty="0"/>
                        <a:t>Maven, </a:t>
                      </a:r>
                      <a:r>
                        <a:rPr lang="en-IN" dirty="0" err="1"/>
                        <a:t>npm</a:t>
                      </a:r>
                      <a:r>
                        <a:rPr lang="en-IN" dirty="0"/>
                        <a:t>/yarn</a:t>
                      </a:r>
                    </a:p>
                  </a:txBody>
                  <a:tcPr/>
                </a:tc>
                <a:extLst>
                  <a:ext uri="{0D108BD9-81ED-4DB2-BD59-A6C34878D82A}">
                    <a16:rowId xmlns:a16="http://schemas.microsoft.com/office/drawing/2014/main" val="650036717"/>
                  </a:ext>
                </a:extLst>
              </a:tr>
              <a:tr h="370840">
                <a:tc>
                  <a:txBody>
                    <a:bodyPr/>
                    <a:lstStyle/>
                    <a:p>
                      <a:pPr>
                        <a:buNone/>
                      </a:pPr>
                      <a:r>
                        <a:rPr lang="en-IN" b="1" dirty="0"/>
                        <a:t>Testing</a:t>
                      </a:r>
                      <a:endParaRPr lang="en-IN" dirty="0"/>
                    </a:p>
                  </a:txBody>
                  <a:tcPr anchor="ctr"/>
                </a:tc>
                <a:tc>
                  <a:txBody>
                    <a:bodyPr/>
                    <a:lstStyle/>
                    <a:p>
                      <a:r>
                        <a:rPr lang="en-IN" dirty="0"/>
                        <a:t>JUnit 5, Mockito</a:t>
                      </a:r>
                    </a:p>
                  </a:txBody>
                  <a:tcPr/>
                </a:tc>
                <a:extLst>
                  <a:ext uri="{0D108BD9-81ED-4DB2-BD59-A6C34878D82A}">
                    <a16:rowId xmlns:a16="http://schemas.microsoft.com/office/drawing/2014/main" val="2273903383"/>
                  </a:ext>
                </a:extLst>
              </a:tr>
            </a:tbl>
          </a:graphicData>
        </a:graphic>
      </p:graphicFrame>
      <p:sp>
        <p:nvSpPr>
          <p:cNvPr id="4" name="Date Placeholder 3">
            <a:extLst>
              <a:ext uri="{FF2B5EF4-FFF2-40B4-BE49-F238E27FC236}">
                <a16:creationId xmlns:a16="http://schemas.microsoft.com/office/drawing/2014/main" id="{85E556AA-1795-BEF0-984E-0C5559B69BCD}"/>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4352FB9A-F80E-C544-7034-D211236F73EF}"/>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AA74F053-EC74-2438-D8D2-737F17402450}"/>
              </a:ext>
            </a:extLst>
          </p:cNvPr>
          <p:cNvSpPr>
            <a:spLocks noGrp="1"/>
          </p:cNvSpPr>
          <p:nvPr>
            <p:ph type="sldNum" sz="quarter" idx="12"/>
          </p:nvPr>
        </p:nvSpPr>
        <p:spPr/>
        <p:txBody>
          <a:bodyPr/>
          <a:lstStyle/>
          <a:p>
            <a:fld id="{7B28076C-CE04-4A00-BFAA-A90EA8355859}" type="slidenum">
              <a:rPr lang="en-US" smtClean="0"/>
              <a:t>7</a:t>
            </a:fld>
            <a:endParaRPr lang="en-US"/>
          </a:p>
        </p:txBody>
      </p:sp>
      <p:sp>
        <p:nvSpPr>
          <p:cNvPr id="7" name="Title 1">
            <a:extLst>
              <a:ext uri="{FF2B5EF4-FFF2-40B4-BE49-F238E27FC236}">
                <a16:creationId xmlns:a16="http://schemas.microsoft.com/office/drawing/2014/main" id="{B7B44217-BBB5-8794-BEBC-2190707CC270}"/>
              </a:ext>
            </a:extLst>
          </p:cNvPr>
          <p:cNvSpPr txBox="1">
            <a:spLocks/>
          </p:cNvSpPr>
          <p:nvPr/>
        </p:nvSpPr>
        <p:spPr>
          <a:xfrm>
            <a:off x="-2336798" y="647451"/>
            <a:ext cx="4317999" cy="546349"/>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3600"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5308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C20F-A097-8999-A5B0-002D58429678}"/>
              </a:ext>
            </a:extLst>
          </p:cNvPr>
          <p:cNvSpPr>
            <a:spLocks noGrp="1"/>
          </p:cNvSpPr>
          <p:nvPr>
            <p:ph type="title"/>
          </p:nvPr>
        </p:nvSpPr>
        <p:spPr>
          <a:xfrm>
            <a:off x="298940" y="228600"/>
            <a:ext cx="8540260" cy="914400"/>
          </a:xfrm>
        </p:spPr>
        <p:txBody>
          <a:bodyPr/>
          <a:lstStyle/>
          <a:p>
            <a:r>
              <a:rPr lang="en-US" b="1" dirty="0">
                <a:solidFill>
                  <a:srgbClr val="0070C0"/>
                </a:solidFill>
                <a:latin typeface="Arial" panose="020B0604020202020204" pitchFamily="34" charset="0"/>
                <a:cs typeface="Arial" panose="020B0604020202020204" pitchFamily="34" charset="0"/>
              </a:rPr>
              <a:t>FEATURES</a:t>
            </a:r>
            <a:endParaRPr lang="en-IN" b="1" dirty="0">
              <a:solidFill>
                <a:srgbClr val="0070C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0A4EC25D-E0EE-C03E-E199-009C1F1112C1}"/>
              </a:ext>
            </a:extLst>
          </p:cNvPr>
          <p:cNvSpPr>
            <a:spLocks noGrp="1"/>
          </p:cNvSpPr>
          <p:nvPr>
            <p:ph type="dt" sz="half" idx="10"/>
          </p:nvPr>
        </p:nvSpPr>
        <p:spPr/>
        <p:txBody>
          <a:bodyPr/>
          <a:lstStyle/>
          <a:p>
            <a:fld id="{B97CCCDB-4457-4C48-985F-BD1C33DF88D2}" type="datetime3">
              <a:rPr lang="en-US" smtClean="0"/>
              <a:t>29 October 2025</a:t>
            </a:fld>
            <a:endParaRPr lang="en-US"/>
          </a:p>
        </p:txBody>
      </p:sp>
      <p:sp>
        <p:nvSpPr>
          <p:cNvPr id="4" name="Footer Placeholder 3">
            <a:extLst>
              <a:ext uri="{FF2B5EF4-FFF2-40B4-BE49-F238E27FC236}">
                <a16:creationId xmlns:a16="http://schemas.microsoft.com/office/drawing/2014/main" id="{5B2B45D2-9F7F-8CA0-E6B8-5A1FAD3D305A}"/>
              </a:ext>
            </a:extLst>
          </p:cNvPr>
          <p:cNvSpPr>
            <a:spLocks noGrp="1"/>
          </p:cNvSpPr>
          <p:nvPr>
            <p:ph type="ftr" sz="quarter" idx="11"/>
          </p:nvPr>
        </p:nvSpPr>
        <p:spPr/>
        <p:txBody>
          <a:bodyPr/>
          <a:lstStyle/>
          <a:p>
            <a:r>
              <a:rPr lang="en-US"/>
              <a:t>School of Computing - CSE</a:t>
            </a:r>
          </a:p>
        </p:txBody>
      </p:sp>
      <p:sp>
        <p:nvSpPr>
          <p:cNvPr id="5" name="Slide Number Placeholder 4">
            <a:extLst>
              <a:ext uri="{FF2B5EF4-FFF2-40B4-BE49-F238E27FC236}">
                <a16:creationId xmlns:a16="http://schemas.microsoft.com/office/drawing/2014/main" id="{7EF99A65-9039-1845-3B21-2C3C464661FC}"/>
              </a:ext>
            </a:extLst>
          </p:cNvPr>
          <p:cNvSpPr>
            <a:spLocks noGrp="1"/>
          </p:cNvSpPr>
          <p:nvPr>
            <p:ph type="sldNum" sz="quarter" idx="12"/>
          </p:nvPr>
        </p:nvSpPr>
        <p:spPr/>
        <p:txBody>
          <a:bodyPr/>
          <a:lstStyle/>
          <a:p>
            <a:fld id="{7B28076C-CE04-4A00-BFAA-A90EA8355859}" type="slidenum">
              <a:rPr lang="en-US" smtClean="0"/>
              <a:t>8</a:t>
            </a:fld>
            <a:endParaRPr lang="en-US"/>
          </a:p>
        </p:txBody>
      </p:sp>
      <p:sp>
        <p:nvSpPr>
          <p:cNvPr id="7" name="TextBox 6">
            <a:extLst>
              <a:ext uri="{FF2B5EF4-FFF2-40B4-BE49-F238E27FC236}">
                <a16:creationId xmlns:a16="http://schemas.microsoft.com/office/drawing/2014/main" id="{390D389A-89E3-0B1F-2C98-A4A1035DD501}"/>
              </a:ext>
            </a:extLst>
          </p:cNvPr>
          <p:cNvSpPr txBox="1"/>
          <p:nvPr/>
        </p:nvSpPr>
        <p:spPr>
          <a:xfrm>
            <a:off x="762000" y="1447800"/>
            <a:ext cx="7696200" cy="2677656"/>
          </a:xfrm>
          <a:prstGeom prst="rect">
            <a:avLst/>
          </a:prstGeom>
          <a:noFill/>
        </p:spPr>
        <p:txBody>
          <a:bodyPr wrap="square">
            <a:spAutoFit/>
          </a:bodyPr>
          <a:lstStyle/>
          <a:p>
            <a:pPr marL="342900" indent="-342900">
              <a:buFont typeface="Arial" panose="020B0604020202020204" pitchFamily="34" charset="0"/>
              <a:buChar char="•"/>
            </a:pPr>
            <a:r>
              <a:rPr lang="en-IN" sz="2400" dirty="0"/>
              <a:t>CRUD operations for Projects and Tasks</a:t>
            </a:r>
          </a:p>
          <a:p>
            <a:pPr marL="342900" indent="-342900">
              <a:buFont typeface="Arial" panose="020B0604020202020204" pitchFamily="34" charset="0"/>
              <a:buChar char="•"/>
            </a:pPr>
            <a:r>
              <a:rPr lang="en-IN" sz="2400" dirty="0"/>
              <a:t>Separate pages for Projects and Tasks using React Router</a:t>
            </a:r>
          </a:p>
          <a:p>
            <a:pPr marL="342900" indent="-342900">
              <a:buFont typeface="Arial" panose="020B0604020202020204" pitchFamily="34" charset="0"/>
              <a:buChar char="•"/>
            </a:pPr>
            <a:r>
              <a:rPr lang="en-IN" sz="2400" dirty="0"/>
              <a:t>Real-time UI updates</a:t>
            </a:r>
          </a:p>
          <a:p>
            <a:pPr marL="342900" indent="-342900">
              <a:buFont typeface="Arial" panose="020B0604020202020204" pitchFamily="34" charset="0"/>
              <a:buChar char="•"/>
            </a:pPr>
            <a:r>
              <a:rPr lang="en-IN" sz="2400" dirty="0"/>
              <a:t>Modal confirmation before deletion</a:t>
            </a:r>
          </a:p>
          <a:p>
            <a:pPr marL="342900" indent="-342900">
              <a:buFont typeface="Arial" panose="020B0604020202020204" pitchFamily="34" charset="0"/>
              <a:buChar char="•"/>
            </a:pPr>
            <a:r>
              <a:rPr lang="en-IN" sz="2400" dirty="0"/>
              <a:t>Input validation and error handling</a:t>
            </a:r>
          </a:p>
          <a:p>
            <a:pPr marL="342900" indent="-342900">
              <a:buFont typeface="Arial" panose="020B0604020202020204" pitchFamily="34" charset="0"/>
              <a:buChar char="•"/>
            </a:pPr>
            <a:r>
              <a:rPr lang="en-IN" sz="2400" dirty="0"/>
              <a:t>Swagger-based API documentation</a:t>
            </a:r>
          </a:p>
          <a:p>
            <a:pPr marL="342900" indent="-342900">
              <a:buFont typeface="Arial" panose="020B0604020202020204" pitchFamily="34" charset="0"/>
              <a:buChar char="•"/>
            </a:pPr>
            <a:r>
              <a:rPr lang="en-IN" sz="2400" dirty="0"/>
              <a:t>Responsive design for desktop and mobile</a:t>
            </a:r>
          </a:p>
        </p:txBody>
      </p:sp>
    </p:spTree>
    <p:extLst>
      <p:ext uri="{BB962C8B-B14F-4D97-AF65-F5344CB8AC3E}">
        <p14:creationId xmlns:p14="http://schemas.microsoft.com/office/powerpoint/2010/main" val="2585130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CEC0A-15E1-D044-1B36-7F4C6629A7A7}"/>
              </a:ext>
            </a:extLst>
          </p:cNvPr>
          <p:cNvSpPr>
            <a:spLocks noGrp="1"/>
          </p:cNvSpPr>
          <p:nvPr>
            <p:ph type="title"/>
          </p:nvPr>
        </p:nvSpPr>
        <p:spPr/>
        <p:txBody>
          <a:bodyPr/>
          <a:lstStyle/>
          <a:p>
            <a:r>
              <a:rPr lang="en-IN" b="1" dirty="0">
                <a:solidFill>
                  <a:srgbClr val="0070C0"/>
                </a:solidFill>
                <a:latin typeface="Arial" panose="020B0604020202020204" pitchFamily="34" charset="0"/>
                <a:cs typeface="Arial" panose="020B0604020202020204" pitchFamily="34" charset="0"/>
              </a:rPr>
              <a:t>Backend Implementation</a:t>
            </a:r>
          </a:p>
        </p:txBody>
      </p:sp>
      <p:sp>
        <p:nvSpPr>
          <p:cNvPr id="3" name="Date Placeholder 2">
            <a:extLst>
              <a:ext uri="{FF2B5EF4-FFF2-40B4-BE49-F238E27FC236}">
                <a16:creationId xmlns:a16="http://schemas.microsoft.com/office/drawing/2014/main" id="{4618195C-089E-8CD0-8DC2-14C9317111EA}"/>
              </a:ext>
            </a:extLst>
          </p:cNvPr>
          <p:cNvSpPr>
            <a:spLocks noGrp="1"/>
          </p:cNvSpPr>
          <p:nvPr>
            <p:ph type="dt" sz="half" idx="10"/>
          </p:nvPr>
        </p:nvSpPr>
        <p:spPr/>
        <p:txBody>
          <a:bodyPr/>
          <a:lstStyle/>
          <a:p>
            <a:fld id="{B97CCCDB-4457-4C48-985F-BD1C33DF88D2}" type="datetime3">
              <a:rPr lang="en-US" smtClean="0"/>
              <a:t>29 October 2025</a:t>
            </a:fld>
            <a:endParaRPr lang="en-US"/>
          </a:p>
        </p:txBody>
      </p:sp>
      <p:sp>
        <p:nvSpPr>
          <p:cNvPr id="4" name="Footer Placeholder 3">
            <a:extLst>
              <a:ext uri="{FF2B5EF4-FFF2-40B4-BE49-F238E27FC236}">
                <a16:creationId xmlns:a16="http://schemas.microsoft.com/office/drawing/2014/main" id="{77B419E5-A4DB-7169-2235-C3D1900157E2}"/>
              </a:ext>
            </a:extLst>
          </p:cNvPr>
          <p:cNvSpPr>
            <a:spLocks noGrp="1"/>
          </p:cNvSpPr>
          <p:nvPr>
            <p:ph type="ftr" sz="quarter" idx="11"/>
          </p:nvPr>
        </p:nvSpPr>
        <p:spPr/>
        <p:txBody>
          <a:bodyPr/>
          <a:lstStyle/>
          <a:p>
            <a:r>
              <a:rPr lang="en-US" dirty="0"/>
              <a:t>School of Computing - CSE</a:t>
            </a:r>
          </a:p>
        </p:txBody>
      </p:sp>
      <p:sp>
        <p:nvSpPr>
          <p:cNvPr id="5" name="Slide Number Placeholder 4">
            <a:extLst>
              <a:ext uri="{FF2B5EF4-FFF2-40B4-BE49-F238E27FC236}">
                <a16:creationId xmlns:a16="http://schemas.microsoft.com/office/drawing/2014/main" id="{C71206D7-0CB7-3EFD-3C4C-CDEB27E3D2E2}"/>
              </a:ext>
            </a:extLst>
          </p:cNvPr>
          <p:cNvSpPr>
            <a:spLocks noGrp="1"/>
          </p:cNvSpPr>
          <p:nvPr>
            <p:ph type="sldNum" sz="quarter" idx="12"/>
          </p:nvPr>
        </p:nvSpPr>
        <p:spPr/>
        <p:txBody>
          <a:bodyPr/>
          <a:lstStyle/>
          <a:p>
            <a:fld id="{7B28076C-CE04-4A00-BFAA-A90EA8355859}" type="slidenum">
              <a:rPr lang="en-US" smtClean="0"/>
              <a:t>9</a:t>
            </a:fld>
            <a:endParaRPr lang="en-US"/>
          </a:p>
        </p:txBody>
      </p:sp>
      <p:sp>
        <p:nvSpPr>
          <p:cNvPr id="7" name="TextBox 6">
            <a:extLst>
              <a:ext uri="{FF2B5EF4-FFF2-40B4-BE49-F238E27FC236}">
                <a16:creationId xmlns:a16="http://schemas.microsoft.com/office/drawing/2014/main" id="{75DA0CEF-81C3-7B52-E4C6-855E6E5E2C0E}"/>
              </a:ext>
            </a:extLst>
          </p:cNvPr>
          <p:cNvSpPr txBox="1"/>
          <p:nvPr/>
        </p:nvSpPr>
        <p:spPr>
          <a:xfrm>
            <a:off x="457200" y="1585163"/>
            <a:ext cx="7543800" cy="3416320"/>
          </a:xfrm>
          <a:prstGeom prst="rect">
            <a:avLst/>
          </a:prstGeom>
          <a:noFill/>
        </p:spPr>
        <p:txBody>
          <a:bodyPr wrap="square">
            <a:spAutoFit/>
          </a:bodyPr>
          <a:lstStyle/>
          <a:p>
            <a:pPr>
              <a:buFont typeface="Arial" panose="020B0604020202020204" pitchFamily="34" charset="0"/>
              <a:buChar char="•"/>
            </a:pPr>
            <a:r>
              <a:rPr lang="en-IN" sz="2400" dirty="0">
                <a:cs typeface="Arial" panose="020B0604020202020204" pitchFamily="34" charset="0"/>
              </a:rPr>
              <a:t>Developed using </a:t>
            </a:r>
            <a:r>
              <a:rPr lang="en-IN" sz="2400" b="1" dirty="0">
                <a:cs typeface="Arial" panose="020B0604020202020204" pitchFamily="34" charset="0"/>
              </a:rPr>
              <a:t>Spring Boot</a:t>
            </a:r>
            <a:r>
              <a:rPr lang="en-IN" sz="2400" dirty="0">
                <a:cs typeface="Arial" panose="020B0604020202020204" pitchFamily="34" charset="0"/>
              </a:rPr>
              <a:t> framework.</a:t>
            </a:r>
          </a:p>
          <a:p>
            <a:pPr>
              <a:buFont typeface="Arial" panose="020B0604020202020204" pitchFamily="34" charset="0"/>
              <a:buChar char="•"/>
            </a:pPr>
            <a:r>
              <a:rPr lang="en-IN" sz="2400" dirty="0">
                <a:cs typeface="Arial" panose="020B0604020202020204" pitchFamily="34" charset="0"/>
              </a:rPr>
              <a:t>RESTful APIs created for project and task management.</a:t>
            </a:r>
          </a:p>
          <a:p>
            <a:pPr>
              <a:buFont typeface="Arial" panose="020B0604020202020204" pitchFamily="34" charset="0"/>
              <a:buChar char="•"/>
            </a:pPr>
            <a:r>
              <a:rPr lang="en-IN" sz="2400" dirty="0">
                <a:cs typeface="Arial" panose="020B0604020202020204" pitchFamily="34" charset="0"/>
              </a:rPr>
              <a:t>Utilized </a:t>
            </a:r>
            <a:r>
              <a:rPr lang="en-IN" sz="2400" b="1" dirty="0">
                <a:cs typeface="Arial" panose="020B0604020202020204" pitchFamily="34" charset="0"/>
              </a:rPr>
              <a:t>Spring Data JPA</a:t>
            </a:r>
            <a:r>
              <a:rPr lang="en-IN" sz="2400" dirty="0">
                <a:cs typeface="Arial" panose="020B0604020202020204" pitchFamily="34" charset="0"/>
              </a:rPr>
              <a:t> for database interaction.</a:t>
            </a:r>
          </a:p>
          <a:p>
            <a:pPr>
              <a:buFont typeface="Arial" panose="020B0604020202020204" pitchFamily="34" charset="0"/>
              <a:buChar char="•"/>
            </a:pPr>
            <a:r>
              <a:rPr lang="en-IN" sz="2400" dirty="0">
                <a:cs typeface="Arial" panose="020B0604020202020204" pitchFamily="34" charset="0"/>
              </a:rPr>
              <a:t>Database schema managed with </a:t>
            </a:r>
            <a:r>
              <a:rPr lang="en-IN" sz="2400" b="1" dirty="0">
                <a:cs typeface="Arial" panose="020B0604020202020204" pitchFamily="34" charset="0"/>
              </a:rPr>
              <a:t>Flyway migrations</a:t>
            </a:r>
            <a:r>
              <a:rPr lang="en-IN" sz="2400" dirty="0">
                <a:cs typeface="Arial" panose="020B0604020202020204" pitchFamily="34" charset="0"/>
              </a:rPr>
              <a:t>.</a:t>
            </a:r>
          </a:p>
          <a:p>
            <a:pPr>
              <a:buFont typeface="Arial" panose="020B0604020202020204" pitchFamily="34" charset="0"/>
              <a:buChar char="•"/>
            </a:pPr>
            <a:r>
              <a:rPr lang="en-IN" sz="2400" dirty="0">
                <a:cs typeface="Arial" panose="020B0604020202020204" pitchFamily="34" charset="0"/>
              </a:rPr>
              <a:t>Unit testing done using </a:t>
            </a:r>
            <a:r>
              <a:rPr lang="en-IN" sz="2400" b="1" dirty="0">
                <a:cs typeface="Arial" panose="020B0604020202020204" pitchFamily="34" charset="0"/>
              </a:rPr>
              <a:t>JUnit 5</a:t>
            </a:r>
            <a:r>
              <a:rPr lang="en-IN" sz="2400" dirty="0">
                <a:cs typeface="Arial" panose="020B0604020202020204" pitchFamily="34" charset="0"/>
              </a:rPr>
              <a:t> and </a:t>
            </a:r>
            <a:r>
              <a:rPr lang="en-IN" sz="2400" b="1" dirty="0">
                <a:cs typeface="Arial" panose="020B0604020202020204" pitchFamily="34" charset="0"/>
              </a:rPr>
              <a:t>Mockito</a:t>
            </a:r>
            <a:r>
              <a:rPr lang="en-IN" sz="2400" dirty="0">
                <a:cs typeface="Arial" panose="020B0604020202020204" pitchFamily="34" charset="0"/>
              </a:rPr>
              <a:t>.</a:t>
            </a:r>
          </a:p>
          <a:p>
            <a:pPr>
              <a:buFont typeface="Arial" panose="020B0604020202020204" pitchFamily="34" charset="0"/>
              <a:buChar char="•"/>
            </a:pPr>
            <a:r>
              <a:rPr lang="en-IN" sz="2400" dirty="0">
                <a:cs typeface="Arial" panose="020B0604020202020204" pitchFamily="34" charset="0"/>
              </a:rPr>
              <a:t>Example API endpoints:</a:t>
            </a:r>
          </a:p>
          <a:p>
            <a:pPr marL="742950" lvl="1" indent="-285750">
              <a:buFont typeface="Arial" panose="020B0604020202020204" pitchFamily="34" charset="0"/>
              <a:buChar char="•"/>
            </a:pPr>
            <a:r>
              <a:rPr lang="en-IN" sz="2400" dirty="0">
                <a:cs typeface="Arial" panose="020B0604020202020204" pitchFamily="34" charset="0"/>
              </a:rPr>
              <a:t>GET /projects/all</a:t>
            </a:r>
          </a:p>
          <a:p>
            <a:pPr marL="742950" lvl="1" indent="-285750">
              <a:buFont typeface="Arial" panose="020B0604020202020204" pitchFamily="34" charset="0"/>
              <a:buChar char="•"/>
            </a:pPr>
            <a:r>
              <a:rPr lang="en-IN" sz="2400" dirty="0">
                <a:cs typeface="Arial" panose="020B0604020202020204" pitchFamily="34" charset="0"/>
              </a:rPr>
              <a:t>POST /tasks/add</a:t>
            </a:r>
          </a:p>
          <a:p>
            <a:pPr marL="742950" lvl="1" indent="-285750">
              <a:buFont typeface="Arial" panose="020B0604020202020204" pitchFamily="34" charset="0"/>
              <a:buChar char="•"/>
            </a:pPr>
            <a:r>
              <a:rPr lang="en-IN" sz="2400" dirty="0">
                <a:cs typeface="Arial" panose="020B0604020202020204" pitchFamily="34" charset="0"/>
              </a:rPr>
              <a:t>DELETE /projects/delete/{id}</a:t>
            </a:r>
          </a:p>
        </p:txBody>
      </p:sp>
    </p:spTree>
    <p:extLst>
      <p:ext uri="{BB962C8B-B14F-4D97-AF65-F5344CB8AC3E}">
        <p14:creationId xmlns:p14="http://schemas.microsoft.com/office/powerpoint/2010/main" val="367002377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898</Words>
  <Application>Microsoft Office PowerPoint</Application>
  <PresentationFormat>On-screen Show (4:3)</PresentationFormat>
  <Paragraphs>123</Paragraphs>
  <Slides>13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Custom Design</vt:lpstr>
      <vt:lpstr>  </vt:lpstr>
      <vt:lpstr>AGENDA</vt:lpstr>
      <vt:lpstr>ABSTRACT</vt:lpstr>
      <vt:lpstr>Problem Statement</vt:lpstr>
      <vt:lpstr>OBJECTIVES</vt:lpstr>
      <vt:lpstr>System Architecture</vt:lpstr>
      <vt:lpstr>TECH STACK</vt:lpstr>
      <vt:lpstr>FEATURES</vt:lpstr>
      <vt:lpstr>Backend Implementation</vt:lpstr>
      <vt:lpstr>Frontend Implementation </vt:lpstr>
      <vt:lpstr>CONCLUSION</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vyshhh0109@outlook.com</cp:lastModifiedBy>
  <cp:revision>132</cp:revision>
  <dcterms:created xsi:type="dcterms:W3CDTF">2019-11-06T07:48:00Z</dcterms:created>
  <dcterms:modified xsi:type="dcterms:W3CDTF">2025-10-29T09:35:32Z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26C965DCC8F94B56AF33BB737A8A4E09_13</vt:lpwstr>
  </property>
  <property fmtid="{D5CDD505-2E9C-101B-9397-08002B2CF9AE}" pid="3" name="KSOProductBuildVer">
    <vt:lpwstr>1033-12.2.0.22549</vt:lpwstr>
  </property>
</Properties>
</file>