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4"/>
  </p:notesMasterIdLst>
  <p:sldIdLst>
    <p:sldId id="279" r:id="rId3"/>
    <p:sldId id="280" r:id="rId4"/>
    <p:sldId id="283" r:id="rId5"/>
    <p:sldId id="284" r:id="rId6"/>
    <p:sldId id="285" r:id="rId7"/>
    <p:sldId id="260" r:id="rId8"/>
    <p:sldId id="261" r:id="rId9"/>
    <p:sldId id="263" r:id="rId10"/>
    <p:sldId id="287" r:id="rId11"/>
    <p:sldId id="265" r:id="rId12"/>
    <p:sldId id="28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0" autoAdjust="0"/>
  </p:normalViewPr>
  <p:slideViewPr>
    <p:cSldViewPr showGuides="1">
      <p:cViewPr varScale="1">
        <p:scale>
          <a:sx n="73" d="100"/>
          <a:sy n="73" d="100"/>
        </p:scale>
        <p:origin x="1070" y="-14"/>
      </p:cViewPr>
      <p:guideLst>
        <p:guide orient="horz" pos="2160"/>
        <p:guide pos="38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92414672-7F74-4670-9356-5FF07953FE6B}" type="datetimeFigureOut">
              <a:rPr lang="en-US" smtClean="0"/>
              <a:t>12/25/2024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28FC78BE-84F6-4F5F-974A-47A573FE28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FC78BE-84F6-4F5F-974A-47A573FE2857}"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panose="020F0502020204030204"/>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dirty="0">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5"/>
              </a:spcBef>
            </a:pPr>
            <a:endParaRPr lang="en-US" sz="2800" b="0" strike="noStrike" spc="-1">
              <a:solidFill>
                <a:srgbClr val="000000"/>
              </a:solidFill>
              <a:latin typeface="Times New Roman" panose="020206030504050203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panose="020F0502020204030204"/>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gn="just">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Times New Roman" panose="02020603050405020304"/>
              </a:rPr>
              <a:t>Click to edit the outline text format</a:t>
            </a:r>
          </a:p>
          <a:p>
            <a:pPr marL="864235" lvl="1" indent="-323850" algn="just">
              <a:spcBef>
                <a:spcPts val="1135"/>
              </a:spcBef>
              <a:buClr>
                <a:srgbClr val="000000"/>
              </a:buClr>
              <a:buSzPct val="75000"/>
              <a:buFont typeface="Symbol" panose="05050102010706020507" charset="2"/>
              <a:buChar char=""/>
            </a:pPr>
            <a:r>
              <a:rPr lang="en-US" sz="2000" b="0" strike="noStrike" spc="-1">
                <a:solidFill>
                  <a:srgbClr val="000000"/>
                </a:solidFill>
                <a:latin typeface="Times New Roman" panose="02020603050405020304"/>
              </a:rPr>
              <a:t>Second Outline Level</a:t>
            </a:r>
          </a:p>
          <a:p>
            <a:pPr marL="1296035" lvl="2" indent="-288290" algn="just">
              <a:spcBef>
                <a:spcPts val="850"/>
              </a:spcBef>
              <a:buClr>
                <a:srgbClr val="000000"/>
              </a:buClr>
              <a:buSzPct val="45000"/>
              <a:buFont typeface="Wingdings" panose="05000000000000000000" pitchFamily="2" charset="2"/>
              <a:buChar char=""/>
            </a:pPr>
            <a:r>
              <a:rPr lang="en-US" sz="1800" b="0" strike="noStrike" spc="-1">
                <a:solidFill>
                  <a:srgbClr val="000000"/>
                </a:solidFill>
                <a:latin typeface="Times New Roman" panose="02020603050405020304"/>
              </a:rPr>
              <a:t>Third Outline Level</a:t>
            </a:r>
          </a:p>
          <a:p>
            <a:pPr marL="1727835" lvl="3" indent="-215900" algn="just">
              <a:spcBef>
                <a:spcPts val="565"/>
              </a:spcBef>
              <a:buClr>
                <a:srgbClr val="000000"/>
              </a:buClr>
              <a:buSzPct val="75000"/>
              <a:buFont typeface="Symbol" panose="05050102010706020507" charset="2"/>
              <a:buChar char=""/>
            </a:pPr>
            <a:r>
              <a:rPr lang="en-US" sz="1800" b="0" strike="noStrike" spc="-1">
                <a:solidFill>
                  <a:srgbClr val="000000"/>
                </a:solidFill>
                <a:latin typeface="Times New Roman" panose="02020603050405020304"/>
              </a:rPr>
              <a:t>Fourth Outline Level</a:t>
            </a:r>
          </a:p>
          <a:p>
            <a:pPr marL="2160270" lvl="4" indent="-215900" algn="just">
              <a:spcBef>
                <a:spcPts val="285"/>
              </a:spcBef>
              <a:buClr>
                <a:srgbClr val="000000"/>
              </a:buClr>
              <a:buSzPct val="45000"/>
              <a:buFont typeface="Wingdings" panose="05000000000000000000" pitchFamily="2" charset="2"/>
              <a:buChar char=""/>
            </a:pPr>
            <a:r>
              <a:rPr lang="en-US" sz="2000" b="0" strike="noStrike" spc="-1">
                <a:solidFill>
                  <a:srgbClr val="000000"/>
                </a:solidFill>
                <a:latin typeface="Times New Roman" panose="02020603050405020304"/>
              </a:rPr>
              <a:t>Fifth Outline Level</a:t>
            </a:r>
          </a:p>
          <a:p>
            <a:pPr marL="2592070" lvl="5" indent="-215900" algn="just">
              <a:spcBef>
                <a:spcPts val="285"/>
              </a:spcBef>
              <a:buClr>
                <a:srgbClr val="000000"/>
              </a:buClr>
              <a:buSzPct val="45000"/>
              <a:buFont typeface="Wingdings" panose="05000000000000000000" pitchFamily="2" charset="2"/>
              <a:buChar char=""/>
            </a:pPr>
            <a:r>
              <a:rPr lang="en-US" sz="2000" b="0" strike="noStrike" spc="-1">
                <a:solidFill>
                  <a:srgbClr val="000000"/>
                </a:solidFill>
                <a:latin typeface="Times New Roman" panose="02020603050405020304"/>
              </a:rPr>
              <a:t>Sixth Outline Level</a:t>
            </a:r>
          </a:p>
          <a:p>
            <a:pPr marL="3023870" lvl="6" indent="-215900" algn="just">
              <a:spcBef>
                <a:spcPts val="285"/>
              </a:spcBef>
              <a:buClr>
                <a:srgbClr val="000000"/>
              </a:buClr>
              <a:buSzPct val="45000"/>
              <a:buFont typeface="Wingdings" panose="05000000000000000000" pitchFamily="2" charset="2"/>
              <a:buChar char=""/>
            </a:pPr>
            <a:r>
              <a:rPr lang="en-US" sz="2000" b="0" strike="noStrike" spc="-1">
                <a:solidFill>
                  <a:srgbClr val="000000"/>
                </a:solidFill>
                <a:latin typeface="Times New Roman" panose="020206030504050203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panose="02020603050405020304"/>
              </a:rPr>
              <a:t>Click to edit Master title style</a:t>
            </a:r>
            <a:endParaRPr lang="en-US" sz="4400" b="0" strike="noStrike" spc="-1">
              <a:solidFill>
                <a:srgbClr val="000000"/>
              </a:solidFill>
              <a:latin typeface="Calibri" panose="020F0502020204030204"/>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0"/>
              </a:spcBef>
              <a:buClr>
                <a:srgbClr val="000000"/>
              </a:buClr>
              <a:buFont typeface="Wingdings" panose="05000000000000000000" pitchFamily="2" charset="2"/>
              <a:buChar char=""/>
            </a:pPr>
            <a:r>
              <a:rPr lang="en-US" sz="2800" b="0" strike="noStrike" spc="-1">
                <a:solidFill>
                  <a:srgbClr val="000000"/>
                </a:solidFill>
                <a:latin typeface="Times New Roman" panose="02020603050405020304"/>
              </a:rPr>
              <a:t>Edit Master text styles</a:t>
            </a:r>
          </a:p>
          <a:p>
            <a:pPr marL="685800" lvl="1" indent="-228600" algn="just">
              <a:lnSpc>
                <a:spcPct val="90000"/>
              </a:lnSpc>
              <a:spcBef>
                <a:spcPts val="500"/>
              </a:spcBef>
              <a:buClr>
                <a:srgbClr val="000000"/>
              </a:buClr>
              <a:buFont typeface="Wingdings" panose="05000000000000000000" pitchFamily="2" charset="2"/>
              <a:buChar char=""/>
            </a:pPr>
            <a:r>
              <a:rPr lang="en-US" sz="2400" b="0" strike="noStrike" spc="-1">
                <a:solidFill>
                  <a:srgbClr val="000000"/>
                </a:solidFill>
                <a:latin typeface="Times New Roman" panose="02020603050405020304"/>
              </a:rPr>
              <a:t>Second level</a:t>
            </a:r>
          </a:p>
          <a:p>
            <a:pPr marL="1143000" lvl="2" indent="-228600" algn="just">
              <a:lnSpc>
                <a:spcPct val="90000"/>
              </a:lnSpc>
              <a:spcBef>
                <a:spcPts val="500"/>
              </a:spcBef>
              <a:buClr>
                <a:srgbClr val="000000"/>
              </a:buClr>
              <a:buFont typeface="Courier New" panose="02070309020205020404"/>
              <a:buChar char="o"/>
            </a:pPr>
            <a:r>
              <a:rPr lang="en-US" sz="2000" b="0" strike="noStrike" spc="-1">
                <a:solidFill>
                  <a:srgbClr val="000000"/>
                </a:solidFill>
                <a:latin typeface="Times New Roman" panose="02020603050405020304"/>
              </a:rPr>
              <a:t>Third level</a:t>
            </a:r>
          </a:p>
          <a:p>
            <a:pPr marL="1600200" lvl="3" indent="-228600" algn="just">
              <a:lnSpc>
                <a:spcPct val="90000"/>
              </a:lnSpc>
              <a:spcBef>
                <a:spcPts val="500"/>
              </a:spcBef>
              <a:buClr>
                <a:srgbClr val="000000"/>
              </a:buClr>
              <a:buFont typeface="Wingdings" panose="05000000000000000000" pitchFamily="2" charset="2"/>
              <a:buChar char=""/>
            </a:pPr>
            <a:r>
              <a:rPr lang="en-US" sz="1800" b="0" strike="noStrike" spc="-1">
                <a:solidFill>
                  <a:srgbClr val="000000"/>
                </a:solidFill>
                <a:latin typeface="Times New Roman" panose="02020603050405020304"/>
              </a:rPr>
              <a:t>Fourth level</a:t>
            </a:r>
          </a:p>
          <a:p>
            <a:pPr marL="2057400" lvl="4" indent="-228600" algn="just">
              <a:lnSpc>
                <a:spcPct val="90000"/>
              </a:lnSpc>
              <a:spcBef>
                <a:spcPts val="500"/>
              </a:spcBef>
              <a:buClr>
                <a:srgbClr val="000000"/>
              </a:buClr>
              <a:buFont typeface="Arial" panose="020B0604020202020204"/>
              <a:buChar char="•"/>
            </a:pPr>
            <a:r>
              <a:rPr lang="en-US" sz="1800" b="0" strike="noStrike" spc="-1">
                <a:solidFill>
                  <a:srgbClr val="000000"/>
                </a:solidFill>
                <a:latin typeface="Times New Roman" panose="02020603050405020304"/>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panose="02020603050405020304"/>
              </a:rPr>
              <a:t>Dept. of Computer Science and Engineering</a:t>
            </a:r>
            <a:endParaRPr lang="en-IN" sz="1600" b="0" strike="noStrike" spc="-1" dirty="0">
              <a:latin typeface="Arial" panose="020B0604020202020204"/>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panose="02020603050405020304"/>
              </a:rPr>
              <a:t>Srinivasa Ramanujan Institute of Technology</a:t>
            </a:r>
            <a:endParaRPr lang="en-IN" sz="1600" b="0" strike="noStrike" spc="-1">
              <a:latin typeface="Arial" panose="020B0604020202020204"/>
            </a:endParaRPr>
          </a:p>
        </p:txBody>
      </p:sp>
      <p:sp>
        <p:nvSpPr>
          <p:cNvPr id="47" name="Date Placeholder 3"/>
          <p:cNvSpPr/>
          <p:nvPr/>
        </p:nvSpPr>
        <p:spPr>
          <a:xfrm>
            <a:off x="11623040" y="6642100"/>
            <a:ext cx="568960" cy="21590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panose="02020603050405020304"/>
              </a:rPr>
              <a:t>‹#›</a:t>
            </a:fld>
            <a:endParaRPr lang="en-IN" sz="1600" b="0" strike="noStrike" spc="-1">
              <a:latin typeface="Arial" panose="020B0604020202020204"/>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a:solidFill>
                  <a:srgbClr val="FFFFFF"/>
                </a:solidFill>
                <a:latin typeface="Times New Roman" panose="02020603050405020304"/>
              </a:rPr>
              <a:t>Title of the Project</a:t>
            </a:r>
            <a:endParaRPr lang="en-IN" sz="1500" b="0" strike="noStrike" spc="-1">
              <a:latin typeface="Arial" panose="020B0604020202020204"/>
            </a:endParaRPr>
          </a:p>
        </p:txBody>
      </p:sp>
      <p:pic>
        <p:nvPicPr>
          <p:cNvPr id="49" name="Picture 5"/>
          <p:cNvPicPr/>
          <p:nvPr/>
        </p:nvPicPr>
        <p:blipFill>
          <a:blip r:embed="rId14" cstate="print"/>
          <a:stretch>
            <a:fillRect/>
          </a:stretch>
        </p:blipFill>
        <p:spPr>
          <a:xfrm>
            <a:off x="11506320" y="5956200"/>
            <a:ext cx="685440" cy="685440"/>
          </a:xfrm>
          <a:prstGeom prst="rect">
            <a:avLst/>
          </a:prstGeom>
          <a:ln w="0">
            <a:noFill/>
          </a:ln>
        </p:spPr>
      </p:pic>
      <p:sp>
        <p:nvSpPr>
          <p:cNvPr id="50" name="Date Placeholder 3"/>
          <p:cNvSpPr/>
          <p:nvPr/>
        </p:nvSpPr>
        <p:spPr>
          <a:xfrm>
            <a:off x="0" y="6642735"/>
            <a:ext cx="932815" cy="21463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panose="02020603050405020304"/>
              </a:rPr>
              <a:t>A - XX</a:t>
            </a:r>
            <a:endParaRPr lang="en-IN" sz="16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393815" y="1801234"/>
            <a:ext cx="2673984" cy="566300"/>
          </a:xfrm>
          <a:prstGeom prst="rect">
            <a:avLst/>
          </a:prstGeom>
        </p:spPr>
        <p:txBody>
          <a:bodyPr vert="horz" lIns="91440" tIns="45720" rIns="91440" bIns="45720" rtlCol="0">
            <a:normAutofit fontScale="95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28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300"/>
              </a:spcBef>
            </a:pPr>
            <a:r>
              <a:rPr lang="en-US" altLang="en-IN" sz="2400" b="0" dirty="0">
                <a:effectLst>
                  <a:outerShdw blurRad="38100" dist="38100" dir="2700000" algn="tl">
                    <a:srgbClr val="000000">
                      <a:alpha val="43137"/>
                    </a:srgbClr>
                  </a:outerShdw>
                </a:effectLst>
              </a:rPr>
              <a:t>Mr. G. Chinna </a:t>
            </a:r>
            <a:r>
              <a:rPr lang="en-US" altLang="en-IN" sz="2400" b="0" dirty="0" err="1">
                <a:effectLst>
                  <a:outerShdw blurRad="38100" dist="38100" dir="2700000" algn="tl">
                    <a:srgbClr val="000000">
                      <a:alpha val="43137"/>
                    </a:srgbClr>
                  </a:outerShdw>
                </a:effectLst>
              </a:rPr>
              <a:t>Pullaiah</a:t>
            </a:r>
            <a:r>
              <a:rPr lang="en-IN" sz="2400" b="0" dirty="0">
                <a:effectLst>
                  <a:outerShdw blurRad="38100" dist="38100" dir="2700000" algn="tl">
                    <a:srgbClr val="000000">
                      <a:alpha val="43137"/>
                    </a:srgbClr>
                  </a:outerShdw>
                </a:effectLst>
              </a:rPr>
              <a:t>, </a:t>
            </a:r>
            <a:r>
              <a:rPr lang="en-IN" sz="2000" b="0" dirty="0" err="1">
                <a:effectLst>
                  <a:outerShdw blurRad="38100" dist="38100" dir="2700000" algn="tl">
                    <a:srgbClr val="000000">
                      <a:alpha val="43137"/>
                    </a:srgbClr>
                  </a:outerShdw>
                </a:effectLst>
              </a:rPr>
              <a:t>M.Tech</a:t>
            </a:r>
            <a:r>
              <a:rPr lang="en-IN" sz="2000" b="0" dirty="0">
                <a:effectLst>
                  <a:outerShdw blurRad="38100" dist="38100" dir="2700000" algn="tl">
                    <a:srgbClr val="000000">
                      <a:alpha val="43137"/>
                    </a:srgbClr>
                  </a:outerShdw>
                </a:effectLst>
              </a:rPr>
              <a:t>, </a:t>
            </a:r>
            <a:r>
              <a:rPr lang="en-IN" sz="2000" b="0" dirty="0" err="1">
                <a:effectLst>
                  <a:outerShdw blurRad="38100" dist="38100" dir="2700000" algn="tl">
                    <a:srgbClr val="000000">
                      <a:alpha val="43137"/>
                    </a:srgbClr>
                  </a:outerShdw>
                </a:effectLst>
              </a:rPr>
              <a:t>Ph.D</a:t>
            </a:r>
            <a:r>
              <a:rPr lang="en-IN" sz="2000" b="0" dirty="0">
                <a:effectLst>
                  <a:outerShdw blurRad="38100" dist="38100" dir="2700000" algn="tl">
                    <a:srgbClr val="000000">
                      <a:alpha val="43137"/>
                    </a:srgbClr>
                  </a:outerShdw>
                </a:effectLst>
              </a:rPr>
              <a:t> </a:t>
            </a:r>
            <a:r>
              <a:rPr lang="en-IN" sz="2400" b="0" dirty="0">
                <a:effectLst>
                  <a:outerShdw blurRad="38100" dist="38100" dir="2700000" algn="tl">
                    <a:srgbClr val="000000">
                      <a:alpha val="43137"/>
                    </a:srgbClr>
                  </a:outerShdw>
                </a:effectLst>
              </a:rPr>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3400" dirty="0">
                <a:effectLst/>
                <a:ea typeface="Times New Roman" panose="02020603050405020304" pitchFamily="18" charset="0"/>
              </a:rPr>
              <a:t>Autonomous</a:t>
            </a:r>
            <a:endParaRPr lang="en-US" sz="34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2024-2025</a:t>
            </a:r>
            <a:endParaRPr lang="en-US" sz="2500" b="0" dirty="0"/>
          </a:p>
          <a:p>
            <a:endParaRPr lang="en-IN" b="0" dirty="0"/>
          </a:p>
        </p:txBody>
      </p:sp>
      <p:sp>
        <p:nvSpPr>
          <p:cNvPr id="12" name="Subtitle 11"/>
          <p:cNvSpPr txBox="1"/>
          <p:nvPr/>
        </p:nvSpPr>
        <p:spPr>
          <a:xfrm>
            <a:off x="3317240" y="1695467"/>
            <a:ext cx="3374904" cy="800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300" b="0" dirty="0">
                <a:effectLst>
                  <a:outerShdw blurRad="38100" dist="38100" dir="2700000" algn="tl">
                    <a:srgbClr val="000000">
                      <a:alpha val="43137"/>
                    </a:srgbClr>
                  </a:outerShdw>
                </a:effectLst>
              </a:rPr>
              <a:t>SHAGUPTHA NAAZ D</a:t>
            </a:r>
          </a:p>
          <a:p>
            <a:pPr>
              <a:spcBef>
                <a:spcPts val="300"/>
              </a:spcBef>
            </a:pPr>
            <a:r>
              <a:rPr lang="en-US" sz="1200" b="0" dirty="0"/>
              <a:t>Roll No. 214G1A0596</a:t>
            </a:r>
          </a:p>
        </p:txBody>
      </p:sp>
      <p:sp>
        <p:nvSpPr>
          <p:cNvPr id="13" name="Subtitle 11"/>
          <p:cNvSpPr txBox="1"/>
          <p:nvPr/>
        </p:nvSpPr>
        <p:spPr>
          <a:xfrm>
            <a:off x="8907536" y="1764766"/>
            <a:ext cx="2375655" cy="710814"/>
          </a:xfrm>
          <a:prstGeom prst="rect">
            <a:avLst/>
          </a:prstGeom>
        </p:spPr>
        <p:txBody>
          <a:bodyPr vert="horz" lIns="91440" tIns="45720" rIns="91440" bIns="45720" rtlCol="0">
            <a:normAutofit fontScale="4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5400" b="0" dirty="0">
                <a:effectLst>
                  <a:outerShdw blurRad="38100" dist="38100" dir="2700000" algn="tl">
                    <a:srgbClr val="000000">
                      <a:alpha val="43137"/>
                    </a:srgbClr>
                  </a:outerShdw>
                </a:effectLst>
              </a:rPr>
              <a:t>VISWA TEJA D</a:t>
            </a:r>
          </a:p>
          <a:p>
            <a:pPr>
              <a:spcBef>
                <a:spcPts val="300"/>
              </a:spcBef>
            </a:pPr>
            <a:r>
              <a:rPr lang="en-US" sz="2800" b="0" dirty="0"/>
              <a:t>Roll No. 214G1A05B9</a:t>
            </a:r>
          </a:p>
        </p:txBody>
      </p:sp>
      <p:sp>
        <p:nvSpPr>
          <p:cNvPr id="14" name="Subtitle 11"/>
          <p:cNvSpPr txBox="1"/>
          <p:nvPr/>
        </p:nvSpPr>
        <p:spPr>
          <a:xfrm>
            <a:off x="957805" y="1695467"/>
            <a:ext cx="2471195" cy="7801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VYSHNAVI M</a:t>
            </a:r>
          </a:p>
          <a:p>
            <a:pPr>
              <a:spcBef>
                <a:spcPts val="300"/>
              </a:spcBef>
            </a:pPr>
            <a:r>
              <a:rPr lang="en-US" sz="1200" b="0" dirty="0"/>
              <a:t>Roll No. 214G1A05C1</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en-IN"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Melanoma Cancer Detection Using Deep Learning</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332301" y="3477046"/>
            <a:ext cx="1527379" cy="1685487"/>
          </a:xfrm>
          <a:prstGeom prst="rect">
            <a:avLst/>
          </a:prstGeom>
        </p:spPr>
      </p:pic>
      <p:sp>
        <p:nvSpPr>
          <p:cNvPr id="3" name="Rectangle 2"/>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ea typeface="Calibri" panose="020F0502020204030204" pitchFamily="34" charset="0"/>
                <a:cs typeface="Times New Roman" panose="02020603050405020304" pitchFamily="18" charset="0"/>
              </a:rPr>
              <a:t>B</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16</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
        <p:nvSpPr>
          <p:cNvPr id="8" name="Subtitle 11">
            <a:extLst>
              <a:ext uri="{FF2B5EF4-FFF2-40B4-BE49-F238E27FC236}">
                <a16:creationId xmlns:a16="http://schemas.microsoft.com/office/drawing/2014/main" id="{17165D77-C203-B678-C07D-AAFEFA482D20}"/>
              </a:ext>
            </a:extLst>
          </p:cNvPr>
          <p:cNvSpPr txBox="1"/>
          <p:nvPr/>
        </p:nvSpPr>
        <p:spPr>
          <a:xfrm>
            <a:off x="6531881" y="1764766"/>
            <a:ext cx="2673984" cy="56630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4800" b="0" dirty="0">
                <a:effectLst>
                  <a:outerShdw blurRad="38100" dist="38100" dir="2700000" algn="tl">
                    <a:srgbClr val="000000">
                      <a:alpha val="43137"/>
                    </a:srgbClr>
                  </a:outerShdw>
                </a:effectLst>
              </a:rPr>
              <a:t>RAVI TEJA M</a:t>
            </a:r>
            <a:endParaRPr lang="en-US" sz="4800" b="0" dirty="0">
              <a:effectLst>
                <a:outerShdw blurRad="38100" dist="38100" dir="2700000" algn="tl">
                  <a:srgbClr val="000000">
                    <a:alpha val="43137"/>
                  </a:srgbClr>
                </a:outerShdw>
              </a:effectLst>
            </a:endParaRPr>
          </a:p>
          <a:p>
            <a:pPr>
              <a:spcBef>
                <a:spcPts val="300"/>
              </a:spcBef>
            </a:pPr>
            <a:r>
              <a:rPr lang="en-US" b="0" dirty="0"/>
              <a:t>Roll No. </a:t>
            </a:r>
            <a:r>
              <a:rPr lang="en-US" sz="2500" b="0" dirty="0"/>
              <a:t>214G1A0583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panose="02020603050405020304"/>
              </a:rPr>
              <a:t>Git Hub Dashboards of each student</a:t>
            </a:r>
            <a:endParaRPr lang="en-US" sz="4400" b="0" strike="noStrike" spc="-1">
              <a:solidFill>
                <a:srgbClr val="000000"/>
              </a:solidFill>
              <a:latin typeface="Calibri" panose="020F0502020204030204"/>
            </a:endParaRPr>
          </a:p>
        </p:txBody>
      </p:sp>
      <p:pic>
        <p:nvPicPr>
          <p:cNvPr id="115" name="Picture 114"/>
          <p:cNvPicPr/>
          <p:nvPr/>
        </p:nvPicPr>
        <p:blipFill>
          <a:blip r:embed="rId2"/>
          <a:stretch>
            <a:fillRect/>
          </a:stretch>
        </p:blipFill>
        <p:spPr>
          <a:xfrm>
            <a:off x="815975" y="1219200"/>
            <a:ext cx="9230995" cy="4733925"/>
          </a:xfrm>
          <a:prstGeom prst="rect">
            <a:avLst/>
          </a:prstGeom>
          <a:ln w="0">
            <a:noFill/>
          </a:ln>
        </p:spPr>
      </p:pic>
      <p:sp>
        <p:nvSpPr>
          <p:cNvPr id="3" name="Text Box 2"/>
          <p:cNvSpPr txBox="1"/>
          <p:nvPr/>
        </p:nvSpPr>
        <p:spPr>
          <a:xfrm>
            <a:off x="838200" y="6248400"/>
            <a:ext cx="4064000" cy="295275"/>
          </a:xfrm>
          <a:prstGeom prst="rect">
            <a:avLst/>
          </a:prstGeom>
          <a:noFill/>
        </p:spPr>
        <p:txBody>
          <a:bodyPr wrap="square" rtlCol="0">
            <a:noAutofit/>
          </a:bodyPr>
          <a:lstStyle/>
          <a:p>
            <a:pPr algn="l"/>
            <a:r>
              <a:rPr lang="en-US"/>
              <a:t>link of the Github</a:t>
            </a:r>
          </a:p>
        </p:txBody>
      </p:sp>
      <p:sp>
        <p:nvSpPr>
          <p:cNvPr id="2" name="Rectangle 1">
            <a:extLst>
              <a:ext uri="{FF2B5EF4-FFF2-40B4-BE49-F238E27FC236}">
                <a16:creationId xmlns:a16="http://schemas.microsoft.com/office/drawing/2014/main" id="{B3ABC0DF-94C1-CFDB-3275-45AB4A26A667}"/>
              </a:ext>
            </a:extLst>
          </p:cNvPr>
          <p:cNvSpPr/>
          <p:nvPr/>
        </p:nvSpPr>
        <p:spPr>
          <a:xfrm>
            <a:off x="9939" y="5016"/>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5CABA76-AE13-4E6F-02A1-6E74556BC5F5}"/>
              </a:ext>
            </a:extLst>
          </p:cNvPr>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 - 16</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800"/>
              </a:spcAft>
            </a:pPr>
            <a:r>
              <a:rPr lang="en-US" sz="9600" b="0" i="1" strike="noStrike" spc="-1" dirty="0">
                <a:solidFill>
                  <a:srgbClr val="FF6600"/>
                </a:solidFill>
                <a:latin typeface="Times New Roman" panose="02020603050405020304"/>
                <a:ea typeface="Calibri" panose="020F0502020204030204"/>
              </a:rPr>
              <a:t>Any Queries?</a:t>
            </a:r>
            <a:endParaRPr lang="en-IN" sz="9600" b="0" strike="noStrike" spc="-1" dirty="0">
              <a:latin typeface="Arial" panose="020B0604020202020204"/>
            </a:endParaRPr>
          </a:p>
        </p:txBody>
      </p:sp>
      <p:sp>
        <p:nvSpPr>
          <p:cNvPr id="2" name="Rectangle 1"/>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MedIDP</a:t>
            </a:r>
            <a:r>
              <a:rPr lang="en-US" dirty="0"/>
              <a:t> : Digital Transformation Of Medical Records using IDP</a:t>
            </a:r>
            <a:endParaRPr lang="en-IN" dirty="0"/>
          </a:p>
        </p:txBody>
      </p:sp>
      <p:sp>
        <p:nvSpPr>
          <p:cNvPr id="3" name="Rectangle 2"/>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 - 16</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p:nvPr/>
        </p:nvSpPr>
        <p:spPr>
          <a:xfrm>
            <a:off x="9939" y="-1"/>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Analysis for Skin Disease Detection </a:t>
            </a:r>
            <a:endParaRPr lang="en-IN" dirty="0"/>
          </a:p>
        </p:txBody>
      </p:sp>
      <p:sp>
        <p:nvSpPr>
          <p:cNvPr id="5" name="Rectangle 4">
            <a:extLst>
              <a:ext uri="{FF2B5EF4-FFF2-40B4-BE49-F238E27FC236}">
                <a16:creationId xmlns:a16="http://schemas.microsoft.com/office/drawing/2014/main" id="{1F3B1C0D-8AA0-59B5-9983-55CC981974D5}"/>
              </a:ext>
            </a:extLst>
          </p:cNvPr>
          <p:cNvSpPr/>
          <p:nvPr/>
        </p:nvSpPr>
        <p:spPr>
          <a:xfrm>
            <a:off x="9939" y="5016"/>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40" y="22860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panose="02020603050405020304"/>
              </a:rPr>
              <a:t>Contents</a:t>
            </a:r>
            <a:endParaRPr lang="en-US" sz="4400" b="0" strike="noStrike" spc="-1" dirty="0">
              <a:solidFill>
                <a:srgbClr val="000000"/>
              </a:solidFill>
              <a:latin typeface="Calibri" panose="020F0502020204030204"/>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80" indent="-462280" algn="just">
              <a:lnSpc>
                <a:spcPct val="90000"/>
              </a:lnSpc>
              <a:spcBef>
                <a:spcPts val="1000"/>
              </a:spcBef>
              <a:buSzPct val="100000"/>
              <a:buBlip>
                <a:blip r:embed="rId3"/>
              </a:buBlip>
            </a:pPr>
            <a:r>
              <a:rPr lang="en-US" sz="2800" b="0" strike="noStrike" spc="-1" dirty="0">
                <a:solidFill>
                  <a:srgbClr val="000000"/>
                </a:solidFill>
                <a:latin typeface="Times New Roman" panose="02020603050405020304"/>
              </a:rPr>
              <a:t>Title Justification</a:t>
            </a:r>
          </a:p>
          <a:p>
            <a:pPr marL="462280" indent="-462280" algn="just">
              <a:lnSpc>
                <a:spcPct val="90000"/>
              </a:lnSpc>
              <a:spcBef>
                <a:spcPts val="1000"/>
              </a:spcBef>
              <a:buSzPct val="100000"/>
              <a:buBlip>
                <a:blip r:embed="rId3"/>
              </a:buBlip>
            </a:pPr>
            <a:r>
              <a:rPr lang="en-US" sz="2800" b="0" strike="noStrike" spc="-1" dirty="0">
                <a:solidFill>
                  <a:srgbClr val="000000"/>
                </a:solidFill>
                <a:latin typeface="Times New Roman" panose="02020603050405020304"/>
              </a:rPr>
              <a:t>Abstract</a:t>
            </a:r>
          </a:p>
          <a:p>
            <a:pPr marL="462280" indent="-462280" algn="just">
              <a:lnSpc>
                <a:spcPct val="90000"/>
              </a:lnSpc>
              <a:spcBef>
                <a:spcPts val="1000"/>
              </a:spcBef>
              <a:buSzPct val="100000"/>
              <a:buBlip>
                <a:blip r:embed="rId3"/>
              </a:buBlip>
            </a:pPr>
            <a:r>
              <a:rPr lang="en-US" sz="2800" b="0" strike="noStrike" spc="-1" dirty="0">
                <a:solidFill>
                  <a:srgbClr val="000000"/>
                </a:solidFill>
                <a:latin typeface="Times New Roman" panose="02020603050405020304"/>
              </a:rPr>
              <a:t>Problem statement</a:t>
            </a:r>
          </a:p>
          <a:p>
            <a:pPr marL="462280" indent="-462280" algn="just">
              <a:lnSpc>
                <a:spcPct val="90000"/>
              </a:lnSpc>
              <a:spcBef>
                <a:spcPts val="1000"/>
              </a:spcBef>
              <a:buSzPct val="100000"/>
              <a:buBlip>
                <a:blip r:embed="rId3"/>
              </a:buBlip>
            </a:pPr>
            <a:r>
              <a:rPr lang="en-US" sz="2800" b="0" strike="noStrike" spc="-1" dirty="0">
                <a:solidFill>
                  <a:srgbClr val="000000"/>
                </a:solidFill>
                <a:latin typeface="Times New Roman" panose="02020603050405020304"/>
              </a:rPr>
              <a:t>Objectives of Project</a:t>
            </a:r>
          </a:p>
          <a:p>
            <a:pPr marL="462280" indent="-462280" algn="just">
              <a:lnSpc>
                <a:spcPct val="90000"/>
              </a:lnSpc>
              <a:spcBef>
                <a:spcPts val="1000"/>
              </a:spcBef>
              <a:buSzPct val="100000"/>
              <a:buBlip>
                <a:blip r:embed="rId3"/>
              </a:buBlip>
            </a:pPr>
            <a:r>
              <a:rPr lang="en-US" sz="2800" b="0" strike="noStrike" spc="-1" dirty="0">
                <a:solidFill>
                  <a:srgbClr val="000000"/>
                </a:solidFill>
                <a:latin typeface="Times New Roman" panose="02020603050405020304"/>
              </a:rPr>
              <a:t>Literature survey for objectives</a:t>
            </a:r>
          </a:p>
          <a:p>
            <a:pPr marL="462280" indent="-462280" algn="just">
              <a:lnSpc>
                <a:spcPct val="90000"/>
              </a:lnSpc>
              <a:spcBef>
                <a:spcPts val="1000"/>
              </a:spcBef>
              <a:buSzPct val="100000"/>
              <a:buBlip>
                <a:blip r:embed="rId3"/>
              </a:buBlip>
            </a:pPr>
            <a:r>
              <a:rPr lang="en-US" sz="2800" b="0" strike="noStrike" spc="-1" dirty="0">
                <a:solidFill>
                  <a:srgbClr val="000000"/>
                </a:solidFill>
                <a:latin typeface="Times New Roman" panose="02020603050405020304"/>
              </a:rPr>
              <a:t>Proposed Work -(Methods to be followed for proposed system) </a:t>
            </a:r>
          </a:p>
          <a:p>
            <a:pPr marL="462280" indent="-462280" algn="just">
              <a:lnSpc>
                <a:spcPct val="90000"/>
              </a:lnSpc>
              <a:spcBef>
                <a:spcPts val="1000"/>
              </a:spcBef>
              <a:buSzPct val="100000"/>
              <a:buBlip>
                <a:blip r:embed="rId3"/>
              </a:buBlip>
            </a:pPr>
            <a:r>
              <a:rPr lang="en-US" sz="2800" b="0" strike="noStrike" spc="-1" dirty="0">
                <a:solidFill>
                  <a:srgbClr val="000000"/>
                </a:solidFill>
                <a:latin typeface="Times New Roman" panose="02020603050405020304"/>
              </a:rPr>
              <a:t>References</a:t>
            </a:r>
          </a:p>
          <a:p>
            <a:pPr marL="462280" indent="-462280" algn="just">
              <a:lnSpc>
                <a:spcPct val="90000"/>
              </a:lnSpc>
              <a:spcBef>
                <a:spcPts val="1000"/>
              </a:spcBef>
              <a:buSzPct val="100000"/>
              <a:buBlip>
                <a:blip r:embed="rId3"/>
              </a:buBlip>
            </a:pPr>
            <a:r>
              <a:rPr lang="en-US" sz="2800" b="0" strike="noStrike" spc="-1" dirty="0">
                <a:solidFill>
                  <a:srgbClr val="000000"/>
                </a:solidFill>
                <a:latin typeface="Times New Roman" panose="02020603050405020304"/>
              </a:rPr>
              <a:t>GitHub Link</a:t>
            </a:r>
          </a:p>
          <a:p>
            <a:pPr marL="462280" indent="-462280" algn="just">
              <a:lnSpc>
                <a:spcPct val="90000"/>
              </a:lnSpc>
              <a:spcBef>
                <a:spcPts val="1000"/>
              </a:spcBef>
              <a:buSzPct val="100000"/>
              <a:buBlip>
                <a:blip r:embed="rId3"/>
              </a:buBlip>
            </a:pPr>
            <a:r>
              <a:rPr lang="en-US" sz="2800" b="0" strike="noStrike" spc="-1" dirty="0">
                <a:solidFill>
                  <a:srgbClr val="000000"/>
                </a:solidFill>
                <a:latin typeface="Times New Roman" panose="02020603050405020304"/>
              </a:rPr>
              <a:t>Queries</a:t>
            </a:r>
          </a:p>
          <a:p>
            <a:pPr algn="just">
              <a:lnSpc>
                <a:spcPct val="90000"/>
              </a:lnSpc>
              <a:spcBef>
                <a:spcPts val="1000"/>
              </a:spcBef>
              <a:tabLst>
                <a:tab pos="0" algn="l"/>
              </a:tabLst>
            </a:pPr>
            <a:endParaRPr lang="en-US" sz="2800" b="0" strike="noStrike" spc="-1" dirty="0">
              <a:solidFill>
                <a:srgbClr val="000000"/>
              </a:solidFill>
              <a:latin typeface="Times New Roman" panose="02020603050405020304"/>
            </a:endParaRPr>
          </a:p>
        </p:txBody>
      </p:sp>
      <p:sp>
        <p:nvSpPr>
          <p:cNvPr id="5" name="Text Box 4"/>
          <p:cNvSpPr txBox="1"/>
          <p:nvPr/>
        </p:nvSpPr>
        <p:spPr>
          <a:xfrm>
            <a:off x="5488305" y="70485"/>
            <a:ext cx="4064000" cy="368300"/>
          </a:xfrm>
          <a:prstGeom prst="rect">
            <a:avLst/>
          </a:prstGeom>
          <a:noFill/>
        </p:spPr>
        <p:txBody>
          <a:bodyPr wrap="square" rtlCol="0">
            <a:spAutoFit/>
          </a:bodyPr>
          <a:lstStyle/>
          <a:p>
            <a:endParaRPr lang="en-US"/>
          </a:p>
        </p:txBody>
      </p:sp>
      <p:sp>
        <p:nvSpPr>
          <p:cNvPr id="2" name="Rectangle 1"/>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MedIDP</a:t>
            </a:r>
            <a:r>
              <a:rPr lang="en-US" dirty="0"/>
              <a:t> : Digital Transformation Of Medical Records using IDP</a:t>
            </a:r>
            <a:endParaRPr lang="en-IN" dirty="0"/>
          </a:p>
        </p:txBody>
      </p:sp>
      <p:sp>
        <p:nvSpPr>
          <p:cNvPr id="7" name="Rectangle 6"/>
          <p:cNvSpPr/>
          <p:nvPr/>
        </p:nvSpPr>
        <p:spPr>
          <a:xfrm flipH="1">
            <a:off x="13138"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 - 16</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D8435725-370D-90DF-C908-0281059534F0}"/>
              </a:ext>
            </a:extLst>
          </p:cNvPr>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1"/>
          <p:cNvSpPr>
            <a:spLocks noGrp="1"/>
          </p:cNvSpPr>
          <p:nvPr>
            <p:ph type="title" idx="4294967295"/>
          </p:nvPr>
        </p:nvSpPr>
        <p:spPr>
          <a:xfrm>
            <a:off x="0" y="233363"/>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Title Justification</a:t>
            </a:r>
            <a:br>
              <a:rPr lang="en-US" sz="4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US" sz="4400" b="0" strike="noStrike" spc="-1" dirty="0">
              <a:solidFill>
                <a:srgbClr val="000000"/>
              </a:solidFill>
              <a:latin typeface="Calibri" panose="020F0502020204030204"/>
            </a:endParaRPr>
          </a:p>
        </p:txBody>
      </p:sp>
      <p:sp>
        <p:nvSpPr>
          <p:cNvPr id="4" name="Rectangle 3"/>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MedIDP</a:t>
            </a:r>
            <a:r>
              <a:rPr lang="en-US" dirty="0"/>
              <a:t> : Digital Transformation Of Medical Records using IDP</a:t>
            </a:r>
            <a:endParaRPr lang="en-IN" dirty="0"/>
          </a:p>
        </p:txBody>
      </p:sp>
      <p:sp>
        <p:nvSpPr>
          <p:cNvPr id="8" name="Rectangle 7"/>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 - 16</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p:cNvSpPr txBox="1"/>
          <p:nvPr/>
        </p:nvSpPr>
        <p:spPr>
          <a:xfrm>
            <a:off x="381000" y="1066800"/>
            <a:ext cx="11277600" cy="5130635"/>
          </a:xfrm>
          <a:prstGeom prst="rect">
            <a:avLst/>
          </a:prstGeom>
          <a:noFill/>
        </p:spPr>
        <p:txBody>
          <a:bodyPr wrap="square">
            <a:spAutoFit/>
          </a:bodyPr>
          <a:lstStyle/>
          <a:p>
            <a:pPr marL="342900" indent="-342900" algn="just">
              <a:lnSpc>
                <a:spcPct val="90000"/>
              </a:lnSpc>
              <a:spcBef>
                <a:spcPts val="1000"/>
              </a:spcBef>
              <a:buAutoNum type="arabicPeriod"/>
            </a:pPr>
            <a:r>
              <a:rPr lang="en-US" altLang="en-US" sz="2800" b="1" spc="-1" dirty="0">
                <a:solidFill>
                  <a:srgbClr val="000000"/>
                </a:solidFill>
                <a:latin typeface="Times New Roman" panose="02020603050405020304"/>
              </a:rPr>
              <a:t>Melanoma Cancer Detection: </a:t>
            </a:r>
            <a:r>
              <a:rPr lang="en-US" altLang="en-US" sz="2800" spc="-1" dirty="0">
                <a:solidFill>
                  <a:srgbClr val="000000"/>
                </a:solidFill>
                <a:latin typeface="Times New Roman" panose="02020603050405020304"/>
              </a:rPr>
              <a:t>Clearly defines the primary focus of the project, which is identifying melanoma, a potentially life-threatening skin cancer, emphasizing the importance of early and accurate detection.</a:t>
            </a:r>
          </a:p>
          <a:p>
            <a:pPr marL="342900" indent="-342900" algn="just">
              <a:lnSpc>
                <a:spcPct val="90000"/>
              </a:lnSpc>
              <a:spcBef>
                <a:spcPts val="1000"/>
              </a:spcBef>
              <a:buAutoNum type="arabicPeriod"/>
            </a:pPr>
            <a:r>
              <a:rPr lang="en-US" sz="2800" b="1" spc="-1" dirty="0">
                <a:solidFill>
                  <a:srgbClr val="000000"/>
                </a:solidFill>
                <a:latin typeface="Times New Roman" panose="02020603050405020304"/>
                <a:sym typeface="+mn-ea"/>
              </a:rPr>
              <a:t>Using Deep Learning:</a:t>
            </a:r>
            <a:r>
              <a:rPr lang="en-US" sz="2800" b="1" spc="-1" dirty="0">
                <a:solidFill>
                  <a:srgbClr val="000000"/>
                </a:solidFill>
                <a:latin typeface="Times New Roman" panose="02020603050405020304"/>
              </a:rPr>
              <a:t> </a:t>
            </a:r>
            <a:r>
              <a:rPr lang="en-US" sz="2800" spc="-1" dirty="0">
                <a:solidFill>
                  <a:srgbClr val="000000"/>
                </a:solidFill>
                <a:latin typeface="Times New Roman" panose="02020603050405020304"/>
                <a:sym typeface="+mn-ea"/>
              </a:rPr>
              <a:t>Highlights the use of advanced deep learning algorithms, particularly convolutional neural networks (CNNs), which are renowned for their effectiveness in image analysis and classification tasks.</a:t>
            </a:r>
            <a:endParaRPr lang="en-US" sz="2800" spc="-1" dirty="0">
              <a:solidFill>
                <a:srgbClr val="000000"/>
              </a:solidFill>
              <a:latin typeface="Times New Roman" panose="02020603050405020304"/>
            </a:endParaRPr>
          </a:p>
          <a:p>
            <a:pPr marL="342900" indent="-342900" algn="just">
              <a:lnSpc>
                <a:spcPct val="90000"/>
              </a:lnSpc>
              <a:spcBef>
                <a:spcPts val="1000"/>
              </a:spcBef>
              <a:buAutoNum type="arabicPeriod"/>
            </a:pPr>
            <a:r>
              <a:rPr lang="en-US" sz="2800" b="1" spc="-1" dirty="0">
                <a:solidFill>
                  <a:srgbClr val="000000"/>
                </a:solidFill>
                <a:latin typeface="Times New Roman" panose="02020603050405020304"/>
                <a:sym typeface="+mn-ea"/>
              </a:rPr>
              <a:t>Innovative Diagnostic Approach:</a:t>
            </a:r>
            <a:r>
              <a:rPr lang="en-US" sz="2800" b="1" spc="-1" dirty="0">
                <a:solidFill>
                  <a:srgbClr val="000000"/>
                </a:solidFill>
                <a:latin typeface="Times New Roman" panose="02020603050405020304"/>
              </a:rPr>
              <a:t> </a:t>
            </a:r>
            <a:r>
              <a:rPr lang="en-US" sz="2800" spc="-1" dirty="0">
                <a:solidFill>
                  <a:srgbClr val="000000"/>
                </a:solidFill>
                <a:latin typeface="Times New Roman" panose="02020603050405020304"/>
                <a:sym typeface="+mn-ea"/>
              </a:rPr>
              <a:t>Reflects the technological foundation of the project by showcasing the integration of artificial intelligence to enhance diagnostic accuracy, efficiency, and reliability.</a:t>
            </a:r>
            <a:endParaRPr lang="en-US" sz="2800" spc="-1" dirty="0">
              <a:solidFill>
                <a:srgbClr val="000000"/>
              </a:solidFill>
              <a:latin typeface="Times New Roman" panose="02020603050405020304"/>
            </a:endParaRPr>
          </a:p>
          <a:p>
            <a:pPr algn="just">
              <a:lnSpc>
                <a:spcPct val="90000"/>
              </a:lnSpc>
              <a:spcBef>
                <a:spcPts val="1000"/>
              </a:spcBef>
              <a:buClr>
                <a:srgbClr val="000000"/>
              </a:buClr>
              <a:buSzPts val="2800"/>
            </a:pPr>
            <a:r>
              <a:rPr lang="en-US" sz="2800" spc="-1" dirty="0">
                <a:solidFill>
                  <a:srgbClr val="000000"/>
                </a:solidFill>
                <a:latin typeface="Times New Roman" panose="02020603050405020304"/>
                <a:sym typeface="+mn-ea"/>
              </a:rPr>
              <a:t>The title effectively highlights the project’s goal of applying deep learning to innovate melanoma detection, bridging advanced technology with crucial medical solutions.</a:t>
            </a:r>
            <a:endParaRPr lang="en-US" sz="2800" spc="-1" dirty="0">
              <a:solidFill>
                <a:srgbClr val="000000"/>
              </a:solidFill>
              <a:latin typeface="Times New Roman" panose="02020603050405020304"/>
            </a:endParaRPr>
          </a:p>
        </p:txBody>
      </p:sp>
      <p:sp>
        <p:nvSpPr>
          <p:cNvPr id="2" name="Rectangle 1"/>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Analysis for Skin Disease Detection </a:t>
            </a:r>
            <a:endParaRPr lang="en-IN" dirty="0"/>
          </a:p>
        </p:txBody>
      </p:sp>
      <p:sp>
        <p:nvSpPr>
          <p:cNvPr id="3" name="Rectangle 2">
            <a:extLst>
              <a:ext uri="{FF2B5EF4-FFF2-40B4-BE49-F238E27FC236}">
                <a16:creationId xmlns:a16="http://schemas.microsoft.com/office/drawing/2014/main" id="{D786BB71-E530-4C6C-02DD-5AD5747A8EEA}"/>
              </a:ext>
            </a:extLst>
          </p:cNvPr>
          <p:cNvSpPr/>
          <p:nvPr/>
        </p:nvSpPr>
        <p:spPr>
          <a:xfrm>
            <a:off x="9939" y="-4762"/>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0"/>
              </a:spcBef>
            </a:pPr>
            <a:r>
              <a:rPr lang="en-US" sz="4400" b="0" strike="noStrike" spc="-1" dirty="0">
                <a:solidFill>
                  <a:schemeClr val="bg1"/>
                </a:solidFill>
                <a:latin typeface="Times New Roman" panose="02020603050405020304"/>
              </a:rPr>
              <a:t>Abstract</a:t>
            </a:r>
            <a:endParaRPr lang="en-US" sz="4400" b="0" strike="noStrike" spc="-1" dirty="0">
              <a:solidFill>
                <a:schemeClr val="bg1"/>
              </a:solidFill>
              <a:latin typeface="Calibri" panose="020F0502020204030204"/>
            </a:endParaRPr>
          </a:p>
        </p:txBody>
      </p:sp>
      <p:sp>
        <p:nvSpPr>
          <p:cNvPr id="100" name="PlaceHolder 2"/>
          <p:cNvSpPr>
            <a:spLocks noGrp="1"/>
          </p:cNvSpPr>
          <p:nvPr>
            <p:ph/>
          </p:nvPr>
        </p:nvSpPr>
        <p:spPr>
          <a:xfrm>
            <a:off x="152400" y="1066800"/>
            <a:ext cx="11711160" cy="5558280"/>
          </a:xfrm>
          <a:prstGeom prst="rect">
            <a:avLst/>
          </a:prstGeom>
          <a:noFill/>
          <a:ln w="0">
            <a:noFill/>
          </a:ln>
        </p:spPr>
        <p:txBody>
          <a:bodyPr anchor="t">
            <a:noAutofit/>
          </a:bodyPr>
          <a:lstStyle/>
          <a:p>
            <a:pPr marL="457200" indent="-457200" algn="just" rtl="0">
              <a:lnSpc>
                <a:spcPct val="90000"/>
              </a:lnSpc>
              <a:spcBef>
                <a:spcPts val="1000"/>
              </a:spcBef>
              <a:buClr>
                <a:srgbClr val="000000"/>
              </a:buClr>
              <a:buFont typeface="Wingdings" panose="05000000000000000000" pitchFamily="2" charset="2"/>
              <a:buChar char="Ø"/>
            </a:pPr>
            <a:r>
              <a:rPr lang="en-US" sz="2800" kern="1200" spc="-1" dirty="0">
                <a:solidFill>
                  <a:srgbClr val="000000"/>
                </a:solidFill>
                <a:latin typeface="Times New Roman" panose="02020603050405020304"/>
                <a:ea typeface="+mn-ea"/>
                <a:cs typeface="+mn-cs"/>
              </a:rPr>
              <a:t>Melanoma is a severe form of skin cancer that requires early detection for effective treatment and improved survival rates. This project introduces a deep learning system based on convolutional neural networks (CNNs) to accurately detect melanoma using </a:t>
            </a:r>
            <a:r>
              <a:rPr lang="en-US" sz="2800" kern="1200" spc="-1" dirty="0" err="1">
                <a:solidFill>
                  <a:srgbClr val="000000"/>
                </a:solidFill>
                <a:latin typeface="Times New Roman" panose="02020603050405020304"/>
                <a:ea typeface="+mn-ea"/>
                <a:cs typeface="+mn-cs"/>
              </a:rPr>
              <a:t>dermoscopic</a:t>
            </a:r>
            <a:r>
              <a:rPr lang="en-US" sz="2800" kern="1200" spc="-1" dirty="0">
                <a:solidFill>
                  <a:srgbClr val="000000"/>
                </a:solidFill>
                <a:latin typeface="Times New Roman" panose="02020603050405020304"/>
                <a:ea typeface="+mn-ea"/>
                <a:cs typeface="+mn-cs"/>
              </a:rPr>
              <a:t> images. </a:t>
            </a:r>
          </a:p>
          <a:p>
            <a:pPr marL="457200" indent="-457200" algn="just" rtl="0">
              <a:lnSpc>
                <a:spcPct val="90000"/>
              </a:lnSpc>
              <a:spcBef>
                <a:spcPts val="1000"/>
              </a:spcBef>
              <a:buClr>
                <a:srgbClr val="000000"/>
              </a:buClr>
              <a:buFont typeface="Wingdings" panose="05000000000000000000" pitchFamily="2" charset="2"/>
              <a:buChar char="Ø"/>
            </a:pPr>
            <a:r>
              <a:rPr lang="en-US" sz="2800" kern="1200" spc="-1" dirty="0">
                <a:solidFill>
                  <a:srgbClr val="000000"/>
                </a:solidFill>
                <a:latin typeface="Times New Roman" panose="02020603050405020304"/>
                <a:ea typeface="+mn-ea"/>
                <a:cs typeface="+mn-cs"/>
              </a:rPr>
              <a:t>The model leverages advanced preprocessing techniques like data augmentation to enhance robustness and identifies disease-specific patterns in skin lesions, reducing the likelihood of misdiagnosis and supporting clinicians in diagnosis.</a:t>
            </a:r>
          </a:p>
          <a:p>
            <a:pPr marL="457200" indent="-457200" algn="just" rtl="0">
              <a:lnSpc>
                <a:spcPct val="90000"/>
              </a:lnSpc>
              <a:spcBef>
                <a:spcPts val="1000"/>
              </a:spcBef>
              <a:buClr>
                <a:srgbClr val="000000"/>
              </a:buClr>
              <a:buFont typeface="Wingdings" panose="05000000000000000000" pitchFamily="2" charset="2"/>
              <a:buChar char="Ø"/>
            </a:pPr>
            <a:r>
              <a:rPr lang="en-US" sz="2800" kern="1200" spc="-1" dirty="0">
                <a:solidFill>
                  <a:srgbClr val="000000"/>
                </a:solidFill>
                <a:latin typeface="Times New Roman" panose="02020603050405020304"/>
                <a:ea typeface="+mn-ea"/>
                <a:cs typeface="+mn-cs"/>
              </a:rPr>
              <a:t>The system provides real-time classification labels and confidence scores, enabling timely interventions and improving diagnostic precision. </a:t>
            </a:r>
          </a:p>
          <a:p>
            <a:pPr marL="457200" indent="-457200" algn="just" rtl="0">
              <a:lnSpc>
                <a:spcPct val="90000"/>
              </a:lnSpc>
              <a:spcBef>
                <a:spcPts val="1000"/>
              </a:spcBef>
              <a:buClr>
                <a:srgbClr val="000000"/>
              </a:buClr>
              <a:buFont typeface="Wingdings" panose="05000000000000000000" pitchFamily="2" charset="2"/>
              <a:buChar char="Ø"/>
            </a:pPr>
            <a:r>
              <a:rPr lang="en-US" sz="2800" kern="1200" spc="-1" dirty="0">
                <a:solidFill>
                  <a:srgbClr val="000000"/>
                </a:solidFill>
                <a:latin typeface="Times New Roman" panose="02020603050405020304"/>
                <a:ea typeface="+mn-ea"/>
                <a:cs typeface="+mn-cs"/>
              </a:rPr>
              <a:t>By minimizing manual inconsistencies and errors, this deep learning approach offers a scalable, efficient solution for melanoma detection, advancing dermatological care and patient outcomes.</a:t>
            </a:r>
          </a:p>
        </p:txBody>
      </p:sp>
      <p:sp>
        <p:nvSpPr>
          <p:cNvPr id="4" name="Rectangle 3"/>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 - 16</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MedIDP</a:t>
            </a:r>
            <a:r>
              <a:rPr lang="en-US" dirty="0"/>
              <a:t> : Digital Transformation Of Medical Records using IDP</a:t>
            </a:r>
            <a:endParaRPr lang="en-IN" dirty="0"/>
          </a:p>
        </p:txBody>
      </p:sp>
      <p:sp>
        <p:nvSpPr>
          <p:cNvPr id="2" name="Rectangle 1"/>
          <p:cNvSpPr/>
          <p:nvPr/>
        </p:nvSpPr>
        <p:spPr>
          <a:xfrm>
            <a:off x="-3704"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Analysis for Skin Disease Detection </a:t>
            </a:r>
            <a:endParaRPr lang="en-IN" dirty="0"/>
          </a:p>
        </p:txBody>
      </p:sp>
      <p:sp>
        <p:nvSpPr>
          <p:cNvPr id="3" name="Rectangle 2">
            <a:extLst>
              <a:ext uri="{FF2B5EF4-FFF2-40B4-BE49-F238E27FC236}">
                <a16:creationId xmlns:a16="http://schemas.microsoft.com/office/drawing/2014/main" id="{041E2570-5956-C1AC-6A53-F2B22C9E0F93}"/>
              </a:ext>
            </a:extLst>
          </p:cNvPr>
          <p:cNvSpPr/>
          <p:nvPr/>
        </p:nvSpPr>
        <p:spPr>
          <a:xfrm>
            <a:off x="9939" y="5016"/>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panose="02020603050405020304"/>
              </a:rPr>
              <a:t>Problem Statement </a:t>
            </a:r>
            <a:endParaRPr lang="en-US" sz="4400" b="0" strike="noStrike" spc="-1" dirty="0">
              <a:solidFill>
                <a:srgbClr val="000000"/>
              </a:solidFill>
              <a:latin typeface="Calibri" panose="020F0502020204030204"/>
            </a:endParaRPr>
          </a:p>
        </p:txBody>
      </p:sp>
      <p:sp>
        <p:nvSpPr>
          <p:cNvPr id="102" name="PlaceHolder 2"/>
          <p:cNvSpPr>
            <a:spLocks noGrp="1"/>
          </p:cNvSpPr>
          <p:nvPr>
            <p:ph/>
          </p:nvPr>
        </p:nvSpPr>
        <p:spPr>
          <a:xfrm>
            <a:off x="199440" y="1295400"/>
            <a:ext cx="11459520" cy="5029200"/>
          </a:xfrm>
          <a:prstGeom prst="rect">
            <a:avLst/>
          </a:prstGeom>
          <a:noFill/>
          <a:ln w="0">
            <a:noFill/>
          </a:ln>
        </p:spPr>
        <p:txBody>
          <a:bodyPr anchor="t">
            <a:normAutofit/>
          </a:bodyPr>
          <a:lstStyle/>
          <a:p>
            <a:pPr marL="457200" indent="-457200" algn="just" rtl="0">
              <a:spcBef>
                <a:spcPts val="1000"/>
              </a:spcBef>
              <a:buClr>
                <a:srgbClr val="000000"/>
              </a:buClr>
              <a:buFont typeface="Wingdings" panose="05000000000000000000" pitchFamily="2" charset="2"/>
              <a:buChar char="Ø"/>
            </a:pPr>
            <a:r>
              <a:rPr lang="en-US" sz="2800" kern="1200" spc="-1" dirty="0">
                <a:solidFill>
                  <a:srgbClr val="000000"/>
                </a:solidFill>
                <a:latin typeface="Times New Roman" panose="02020603050405020304"/>
                <a:ea typeface="+mn-ea"/>
                <a:cs typeface="+mn-cs"/>
              </a:rPr>
              <a:t>Melanoma, one of the deadliest forms of skin cancer, poses diagnostic challenges due to its visual similarity to benign lesions leading to a high likelihood of misdiagnosis and delayed treatment, which can negatively impact survival rates.</a:t>
            </a:r>
          </a:p>
          <a:p>
            <a:pPr marL="457200" indent="-457200" algn="just" rtl="0">
              <a:spcBef>
                <a:spcPts val="1000"/>
              </a:spcBef>
              <a:buClr>
                <a:srgbClr val="000000"/>
              </a:buClr>
              <a:buFont typeface="Wingdings" panose="05000000000000000000" pitchFamily="2" charset="2"/>
              <a:buChar char="Ø"/>
            </a:pPr>
            <a:r>
              <a:rPr lang="en-US" sz="2800" kern="1200" spc="-1" dirty="0">
                <a:solidFill>
                  <a:srgbClr val="000000"/>
                </a:solidFill>
                <a:latin typeface="Times New Roman" panose="02020603050405020304"/>
                <a:ea typeface="+mn-ea"/>
                <a:cs typeface="+mn-cs"/>
              </a:rPr>
              <a:t>Current diagnostic methods rely heavily on manual examination by dermatologists, resulting in inconsistencies, increased errors, and inefficiencies in detecting melanoma.</a:t>
            </a:r>
          </a:p>
          <a:p>
            <a:pPr marL="457200" indent="-457200" algn="just" rtl="0">
              <a:spcBef>
                <a:spcPts val="1000"/>
              </a:spcBef>
              <a:buClr>
                <a:srgbClr val="000000"/>
              </a:buClr>
              <a:buFont typeface="Wingdings" panose="05000000000000000000" pitchFamily="2" charset="2"/>
              <a:buChar char="Ø"/>
            </a:pPr>
            <a:r>
              <a:rPr lang="en-US" sz="2800" kern="1200" spc="-1" dirty="0">
                <a:solidFill>
                  <a:srgbClr val="000000"/>
                </a:solidFill>
                <a:latin typeface="Times New Roman" panose="02020603050405020304"/>
                <a:ea typeface="+mn-ea"/>
                <a:cs typeface="+mn-cs"/>
              </a:rPr>
              <a:t>There is a lack of scalable, automated solutions capable of providing accurate, real-time classification and diagnostic support, essential for improving early detection and timely interventions in dermatological care.</a:t>
            </a:r>
          </a:p>
        </p:txBody>
      </p:sp>
      <p:sp>
        <p:nvSpPr>
          <p:cNvPr id="2" name="Rectangle 1"/>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ea typeface="Calibri" panose="020F0502020204030204" pitchFamily="34" charset="0"/>
                <a:cs typeface="Times New Roman" panose="02020603050405020304" pitchFamily="18" charset="0"/>
              </a:rPr>
              <a:t>B - 16</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MedIDP</a:t>
            </a:r>
            <a:r>
              <a:rPr lang="en-US" dirty="0"/>
              <a:t> : Digital Transformation Of Medical Records using IDP</a:t>
            </a:r>
            <a:endParaRPr lang="en-IN" dirty="0"/>
          </a:p>
        </p:txBody>
      </p:sp>
      <p:sp>
        <p:nvSpPr>
          <p:cNvPr id="4" name="Rectangle 3"/>
          <p:cNvSpPr/>
          <p:nvPr/>
        </p:nvSpPr>
        <p:spPr>
          <a:xfrm>
            <a:off x="9939"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Analysis for Skin Disease Detection </a:t>
            </a:r>
            <a:endParaRPr lang="en-IN" dirty="0"/>
          </a:p>
        </p:txBody>
      </p:sp>
      <p:sp>
        <p:nvSpPr>
          <p:cNvPr id="5" name="Rectangle 4">
            <a:extLst>
              <a:ext uri="{FF2B5EF4-FFF2-40B4-BE49-F238E27FC236}">
                <a16:creationId xmlns:a16="http://schemas.microsoft.com/office/drawing/2014/main" id="{BEAD6330-95C9-A142-92AF-ECC642349BB7}"/>
              </a:ext>
            </a:extLst>
          </p:cNvPr>
          <p:cNvSpPr/>
          <p:nvPr/>
        </p:nvSpPr>
        <p:spPr>
          <a:xfrm>
            <a:off x="9939" y="5016"/>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panose="02020603050405020304"/>
              </a:rPr>
              <a:t>Objectives of Project</a:t>
            </a:r>
            <a:endParaRPr lang="en-US" sz="4400" b="0" strike="noStrike" spc="-1" dirty="0">
              <a:solidFill>
                <a:srgbClr val="000000"/>
              </a:solidFill>
              <a:latin typeface="Calibri" panose="020F0502020204030204"/>
            </a:endParaRPr>
          </a:p>
        </p:txBody>
      </p:sp>
      <p:sp>
        <p:nvSpPr>
          <p:cNvPr id="104" name="PlaceHolder 2"/>
          <p:cNvSpPr>
            <a:spLocks noGrp="1"/>
          </p:cNvSpPr>
          <p:nvPr>
            <p:ph/>
          </p:nvPr>
        </p:nvSpPr>
        <p:spPr>
          <a:xfrm>
            <a:off x="228600" y="1175424"/>
            <a:ext cx="11506200" cy="5352456"/>
          </a:xfrm>
          <a:prstGeom prst="rect">
            <a:avLst/>
          </a:prstGeom>
          <a:noFill/>
          <a:ln w="0">
            <a:noFill/>
          </a:ln>
        </p:spPr>
        <p:txBody>
          <a:bodyPr anchor="t">
            <a:normAutofit/>
          </a:bodyPr>
          <a:lstStyle/>
          <a:p>
            <a:pPr algn="just">
              <a:lnSpc>
                <a:spcPct val="90000"/>
              </a:lnSpc>
              <a:spcBef>
                <a:spcPts val="1000"/>
              </a:spcBef>
              <a:tabLst>
                <a:tab pos="0" algn="l"/>
              </a:tabLst>
            </a:pPr>
            <a:r>
              <a:rPr lang="en-US" sz="2800" b="0" strike="noStrike" spc="-1" dirty="0">
                <a:solidFill>
                  <a:srgbClr val="000000"/>
                </a:solidFill>
                <a:latin typeface="Times New Roman" panose="02020603050405020304"/>
              </a:rPr>
              <a:t>    The Objectives of the project are mentioned below.</a:t>
            </a:r>
          </a:p>
          <a:p>
            <a:pPr marL="457200" indent="-457200" algn="just">
              <a:lnSpc>
                <a:spcPct val="90000"/>
              </a:lnSpc>
              <a:spcBef>
                <a:spcPts val="1000"/>
              </a:spcBef>
              <a:buFont typeface="Wingdings" panose="05000000000000000000" pitchFamily="2" charset="2"/>
              <a:buChar char="§"/>
              <a:tabLst>
                <a:tab pos="0" algn="l"/>
              </a:tabLst>
            </a:pPr>
            <a:r>
              <a:rPr lang="en-US" sz="2800" b="1" spc="-1" dirty="0">
                <a:solidFill>
                  <a:srgbClr val="000000"/>
                </a:solidFill>
                <a:latin typeface="Times New Roman" panose="02020603050405020304"/>
              </a:rPr>
              <a:t>Objective-1: </a:t>
            </a:r>
            <a:r>
              <a:rPr lang="en-US" sz="2800" spc="-1" dirty="0">
                <a:solidFill>
                  <a:srgbClr val="000000"/>
                </a:solidFill>
                <a:latin typeface="Times New Roman" panose="02020603050405020304"/>
              </a:rPr>
              <a:t>To develop a deep learning-based system, utilizing convolutional neural networks (CNNs), for accurate and efficient detection of melanoma from </a:t>
            </a:r>
            <a:r>
              <a:rPr lang="en-US" sz="2800" spc="-1" dirty="0" err="1">
                <a:solidFill>
                  <a:srgbClr val="000000"/>
                </a:solidFill>
                <a:latin typeface="Times New Roman" panose="02020603050405020304"/>
              </a:rPr>
              <a:t>dermoscopic</a:t>
            </a:r>
            <a:r>
              <a:rPr lang="en-US" sz="2800" spc="-1" dirty="0">
                <a:solidFill>
                  <a:srgbClr val="000000"/>
                </a:solidFill>
                <a:latin typeface="Times New Roman" panose="02020603050405020304"/>
              </a:rPr>
              <a:t> images, reducing diagnostic errors and improving early detection rates.                                                                                                   </a:t>
            </a:r>
          </a:p>
          <a:p>
            <a:pPr marL="457200" indent="-457200" algn="just">
              <a:lnSpc>
                <a:spcPct val="90000"/>
              </a:lnSpc>
              <a:spcBef>
                <a:spcPts val="1000"/>
              </a:spcBef>
              <a:buFont typeface="Wingdings" panose="05000000000000000000" pitchFamily="2" charset="2"/>
              <a:buChar char="§"/>
              <a:tabLst>
                <a:tab pos="0" algn="l"/>
              </a:tabLst>
            </a:pPr>
            <a:r>
              <a:rPr lang="en-US" sz="2800" b="1" spc="-1" dirty="0">
                <a:solidFill>
                  <a:srgbClr val="000000"/>
                </a:solidFill>
                <a:latin typeface="Times New Roman" panose="02020603050405020304"/>
              </a:rPr>
              <a:t>Objective-2: </a:t>
            </a:r>
            <a:r>
              <a:rPr lang="en-US" sz="2800" spc="-1" dirty="0">
                <a:solidFill>
                  <a:srgbClr val="000000"/>
                </a:solidFill>
                <a:latin typeface="Times New Roman" panose="02020603050405020304"/>
              </a:rPr>
              <a:t>To address challenges such as class imbalance and lesion variability by implementing advanced preprocessing techniques, ensuring the robustness and scalability of the melanoma detection model across diverse patient populations.     </a:t>
            </a:r>
          </a:p>
          <a:p>
            <a:pPr marL="457200" indent="-457200" algn="just">
              <a:lnSpc>
                <a:spcPct val="90000"/>
              </a:lnSpc>
              <a:spcBef>
                <a:spcPts val="1000"/>
              </a:spcBef>
              <a:buFont typeface="Wingdings" panose="05000000000000000000" pitchFamily="2" charset="2"/>
              <a:buChar char="§"/>
              <a:tabLst>
                <a:tab pos="0" algn="l"/>
              </a:tabLst>
            </a:pPr>
            <a:r>
              <a:rPr lang="en-US" sz="2800" b="1" spc="-1" dirty="0">
                <a:solidFill>
                  <a:srgbClr val="000000"/>
                </a:solidFill>
                <a:latin typeface="Times New Roman" panose="02020603050405020304"/>
              </a:rPr>
              <a:t>Objective-3: </a:t>
            </a:r>
            <a:r>
              <a:rPr lang="en-US" sz="2800" spc="-1" dirty="0">
                <a:solidFill>
                  <a:srgbClr val="000000"/>
                </a:solidFill>
                <a:latin typeface="Times New Roman" panose="02020603050405020304"/>
              </a:rPr>
              <a:t>A user-friendly web application for real-time melanoma diagnosis would allow users to upload skin lesion images.</a:t>
            </a:r>
          </a:p>
        </p:txBody>
      </p:sp>
      <p:sp>
        <p:nvSpPr>
          <p:cNvPr id="2" name="Rectangle 1">
            <a:extLst>
              <a:ext uri="{FF2B5EF4-FFF2-40B4-BE49-F238E27FC236}">
                <a16:creationId xmlns:a16="http://schemas.microsoft.com/office/drawing/2014/main" id="{68D02582-5758-73BD-3473-2D6966DD5D31}"/>
              </a:ext>
            </a:extLst>
          </p:cNvPr>
          <p:cNvSpPr/>
          <p:nvPr/>
        </p:nvSpPr>
        <p:spPr>
          <a:xfrm>
            <a:off x="9939" y="5016"/>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1E6B4CE-4F6A-4358-D1D7-AA68777E6625}"/>
              </a:ext>
            </a:extLst>
          </p:cNvPr>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 - 16</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0"/>
              </a:spcBef>
            </a:pPr>
            <a:r>
              <a:rPr lang="en-US" sz="4400" b="0" strike="noStrike" spc="-1" dirty="0">
                <a:solidFill>
                  <a:srgbClr val="FFFFFF"/>
                </a:solidFill>
                <a:latin typeface="Times New Roman" panose="02020603050405020304"/>
              </a:rPr>
              <a:t>Literature survey for objectives</a:t>
            </a:r>
            <a:endParaRPr lang="en-US" sz="4400" b="0" strike="noStrike" spc="-1" dirty="0">
              <a:solidFill>
                <a:srgbClr val="FFFFFF"/>
              </a:solidFill>
              <a:latin typeface="Calibri" panose="020F0502020204030204"/>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fontScale="92500" lnSpcReduction="10000"/>
          </a:bodyPr>
          <a:lstStyle/>
          <a:p>
            <a:pPr marL="457200" indent="-457200" algn="just">
              <a:lnSpc>
                <a:spcPct val="90000"/>
              </a:lnSpc>
              <a:spcBef>
                <a:spcPts val="1000"/>
              </a:spcBef>
              <a:buClr>
                <a:srgbClr val="000000"/>
              </a:buClr>
              <a:buFont typeface="Wingdings" panose="05000000000000000000" pitchFamily="2" charset="2"/>
              <a:buChar char=""/>
            </a:pPr>
            <a:r>
              <a:rPr lang="en-US" sz="3000" b="1" strike="noStrike" spc="-1" dirty="0">
                <a:solidFill>
                  <a:srgbClr val="000000"/>
                </a:solidFill>
                <a:latin typeface="Times New Roman" panose="02020603050405020304"/>
              </a:rPr>
              <a:t>Literature survey for objective-1:</a:t>
            </a:r>
          </a:p>
          <a:p>
            <a:pPr algn="just">
              <a:lnSpc>
                <a:spcPct val="90000"/>
              </a:lnSpc>
              <a:spcBef>
                <a:spcPts val="1000"/>
              </a:spcBef>
              <a:buClr>
                <a:srgbClr val="000000"/>
              </a:buClr>
            </a:pPr>
            <a:r>
              <a:rPr lang="en-US" sz="2800" b="1" dirty="0"/>
              <a:t>     </a:t>
            </a:r>
            <a:r>
              <a:rPr lang="en-US" sz="3000" spc="-1" dirty="0">
                <a:solidFill>
                  <a:srgbClr val="000000"/>
                </a:solidFill>
                <a:latin typeface="Times New Roman" panose="02020603050405020304"/>
              </a:rPr>
              <a:t>Deep learning models, particularly CNNs, have shown significant potential for melanoma detection, with </a:t>
            </a:r>
            <a:r>
              <a:rPr lang="en-US" sz="3000" b="1" spc="-1" dirty="0" err="1">
                <a:solidFill>
                  <a:srgbClr val="000000"/>
                </a:solidFill>
                <a:latin typeface="Times New Roman" panose="02020603050405020304"/>
              </a:rPr>
              <a:t>Esteva</a:t>
            </a:r>
            <a:r>
              <a:rPr lang="en-US" sz="3000" b="1" spc="-1" dirty="0">
                <a:solidFill>
                  <a:srgbClr val="000000"/>
                </a:solidFill>
                <a:latin typeface="Times New Roman" panose="02020603050405020304"/>
              </a:rPr>
              <a:t> et al. </a:t>
            </a:r>
            <a:r>
              <a:rPr lang="en-US" sz="3000" spc="-1" dirty="0">
                <a:solidFill>
                  <a:srgbClr val="000000"/>
                </a:solidFill>
                <a:latin typeface="Times New Roman" panose="02020603050405020304"/>
              </a:rPr>
              <a:t>(2017) demonstrating their ability to perform at levels comparable to dermatologists. Transfer learning and pre-trained networks like </a:t>
            </a:r>
            <a:r>
              <a:rPr lang="en-US" sz="3000" spc="-1" dirty="0" err="1">
                <a:solidFill>
                  <a:srgbClr val="000000"/>
                </a:solidFill>
                <a:latin typeface="Times New Roman" panose="02020603050405020304"/>
              </a:rPr>
              <a:t>ResNet</a:t>
            </a:r>
            <a:r>
              <a:rPr lang="en-US" sz="3000" spc="-1" dirty="0">
                <a:solidFill>
                  <a:srgbClr val="000000"/>
                </a:solidFill>
                <a:latin typeface="Times New Roman" panose="02020603050405020304"/>
              </a:rPr>
              <a:t> and Inception, highlighted by </a:t>
            </a:r>
            <a:r>
              <a:rPr lang="en-US" sz="3000" b="1" spc="-1" dirty="0">
                <a:solidFill>
                  <a:srgbClr val="000000"/>
                </a:solidFill>
                <a:latin typeface="Times New Roman" panose="02020603050405020304"/>
              </a:rPr>
              <a:t>Brinker et al. </a:t>
            </a:r>
            <a:r>
              <a:rPr lang="en-US" sz="3000" spc="-1" dirty="0">
                <a:solidFill>
                  <a:srgbClr val="000000"/>
                </a:solidFill>
                <a:latin typeface="Times New Roman" panose="02020603050405020304"/>
              </a:rPr>
              <a:t>(2020), improve model accuracy and efficiency.</a:t>
            </a:r>
            <a:r>
              <a:rPr lang="en-US" sz="3000" dirty="0"/>
              <a:t> </a:t>
            </a:r>
          </a:p>
          <a:p>
            <a:pPr marL="457200" indent="-457200" algn="just">
              <a:lnSpc>
                <a:spcPct val="90000"/>
              </a:lnSpc>
              <a:spcBef>
                <a:spcPts val="1000"/>
              </a:spcBef>
              <a:buClr>
                <a:srgbClr val="000000"/>
              </a:buClr>
              <a:buFont typeface="Wingdings" panose="05000000000000000000" pitchFamily="2" charset="2"/>
              <a:buChar char="Ø"/>
            </a:pPr>
            <a:r>
              <a:rPr lang="en-US" sz="3000" b="1" strike="noStrike" spc="-1" dirty="0">
                <a:solidFill>
                  <a:srgbClr val="000000"/>
                </a:solidFill>
                <a:latin typeface="Times New Roman" panose="02020603050405020304"/>
              </a:rPr>
              <a:t>Literature survey for objective-2:</a:t>
            </a:r>
          </a:p>
          <a:p>
            <a:pPr algn="just">
              <a:lnSpc>
                <a:spcPct val="90000"/>
              </a:lnSpc>
              <a:spcBef>
                <a:spcPts val="1000"/>
              </a:spcBef>
              <a:buClr>
                <a:srgbClr val="000000"/>
              </a:buClr>
            </a:pPr>
            <a:r>
              <a:rPr lang="en-US" sz="3000" spc="-1" dirty="0">
                <a:solidFill>
                  <a:srgbClr val="000000"/>
                </a:solidFill>
                <a:latin typeface="Times New Roman" panose="02020603050405020304"/>
              </a:rPr>
              <a:t>     Research by </a:t>
            </a:r>
            <a:r>
              <a:rPr lang="en-US" sz="3000" b="1" spc="-1" dirty="0" err="1">
                <a:solidFill>
                  <a:srgbClr val="000000"/>
                </a:solidFill>
                <a:latin typeface="Times New Roman" panose="02020603050405020304"/>
              </a:rPr>
              <a:t>Chougrad</a:t>
            </a:r>
            <a:r>
              <a:rPr lang="en-US" sz="3000" b="1" spc="-1" dirty="0">
                <a:solidFill>
                  <a:srgbClr val="000000"/>
                </a:solidFill>
                <a:latin typeface="Times New Roman" panose="02020603050405020304"/>
              </a:rPr>
              <a:t> et al. </a:t>
            </a:r>
            <a:r>
              <a:rPr lang="en-US" sz="3000" spc="-1" dirty="0">
                <a:solidFill>
                  <a:srgbClr val="000000"/>
                </a:solidFill>
                <a:latin typeface="Times New Roman" panose="02020603050405020304"/>
              </a:rPr>
              <a:t>(2020) and </a:t>
            </a:r>
            <a:r>
              <a:rPr lang="en-US" sz="3000" b="1" spc="-1" dirty="0">
                <a:solidFill>
                  <a:srgbClr val="000000"/>
                </a:solidFill>
                <a:latin typeface="Times New Roman" panose="02020603050405020304"/>
              </a:rPr>
              <a:t>Tiwari et al. </a:t>
            </a:r>
            <a:r>
              <a:rPr lang="en-US" sz="3000" spc="-1" dirty="0">
                <a:solidFill>
                  <a:srgbClr val="000000"/>
                </a:solidFill>
                <a:latin typeface="Times New Roman" panose="02020603050405020304"/>
              </a:rPr>
              <a:t>(2021) highlights the importance of preprocessing in improving model performance and generalization. Additionally, techniques like data augmentation and image normalization help account for lesion variability, ensuring the robustness and scalability of detection models across diverse patient populations and clinical settings.</a:t>
            </a:r>
            <a:r>
              <a:rPr lang="en-US" sz="3000" b="0" strike="noStrike" spc="-1" dirty="0">
                <a:solidFill>
                  <a:srgbClr val="000000"/>
                </a:solidFill>
                <a:latin typeface="Times New Roman" panose="02020603050405020304"/>
              </a:rPr>
              <a:t>  </a:t>
            </a:r>
            <a:r>
              <a:rPr lang="en-US" sz="3000" spc="-1" dirty="0">
                <a:solidFill>
                  <a:srgbClr val="000000"/>
                </a:solidFill>
                <a:latin typeface="Times New Roman" panose="02020603050405020304"/>
              </a:rPr>
              <a:t>                           </a:t>
            </a:r>
            <a:r>
              <a:rPr lang="en-US" sz="3000" b="0" strike="noStrike" spc="-1" dirty="0">
                <a:solidFill>
                  <a:srgbClr val="000000"/>
                </a:solidFill>
                <a:latin typeface="Times New Roman" panose="02020603050405020304"/>
              </a:rPr>
              <a:t>                                                                                                                                            </a:t>
            </a:r>
          </a:p>
        </p:txBody>
      </p:sp>
      <p:sp>
        <p:nvSpPr>
          <p:cNvPr id="2" name="Rectangle 1">
            <a:extLst>
              <a:ext uri="{FF2B5EF4-FFF2-40B4-BE49-F238E27FC236}">
                <a16:creationId xmlns:a16="http://schemas.microsoft.com/office/drawing/2014/main" id="{2EA4CB52-42F8-6FDD-BC0C-3A8D3A68C354}"/>
              </a:ext>
            </a:extLst>
          </p:cNvPr>
          <p:cNvSpPr/>
          <p:nvPr/>
        </p:nvSpPr>
        <p:spPr>
          <a:xfrm>
            <a:off x="9939" y="5016"/>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9F1358F-3D75-0873-F9FA-6E835976143D}"/>
              </a:ext>
            </a:extLst>
          </p:cNvPr>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 - 16</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228600" y="1175424"/>
            <a:ext cx="11506200" cy="4762064"/>
          </a:xfrm>
          <a:prstGeom prst="rect">
            <a:avLst/>
          </a:prstGeom>
          <a:solidFill>
            <a:srgbClr val="FFFFFF"/>
          </a:solidFill>
          <a:ln w="12600">
            <a:solidFill>
              <a:srgbClr val="FFFFFF"/>
            </a:solidFill>
            <a:miter/>
          </a:ln>
        </p:spPr>
        <p:txBody>
          <a:bodyPr anchor="t">
            <a:noAutofit/>
          </a:bodyPr>
          <a:lstStyle/>
          <a:p>
            <a:pPr marL="457200" indent="-457200" algn="just">
              <a:lnSpc>
                <a:spcPct val="90000"/>
              </a:lnSpc>
              <a:spcBef>
                <a:spcPts val="1000"/>
              </a:spcBef>
              <a:buClr>
                <a:srgbClr val="000000"/>
              </a:buClr>
              <a:buFont typeface="Wingdings" panose="05000000000000000000" pitchFamily="2" charset="2"/>
              <a:buChar char="Ø"/>
            </a:pPr>
            <a:r>
              <a:rPr lang="en-US" sz="2800" spc="-1" dirty="0">
                <a:solidFill>
                  <a:srgbClr val="000000"/>
                </a:solidFill>
                <a:latin typeface="Times New Roman" panose="02020603050405020304"/>
              </a:rPr>
              <a:t>The proposed system uses Convolutional Neural Networks (CNNs) to automate the detection of melanoma from </a:t>
            </a:r>
            <a:r>
              <a:rPr lang="en-US" sz="2800" spc="-1" dirty="0" err="1">
                <a:solidFill>
                  <a:srgbClr val="000000"/>
                </a:solidFill>
                <a:latin typeface="Times New Roman" panose="02020603050405020304"/>
              </a:rPr>
              <a:t>dermoscopic</a:t>
            </a:r>
            <a:r>
              <a:rPr lang="en-US" sz="2800" spc="-1" dirty="0">
                <a:solidFill>
                  <a:srgbClr val="000000"/>
                </a:solidFill>
                <a:latin typeface="Times New Roman" panose="02020603050405020304"/>
              </a:rPr>
              <a:t> images, addressing challenges like class imbalance and lesion variability to improve diagnostic accuracy.</a:t>
            </a:r>
          </a:p>
          <a:p>
            <a:pPr marL="457200" indent="-457200" algn="just">
              <a:lnSpc>
                <a:spcPct val="90000"/>
              </a:lnSpc>
              <a:spcBef>
                <a:spcPts val="1000"/>
              </a:spcBef>
              <a:buClr>
                <a:srgbClr val="000000"/>
              </a:buClr>
              <a:buFont typeface="Wingdings" panose="05000000000000000000" pitchFamily="2" charset="2"/>
              <a:buChar char="Ø"/>
            </a:pPr>
            <a:r>
              <a:rPr lang="en-IN" sz="2800" spc="-1" dirty="0">
                <a:solidFill>
                  <a:srgbClr val="000000"/>
                </a:solidFill>
                <a:latin typeface="Times New Roman" panose="02020603050405020304"/>
              </a:rPr>
              <a:t>The system utilizes techniques like resizing, normalization, and data augmentation, alongside lesion segmentation using models like U-Net, to enhance model robustness and focus on relevant areas of the skin.</a:t>
            </a:r>
          </a:p>
          <a:p>
            <a:pPr marL="457200" indent="-457200" algn="just">
              <a:lnSpc>
                <a:spcPct val="90000"/>
              </a:lnSpc>
              <a:spcBef>
                <a:spcPts val="1000"/>
              </a:spcBef>
              <a:buClr>
                <a:srgbClr val="000000"/>
              </a:buClr>
              <a:buFont typeface="Wingdings" panose="05000000000000000000" pitchFamily="2" charset="2"/>
              <a:buChar char="Ø"/>
            </a:pPr>
            <a:r>
              <a:rPr lang="en-US" sz="2800" spc="-1" dirty="0">
                <a:solidFill>
                  <a:srgbClr val="000000"/>
                </a:solidFill>
                <a:latin typeface="Times New Roman" panose="02020603050405020304"/>
              </a:rPr>
              <a:t>Through a user-friendly web application, the system delivers real-time melanoma classifications, confidence scores, and lesion segmentation visualizations, enabling faster, more reliable detection and ultimately improving patient outcomes.</a:t>
            </a: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panose="02020603050405020304"/>
              </a:rPr>
              <a:t>Proposed System</a:t>
            </a:r>
            <a:endParaRPr lang="en-US" sz="4400" b="0" strike="noStrike" spc="-1">
              <a:solidFill>
                <a:srgbClr val="000000"/>
              </a:solidFill>
              <a:latin typeface="Calibri" panose="020F0502020204030204"/>
            </a:endParaRPr>
          </a:p>
        </p:txBody>
      </p:sp>
      <p:sp>
        <p:nvSpPr>
          <p:cNvPr id="2" name="Rectangle 1">
            <a:extLst>
              <a:ext uri="{FF2B5EF4-FFF2-40B4-BE49-F238E27FC236}">
                <a16:creationId xmlns:a16="http://schemas.microsoft.com/office/drawing/2014/main" id="{19AF1DF5-68DA-DFF9-41FB-F4CE720B6207}"/>
              </a:ext>
            </a:extLst>
          </p:cNvPr>
          <p:cNvSpPr/>
          <p:nvPr/>
        </p:nvSpPr>
        <p:spPr>
          <a:xfrm>
            <a:off x="9939" y="5016"/>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6CC3AFF-3C9B-E01E-97C9-EE4AFF3D5D61}"/>
              </a:ext>
            </a:extLst>
          </p:cNvPr>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 - 16</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panose="02020603050405020304"/>
              </a:rPr>
              <a:t> Reference</a:t>
            </a:r>
            <a:r>
              <a:rPr lang="en-US" sz="4400" b="0" strike="noStrike" spc="-1">
                <a:solidFill>
                  <a:srgbClr val="FFFFFF"/>
                </a:solidFill>
                <a:latin typeface="Times New Roman" panose="02020603050405020304"/>
              </a:rPr>
              <a:t>s</a:t>
            </a:r>
            <a:endParaRPr lang="en-US" sz="4400" b="0" strike="noStrike" spc="-1">
              <a:solidFill>
                <a:srgbClr val="000000"/>
              </a:solidFill>
              <a:latin typeface="Calibri" panose="020F0502020204030204"/>
            </a:endParaRPr>
          </a:p>
        </p:txBody>
      </p:sp>
      <p:sp>
        <p:nvSpPr>
          <p:cNvPr id="112" name="PlaceHolder 2"/>
          <p:cNvSpPr>
            <a:spLocks noGrp="1"/>
          </p:cNvSpPr>
          <p:nvPr>
            <p:ph/>
          </p:nvPr>
        </p:nvSpPr>
        <p:spPr>
          <a:xfrm>
            <a:off x="76200" y="947520"/>
            <a:ext cx="11902080" cy="5677560"/>
          </a:xfrm>
          <a:prstGeom prst="rect">
            <a:avLst/>
          </a:prstGeom>
          <a:noFill/>
          <a:ln w="0">
            <a:noFill/>
          </a:ln>
        </p:spPr>
        <p:txBody>
          <a:bodyPr anchor="t">
            <a:noAutofit/>
          </a:bodyPr>
          <a:lstStyle/>
          <a:p>
            <a:pPr algn="just">
              <a:lnSpc>
                <a:spcPct val="90000"/>
              </a:lnSpc>
              <a:spcBef>
                <a:spcPts val="1000"/>
              </a:spcBef>
              <a:buClr>
                <a:srgbClr val="000000"/>
              </a:buClr>
            </a:pPr>
            <a:r>
              <a:rPr lang="en-US" sz="2600" kern="1200" spc="-1" dirty="0">
                <a:solidFill>
                  <a:srgbClr val="000000"/>
                </a:solidFill>
                <a:latin typeface="Times New Roman" panose="02020603050405020304"/>
                <a:ea typeface="+mn-ea"/>
                <a:cs typeface="+mn-cs"/>
              </a:rPr>
              <a:t>[1]. </a:t>
            </a:r>
            <a:r>
              <a:rPr lang="fi-FI" sz="2200" spc="-1" dirty="0">
                <a:solidFill>
                  <a:srgbClr val="000000"/>
                </a:solidFill>
                <a:latin typeface="Times New Roman" panose="02020603050405020304"/>
              </a:rPr>
              <a:t>Devika Moturi, Ravi Kishan Surapaneni and Venkata Sai Geethika Avanigadda</a:t>
            </a:r>
            <a:r>
              <a:rPr lang="en-US" sz="2200" spc="-1" dirty="0">
                <a:solidFill>
                  <a:srgbClr val="000000"/>
                </a:solidFill>
                <a:latin typeface="Times New Roman" panose="02020603050405020304"/>
                <a:sym typeface="Times New Roman" panose="02020603050405020304"/>
              </a:rPr>
              <a:t>, “</a:t>
            </a:r>
            <a:r>
              <a:rPr lang="en-US" sz="2200" u="sng" spc="-1" dirty="0">
                <a:solidFill>
                  <a:schemeClr val="accent1">
                    <a:lumMod val="75000"/>
                  </a:schemeClr>
                </a:solidFill>
                <a:latin typeface="Times New Roman" panose="02020603050405020304"/>
              </a:rPr>
              <a:t>Developing an efficient method for melanoma detection using CNN techniques</a:t>
            </a:r>
            <a:r>
              <a:rPr lang="en-US" sz="2200" spc="-1" dirty="0">
                <a:solidFill>
                  <a:srgbClr val="000000"/>
                </a:solidFill>
                <a:latin typeface="Times New Roman" panose="02020603050405020304"/>
                <a:sym typeface="Times New Roman" panose="02020603050405020304"/>
              </a:rPr>
              <a:t>”, </a:t>
            </a:r>
            <a:r>
              <a:rPr lang="en-US" sz="2200" spc="-1" dirty="0">
                <a:solidFill>
                  <a:srgbClr val="000000"/>
                </a:solidFill>
                <a:latin typeface="Times New Roman" panose="02020603050405020304"/>
              </a:rPr>
              <a:t> Journal of the Egyptian National Cancer Institute</a:t>
            </a:r>
            <a:r>
              <a:rPr lang="en-US" sz="2200" spc="-1" dirty="0">
                <a:solidFill>
                  <a:srgbClr val="000000"/>
                </a:solidFill>
                <a:latin typeface="Times New Roman" panose="02020603050405020304"/>
                <a:sym typeface="Times New Roman" panose="02020603050405020304"/>
              </a:rPr>
              <a:t>, pp. 1-12, Feb. 2024.</a:t>
            </a:r>
          </a:p>
          <a:p>
            <a:pPr algn="just">
              <a:lnSpc>
                <a:spcPct val="90000"/>
              </a:lnSpc>
              <a:spcBef>
                <a:spcPts val="1000"/>
              </a:spcBef>
              <a:buClr>
                <a:srgbClr val="000000"/>
              </a:buClr>
            </a:pPr>
            <a:r>
              <a:rPr lang="en-US" sz="2300" kern="1200" spc="-1" dirty="0">
                <a:solidFill>
                  <a:srgbClr val="000000"/>
                </a:solidFill>
                <a:latin typeface="Times New Roman" panose="02020603050405020304"/>
                <a:ea typeface="+mn-ea"/>
                <a:cs typeface="+mn-cs"/>
              </a:rPr>
              <a:t>[2].</a:t>
            </a:r>
            <a:r>
              <a:rPr lang="en-IN" sz="2300" kern="1200" spc="-1" dirty="0">
                <a:solidFill>
                  <a:srgbClr val="000000"/>
                </a:solidFill>
                <a:latin typeface="Times New Roman" panose="02020603050405020304"/>
                <a:ea typeface="+mn-ea"/>
                <a:cs typeface="+mn-cs"/>
              </a:rPr>
              <a:t> </a:t>
            </a:r>
            <a:r>
              <a:rPr lang="en-IN" sz="2200" spc="-1" dirty="0">
                <a:solidFill>
                  <a:srgbClr val="000000"/>
                </a:solidFill>
                <a:latin typeface="Times New Roman" panose="02020603050405020304"/>
              </a:rPr>
              <a:t>Muhammad Qasim Khan, </a:t>
            </a:r>
            <a:r>
              <a:rPr lang="en-IN" sz="2200" spc="-1" dirty="0" err="1">
                <a:solidFill>
                  <a:srgbClr val="000000"/>
                </a:solidFill>
                <a:latin typeface="Times New Roman" panose="02020603050405020304"/>
              </a:rPr>
              <a:t>Ayyaz</a:t>
            </a:r>
            <a:r>
              <a:rPr lang="en-IN" sz="2200" spc="-1" dirty="0">
                <a:solidFill>
                  <a:srgbClr val="000000"/>
                </a:solidFill>
                <a:latin typeface="Times New Roman" panose="02020603050405020304"/>
              </a:rPr>
              <a:t> Hussain, Saeed </a:t>
            </a:r>
            <a:r>
              <a:rPr lang="en-IN" sz="2200" spc="-1" dirty="0" err="1">
                <a:solidFill>
                  <a:srgbClr val="000000"/>
                </a:solidFill>
                <a:latin typeface="Times New Roman" panose="02020603050405020304"/>
              </a:rPr>
              <a:t>ur</a:t>
            </a:r>
            <a:r>
              <a:rPr lang="en-IN" sz="2200" spc="-1" dirty="0">
                <a:solidFill>
                  <a:srgbClr val="000000"/>
                </a:solidFill>
                <a:latin typeface="Times New Roman" panose="02020603050405020304"/>
              </a:rPr>
              <a:t> Rehman, Umair Khan, </a:t>
            </a:r>
            <a:r>
              <a:rPr lang="en-IN" sz="2200" spc="-1" dirty="0" err="1">
                <a:solidFill>
                  <a:srgbClr val="000000"/>
                </a:solidFill>
                <a:latin typeface="Times New Roman" panose="02020603050405020304"/>
              </a:rPr>
              <a:t>Muazzam</a:t>
            </a:r>
            <a:r>
              <a:rPr lang="en-IN" sz="2200" spc="-1" dirty="0">
                <a:solidFill>
                  <a:srgbClr val="000000"/>
                </a:solidFill>
                <a:latin typeface="Times New Roman" panose="02020603050405020304"/>
              </a:rPr>
              <a:t> Maqsood, Kashif Mehmood, </a:t>
            </a:r>
            <a:r>
              <a:rPr lang="en-IN" sz="2200" spc="-1" dirty="0" err="1">
                <a:solidFill>
                  <a:srgbClr val="000000"/>
                </a:solidFill>
                <a:latin typeface="Times New Roman" panose="02020603050405020304"/>
              </a:rPr>
              <a:t>Muazzam</a:t>
            </a:r>
            <a:r>
              <a:rPr lang="en-IN" sz="2200" spc="-1" dirty="0">
                <a:solidFill>
                  <a:srgbClr val="000000"/>
                </a:solidFill>
                <a:latin typeface="Times New Roman" panose="02020603050405020304"/>
              </a:rPr>
              <a:t> A. Khan</a:t>
            </a:r>
            <a:r>
              <a:rPr lang="en-US" sz="2200" spc="-1" dirty="0">
                <a:solidFill>
                  <a:srgbClr val="000000"/>
                </a:solidFill>
                <a:latin typeface="Times New Roman" panose="02020603050405020304"/>
              </a:rPr>
              <a:t>, “</a:t>
            </a:r>
            <a:r>
              <a:rPr lang="en-US" sz="2200" u="sng" spc="-1" dirty="0">
                <a:solidFill>
                  <a:schemeClr val="accent1">
                    <a:lumMod val="75000"/>
                  </a:schemeClr>
                </a:solidFill>
                <a:latin typeface="Times New Roman" panose="02020603050405020304"/>
              </a:rPr>
              <a:t>Classification of Melanoma and Nevus in Digital Images for Diagnosis of Skin Cancer</a:t>
            </a:r>
            <a:r>
              <a:rPr lang="en-US" sz="2200" spc="-1" dirty="0">
                <a:solidFill>
                  <a:srgbClr val="000000"/>
                </a:solidFill>
                <a:latin typeface="Times New Roman" panose="02020603050405020304"/>
              </a:rPr>
              <a:t>”,” </a:t>
            </a:r>
            <a:r>
              <a:rPr lang="en-IN" sz="2200" spc="-1" dirty="0">
                <a:solidFill>
                  <a:srgbClr val="000000"/>
                </a:solidFill>
                <a:latin typeface="Times New Roman" panose="02020603050405020304"/>
              </a:rPr>
              <a:t>IEEE Access</a:t>
            </a:r>
            <a:r>
              <a:rPr lang="en-US" sz="2200" spc="-1" dirty="0">
                <a:solidFill>
                  <a:srgbClr val="000000"/>
                </a:solidFill>
                <a:latin typeface="Times New Roman" panose="02020603050405020304"/>
              </a:rPr>
              <a:t>, pp. 1-14, 2017.</a:t>
            </a:r>
          </a:p>
          <a:p>
            <a:pPr algn="just">
              <a:lnSpc>
                <a:spcPct val="90000"/>
              </a:lnSpc>
              <a:spcBef>
                <a:spcPts val="1000"/>
              </a:spcBef>
              <a:buClr>
                <a:srgbClr val="000000"/>
              </a:buClr>
            </a:pPr>
            <a:r>
              <a:rPr lang="en-US" sz="2300" kern="1200" spc="-1" dirty="0">
                <a:solidFill>
                  <a:srgbClr val="000000"/>
                </a:solidFill>
                <a:latin typeface="Times New Roman" panose="02020603050405020304"/>
                <a:ea typeface="+mn-ea"/>
                <a:cs typeface="+mn-cs"/>
              </a:rPr>
              <a:t>[3].</a:t>
            </a:r>
            <a:r>
              <a:rPr lang="en-IN" sz="2300" kern="1200" spc="-1" dirty="0">
                <a:solidFill>
                  <a:srgbClr val="000000"/>
                </a:solidFill>
                <a:latin typeface="Times New Roman" panose="02020603050405020304"/>
                <a:ea typeface="+mn-ea"/>
                <a:cs typeface="+mn-cs"/>
              </a:rPr>
              <a:t> </a:t>
            </a:r>
            <a:r>
              <a:rPr lang="en-IN" sz="2200" spc="-1" dirty="0">
                <a:solidFill>
                  <a:srgbClr val="000000"/>
                </a:solidFill>
                <a:latin typeface="Times New Roman" panose="02020603050405020304"/>
              </a:rPr>
              <a:t>V. </a:t>
            </a:r>
            <a:r>
              <a:rPr lang="en-IN" sz="2200" spc="-1" dirty="0" err="1">
                <a:solidFill>
                  <a:srgbClr val="000000"/>
                </a:solidFill>
                <a:latin typeface="Times New Roman" panose="02020603050405020304"/>
              </a:rPr>
              <a:t>Pugazhenthi</a:t>
            </a:r>
            <a:r>
              <a:rPr lang="en-IN" sz="2200" spc="-1" dirty="0">
                <a:solidFill>
                  <a:srgbClr val="000000"/>
                </a:solidFill>
                <a:latin typeface="Times New Roman" panose="02020603050405020304"/>
              </a:rPr>
              <a:t>, Sagar K. Naik, Amruta D. Joshi, Shreya S. </a:t>
            </a:r>
            <a:r>
              <a:rPr lang="en-IN" sz="2200" spc="-1" dirty="0" err="1">
                <a:solidFill>
                  <a:srgbClr val="000000"/>
                </a:solidFill>
                <a:latin typeface="Times New Roman" panose="02020603050405020304"/>
              </a:rPr>
              <a:t>Manerkar</a:t>
            </a:r>
            <a:r>
              <a:rPr lang="en-IN" sz="2200" spc="-1" dirty="0">
                <a:solidFill>
                  <a:srgbClr val="000000"/>
                </a:solidFill>
                <a:latin typeface="Times New Roman" panose="02020603050405020304"/>
              </a:rPr>
              <a:t>, Vinita U. </a:t>
            </a:r>
            <a:r>
              <a:rPr lang="en-IN" sz="2200" spc="-1" dirty="0" err="1">
                <a:solidFill>
                  <a:srgbClr val="000000"/>
                </a:solidFill>
                <a:latin typeface="Times New Roman" panose="02020603050405020304"/>
              </a:rPr>
              <a:t>Nagvekar</a:t>
            </a:r>
            <a:r>
              <a:rPr lang="en-IN" sz="2200" spc="-1" dirty="0">
                <a:solidFill>
                  <a:srgbClr val="000000"/>
                </a:solidFill>
                <a:latin typeface="Times New Roman" panose="02020603050405020304"/>
              </a:rPr>
              <a:t>, ”</a:t>
            </a:r>
            <a:r>
              <a:rPr lang="en-US" sz="2200" spc="-1" dirty="0">
                <a:solidFill>
                  <a:srgbClr val="000000"/>
                </a:solidFill>
                <a:latin typeface="Times New Roman" panose="02020603050405020304"/>
              </a:rPr>
              <a:t> </a:t>
            </a:r>
            <a:r>
              <a:rPr lang="en-US" sz="2200" u="sng" spc="-1" dirty="0">
                <a:solidFill>
                  <a:schemeClr val="accent1">
                    <a:lumMod val="75000"/>
                  </a:schemeClr>
                </a:solidFill>
                <a:latin typeface="Times New Roman" panose="02020603050405020304"/>
              </a:rPr>
              <a:t>Skin Disease Detection And Classification</a:t>
            </a:r>
            <a:r>
              <a:rPr lang="en-US" sz="2200" spc="-1" dirty="0">
                <a:solidFill>
                  <a:srgbClr val="000000"/>
                </a:solidFill>
                <a:latin typeface="Times New Roman" panose="02020603050405020304"/>
              </a:rPr>
              <a:t>”,” International Journal of Advanced Engineering Research and Science (IJAERS),pp. 1-6, Feb. 2019.</a:t>
            </a:r>
          </a:p>
          <a:p>
            <a:pPr marL="577850" indent="-577850" algn="just">
              <a:lnSpc>
                <a:spcPct val="90000"/>
              </a:lnSpc>
              <a:spcBef>
                <a:spcPts val="1000"/>
              </a:spcBef>
              <a:buClr>
                <a:srgbClr val="000000"/>
              </a:buClr>
              <a:tabLst>
                <a:tab pos="0" algn="l"/>
              </a:tabLst>
            </a:pPr>
            <a:r>
              <a:rPr lang="en-US" sz="2300" kern="1200" spc="-1" dirty="0">
                <a:solidFill>
                  <a:srgbClr val="000000"/>
                </a:solidFill>
                <a:latin typeface="Times New Roman" panose="02020603050405020304"/>
                <a:ea typeface="+mn-ea"/>
                <a:cs typeface="+mn-cs"/>
              </a:rPr>
              <a:t>[4].</a:t>
            </a:r>
            <a:r>
              <a:rPr lang="en-IN" sz="2300" kern="1200" spc="-1" dirty="0">
                <a:solidFill>
                  <a:srgbClr val="000000"/>
                </a:solidFill>
                <a:latin typeface="Times New Roman" panose="02020603050405020304"/>
                <a:ea typeface="+mn-ea"/>
                <a:cs typeface="+mn-cs"/>
              </a:rPr>
              <a:t> </a:t>
            </a:r>
            <a:r>
              <a:rPr lang="en-IN" sz="2200" spc="-1" dirty="0" err="1">
                <a:solidFill>
                  <a:srgbClr val="000000"/>
                </a:solidFill>
                <a:latin typeface="Times New Roman" panose="02020603050405020304"/>
              </a:rPr>
              <a:t>Xinrong</a:t>
            </a:r>
            <a:r>
              <a:rPr lang="en-IN" sz="2200" spc="-1" dirty="0">
                <a:solidFill>
                  <a:srgbClr val="000000"/>
                </a:solidFill>
                <a:latin typeface="Times New Roman" panose="02020603050405020304"/>
              </a:rPr>
              <a:t> Lu and Y. A. </a:t>
            </a:r>
            <a:r>
              <a:rPr lang="en-IN" sz="2200" spc="-1" dirty="0" err="1">
                <a:solidFill>
                  <a:srgbClr val="000000"/>
                </a:solidFill>
                <a:latin typeface="Times New Roman" panose="02020603050405020304"/>
              </a:rPr>
              <a:t>Firoozeh</a:t>
            </a:r>
            <a:r>
              <a:rPr lang="en-IN" sz="2200" spc="-1" dirty="0">
                <a:solidFill>
                  <a:srgbClr val="000000"/>
                </a:solidFill>
                <a:latin typeface="Times New Roman" panose="02020603050405020304"/>
              </a:rPr>
              <a:t> </a:t>
            </a:r>
            <a:r>
              <a:rPr lang="en-IN" sz="2200" spc="-1" dirty="0" err="1">
                <a:solidFill>
                  <a:srgbClr val="000000"/>
                </a:solidFill>
                <a:latin typeface="Times New Roman" panose="02020603050405020304"/>
              </a:rPr>
              <a:t>Abolhasani</a:t>
            </a:r>
            <a:r>
              <a:rPr lang="en-IN" sz="2200" spc="-1" dirty="0">
                <a:solidFill>
                  <a:srgbClr val="000000"/>
                </a:solidFill>
                <a:latin typeface="Times New Roman" panose="02020603050405020304"/>
              </a:rPr>
              <a:t> Zadeh</a:t>
            </a:r>
            <a:r>
              <a:rPr lang="en-US" sz="2200" spc="-1" dirty="0">
                <a:solidFill>
                  <a:srgbClr val="000000"/>
                </a:solidFill>
                <a:latin typeface="Times New Roman" panose="02020603050405020304"/>
              </a:rPr>
              <a:t>, “</a:t>
            </a:r>
            <a:r>
              <a:rPr lang="en-US" sz="2200" u="sng" spc="-1" dirty="0">
                <a:solidFill>
                  <a:schemeClr val="accent1">
                    <a:lumMod val="75000"/>
                  </a:schemeClr>
                </a:solidFill>
                <a:latin typeface="Times New Roman" panose="02020603050405020304"/>
              </a:rPr>
              <a:t>Deep Learning-Based Classification for</a:t>
            </a:r>
          </a:p>
          <a:p>
            <a:pPr marL="577850" indent="-577850" algn="just">
              <a:lnSpc>
                <a:spcPct val="90000"/>
              </a:lnSpc>
              <a:spcBef>
                <a:spcPts val="1000"/>
              </a:spcBef>
              <a:buClr>
                <a:srgbClr val="000000"/>
              </a:buClr>
              <a:tabLst>
                <a:tab pos="0" algn="l"/>
              </a:tabLst>
            </a:pPr>
            <a:r>
              <a:rPr lang="en-US" sz="2200" u="sng" spc="-1" dirty="0">
                <a:solidFill>
                  <a:schemeClr val="accent1">
                    <a:lumMod val="75000"/>
                  </a:schemeClr>
                </a:solidFill>
                <a:latin typeface="Times New Roman" panose="02020603050405020304"/>
              </a:rPr>
              <a:t> Melanoma Detection Using </a:t>
            </a:r>
            <a:r>
              <a:rPr lang="en-US" sz="2200" u="sng" spc="-1" dirty="0" err="1">
                <a:solidFill>
                  <a:schemeClr val="accent1">
                    <a:lumMod val="75000"/>
                  </a:schemeClr>
                </a:solidFill>
                <a:latin typeface="Times New Roman" panose="02020603050405020304"/>
              </a:rPr>
              <a:t>XceptionNet</a:t>
            </a:r>
            <a:r>
              <a:rPr lang="en-US" sz="2200" spc="-1" dirty="0">
                <a:solidFill>
                  <a:srgbClr val="000000"/>
                </a:solidFill>
                <a:latin typeface="Times New Roman" panose="02020603050405020304"/>
              </a:rPr>
              <a:t>”,” School of Computing and Engineering, University of</a:t>
            </a:r>
          </a:p>
          <a:p>
            <a:pPr marL="577850" indent="-577850" algn="just">
              <a:lnSpc>
                <a:spcPct val="90000"/>
              </a:lnSpc>
              <a:spcBef>
                <a:spcPts val="1000"/>
              </a:spcBef>
              <a:buClr>
                <a:srgbClr val="000000"/>
              </a:buClr>
              <a:tabLst>
                <a:tab pos="0" algn="l"/>
              </a:tabLst>
            </a:pPr>
            <a:r>
              <a:rPr lang="en-US" sz="2200" spc="-1" dirty="0">
                <a:solidFill>
                  <a:srgbClr val="000000"/>
                </a:solidFill>
                <a:latin typeface="Times New Roman" panose="02020603050405020304"/>
              </a:rPr>
              <a:t> Derby, pp. 1-10, Mar. 2022.</a:t>
            </a:r>
          </a:p>
          <a:p>
            <a:pPr marL="577850" indent="-577850" algn="just">
              <a:lnSpc>
                <a:spcPct val="90000"/>
              </a:lnSpc>
              <a:spcBef>
                <a:spcPts val="1000"/>
              </a:spcBef>
              <a:buClr>
                <a:srgbClr val="000000"/>
              </a:buClr>
              <a:tabLst>
                <a:tab pos="0" algn="l"/>
              </a:tabLst>
            </a:pPr>
            <a:r>
              <a:rPr lang="en-US" sz="2200" spc="-1" dirty="0">
                <a:solidFill>
                  <a:srgbClr val="000000"/>
                </a:solidFill>
                <a:latin typeface="Times New Roman" panose="02020603050405020304"/>
              </a:rPr>
              <a:t>[5].</a:t>
            </a:r>
            <a:r>
              <a:rPr lang="en-IN" sz="2200" spc="-1" dirty="0">
                <a:solidFill>
                  <a:srgbClr val="000000"/>
                </a:solidFill>
                <a:latin typeface="Times New Roman" panose="02020603050405020304"/>
              </a:rPr>
              <a:t>  Muhammad Qasim Khan, </a:t>
            </a:r>
            <a:r>
              <a:rPr lang="en-IN" sz="2200" spc="-1" dirty="0" err="1">
                <a:solidFill>
                  <a:srgbClr val="000000"/>
                </a:solidFill>
                <a:latin typeface="Times New Roman" panose="02020603050405020304"/>
              </a:rPr>
              <a:t>Ayyaz</a:t>
            </a:r>
            <a:r>
              <a:rPr lang="en-IN" sz="2200" spc="-1" dirty="0">
                <a:solidFill>
                  <a:srgbClr val="000000"/>
                </a:solidFill>
                <a:latin typeface="Times New Roman" panose="02020603050405020304"/>
              </a:rPr>
              <a:t> Hussain, Saeed </a:t>
            </a:r>
            <a:r>
              <a:rPr lang="en-IN" sz="2200" spc="-1" dirty="0" err="1">
                <a:solidFill>
                  <a:srgbClr val="000000"/>
                </a:solidFill>
                <a:latin typeface="Times New Roman" panose="02020603050405020304"/>
              </a:rPr>
              <a:t>ur</a:t>
            </a:r>
            <a:r>
              <a:rPr lang="en-IN" sz="2200" spc="-1" dirty="0">
                <a:solidFill>
                  <a:srgbClr val="000000"/>
                </a:solidFill>
                <a:latin typeface="Times New Roman" panose="02020603050405020304"/>
              </a:rPr>
              <a:t> Rehman, Umair Khan, </a:t>
            </a:r>
            <a:r>
              <a:rPr lang="en-IN" sz="2200" spc="-1" dirty="0" err="1">
                <a:solidFill>
                  <a:srgbClr val="000000"/>
                </a:solidFill>
                <a:latin typeface="Times New Roman" panose="02020603050405020304"/>
              </a:rPr>
              <a:t>Muazzam</a:t>
            </a:r>
            <a:r>
              <a:rPr lang="en-IN" sz="2200" spc="-1" dirty="0">
                <a:solidFill>
                  <a:srgbClr val="000000"/>
                </a:solidFill>
                <a:latin typeface="Times New Roman" panose="02020603050405020304"/>
              </a:rPr>
              <a:t> Maqsood,</a:t>
            </a:r>
          </a:p>
          <a:p>
            <a:pPr marL="577850" indent="-577850" algn="just">
              <a:lnSpc>
                <a:spcPct val="90000"/>
              </a:lnSpc>
              <a:spcBef>
                <a:spcPts val="1000"/>
              </a:spcBef>
              <a:buClr>
                <a:srgbClr val="000000"/>
              </a:buClr>
              <a:tabLst>
                <a:tab pos="0" algn="l"/>
              </a:tabLst>
            </a:pPr>
            <a:r>
              <a:rPr lang="en-IN" sz="2200" spc="-1" dirty="0">
                <a:solidFill>
                  <a:srgbClr val="000000"/>
                </a:solidFill>
                <a:latin typeface="Times New Roman" panose="02020603050405020304"/>
              </a:rPr>
              <a:t> Kashif Mehmood, </a:t>
            </a:r>
            <a:r>
              <a:rPr lang="en-IN" sz="2200" spc="-1" dirty="0" err="1">
                <a:solidFill>
                  <a:srgbClr val="000000"/>
                </a:solidFill>
                <a:latin typeface="Times New Roman" panose="02020603050405020304"/>
              </a:rPr>
              <a:t>Muazzam</a:t>
            </a:r>
            <a:r>
              <a:rPr lang="en-IN" sz="2200" spc="-1" dirty="0">
                <a:solidFill>
                  <a:srgbClr val="000000"/>
                </a:solidFill>
                <a:latin typeface="Times New Roman" panose="02020603050405020304"/>
              </a:rPr>
              <a:t> A. Khan</a:t>
            </a:r>
            <a:r>
              <a:rPr lang="en-US" sz="2200" spc="-1" dirty="0">
                <a:solidFill>
                  <a:srgbClr val="000000"/>
                </a:solidFill>
                <a:latin typeface="Times New Roman" panose="02020603050405020304"/>
              </a:rPr>
              <a:t>, “</a:t>
            </a:r>
            <a:r>
              <a:rPr lang="en-US" sz="2200" u="sng" spc="-1" dirty="0">
                <a:solidFill>
                  <a:schemeClr val="accent1">
                    <a:lumMod val="75000"/>
                  </a:schemeClr>
                </a:solidFill>
                <a:latin typeface="Times New Roman" panose="02020603050405020304"/>
              </a:rPr>
              <a:t>Classification of Melanoma and Nevus in Digital Images for</a:t>
            </a:r>
          </a:p>
          <a:p>
            <a:pPr marL="577850" indent="-577850" algn="just">
              <a:lnSpc>
                <a:spcPct val="90000"/>
              </a:lnSpc>
              <a:spcBef>
                <a:spcPts val="1000"/>
              </a:spcBef>
              <a:buClr>
                <a:srgbClr val="000000"/>
              </a:buClr>
              <a:tabLst>
                <a:tab pos="0" algn="l"/>
              </a:tabLst>
            </a:pPr>
            <a:r>
              <a:rPr lang="en-US" sz="2200" u="sng" spc="-1" dirty="0">
                <a:solidFill>
                  <a:schemeClr val="accent1">
                    <a:lumMod val="75000"/>
                  </a:schemeClr>
                </a:solidFill>
                <a:latin typeface="Times New Roman" panose="02020603050405020304"/>
              </a:rPr>
              <a:t> Diagnosis of Skin Cancer</a:t>
            </a:r>
            <a:r>
              <a:rPr lang="en-US" sz="2200" spc="-1" dirty="0">
                <a:solidFill>
                  <a:srgbClr val="000000"/>
                </a:solidFill>
                <a:latin typeface="Times New Roman" panose="02020603050405020304"/>
              </a:rPr>
              <a:t>”,” </a:t>
            </a:r>
            <a:r>
              <a:rPr lang="en-IN" sz="2200" spc="-1" dirty="0">
                <a:solidFill>
                  <a:srgbClr val="000000"/>
                </a:solidFill>
                <a:latin typeface="Times New Roman" panose="02020603050405020304"/>
              </a:rPr>
              <a:t>IEEE Access</a:t>
            </a:r>
            <a:r>
              <a:rPr lang="en-US" sz="2200" spc="-1" dirty="0">
                <a:solidFill>
                  <a:srgbClr val="000000"/>
                </a:solidFill>
                <a:latin typeface="Times New Roman" panose="02020603050405020304"/>
              </a:rPr>
              <a:t>, pp. 1-14, 2017.</a:t>
            </a:r>
          </a:p>
          <a:p>
            <a:pPr marL="577850" indent="-577850" algn="just">
              <a:lnSpc>
                <a:spcPct val="90000"/>
              </a:lnSpc>
              <a:spcBef>
                <a:spcPts val="1000"/>
              </a:spcBef>
              <a:buClr>
                <a:srgbClr val="000000"/>
              </a:buClr>
              <a:tabLst>
                <a:tab pos="0" algn="l"/>
              </a:tabLst>
            </a:pPr>
            <a:endParaRPr lang="en-US" sz="2200" spc="-1" dirty="0">
              <a:solidFill>
                <a:srgbClr val="000000"/>
              </a:solidFill>
              <a:latin typeface="Times New Roman" panose="02020603050405020304"/>
            </a:endParaRPr>
          </a:p>
          <a:p>
            <a:pPr marL="577850" indent="-577850" algn="just">
              <a:lnSpc>
                <a:spcPct val="90000"/>
              </a:lnSpc>
              <a:spcBef>
                <a:spcPts val="1000"/>
              </a:spcBef>
              <a:buClr>
                <a:srgbClr val="000000"/>
              </a:buClr>
              <a:tabLst>
                <a:tab pos="0" algn="l"/>
              </a:tabLst>
            </a:pPr>
            <a:endParaRPr lang="en-US" sz="2300" kern="1200" spc="-1" dirty="0">
              <a:solidFill>
                <a:srgbClr val="000000"/>
              </a:solidFill>
              <a:latin typeface="Times New Roman" panose="02020603050405020304"/>
              <a:ea typeface="+mn-ea"/>
              <a:cs typeface="+mn-cs"/>
            </a:endParaRPr>
          </a:p>
          <a:p>
            <a:pPr marL="577850" indent="-577850" algn="just">
              <a:lnSpc>
                <a:spcPct val="90000"/>
              </a:lnSpc>
              <a:spcBef>
                <a:spcPts val="1000"/>
              </a:spcBef>
              <a:tabLst>
                <a:tab pos="0" algn="l"/>
              </a:tabLst>
            </a:pPr>
            <a:endParaRPr lang="en-US" sz="2800" b="0" strike="noStrike" spc="-1" dirty="0">
              <a:solidFill>
                <a:srgbClr val="000000"/>
              </a:solidFill>
              <a:latin typeface="Times New Roman" panose="02020603050405020304"/>
            </a:endParaRPr>
          </a:p>
        </p:txBody>
      </p:sp>
      <p:sp>
        <p:nvSpPr>
          <p:cNvPr id="2" name="Rectangle 1"/>
          <p:cNvSpPr/>
          <p:nvPr/>
        </p:nvSpPr>
        <p:spPr>
          <a:xfrm>
            <a:off x="0" y="0"/>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MedIDP</a:t>
            </a:r>
            <a:r>
              <a:rPr lang="en-US" dirty="0"/>
              <a:t> : Digital Transformation Of Medical Records using IDP</a:t>
            </a:r>
            <a:endParaRPr lang="en-IN" dirty="0"/>
          </a:p>
        </p:txBody>
      </p:sp>
      <p:sp>
        <p:nvSpPr>
          <p:cNvPr id="3" name="Rectangle 2"/>
          <p:cNvSpPr/>
          <p:nvPr/>
        </p:nvSpPr>
        <p:spPr>
          <a:xfrm flipH="1">
            <a:off x="9939" y="6641867"/>
            <a:ext cx="771525" cy="21613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 - 16</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p:nvPr/>
        </p:nvSpPr>
        <p:spPr>
          <a:xfrm>
            <a:off x="-7140" y="-2602"/>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Analysis for Skin Disease Detection </a:t>
            </a:r>
            <a:endParaRPr lang="en-IN" dirty="0"/>
          </a:p>
        </p:txBody>
      </p:sp>
      <p:sp>
        <p:nvSpPr>
          <p:cNvPr id="5" name="Rectangle 4">
            <a:extLst>
              <a:ext uri="{FF2B5EF4-FFF2-40B4-BE49-F238E27FC236}">
                <a16:creationId xmlns:a16="http://schemas.microsoft.com/office/drawing/2014/main" id="{3C171160-8A15-C98E-A3CA-580634586080}"/>
              </a:ext>
            </a:extLst>
          </p:cNvPr>
          <p:cNvSpPr/>
          <p:nvPr/>
        </p:nvSpPr>
        <p:spPr>
          <a:xfrm>
            <a:off x="9939" y="5016"/>
            <a:ext cx="12192000" cy="238125"/>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Melanoma Cancer Detection Using Deep Learning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1231</Words>
  <Application>Microsoft Office PowerPoint</Application>
  <PresentationFormat>Widescreen</PresentationFormat>
  <Paragraphs>103</Paragraphs>
  <Slides>11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Courier New</vt:lpstr>
      <vt:lpstr>Symbol</vt:lpstr>
      <vt:lpstr>Times New Roman</vt:lpstr>
      <vt:lpstr>Wingdings</vt:lpstr>
      <vt:lpstr>Office Theme</vt:lpstr>
      <vt:lpstr>Office Theme</vt:lpstr>
      <vt:lpstr>PowerPoint Presentation</vt:lpstr>
      <vt:lpstr>Contents</vt:lpstr>
      <vt:lpstr>Title Justification </vt:lpstr>
      <vt:lpstr>Abstract</vt:lpstr>
      <vt:lpstr>Problem Statement </vt:lpstr>
      <vt:lpstr>Objectives of Project</vt:lpstr>
      <vt:lpstr>Literature survey for objectives</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dharani manchikanti</cp:lastModifiedBy>
  <cp:revision>141</cp:revision>
  <dcterms:created xsi:type="dcterms:W3CDTF">2019-06-11T05:35:00Z</dcterms:created>
  <dcterms:modified xsi:type="dcterms:W3CDTF">2024-12-25T09:01:24Z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1033-12.2.0.18639</vt:lpwstr>
  </property>
  <property fmtid="{D5CDD505-2E9C-101B-9397-08002B2CF9AE}" pid="4" name="PresentationFormat">
    <vt:lpwstr>Widescreen</vt:lpwstr>
  </property>
  <property fmtid="{D5CDD505-2E9C-101B-9397-08002B2CF9AE}" pid="5" name="Slides">
    <vt:i4>8</vt:i4>
  </property>
</Properties>
</file>