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79" r:id="rId17"/>
    <p:sldId id="268" r:id="rId18"/>
    <p:sldId id="280" r:id="rId19"/>
    <p:sldId id="269" r:id="rId20"/>
    <p:sldId id="281" r:id="rId21"/>
    <p:sldId id="270" r:id="rId22"/>
    <p:sldId id="282" r:id="rId23"/>
    <p:sldId id="283" r:id="rId24"/>
    <p:sldId id="284" r:id="rId25"/>
    <p:sldId id="271" r:id="rId26"/>
    <p:sldId id="287" r:id="rId27"/>
    <p:sldId id="274" r:id="rId28"/>
    <p:sldId id="285" r:id="rId29"/>
    <p:sldId id="286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DF1E6-877A-45C0-B49C-F21348EA7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CordiaUPC" panose="020B0304020202020204" pitchFamily="34" charset="-34"/>
              </a:rPr>
              <a:t>Scala Meetup</a:t>
            </a:r>
            <a:endParaRPr lang="ru-RU" dirty="0">
              <a:latin typeface="Trebuchet MS" panose="020B0603020202020204" pitchFamily="34" charset="0"/>
              <a:cs typeface="CordiaUPC" panose="020B0304020202020204" pitchFamily="34" charset="-3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51CBB7-A5D2-4368-809D-AEB30D33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rebuchet MS" panose="020B0603020202020204" pitchFamily="34" charset="0"/>
              </a:rPr>
              <a:t>Экскурсия по</a:t>
            </a:r>
            <a:r>
              <a:rPr lang="en-US" dirty="0">
                <a:latin typeface="Trebuchet MS" panose="020B0603020202020204" pitchFamily="34" charset="0"/>
              </a:rPr>
              <a:t> Scala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C48EF6-8297-4383-95C5-76283413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" r="71623"/>
          <a:stretch/>
        </p:blipFill>
        <p:spPr>
          <a:xfrm>
            <a:off x="3506679" y="4448400"/>
            <a:ext cx="925631" cy="13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0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Наследование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Class Composition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фотография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3D2DC633-1CCE-45EA-884A-0E7F5F182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3566"/>
          <a:stretch/>
        </p:blipFill>
        <p:spPr>
          <a:xfrm>
            <a:off x="9725025" y="5052594"/>
            <a:ext cx="2466975" cy="17819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94A9B-F922-403C-B578-0C6124C95053}"/>
              </a:ext>
            </a:extLst>
          </p:cNvPr>
          <p:cNvSpPr txBox="1"/>
          <p:nvPr/>
        </p:nvSpPr>
        <p:spPr>
          <a:xfrm>
            <a:off x="681320" y="1013003"/>
            <a:ext cx="8982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композиции классов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Classes</a:t>
            </a:r>
            <a:r>
              <a:rPr lang="ru-RU" dirty="0">
                <a:latin typeface="Trebuchet MS" panose="020B0603020202020204" pitchFamily="34" charset="0"/>
              </a:rPr>
              <a:t> реализованы через механизм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mixin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Mixins</a:t>
            </a:r>
            <a:r>
              <a:rPr lang="ru-RU" dirty="0">
                <a:latin typeface="Trebuchet MS" panose="020B0603020202020204" pitchFamily="34" charset="0"/>
              </a:rPr>
              <a:t> - это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ru-RU" dirty="0">
                <a:latin typeface="Trebuchet MS" panose="020B0603020202020204" pitchFamily="34" charset="0"/>
              </a:rPr>
              <a:t>, которые подмешиваются для создания класса.</a:t>
            </a:r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Класс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</a:t>
            </a:r>
            <a:r>
              <a:rPr lang="ru-RU" dirty="0">
                <a:latin typeface="Trebuchet MS" panose="020B0603020202020204" pitchFamily="34" charset="0"/>
              </a:rPr>
              <a:t> может наследовать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Extends</a:t>
            </a:r>
            <a:r>
              <a:rPr lang="ru-RU" dirty="0">
                <a:latin typeface="Trebuchet MS" panose="020B0603020202020204" pitchFamily="34" charset="0"/>
              </a:rPr>
              <a:t> только один суперкласс и множество поведений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ru-RU" dirty="0">
                <a:latin typeface="Trebuchet MS" panose="020B0603020202020204" pitchFamily="34" charset="0"/>
              </a:rPr>
              <a:t>,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которые подмешиваются через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With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9" name="Рисунок 8" descr="Изображение выглядит как текст, снимок экрана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1B7D17D3-D628-48B5-9E45-6F04B77F2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9"/>
          <a:stretch/>
        </p:blipFill>
        <p:spPr>
          <a:xfrm>
            <a:off x="681321" y="2490331"/>
            <a:ext cx="5414680" cy="34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Операторы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Operators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C41F324-933C-4C8D-9604-23606762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7" r="11762"/>
          <a:stretch/>
        </p:blipFill>
        <p:spPr>
          <a:xfrm>
            <a:off x="9697379" y="4395787"/>
            <a:ext cx="2494621" cy="24622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F3F69-180C-4989-A6D1-7621D6B7579B}"/>
              </a:ext>
            </a:extLst>
          </p:cNvPr>
          <p:cNvSpPr txBox="1"/>
          <p:nvPr/>
        </p:nvSpPr>
        <p:spPr>
          <a:xfrm>
            <a:off x="681320" y="1013003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операторы – это методы у объектов. Любой оператор с одним параметром может быть вызван как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infix operator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C12D3F-93FF-4F5B-A8C6-E0DA79B0B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855"/>
          <a:stretch/>
        </p:blipFill>
        <p:spPr>
          <a:xfrm>
            <a:off x="681320" y="1652515"/>
            <a:ext cx="5351927" cy="632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08471-F96F-4C7F-9ECE-21AF17237C1F}"/>
              </a:ext>
            </a:extLst>
          </p:cNvPr>
          <p:cNvSpPr txBox="1"/>
          <p:nvPr/>
        </p:nvSpPr>
        <p:spPr>
          <a:xfrm>
            <a:off x="681319" y="2317849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качестве оператора можно использовать любой разрешенный идентификатор.</a:t>
            </a:r>
          </a:p>
          <a:p>
            <a:r>
              <a:rPr lang="ru-RU" dirty="0">
                <a:latin typeface="Trebuchet MS" panose="020B0603020202020204" pitchFamily="34" charset="0"/>
              </a:rPr>
              <a:t>Например, оператор сложения можно определить как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add</a:t>
            </a:r>
            <a:r>
              <a:rPr lang="ru-RU" dirty="0">
                <a:latin typeface="Trebuchet MS" panose="020B0603020202020204" pitchFamily="34" charset="0"/>
              </a:rPr>
              <a:t> или как символ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+</a:t>
            </a: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98291D-A16B-48E1-A1D1-F530E36B9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88"/>
          <a:stretch/>
        </p:blipFill>
        <p:spPr>
          <a:xfrm>
            <a:off x="681320" y="2962587"/>
            <a:ext cx="5690906" cy="31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Кортежи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Tuples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внутренний, человек, женщин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A87EA11-2C7E-4892-8544-44590256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548" y="4806156"/>
            <a:ext cx="2695452" cy="20518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BAC20-AF0D-4FA7-92BF-16B034976E8F}"/>
              </a:ext>
            </a:extLst>
          </p:cNvPr>
          <p:cNvSpPr txBox="1"/>
          <p:nvPr/>
        </p:nvSpPr>
        <p:spPr>
          <a:xfrm>
            <a:off x="681320" y="1013003"/>
            <a:ext cx="8982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кортежи - это значения, содержащее фиксированное число элементов, каждый из которых имеет свой отдельный тип. Кортежи неизменны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immutable</a:t>
            </a:r>
          </a:p>
          <a:p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Для представления кортежей в Scala используется ряд классов: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Tuple2, Tuple3, ..., Tuple22</a:t>
            </a:r>
            <a:r>
              <a:rPr lang="ru-RU" dirty="0">
                <a:latin typeface="Trebuchet MS" panose="020B0603020202020204" pitchFamily="34" charset="0"/>
              </a:rPr>
              <a:t>. Каждый класс имеет столько же параметров типа, сколько и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149C30-56FA-48C4-BBD9-EFFD67AFC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7" r="2990"/>
          <a:stretch/>
        </p:blipFill>
        <p:spPr>
          <a:xfrm>
            <a:off x="681320" y="2782448"/>
            <a:ext cx="5351927" cy="9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6958E-85CA-4BEF-85AC-E34165C3382C}"/>
              </a:ext>
            </a:extLst>
          </p:cNvPr>
          <p:cNvSpPr txBox="1"/>
          <p:nvPr/>
        </p:nvSpPr>
        <p:spPr>
          <a:xfrm>
            <a:off x="681319" y="3704868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Кортежи особенно удобны для возврата нескольких значений из метода,</a:t>
            </a:r>
          </a:p>
          <a:p>
            <a:r>
              <a:rPr lang="ru-RU" dirty="0">
                <a:latin typeface="Trebuchet MS" panose="020B0603020202020204" pitchFamily="34" charset="0"/>
              </a:rPr>
              <a:t>также можно разбирать с помощью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pattern matching</a:t>
            </a:r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B5CA17-01F8-4AFA-A740-4FB251D8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9" y="4321539"/>
            <a:ext cx="4760257" cy="17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Функции Высшего порядка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Higher-order Functions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книга, сидит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A80DFB5C-0BE2-4B0B-85E1-72A3154F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2" t="2566" r="3634"/>
          <a:stretch/>
        </p:blipFill>
        <p:spPr>
          <a:xfrm>
            <a:off x="9526995" y="4743450"/>
            <a:ext cx="2665005" cy="2114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B55BE-D412-4E4C-9144-151C60C8676F}"/>
              </a:ext>
            </a:extLst>
          </p:cNvPr>
          <p:cNvSpPr txBox="1"/>
          <p:nvPr/>
        </p:nvSpPr>
        <p:spPr>
          <a:xfrm>
            <a:off x="681320" y="1013003"/>
            <a:ext cx="898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Функции Высшего порядка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Higher-order Functions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- это функции, которые принимают другие функции в качестве параметров или возвращают функцию как результат.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Это возможно, потому что в Scala функции являются значениями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1E7E50-63C8-430F-8E69-E092090BF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8" b="2188"/>
          <a:stretch/>
        </p:blipFill>
        <p:spPr>
          <a:xfrm>
            <a:off x="681320" y="2043814"/>
            <a:ext cx="7664821" cy="38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6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Функции Высшего порядка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Higher-order Functions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книга, сидит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A80DFB5C-0BE2-4B0B-85E1-72A3154F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2" t="2566" r="3634"/>
          <a:stretch/>
        </p:blipFill>
        <p:spPr>
          <a:xfrm>
            <a:off x="9526995" y="4743450"/>
            <a:ext cx="2665005" cy="2114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B55BE-D412-4E4C-9144-151C60C8676F}"/>
              </a:ext>
            </a:extLst>
          </p:cNvPr>
          <p:cNvSpPr txBox="1"/>
          <p:nvPr/>
        </p:nvSpPr>
        <p:spPr>
          <a:xfrm>
            <a:off x="681320" y="1013003"/>
            <a:ext cx="898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Одной из причин использования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Higher-order Functions</a:t>
            </a:r>
            <a:r>
              <a:rPr lang="ru-RU" dirty="0">
                <a:latin typeface="Trebuchet MS" panose="020B0603020202020204" pitchFamily="34" charset="0"/>
              </a:rPr>
              <a:t> является сокращение избыточного кода. Допустим, вам нужны методы, которые могли бы вернуть </a:t>
            </a:r>
            <a:r>
              <a:rPr lang="en-US" dirty="0">
                <a:latin typeface="Trebuchet MS" panose="020B0603020202020204" pitchFamily="34" charset="0"/>
              </a:rPr>
              <a:t>URL </a:t>
            </a:r>
            <a:r>
              <a:rPr lang="ru-RU" dirty="0">
                <a:latin typeface="Trebuchet MS" panose="020B0603020202020204" pitchFamily="34" charset="0"/>
              </a:rPr>
              <a:t>для различных доменов.</a:t>
            </a:r>
          </a:p>
          <a:p>
            <a:r>
              <a:rPr lang="ru-RU" dirty="0">
                <a:latin typeface="Trebuchet MS" panose="020B0603020202020204" pitchFamily="34" charset="0"/>
              </a:rPr>
              <a:t>С использованием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Higher-order Functions </a:t>
            </a:r>
            <a:r>
              <a:rPr lang="ru-RU" dirty="0">
                <a:latin typeface="Trebuchet MS" panose="020B0603020202020204" pitchFamily="34" charset="0"/>
              </a:rPr>
              <a:t>это может выглядеть так: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354FC9-E819-4EB8-AA60-667836093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" r="633"/>
          <a:stretch/>
        </p:blipFill>
        <p:spPr>
          <a:xfrm>
            <a:off x="681320" y="2320813"/>
            <a:ext cx="8686800" cy="33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Сопоставление по Шаблону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Pattern Matching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еда&#10;&#10;Автоматически созданное описание">
            <a:extLst>
              <a:ext uri="{FF2B5EF4-FFF2-40B4-BE49-F238E27FC236}">
                <a16:creationId xmlns:a16="http://schemas.microsoft.com/office/drawing/2014/main" id="{20E96229-299B-4C0E-B123-C64057E9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0" t="4587" r="2550"/>
          <a:stretch/>
        </p:blipFill>
        <p:spPr>
          <a:xfrm>
            <a:off x="9315450" y="4746296"/>
            <a:ext cx="2876550" cy="211170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CBD99-FCFF-4125-98E6-A1A06DF52D6B}"/>
              </a:ext>
            </a:extLst>
          </p:cNvPr>
          <p:cNvSpPr txBox="1"/>
          <p:nvPr/>
        </p:nvSpPr>
        <p:spPr>
          <a:xfrm>
            <a:off x="681320" y="1013003"/>
            <a:ext cx="8982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Сопоставление по Шаблону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Pattern Matching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– 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механизм проверки значения на соответствие шаблону. Успешное совпадение может также деконструировать значение на его составные части. Это более мощная версия оператора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switch</a:t>
            </a:r>
            <a:r>
              <a:rPr lang="ru-RU" dirty="0">
                <a:latin typeface="Trebuchet MS" panose="020B0603020202020204" pitchFamily="34" charset="0"/>
              </a:rPr>
              <a:t> в Java, и ее также можно использовать вместо серии операторов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if / else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A4F06A-870D-4B7A-9C97-E4DFADE0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" r="3699" b="1166"/>
          <a:stretch/>
        </p:blipFill>
        <p:spPr>
          <a:xfrm>
            <a:off x="717176" y="2490331"/>
            <a:ext cx="4876800" cy="35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Сопоставление по Шаблону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Pattern Matching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еда&#10;&#10;Автоматически созданное описание">
            <a:extLst>
              <a:ext uri="{FF2B5EF4-FFF2-40B4-BE49-F238E27FC236}">
                <a16:creationId xmlns:a16="http://schemas.microsoft.com/office/drawing/2014/main" id="{20E96229-299B-4C0E-B123-C64057E9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0" t="4587" r="2550"/>
          <a:stretch/>
        </p:blipFill>
        <p:spPr>
          <a:xfrm>
            <a:off x="9315450" y="4746296"/>
            <a:ext cx="2876550" cy="211170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CBD99-FCFF-4125-98E6-A1A06DF52D6B}"/>
              </a:ext>
            </a:extLst>
          </p:cNvPr>
          <p:cNvSpPr txBox="1"/>
          <p:nvPr/>
        </p:nvSpPr>
        <p:spPr>
          <a:xfrm>
            <a:off x="681320" y="1013003"/>
            <a:ext cx="898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Особенно часто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Pattern Matching </a:t>
            </a:r>
            <a:r>
              <a:rPr lang="ru-RU" dirty="0">
                <a:latin typeface="Trebuchet MS" panose="020B0603020202020204" pitchFamily="34" charset="0"/>
              </a:rPr>
              <a:t>используется совместно с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Case Classe`s</a:t>
            </a:r>
          </a:p>
          <a:p>
            <a:r>
              <a:rPr lang="ru-RU" dirty="0">
                <a:latin typeface="Trebuchet MS" panose="020B0603020202020204" pitchFamily="34" charset="0"/>
              </a:rPr>
              <a:t>для создания единых методов обработки всех возможных вариантов.</a:t>
            </a:r>
          </a:p>
          <a:p>
            <a:r>
              <a:rPr lang="ru-RU" dirty="0">
                <a:latin typeface="Trebuchet MS" panose="020B0603020202020204" pitchFamily="34" charset="0"/>
              </a:rPr>
              <a:t>Например, ниже вариант обработки получения 3 видов нотификаций: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B752F3-5826-4566-BD4B-FE9A57C0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1" y="1936333"/>
            <a:ext cx="6606986" cy="4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Осмысление Оператора</a:t>
            </a:r>
            <a:r>
              <a:rPr lang="en-US" sz="4800" dirty="0">
                <a:latin typeface="Trebuchet MS" panose="020B0603020202020204" pitchFamily="34" charset="0"/>
              </a:rPr>
              <a:t> For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For Comprehensions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внешний, человек, держит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B1DA0E3D-2F9E-4B2E-86F7-F2A5544D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5" r="13178"/>
          <a:stretch/>
        </p:blipFill>
        <p:spPr>
          <a:xfrm>
            <a:off x="10151231" y="4376737"/>
            <a:ext cx="2040769" cy="24812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05BE1-117D-457C-9BF7-B6CD63DE0FCF}"/>
              </a:ext>
            </a:extLst>
          </p:cNvPr>
          <p:cNvSpPr txBox="1"/>
          <p:nvPr/>
        </p:nvSpPr>
        <p:spPr>
          <a:xfrm>
            <a:off x="681320" y="1013003"/>
            <a:ext cx="967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предоставляется простой способ для работы с элементами последовательности.</a:t>
            </a:r>
          </a:p>
          <a:p>
            <a:r>
              <a:rPr lang="ru-RU" dirty="0">
                <a:latin typeface="Trebuchet MS" panose="020B0603020202020204" pitchFamily="34" charset="0"/>
              </a:rPr>
              <a:t>Синтаксис имеет форму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for (enums) yield e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lem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где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enums</a:t>
            </a:r>
            <a:r>
              <a:rPr lang="ru-RU" dirty="0">
                <a:latin typeface="Trebuchet MS" panose="020B0603020202020204" pitchFamily="34" charset="0"/>
              </a:rPr>
              <a:t> ссылается на список итераторов, разделенных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;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Итератор - это либо генератор, который вводит новые переменные, либо фильтр.</a:t>
            </a:r>
          </a:p>
          <a:p>
            <a:r>
              <a:rPr lang="ru-RU" dirty="0">
                <a:latin typeface="Trebuchet MS" panose="020B0603020202020204" pitchFamily="34" charset="0"/>
              </a:rPr>
              <a:t>Выражение вычисляет тело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lem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для каждой привязки, сгенерированной итераторами, и возвращает последовательность этих значений.</a:t>
            </a:r>
          </a:p>
        </p:txBody>
      </p:sp>
      <p:pic>
        <p:nvPicPr>
          <p:cNvPr id="8" name="Рисунок 7" descr="Изображение выглядит как счетчи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815092EC-DAC1-4AEB-AED6-6B2B9A1B6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82"/>
          <a:stretch/>
        </p:blipFill>
        <p:spPr>
          <a:xfrm>
            <a:off x="681320" y="2874810"/>
            <a:ext cx="6339840" cy="11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Осмысление Оператора</a:t>
            </a:r>
            <a:r>
              <a:rPr lang="en-US" sz="4800" dirty="0">
                <a:latin typeface="Trebuchet MS" panose="020B0603020202020204" pitchFamily="34" charset="0"/>
              </a:rPr>
              <a:t> For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For Comprehensions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внешний, человек, держит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B1DA0E3D-2F9E-4B2E-86F7-F2A5544D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5" r="13178"/>
          <a:stretch/>
        </p:blipFill>
        <p:spPr>
          <a:xfrm>
            <a:off x="10151231" y="4376737"/>
            <a:ext cx="2040769" cy="24812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05BE1-117D-457C-9BF7-B6CD63DE0FCF}"/>
              </a:ext>
            </a:extLst>
          </p:cNvPr>
          <p:cNvSpPr txBox="1"/>
          <p:nvPr/>
        </p:nvSpPr>
        <p:spPr>
          <a:xfrm>
            <a:off x="681320" y="1013003"/>
            <a:ext cx="967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Цикл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for</a:t>
            </a:r>
            <a:r>
              <a:rPr lang="ru-RU" dirty="0">
                <a:latin typeface="Trebuchet MS" panose="020B0603020202020204" pitchFamily="34" charset="0"/>
              </a:rPr>
              <a:t>, используемый с оператором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yield</a:t>
            </a:r>
            <a:r>
              <a:rPr lang="ru-RU" dirty="0">
                <a:latin typeface="Trebuchet MS" panose="020B0603020202020204" pitchFamily="34" charset="0"/>
              </a:rPr>
              <a:t>, фактически создает список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List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r>
              <a:rPr lang="ru-RU" dirty="0">
                <a:latin typeface="Trebuchet MS" panose="020B0603020202020204" pitchFamily="34" charset="0"/>
              </a:rPr>
              <a:t>При выборе элементов итератора можно накладывать условия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с помощью фильтров.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8D6429-3555-42CF-9D5C-4F59D5CFB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6"/>
          <a:stretch/>
        </p:blipFill>
        <p:spPr>
          <a:xfrm>
            <a:off x="681320" y="1774183"/>
            <a:ext cx="7060605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Шаблоны Классов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Generic Classes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4296ACF-9084-4B40-8EAA-C584D578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025" y="5010150"/>
            <a:ext cx="2466975" cy="18478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8EC0-E20D-4973-9081-DB67AC974F0F}"/>
              </a:ext>
            </a:extLst>
          </p:cNvPr>
          <p:cNvSpPr txBox="1"/>
          <p:nvPr/>
        </p:nvSpPr>
        <p:spPr>
          <a:xfrm>
            <a:off x="681320" y="1013003"/>
            <a:ext cx="898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Универсальные классы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Generic Classes</a:t>
            </a:r>
            <a:r>
              <a:rPr lang="ru-RU" dirty="0">
                <a:latin typeface="Trebuchet MS" panose="020B0603020202020204" pitchFamily="34" charset="0"/>
              </a:rPr>
              <a:t> - это классы, которые принимают тип в качестве параметра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</a:t>
            </a:r>
            <a:r>
              <a:rPr lang="ru-RU" dirty="0">
                <a:latin typeface="Trebuchet MS" panose="020B0603020202020204" pitchFamily="34" charset="0"/>
              </a:rPr>
              <a:t> 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[ ]</a:t>
            </a:r>
            <a:r>
              <a:rPr lang="ru-RU" dirty="0">
                <a:latin typeface="Trebuchet MS" panose="020B0603020202020204" pitchFamily="34" charset="0"/>
              </a:rPr>
              <a:t>.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Эти классы особенно полезны для работы сложными типами как коллекции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scala.collection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3CD9BA-3747-4FDA-A61B-5F652A945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2043814"/>
            <a:ext cx="638556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Вступление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Introduction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сидит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E4F630A0-DD30-4BDC-9C26-46F6E9817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292"/>
          <a:stretch/>
        </p:blipFill>
        <p:spPr>
          <a:xfrm>
            <a:off x="9745179" y="4076699"/>
            <a:ext cx="2446821" cy="278130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9187E9-7451-4041-9CAB-402168B4589E}"/>
              </a:ext>
            </a:extLst>
          </p:cNvPr>
          <p:cNvSpPr txBox="1"/>
          <p:nvPr/>
        </p:nvSpPr>
        <p:spPr>
          <a:xfrm>
            <a:off x="681320" y="1997839"/>
            <a:ext cx="8477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rebuchet MS" panose="020B0603020202020204" pitchFamily="34" charset="0"/>
              </a:rPr>
              <a:t>Scala - это современный язык программирования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ru-RU" sz="2000" dirty="0">
                <a:latin typeface="Trebuchet MS" panose="020B0603020202020204" pitchFamily="34" charset="0"/>
              </a:rPr>
              <a:t>включающий несколько парадигм разработки, для простого и быстрого создания программного обеспечения в сжатом, элегантном и безопасном относительно типов виде.</a:t>
            </a:r>
          </a:p>
          <a:p>
            <a:endParaRPr lang="ru-RU" sz="2000" dirty="0">
              <a:latin typeface="Trebuchet MS" panose="020B0603020202020204" pitchFamily="34" charset="0"/>
            </a:endParaRPr>
          </a:p>
          <a:p>
            <a:r>
              <a:rPr lang="ru-RU" sz="2000" dirty="0">
                <a:latin typeface="Trebuchet MS" panose="020B0603020202020204" pitchFamily="34" charset="0"/>
              </a:rPr>
              <a:t>Получил известность с 2003 года и разрабатывается под руководством Мартина Одерски </a:t>
            </a:r>
            <a:r>
              <a:rPr lang="en-US" sz="20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Martin Odersky</a:t>
            </a:r>
            <a:r>
              <a:rPr lang="ru-RU" sz="2000" dirty="0">
                <a:latin typeface="Trebuchet MS" panose="020B0603020202020204" pitchFamily="34" charset="0"/>
              </a:rPr>
              <a:t> и его коллег и аспирантов Федеральной политехнической школы Лозанны во Франции. Реализован для платформ Java и Java Script</a:t>
            </a:r>
            <a:r>
              <a:rPr lang="en-US" sz="2000" dirty="0">
                <a:latin typeface="Trebuchet MS" panose="020B0603020202020204" pitchFamily="34" charset="0"/>
              </a:rPr>
              <a:t> c 2013 </a:t>
            </a:r>
            <a:r>
              <a:rPr lang="ru-RU" sz="2000" dirty="0">
                <a:latin typeface="Trebuchet MS" panose="020B0603020202020204" pitchFamily="34" charset="0"/>
              </a:rPr>
              <a:t>года.</a:t>
            </a:r>
          </a:p>
        </p:txBody>
      </p:sp>
    </p:spTree>
    <p:extLst>
      <p:ext uri="{BB962C8B-B14F-4D97-AF65-F5344CB8AC3E}">
        <p14:creationId xmlns:p14="http://schemas.microsoft.com/office/powerpoint/2010/main" val="211175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Шаблоны Классов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Generic Classes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4296ACF-9084-4B40-8EAA-C584D578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025" y="5010150"/>
            <a:ext cx="2466975" cy="18478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8EC0-E20D-4973-9081-DB67AC974F0F}"/>
              </a:ext>
            </a:extLst>
          </p:cNvPr>
          <p:cNvSpPr txBox="1"/>
          <p:nvPr/>
        </p:nvSpPr>
        <p:spPr>
          <a:xfrm>
            <a:off x="681320" y="1013003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Чтобы использовать Универсальный класс, нужно поместить тип 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[ ]</a:t>
            </a:r>
            <a:r>
              <a:rPr lang="ru-RU" dirty="0">
                <a:latin typeface="Trebuchet MS" panose="020B0603020202020204" pitchFamily="34" charset="0"/>
              </a:rPr>
              <a:t> вместо параметра типа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</a:t>
            </a:r>
            <a:r>
              <a:rPr lang="ru-RU" dirty="0">
                <a:latin typeface="Trebuchet MS" panose="020B0603020202020204" pitchFamily="34" charset="0"/>
              </a:rPr>
              <a:t>.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Рассмотрим примеры для типов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Int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и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Fruit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22B10FF-0FDE-4950-AFFA-AB135A00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1766815"/>
            <a:ext cx="6624355" cy="42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Неявное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Implicit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5BE09-ED28-4833-AF22-27B5B30966C4}"/>
              </a:ext>
            </a:extLst>
          </p:cNvPr>
          <p:cNvSpPr txBox="1"/>
          <p:nvPr/>
        </p:nvSpPr>
        <p:spPr>
          <a:xfrm>
            <a:off x="681320" y="1013003"/>
            <a:ext cx="8982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Неявное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</a:t>
            </a:r>
            <a:r>
              <a:rPr lang="ru-RU" dirty="0">
                <a:latin typeface="Trebuchet MS" panose="020B0603020202020204" pitchFamily="34" charset="0"/>
              </a:rPr>
              <a:t> - это мощный механизм языка, позволяющий исключать </a:t>
            </a:r>
          </a:p>
          <a:p>
            <a:r>
              <a:rPr lang="ru-RU" dirty="0">
                <a:latin typeface="Trebuchet MS" panose="020B0603020202020204" pitchFamily="34" charset="0"/>
              </a:rPr>
              <a:t>часть описания классов\функций и предоставлять возможность компилятору самому выбрать подходящую реализацию исходя из контекста.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Implicit`s</a:t>
            </a:r>
            <a:r>
              <a:rPr lang="ru-RU" dirty="0">
                <a:latin typeface="Trebuchet MS" panose="020B0603020202020204" pitchFamily="34" charset="0"/>
              </a:rPr>
              <a:t> отрывают широкие возможности и очень похожий на “магию“</a:t>
            </a:r>
            <a:endParaRPr lang="en-US" dirty="0">
              <a:latin typeface="Trebuchet MS" panose="020B0603020202020204" pitchFamily="34" charset="0"/>
            </a:endParaRPr>
          </a:p>
          <a:p>
            <a:endParaRPr lang="ru-RU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Выделяются 3 вида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Implicit`s</a:t>
            </a:r>
            <a:r>
              <a:rPr lang="en-US" dirty="0">
                <a:latin typeface="Trebuchet MS" panose="020B0603020202020204" pitchFamily="34" charset="0"/>
              </a:rPr>
              <a:t>:</a:t>
            </a:r>
            <a:endParaRPr lang="ru-RU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Неявные параметры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parameters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Неявные преобразования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conversions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Неявные классы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Classes</a:t>
            </a:r>
          </a:p>
        </p:txBody>
      </p:sp>
      <p:pic>
        <p:nvPicPr>
          <p:cNvPr id="8" name="Объект 3" descr="Изображение выглядит как текст, книга, фотография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C827A91C-F28C-49AA-AAEE-B690FFF84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90" r="1959"/>
          <a:stretch/>
        </p:blipFill>
        <p:spPr>
          <a:xfrm>
            <a:off x="9599722" y="4150659"/>
            <a:ext cx="2592278" cy="2707341"/>
          </a:xfrm>
        </p:spPr>
      </p:pic>
    </p:spTree>
    <p:extLst>
      <p:ext uri="{BB962C8B-B14F-4D97-AF65-F5344CB8AC3E}">
        <p14:creationId xmlns:p14="http://schemas.microsoft.com/office/powerpoint/2010/main" val="71227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Неявное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Implicit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книга, фотография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5CC55196-9D7D-4B17-91FD-4B56BE42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0" r="1959"/>
          <a:stretch/>
        </p:blipFill>
        <p:spPr>
          <a:xfrm>
            <a:off x="9599722" y="4150659"/>
            <a:ext cx="2592278" cy="27073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5BE09-ED28-4833-AF22-27B5B30966C4}"/>
              </a:ext>
            </a:extLst>
          </p:cNvPr>
          <p:cNvSpPr txBox="1"/>
          <p:nvPr/>
        </p:nvSpPr>
        <p:spPr>
          <a:xfrm>
            <a:off x="681320" y="1013003"/>
            <a:ext cx="947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Неявные параметры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parameters</a:t>
            </a:r>
            <a:r>
              <a:rPr lang="ru-RU" dirty="0">
                <a:latin typeface="Trebuchet MS" panose="020B0603020202020204" pitchFamily="34" charset="0"/>
              </a:rPr>
              <a:t> – 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параметры функций или классов, помеченные ключевым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</a:t>
            </a:r>
            <a:r>
              <a:rPr lang="ru-RU" dirty="0">
                <a:latin typeface="Trebuchet MS" panose="020B0603020202020204" pitchFamily="34" charset="0"/>
              </a:rPr>
              <a:t>в начале списка параметров.</a:t>
            </a:r>
          </a:p>
          <a:p>
            <a:r>
              <a:rPr lang="ru-RU" dirty="0">
                <a:latin typeface="Trebuchet MS" panose="020B0603020202020204" pitchFamily="34" charset="0"/>
              </a:rPr>
              <a:t>Если параметры в этом списке явно не передаются, компилятор Scala будет искать неявное значение правильного типа, и если может, то передаст его автоматически.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Рисунок 8" descr="Изображение выглядит как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6910D8BE-229E-42D3-B1B9-C963F8864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98"/>
          <a:stretch/>
        </p:blipFill>
        <p:spPr>
          <a:xfrm>
            <a:off x="681321" y="2213333"/>
            <a:ext cx="5195604" cy="38745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93B25E-864B-40F7-93F3-89072F8530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161"/>
          <a:stretch/>
        </p:blipFill>
        <p:spPr>
          <a:xfrm>
            <a:off x="5985510" y="2213332"/>
            <a:ext cx="3678555" cy="9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6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Неявное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Implicit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5BE09-ED28-4833-AF22-27B5B30966C4}"/>
              </a:ext>
            </a:extLst>
          </p:cNvPr>
          <p:cNvSpPr txBox="1"/>
          <p:nvPr/>
        </p:nvSpPr>
        <p:spPr>
          <a:xfrm>
            <a:off x="681320" y="1013003"/>
            <a:ext cx="10345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Неявные преобразования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conversions</a:t>
            </a:r>
            <a:r>
              <a:rPr lang="ru-RU" dirty="0">
                <a:latin typeface="Trebuchet MS" panose="020B0603020202020204" pitchFamily="34" charset="0"/>
              </a:rPr>
              <a:t> – 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преобразования из типа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</a:t>
            </a:r>
            <a:r>
              <a:rPr lang="ru-RU" dirty="0">
                <a:latin typeface="Trebuchet MS" panose="020B0603020202020204" pitchFamily="34" charset="0"/>
              </a:rPr>
              <a:t> в тип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</a:t>
            </a:r>
            <a:r>
              <a:rPr lang="ru-RU" dirty="0">
                <a:latin typeface="Trebuchet MS" panose="020B0603020202020204" pitchFamily="34" charset="0"/>
              </a:rPr>
              <a:t>, которые определяется неявным значением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val</a:t>
            </a:r>
            <a:r>
              <a:rPr lang="ru-RU" dirty="0">
                <a:latin typeface="Trebuchet MS" panose="020B0603020202020204" pitchFamily="34" charset="0"/>
              </a:rPr>
              <a:t>, которое имеет тип функции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 ⇒ T</a:t>
            </a:r>
            <a:r>
              <a:rPr lang="ru-RU" dirty="0">
                <a:latin typeface="Trebuchet MS" panose="020B0603020202020204" pitchFamily="34" charset="0"/>
              </a:rPr>
              <a:t>, или неявным методом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def</a:t>
            </a:r>
            <a:r>
              <a:rPr lang="ru-RU" dirty="0">
                <a:latin typeface="Trebuchet MS" panose="020B0603020202020204" pitchFamily="34" charset="0"/>
              </a:rPr>
              <a:t>, преобразуемым в значение этого типа.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Неявные преобразования применяются в двух ситуациях:</a:t>
            </a:r>
          </a:p>
          <a:p>
            <a:r>
              <a:rPr lang="ru-RU" dirty="0">
                <a:latin typeface="Trebuchet MS" panose="020B0603020202020204" pitchFamily="34" charset="0"/>
              </a:rPr>
              <a:t>Если выражение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</a:t>
            </a:r>
            <a:r>
              <a:rPr lang="ru-RU" dirty="0">
                <a:latin typeface="Trebuchet MS" panose="020B0603020202020204" pitchFamily="34" charset="0"/>
              </a:rPr>
              <a:t> относящееся к типу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</a:t>
            </a:r>
            <a:r>
              <a:rPr lang="ru-RU" dirty="0">
                <a:latin typeface="Trebuchet MS" panose="020B0603020202020204" pitchFamily="34" charset="0"/>
              </a:rPr>
              <a:t>, 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</a:t>
            </a:r>
            <a:r>
              <a:rPr lang="ru-RU" dirty="0">
                <a:latin typeface="Trebuchet MS" panose="020B0603020202020204" pitchFamily="34" charset="0"/>
              </a:rPr>
              <a:t> не соответствует ожидаемому типу выражения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r>
              <a:rPr lang="ru-RU" dirty="0">
                <a:latin typeface="Trebuchet MS" panose="020B0603020202020204" pitchFamily="34" charset="0"/>
              </a:rPr>
              <a:t>В применении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e.m</a:t>
            </a:r>
            <a:r>
              <a:rPr lang="ru-RU" dirty="0">
                <a:latin typeface="Trebuchet MS" panose="020B0603020202020204" pitchFamily="34" charset="0"/>
              </a:rPr>
              <a:t> с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</a:t>
            </a:r>
            <a:r>
              <a:rPr lang="ru-RU" dirty="0">
                <a:latin typeface="Trebuchet MS" panose="020B0603020202020204" pitchFamily="34" charset="0"/>
              </a:rPr>
              <a:t> типа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</a:t>
            </a:r>
            <a:r>
              <a:rPr lang="ru-RU" dirty="0">
                <a:latin typeface="Trebuchet MS" panose="020B0603020202020204" pitchFamily="34" charset="0"/>
              </a:rPr>
              <a:t>, если метод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</a:t>
            </a:r>
            <a:r>
              <a:rPr lang="ru-RU" dirty="0">
                <a:latin typeface="Trebuchet MS" panose="020B0603020202020204" pitchFamily="34" charset="0"/>
              </a:rPr>
              <a:t> не возвращает тип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</a:t>
            </a:r>
            <a:r>
              <a:rPr lang="ru-RU" dirty="0">
                <a:latin typeface="Trebuchet MS" panose="020B0603020202020204" pitchFamily="34" charset="0"/>
              </a:rPr>
              <a:t>.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Объект 3" descr="Изображение выглядит как текст, книга, фотография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ABBE074D-82FE-42B7-BC73-522496E4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" r="1959"/>
          <a:stretch/>
        </p:blipFill>
        <p:spPr>
          <a:xfrm>
            <a:off x="9599722" y="4150659"/>
            <a:ext cx="2592278" cy="27073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58B47D-EF0E-4B2B-AD70-BCB9EE78F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3044328"/>
            <a:ext cx="673608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32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Неявное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Implicit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5BE09-ED28-4833-AF22-27B5B30966C4}"/>
              </a:ext>
            </a:extLst>
          </p:cNvPr>
          <p:cNvSpPr txBox="1"/>
          <p:nvPr/>
        </p:nvSpPr>
        <p:spPr>
          <a:xfrm>
            <a:off x="681320" y="1013003"/>
            <a:ext cx="928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Неявные классы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Implicit Classes</a:t>
            </a:r>
            <a:r>
              <a:rPr lang="ru-RU" dirty="0">
                <a:latin typeface="Trebuchet MS" panose="020B0603020202020204" pitchFamily="34" charset="0"/>
              </a:rPr>
              <a:t> – 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механизм расширения функциональности существующего значения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val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или класса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</a:t>
            </a:r>
            <a:r>
              <a:rPr lang="ru-RU" dirty="0">
                <a:latin typeface="Trebuchet MS" panose="020B0603020202020204" pitchFamily="34" charset="0"/>
              </a:rPr>
              <a:t> новыми методами.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“Pimp My Library“ </a:t>
            </a:r>
            <a:r>
              <a:rPr lang="ru-RU" dirty="0">
                <a:latin typeface="Trebuchet MS" panose="020B0603020202020204" pitchFamily="34" charset="0"/>
              </a:rPr>
              <a:t>паттерн.</a:t>
            </a:r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8" name="Объект 3" descr="Изображение выглядит как текст, книга, фотография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1913C183-BE7A-4B1B-BBEB-06E1462AA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" r="1959"/>
          <a:stretch/>
        </p:blipFill>
        <p:spPr>
          <a:xfrm>
            <a:off x="9599722" y="4150659"/>
            <a:ext cx="2592278" cy="27073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262E5C-1A90-4B18-9460-E6642549AD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8"/>
          <a:stretch/>
        </p:blipFill>
        <p:spPr>
          <a:xfrm>
            <a:off x="681320" y="2043814"/>
            <a:ext cx="639766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7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Шаблоны функций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Polymorphic Functions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4192FAA7-87C5-4A19-9D35-8343B69A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559" y="4715669"/>
            <a:ext cx="2856441" cy="21423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EF0B3-5040-4F98-9C90-A916646BDF72}"/>
              </a:ext>
            </a:extLst>
          </p:cNvPr>
          <p:cNvSpPr txBox="1"/>
          <p:nvPr/>
        </p:nvSpPr>
        <p:spPr>
          <a:xfrm>
            <a:off x="681320" y="1013003"/>
            <a:ext cx="928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Шаблоны функций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Polymorphic Functions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– 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механизм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параметризации функции схожий с Универсальными классами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Generic Classes</a:t>
            </a:r>
            <a:r>
              <a:rPr lang="ru-RU" dirty="0">
                <a:latin typeface="Trebuchet MS" panose="020B0603020202020204" pitchFamily="34" charset="0"/>
              </a:rPr>
              <a:t>, когда функция принимает тип в качестве параметра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</a:t>
            </a:r>
            <a:r>
              <a:rPr lang="ru-RU" dirty="0">
                <a:latin typeface="Trebuchet MS" panose="020B0603020202020204" pitchFamily="34" charset="0"/>
              </a:rPr>
              <a:t> 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[ ]</a:t>
            </a:r>
            <a:r>
              <a:rPr lang="ru-RU" dirty="0">
                <a:latin typeface="Trebuchet MS" panose="020B0603020202020204" pitchFamily="34" charset="0"/>
              </a:rPr>
              <a:t>.</a:t>
            </a:r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2DC1EF-0A29-4723-87BC-A5D93192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2043814"/>
            <a:ext cx="58293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Шаблоны функций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Polymorphic Functions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4192FAA7-87C5-4A19-9D35-8343B69A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559" y="4715669"/>
            <a:ext cx="2856441" cy="21423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EF0B3-5040-4F98-9C90-A916646BDF72}"/>
              </a:ext>
            </a:extLst>
          </p:cNvPr>
          <p:cNvSpPr txBox="1"/>
          <p:nvPr/>
        </p:nvSpPr>
        <p:spPr>
          <a:xfrm>
            <a:off x="681320" y="1013003"/>
            <a:ext cx="928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Шаблоны функций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Polymorphic Functions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могут принимать несколько параметров типа в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[ ]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:</a:t>
            </a:r>
            <a:endParaRPr lang="en-US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27605C-DB06-4A52-98A0-5E63A511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1766815"/>
            <a:ext cx="627888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Аннотации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Annotations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бутылк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A71C694B-4D2C-4946-B4D5-935728C0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706" y="4281487"/>
            <a:ext cx="2059294" cy="25765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F33CA-7AB8-4C85-B550-99E76117F917}"/>
              </a:ext>
            </a:extLst>
          </p:cNvPr>
          <p:cNvSpPr txBox="1"/>
          <p:nvPr/>
        </p:nvSpPr>
        <p:spPr>
          <a:xfrm>
            <a:off x="681320" y="1013003"/>
            <a:ext cx="9287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Аннотации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Annotations</a:t>
            </a:r>
            <a:r>
              <a:rPr lang="ru-RU" dirty="0">
                <a:latin typeface="Trebuchet MS" panose="020B0603020202020204" pitchFamily="34" charset="0"/>
              </a:rPr>
              <a:t> - это дополнительная метаинформация, передаваемая компилятору Scala, которая приводит компилятор к определенным действиям в зависимости от аннотации.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@depricated </a:t>
            </a:r>
            <a:r>
              <a:rPr lang="ru-RU" dirty="0">
                <a:latin typeface="Trebuchet MS" panose="020B0603020202020204" pitchFamily="34" charset="0"/>
              </a:rPr>
              <a:t>- компилятор при использовании функций с этой аннотацией напечатает предупреждение: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“deprecation warning“</a:t>
            </a:r>
            <a:r>
              <a:rPr lang="ru-RU" dirty="0">
                <a:latin typeface="Trebuchet MS" panose="020B0603020202020204" pitchFamily="34" charset="0"/>
              </a:rPr>
              <a:t>. Можно добавлять свой текст с дополнительным описанием.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@tailrec </a:t>
            </a:r>
            <a:r>
              <a:rPr lang="ru-RU" dirty="0">
                <a:latin typeface="Trebuchet MS" panose="020B0603020202020204" pitchFamily="34" charset="0"/>
              </a:rPr>
              <a:t>- компилятор при использовании функций с этой аннотацией будет проверять, что аннотированная функция преобразуется в хвостовую рекурсию т.е. ее вычисление возможно записать в цикл. Компилятор вызывает ошибку компиляции, если не распознает хвостовую рекурсию.</a:t>
            </a:r>
          </a:p>
        </p:txBody>
      </p:sp>
    </p:spTree>
    <p:extLst>
      <p:ext uri="{BB962C8B-B14F-4D97-AF65-F5344CB8AC3E}">
        <p14:creationId xmlns:p14="http://schemas.microsoft.com/office/powerpoint/2010/main" val="106861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Аннотации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Annotations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бутылк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A71C694B-4D2C-4946-B4D5-935728C0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706" y="4281487"/>
            <a:ext cx="2059294" cy="25765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F33CA-7AB8-4C85-B550-99E76117F917}"/>
              </a:ext>
            </a:extLst>
          </p:cNvPr>
          <p:cNvSpPr txBox="1"/>
          <p:nvPr/>
        </p:nvSpPr>
        <p:spPr>
          <a:xfrm>
            <a:off x="681320" y="1013003"/>
            <a:ext cx="92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Примеры использования аннотаций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@depricated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: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C7F940-4FF1-4050-BE82-833657F9C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2"/>
          <a:stretch/>
        </p:blipFill>
        <p:spPr>
          <a:xfrm>
            <a:off x="681320" y="1489816"/>
            <a:ext cx="6230468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55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Аннотации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Annotations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бутылк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A71C694B-4D2C-4946-B4D5-935728C0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706" y="4281487"/>
            <a:ext cx="2059294" cy="25765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F33CA-7AB8-4C85-B550-99E76117F917}"/>
              </a:ext>
            </a:extLst>
          </p:cNvPr>
          <p:cNvSpPr txBox="1"/>
          <p:nvPr/>
        </p:nvSpPr>
        <p:spPr>
          <a:xfrm>
            <a:off x="681320" y="1013003"/>
            <a:ext cx="92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Примеры использования аннотаций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@tailrec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: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2DA950-E3FE-4058-842E-A8DE5CC7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0" y="1489816"/>
            <a:ext cx="745998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Основные Свойства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Main Features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9187E9-7451-4041-9CAB-402168B4589E}"/>
              </a:ext>
            </a:extLst>
          </p:cNvPr>
          <p:cNvSpPr txBox="1"/>
          <p:nvPr/>
        </p:nvSpPr>
        <p:spPr>
          <a:xfrm>
            <a:off x="564780" y="984828"/>
            <a:ext cx="99059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Объектно-Ориентированный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Object-oriented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Каждое значение является объектом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Object</a:t>
            </a:r>
            <a:endParaRPr lang="ru-RU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Типы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Types</a:t>
            </a:r>
            <a:r>
              <a:rPr lang="ru-RU" dirty="0">
                <a:latin typeface="Trebuchet MS" panose="020B0603020202020204" pitchFamily="34" charset="0"/>
              </a:rPr>
              <a:t> и свойства объектов описываются классами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Classes</a:t>
            </a:r>
            <a:r>
              <a:rPr lang="ru-RU" dirty="0">
                <a:latin typeface="Trebuchet MS" panose="020B0603020202020204" pitchFamily="34" charset="0"/>
              </a:rPr>
              <a:t> и признаками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Классы расширяются с помощью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mix-in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механизма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Функциональный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Functional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Каждая функция является значением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Лямбда функции и функции высшего порядка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Функции, вложенные в другие функции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Сопоставление по Шаблону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Pattern Matching</a:t>
            </a:r>
          </a:p>
          <a:p>
            <a:pPr marL="457200" indent="-457200"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Статически типизированный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Statically typed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603020202020204" pitchFamily="34" charset="0"/>
              </a:rPr>
              <a:t>Каждый объект в Scala должен иметь тип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Расширяемый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Extensible</a:t>
            </a:r>
          </a:p>
          <a:p>
            <a:pPr marL="457200" indent="-457200"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Портируемый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Deployable</a:t>
            </a:r>
            <a:endParaRPr lang="ru-RU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Спасибо за внимание! </a:t>
            </a:r>
            <a:br>
              <a:rPr lang="en-US" sz="4200" dirty="0"/>
            </a:br>
            <a:r>
              <a:rPr lang="en-US" sz="2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Thank You for your attention!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человек, газета, фотография, малыш&#10;&#10;Автоматически созданное описание">
            <a:extLst>
              <a:ext uri="{FF2B5EF4-FFF2-40B4-BE49-F238E27FC236}">
                <a16:creationId xmlns:a16="http://schemas.microsoft.com/office/drawing/2014/main" id="{B87D743D-97F5-47D9-908F-7A9102C8104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11119" r="-1" b="11119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Переменные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Variables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книга, черный, текст, собака&#10;&#10;Автоматически созданное описание">
            <a:extLst>
              <a:ext uri="{FF2B5EF4-FFF2-40B4-BE49-F238E27FC236}">
                <a16:creationId xmlns:a16="http://schemas.microsoft.com/office/drawing/2014/main" id="{4ED2DBAE-3F61-4B3E-9E6F-5911E5639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33" r="10366" b="3384"/>
          <a:stretch/>
        </p:blipFill>
        <p:spPr>
          <a:xfrm>
            <a:off x="9858375" y="4105275"/>
            <a:ext cx="2333625" cy="27527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5E93D-0DE0-4953-B197-1EE8B1F126BC}"/>
              </a:ext>
            </a:extLst>
          </p:cNvPr>
          <p:cNvSpPr txBox="1"/>
          <p:nvPr/>
        </p:nvSpPr>
        <p:spPr>
          <a:xfrm>
            <a:off x="681319" y="1013127"/>
            <a:ext cx="601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имеется два вида переменных: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CC6D6-5991-4093-A02F-ECFFA570DAE1}"/>
              </a:ext>
            </a:extLst>
          </p:cNvPr>
          <p:cNvSpPr txBox="1"/>
          <p:nvPr/>
        </p:nvSpPr>
        <p:spPr>
          <a:xfrm>
            <a:off x="681319" y="1507994"/>
            <a:ext cx="890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val</a:t>
            </a:r>
            <a:r>
              <a:rPr lang="ru-RU" dirty="0">
                <a:latin typeface="Trebuchet MS" panose="020B0603020202020204" pitchFamily="34" charset="0"/>
              </a:rPr>
              <a:t> является неизменяемой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Immutable</a:t>
            </a:r>
            <a:r>
              <a:rPr lang="ru-RU" dirty="0">
                <a:latin typeface="Trebuchet MS" panose="020B0603020202020204" pitchFamily="34" charset="0"/>
              </a:rPr>
              <a:t> переменной, аналог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final</a:t>
            </a:r>
            <a:r>
              <a:rPr lang="ru-RU" dirty="0">
                <a:latin typeface="Trebuchet MS" panose="020B0603020202020204" pitchFamily="34" charset="0"/>
              </a:rPr>
              <a:t> в Java, и должно быть приоритетным для использования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4C92F-047B-4497-83A2-0538FC4DA519}"/>
              </a:ext>
            </a:extLst>
          </p:cNvPr>
          <p:cNvSpPr txBox="1"/>
          <p:nvPr/>
        </p:nvSpPr>
        <p:spPr>
          <a:xfrm>
            <a:off x="681320" y="2954026"/>
            <a:ext cx="890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var</a:t>
            </a:r>
            <a:r>
              <a:rPr lang="ru-RU" dirty="0">
                <a:latin typeface="Trebuchet MS" panose="020B0603020202020204" pitchFamily="34" charset="0"/>
              </a:rPr>
              <a:t> создает изменяемую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Mutable</a:t>
            </a:r>
            <a:r>
              <a:rPr lang="ru-RU" dirty="0">
                <a:latin typeface="Trebuchet MS" panose="020B0603020202020204" pitchFamily="34" charset="0"/>
              </a:rPr>
              <a:t> переменную и должно использоваться только тогда, когда есть определенная причина для использования именно изменяемости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4B4D00-B067-4E4B-BC23-879E7F0C0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5"/>
          <a:stretch/>
        </p:blipFill>
        <p:spPr>
          <a:xfrm>
            <a:off x="681320" y="2295823"/>
            <a:ext cx="5463540" cy="5943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98BDB-48F2-4EFA-BE0E-1A4155187C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04"/>
          <a:stretch/>
        </p:blipFill>
        <p:spPr>
          <a:xfrm>
            <a:off x="681320" y="4033532"/>
            <a:ext cx="546354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Функции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Functions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внутренний, человек, фотография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A16AEED0-A900-45ED-ADF7-E2C15BA07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77"/>
          <a:stretch/>
        </p:blipFill>
        <p:spPr>
          <a:xfrm>
            <a:off x="9096375" y="4743450"/>
            <a:ext cx="3095625" cy="2114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132D6-F1C5-443A-8092-53AF0BF119BD}"/>
              </a:ext>
            </a:extLst>
          </p:cNvPr>
          <p:cNvSpPr txBox="1"/>
          <p:nvPr/>
        </p:nvSpPr>
        <p:spPr>
          <a:xfrm>
            <a:off x="681320" y="1013003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функции - это выражения, которые принимают входные параметры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Выделяются 3 типа функций: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EB5C4-3DCC-4468-95AA-141842C4DEF6}"/>
              </a:ext>
            </a:extLst>
          </p:cNvPr>
          <p:cNvSpPr txBox="1"/>
          <p:nvPr/>
        </p:nvSpPr>
        <p:spPr>
          <a:xfrm>
            <a:off x="681318" y="1642944"/>
            <a:ext cx="8982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Анонимные функции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Lambda Functions</a:t>
            </a:r>
            <a:r>
              <a:rPr lang="ru-RU" dirty="0">
                <a:latin typeface="Trebuchet MS" panose="020B0603020202020204" pitchFamily="34" charset="0"/>
              </a:rPr>
              <a:t> т.е. не требующие имени функции</a:t>
            </a:r>
          </a:p>
          <a:p>
            <a:r>
              <a:rPr lang="ru-RU" dirty="0">
                <a:latin typeface="Trebuchet MS" panose="020B0603020202020204" pitchFamily="34" charset="0"/>
              </a:rPr>
              <a:t>Синтаксис для создания анонимной функции определяется </a:t>
            </a:r>
            <a:r>
              <a:rPr lang="ru-RU" dirty="0"/>
              <a:t>⇒</a:t>
            </a:r>
            <a:r>
              <a:rPr lang="en-US" dirty="0"/>
              <a:t> </a:t>
            </a:r>
            <a:r>
              <a:rPr lang="ru-RU" dirty="0"/>
              <a:t>стрелкой</a:t>
            </a:r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слева от </a:t>
            </a:r>
            <a:r>
              <a:rPr lang="ru-RU" dirty="0"/>
              <a:t>⇒ </a:t>
            </a:r>
            <a:r>
              <a:rPr lang="ru-RU" dirty="0">
                <a:latin typeface="Trebuchet MS" panose="020B0603020202020204" pitchFamily="34" charset="0"/>
              </a:rPr>
              <a:t>список входных параметров</a:t>
            </a:r>
          </a:p>
          <a:p>
            <a:r>
              <a:rPr lang="ru-RU" dirty="0">
                <a:latin typeface="Trebuchet MS" panose="020B0603020202020204" pitchFamily="34" charset="0"/>
              </a:rPr>
              <a:t>справа от </a:t>
            </a:r>
            <a:r>
              <a:rPr lang="ru-RU" dirty="0"/>
              <a:t>⇒ </a:t>
            </a:r>
            <a:r>
              <a:rPr lang="ru-RU" dirty="0">
                <a:latin typeface="Trebuchet MS" panose="020B0603020202020204" pitchFamily="34" charset="0"/>
              </a:rPr>
              <a:t>выражение с этими параметрами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73734-3702-4D51-99F9-4E2643C260F3}"/>
              </a:ext>
            </a:extLst>
          </p:cNvPr>
          <p:cNvSpPr txBox="1"/>
          <p:nvPr/>
        </p:nvSpPr>
        <p:spPr>
          <a:xfrm>
            <a:off x="681316" y="3508116"/>
            <a:ext cx="8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Обычные функции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Functions</a:t>
            </a:r>
            <a:r>
              <a:rPr lang="ru-RU" dirty="0">
                <a:latin typeface="Trebuchet MS" panose="020B0603020202020204" pitchFamily="34" charset="0"/>
              </a:rPr>
              <a:t> с именем, определяемые как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923F8-61E5-4FB7-9DCF-62A2E54E51DB}"/>
              </a:ext>
            </a:extLst>
          </p:cNvPr>
          <p:cNvSpPr txBox="1"/>
          <p:nvPr/>
        </p:nvSpPr>
        <p:spPr>
          <a:xfrm>
            <a:off x="681315" y="4558784"/>
            <a:ext cx="8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Методы функции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Methods</a:t>
            </a:r>
            <a:r>
              <a:rPr lang="ru-RU" dirty="0">
                <a:latin typeface="Trebuchet MS" panose="020B0603020202020204" pitchFamily="34" charset="0"/>
              </a:rPr>
              <a:t>, определяемые как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def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9860E1-6343-4707-B49B-52409C076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78"/>
          <a:stretch/>
        </p:blipFill>
        <p:spPr>
          <a:xfrm>
            <a:off x="681316" y="2821691"/>
            <a:ext cx="5414684" cy="5943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8E189C-AED9-4367-A074-E61629707D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4000" r="10617"/>
          <a:stretch/>
        </p:blipFill>
        <p:spPr>
          <a:xfrm>
            <a:off x="681316" y="3869643"/>
            <a:ext cx="5414684" cy="5943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4D0D2B8-6C7D-4602-8185-00A1DDDF41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4"/>
          <a:stretch/>
        </p:blipFill>
        <p:spPr>
          <a:xfrm>
            <a:off x="681316" y="4940181"/>
            <a:ext cx="5414684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Типы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Types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внутренний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A72A1A29-0A1F-481C-9FBD-FB0E69B2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11" t="-1" r="15971" b="2096"/>
          <a:stretch/>
        </p:blipFill>
        <p:spPr>
          <a:xfrm>
            <a:off x="9858375" y="4105275"/>
            <a:ext cx="2333625" cy="27527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AA48E-51DE-4060-9D62-7D6B39F50979}"/>
              </a:ext>
            </a:extLst>
          </p:cNvPr>
          <p:cNvSpPr txBox="1"/>
          <p:nvPr/>
        </p:nvSpPr>
        <p:spPr>
          <a:xfrm>
            <a:off x="681320" y="1013003"/>
            <a:ext cx="89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Scala все значения имеют тип, включая числовые значения и функции.</a:t>
            </a:r>
          </a:p>
          <a:p>
            <a:r>
              <a:rPr lang="ru-RU" dirty="0">
                <a:latin typeface="Trebuchet MS" panose="020B0603020202020204" pitchFamily="34" charset="0"/>
              </a:rPr>
              <a:t>Подмножество иерархии типов: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CDDD11-85C3-4725-B814-153A76621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20" y="1766815"/>
            <a:ext cx="8488531" cy="33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Типы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Types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человек, мужчина, внутренний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A72A1A29-0A1F-481C-9FBD-FB0E69B2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11" t="-1" r="15971" b="2096"/>
          <a:stretch/>
        </p:blipFill>
        <p:spPr>
          <a:xfrm>
            <a:off x="9858375" y="4105275"/>
            <a:ext cx="2333625" cy="27527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AA48E-51DE-4060-9D62-7D6B39F50979}"/>
              </a:ext>
            </a:extLst>
          </p:cNvPr>
          <p:cNvSpPr txBox="1"/>
          <p:nvPr/>
        </p:nvSpPr>
        <p:spPr>
          <a:xfrm>
            <a:off x="681320" y="1013003"/>
            <a:ext cx="8982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 </a:t>
            </a:r>
            <a:r>
              <a:rPr lang="ru-RU" dirty="0">
                <a:latin typeface="Trebuchet MS" panose="020B0603020202020204" pitchFamily="34" charset="0"/>
              </a:rPr>
              <a:t>выделяются 3 основные типа: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</a:t>
            </a:r>
            <a:r>
              <a:rPr lang="ru-RU" dirty="0">
                <a:latin typeface="Trebuchet MS" panose="020B0603020202020204" pitchFamily="34" charset="0"/>
              </a:rPr>
              <a:t> - это супертип всех типов, также называемый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root</a:t>
            </a:r>
            <a:r>
              <a:rPr lang="ru-RU" dirty="0">
                <a:latin typeface="Trebuchet MS" panose="020B0603020202020204" pitchFamily="34" charset="0"/>
              </a:rPr>
              <a:t> типом. Он определяет определенные универсальные методы, такие как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equals</a:t>
            </a:r>
            <a:r>
              <a:rPr lang="ru-RU" dirty="0">
                <a:latin typeface="Trebuchet MS" panose="020B0603020202020204" pitchFamily="34" charset="0"/>
              </a:rPr>
              <a:t>,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hashCode</a:t>
            </a:r>
            <a:r>
              <a:rPr lang="ru-RU" dirty="0">
                <a:latin typeface="Trebuchet MS" panose="020B0603020202020204" pitchFamily="34" charset="0"/>
              </a:rPr>
              <a:t> 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toString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</a:t>
            </a:r>
            <a:r>
              <a:rPr lang="ru-RU" dirty="0">
                <a:latin typeface="Trebuchet MS" panose="020B0603020202020204" pitchFamily="34" charset="0"/>
              </a:rPr>
              <a:t> имеет два прямых подкласса: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AnyVal</a:t>
            </a:r>
            <a:r>
              <a:rPr lang="ru-RU" dirty="0">
                <a:latin typeface="Trebuchet MS" panose="020B0603020202020204" pitchFamily="34" charset="0"/>
              </a:rPr>
              <a:t> 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AnyRef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AnyVal</a:t>
            </a:r>
            <a:r>
              <a:rPr lang="ru-RU" dirty="0">
                <a:latin typeface="Trebuchet MS" panose="020B0603020202020204" pitchFamily="34" charset="0"/>
              </a:rPr>
              <a:t> представляет типы значений. Существует 9 предопределенных типов значений, которые не допускают значения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null</a:t>
            </a:r>
            <a:r>
              <a:rPr lang="ru-RU" dirty="0">
                <a:latin typeface="Trebuchet MS" panose="020B0603020202020204" pitchFamily="34" charset="0"/>
              </a:rPr>
              <a:t>: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Double, Float, Long, Int, Short, Byte, Char, Unit</a:t>
            </a:r>
            <a:r>
              <a:rPr lang="ru-RU" dirty="0">
                <a:latin typeface="Trebuchet MS" panose="020B0603020202020204" pitchFamily="34" charset="0"/>
              </a:rPr>
              <a:t> и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Boolean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Unit</a:t>
            </a:r>
            <a:r>
              <a:rPr lang="ru-RU" dirty="0">
                <a:latin typeface="Trebuchet MS" panose="020B0603020202020204" pitchFamily="34" charset="0"/>
              </a:rPr>
              <a:t> - это тип значения, который не несет никакой значимой информации.</a:t>
            </a: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AnyRef</a:t>
            </a:r>
            <a:r>
              <a:rPr lang="ru-RU" dirty="0">
                <a:latin typeface="Trebuchet MS" panose="020B0603020202020204" pitchFamily="34" charset="0"/>
              </a:rPr>
              <a:t> представляет ссылочные типы. Все типы без значений определяются как ссылочные типы. Каждый пользовательский тип в Scala является подтипом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AnyRef</a:t>
            </a:r>
            <a:r>
              <a:rPr lang="ru-RU" dirty="0">
                <a:latin typeface="Trebuchet MS" panose="020B0603020202020204" pitchFamily="34" charset="0"/>
              </a:rPr>
              <a:t>. Если Scala используется в контексте среды выполнения Java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, AnyRef </a:t>
            </a:r>
            <a:r>
              <a:rPr lang="ru-RU" dirty="0">
                <a:latin typeface="Trebuchet MS" panose="020B0603020202020204" pitchFamily="34" charset="0"/>
              </a:rPr>
              <a:t>соответствует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java.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lang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.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Object</a:t>
            </a:r>
            <a:r>
              <a:rPr lang="ru-RU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7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099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Классы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Classes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pic>
        <p:nvPicPr>
          <p:cNvPr id="9" name="Объект 8" descr="Изображение выглядит как фотография, женщина, носит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599CF872-72D4-4E1E-9AE7-838DBBFD7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7900" y="4895850"/>
            <a:ext cx="2324100" cy="1962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027AE-C9DB-4AC6-BE07-B1479F7E3358}"/>
              </a:ext>
            </a:extLst>
          </p:cNvPr>
          <p:cNvSpPr txBox="1"/>
          <p:nvPr/>
        </p:nvSpPr>
        <p:spPr>
          <a:xfrm>
            <a:off x="681320" y="1013003"/>
            <a:ext cx="8982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Классы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Classes</a:t>
            </a:r>
            <a:r>
              <a:rPr lang="en-US" dirty="0">
                <a:latin typeface="Trebuchet MS" panose="020B0603020202020204" pitchFamily="34" charset="0"/>
              </a:rPr>
              <a:t> - </a:t>
            </a:r>
            <a:r>
              <a:rPr lang="ru-RU" dirty="0">
                <a:latin typeface="Trebuchet MS" panose="020B0603020202020204" pitchFamily="34" charset="0"/>
              </a:rPr>
              <a:t>это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blueprints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для создания объектов. Они могут содержать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methods, values, variables, types, objects, traits</a:t>
            </a:r>
            <a:r>
              <a:rPr lang="en-US" dirty="0">
                <a:latin typeface="Trebuchet MS" panose="020B0603020202020204" pitchFamily="34" charset="0"/>
              </a:rPr>
              <a:t>, </a:t>
            </a:r>
            <a:r>
              <a:rPr lang="ru-RU" dirty="0">
                <a:latin typeface="Trebuchet MS" panose="020B0603020202020204" pitchFamily="34" charset="0"/>
              </a:rPr>
              <a:t>и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classes</a:t>
            </a:r>
            <a:r>
              <a:rPr lang="en-US" dirty="0">
                <a:latin typeface="Trebuchet MS" panose="020B0603020202020204" pitchFamily="34" charset="0"/>
              </a:rPr>
              <a:t>,</a:t>
            </a:r>
            <a:r>
              <a:rPr lang="ru-RU" dirty="0">
                <a:latin typeface="Trebuchet MS" panose="020B0603020202020204" pitchFamily="34" charset="0"/>
              </a:rPr>
              <a:t> которые все вместе называются членами класса.</a:t>
            </a:r>
          </a:p>
          <a:p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и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objects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будут рассмотрены далее в ходе экскурсии.</a:t>
            </a:r>
            <a:endParaRPr lang="en-US" dirty="0">
              <a:latin typeface="Trebuchet MS" panose="020B0603020202020204" pitchFamily="34" charset="0"/>
            </a:endParaRP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Минимальное определение класса - это просто ключевое слово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class</a:t>
            </a:r>
            <a:r>
              <a:rPr lang="ru-RU" dirty="0">
                <a:latin typeface="Trebuchet MS" panose="020B0603020202020204" pitchFamily="34" charset="0"/>
              </a:rPr>
              <a:t> и имя класса. Имена классов должны начинаться с заглавной буквы.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5E45A-6023-47F0-AD7D-7F671152EECF}"/>
              </a:ext>
            </a:extLst>
          </p:cNvPr>
          <p:cNvSpPr txBox="1"/>
          <p:nvPr/>
        </p:nvSpPr>
        <p:spPr>
          <a:xfrm>
            <a:off x="681319" y="3903802"/>
            <a:ext cx="959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Классы могут иметь параметры, включая необязательные со значением по умолчанию: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54A853-CE24-4258-ABB8-C65149D41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63"/>
          <a:stretch/>
        </p:blipFill>
        <p:spPr>
          <a:xfrm>
            <a:off x="681319" y="3157835"/>
            <a:ext cx="5414681" cy="63246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четчи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6C93D80F-5C16-4524-8A54-FB1232CFA1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7" r="1414" b="3908"/>
          <a:stretch/>
        </p:blipFill>
        <p:spPr>
          <a:xfrm>
            <a:off x="681319" y="4386641"/>
            <a:ext cx="5991225" cy="11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5BF1-2D1D-454B-9F36-342CE04C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rebuchet MS" panose="020B0603020202020204" pitchFamily="34" charset="0"/>
              </a:rPr>
              <a:t>Поведения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31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  <a:ea typeface="+mn-ea"/>
                <a:cs typeface="+mn-cs"/>
              </a:rPr>
              <a:t>Traits</a:t>
            </a:r>
            <a:endParaRPr lang="ru-RU" sz="31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мужчина, человек, газет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DD9F335-56D8-4F72-A4B9-42432842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2175" y="4103914"/>
            <a:ext cx="2409825" cy="27540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6C3E7-210A-4E85-9361-7F84990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579"/>
            <a:ext cx="2231731" cy="9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7B758-8BBA-4052-93F8-791CDBCA59AF}"/>
              </a:ext>
            </a:extLst>
          </p:cNvPr>
          <p:cNvSpPr txBox="1"/>
          <p:nvPr/>
        </p:nvSpPr>
        <p:spPr>
          <a:xfrm>
            <a:off x="681320" y="1013003"/>
            <a:ext cx="8982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В </a:t>
            </a:r>
            <a:r>
              <a:rPr lang="en-US" dirty="0">
                <a:latin typeface="Trebuchet MS" panose="020B0603020202020204" pitchFamily="34" charset="0"/>
              </a:rPr>
              <a:t>Scala</a:t>
            </a:r>
            <a:r>
              <a:rPr lang="ru-RU" dirty="0">
                <a:latin typeface="Trebuchet MS" panose="020B0603020202020204" pitchFamily="34" charset="0"/>
              </a:rPr>
              <a:t> Поведения </a:t>
            </a:r>
            <a:r>
              <a:rPr lang="en-US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en-US" dirty="0">
                <a:latin typeface="Trebuchet MS" panose="020B0603020202020204" pitchFamily="34" charset="0"/>
              </a:rPr>
              <a:t> – </a:t>
            </a:r>
            <a:r>
              <a:rPr lang="ru-RU" dirty="0">
                <a:latin typeface="Trebuchet MS" panose="020B0603020202020204" pitchFamily="34" charset="0"/>
              </a:rPr>
              <a:t>это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ru-RU" dirty="0">
                <a:latin typeface="Trebuchet MS" panose="020B0603020202020204" pitchFamily="34" charset="0"/>
              </a:rPr>
              <a:t>интерфейсы, используемые совместно между классами. Они похожи на интерфейсы Java.</a:t>
            </a:r>
            <a:endParaRPr lang="en-US" dirty="0">
              <a:latin typeface="Trebuchet MS" panose="020B0603020202020204" pitchFamily="34" charset="0"/>
            </a:endParaRPr>
          </a:p>
          <a:p>
            <a:endParaRPr lang="ru-RU" dirty="0">
              <a:latin typeface="Trebuchet MS" panose="020B0603020202020204" pitchFamily="34" charset="0"/>
            </a:endParaRPr>
          </a:p>
          <a:p>
            <a:r>
              <a:rPr lang="ru-RU" dirty="0">
                <a:latin typeface="Trebuchet MS" panose="020B0603020202020204" pitchFamily="34" charset="0"/>
              </a:rPr>
              <a:t>Классы и объекты могут расширяться за счет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ru-RU" dirty="0">
                <a:latin typeface="Trebuchet MS" panose="020B0603020202020204" pitchFamily="34" charset="0"/>
              </a:rPr>
              <a:t>, но </a:t>
            </a:r>
            <a:r>
              <a:rPr lang="ru-RU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Trebuchet MS" panose="020B0603020202020204" pitchFamily="34" charset="0"/>
              </a:rPr>
              <a:t>Traits</a:t>
            </a:r>
            <a:r>
              <a:rPr lang="ru-RU" dirty="0">
                <a:latin typeface="Trebuchet MS" panose="020B0603020202020204" pitchFamily="34" charset="0"/>
              </a:rPr>
              <a:t> не могут быть созданы и поэтому не имеют параметров.</a:t>
            </a:r>
          </a:p>
        </p:txBody>
      </p:sp>
      <p:pic>
        <p:nvPicPr>
          <p:cNvPr id="6" name="Рисунок 5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C7283D2-F233-4692-9DA1-AF93540806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6" b="1441"/>
          <a:stretch/>
        </p:blipFill>
        <p:spPr>
          <a:xfrm>
            <a:off x="681320" y="2597812"/>
            <a:ext cx="5325033" cy="20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489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1406</Words>
  <Application>Microsoft Office PowerPoint</Application>
  <PresentationFormat>Широкоэкранный</PresentationFormat>
  <Paragraphs>141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Corbel</vt:lpstr>
      <vt:lpstr>Trebuchet MS</vt:lpstr>
      <vt:lpstr>Глубина</vt:lpstr>
      <vt:lpstr>Scala Meetup</vt:lpstr>
      <vt:lpstr>Вступление Introduction</vt:lpstr>
      <vt:lpstr>Основные Свойства Main Features</vt:lpstr>
      <vt:lpstr>Переменные Variables</vt:lpstr>
      <vt:lpstr>Функции Functions</vt:lpstr>
      <vt:lpstr>Типы Types</vt:lpstr>
      <vt:lpstr>Типы Types</vt:lpstr>
      <vt:lpstr>Классы Classes</vt:lpstr>
      <vt:lpstr>Поведения Traits</vt:lpstr>
      <vt:lpstr>Наследование Class Composition</vt:lpstr>
      <vt:lpstr>Операторы Operators</vt:lpstr>
      <vt:lpstr>Кортежи Tuples</vt:lpstr>
      <vt:lpstr>Функции Высшего порядка Higher-order Functions</vt:lpstr>
      <vt:lpstr>Функции Высшего порядка Higher-order Functions</vt:lpstr>
      <vt:lpstr>Сопоставление по Шаблону Pattern Matching</vt:lpstr>
      <vt:lpstr>Сопоставление по Шаблону Pattern Matching</vt:lpstr>
      <vt:lpstr>Осмысление Оператора For For Comprehensions</vt:lpstr>
      <vt:lpstr>Осмысление Оператора For For Comprehensions</vt:lpstr>
      <vt:lpstr>Шаблоны Классов Generic Classes</vt:lpstr>
      <vt:lpstr>Шаблоны Классов Generic Classes</vt:lpstr>
      <vt:lpstr>Неявное Implicit</vt:lpstr>
      <vt:lpstr>Неявное Implicit</vt:lpstr>
      <vt:lpstr>Неявное Implicit</vt:lpstr>
      <vt:lpstr>Неявное Implicit</vt:lpstr>
      <vt:lpstr>Шаблоны функций Polymorphic Functions</vt:lpstr>
      <vt:lpstr>Шаблоны функций Polymorphic Functions</vt:lpstr>
      <vt:lpstr>Аннотации Annotations</vt:lpstr>
      <vt:lpstr>Аннотации Annotations</vt:lpstr>
      <vt:lpstr>Аннотации Annotations</vt:lpstr>
      <vt:lpstr>Спасибо за внимание!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Meetup</dc:title>
  <dc:creator>Сергей Вьюн</dc:creator>
  <cp:lastModifiedBy>Сергей Вьюн</cp:lastModifiedBy>
  <cp:revision>78</cp:revision>
  <dcterms:created xsi:type="dcterms:W3CDTF">2019-11-17T20:03:26Z</dcterms:created>
  <dcterms:modified xsi:type="dcterms:W3CDTF">2019-11-18T13:53:07Z</dcterms:modified>
</cp:coreProperties>
</file>