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3" r:id="rId5"/>
    <p:sldId id="270" r:id="rId6"/>
    <p:sldId id="259" r:id="rId7"/>
    <p:sldId id="262" r:id="rId8"/>
    <p:sldId id="263" r:id="rId9"/>
    <p:sldId id="265" r:id="rId10"/>
    <p:sldId id="266" r:id="rId11"/>
    <p:sldId id="264" r:id="rId12"/>
    <p:sldId id="267" r:id="rId13"/>
    <p:sldId id="274" r:id="rId14"/>
    <p:sldId id="271" r:id="rId15"/>
    <p:sldId id="257" r:id="rId16"/>
    <p:sldId id="272" r:id="rId17"/>
    <p:sldId id="258" r:id="rId18"/>
    <p:sldId id="26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A251E-587C-4974-A9A2-60C7063C2B04}" type="doc">
      <dgm:prSet loTypeId="urn:microsoft.com/office/officeart/2005/8/layout/chart3" loCatId="cycle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C220E2-FDB6-4E10-8B58-633D5F2AFF1E}">
      <dgm:prSet/>
      <dgm:spPr/>
      <dgm:t>
        <a:bodyPr/>
        <a:lstStyle/>
        <a:p>
          <a:r>
            <a:rPr lang="en-US"/>
            <a:t>High entropy</a:t>
          </a:r>
        </a:p>
      </dgm:t>
    </dgm:pt>
    <dgm:pt modelId="{933F1F28-F226-4F03-A4B8-F688C4B9C986}" type="parTrans" cxnId="{85381504-14CD-48D2-8384-EAB7CDC3E3AC}">
      <dgm:prSet/>
      <dgm:spPr/>
      <dgm:t>
        <a:bodyPr/>
        <a:lstStyle/>
        <a:p>
          <a:endParaRPr lang="en-US"/>
        </a:p>
      </dgm:t>
    </dgm:pt>
    <dgm:pt modelId="{4B8C52D5-DCCF-4594-A037-BF515F600719}" type="sibTrans" cxnId="{85381504-14CD-48D2-8384-EAB7CDC3E3AC}">
      <dgm:prSet/>
      <dgm:spPr/>
      <dgm:t>
        <a:bodyPr/>
        <a:lstStyle/>
        <a:p>
          <a:endParaRPr lang="en-US"/>
        </a:p>
      </dgm:t>
    </dgm:pt>
    <dgm:pt modelId="{4EC856D7-9242-417C-99D1-C211B3DEC3A9}">
      <dgm:prSet/>
      <dgm:spPr/>
      <dgm:t>
        <a:bodyPr/>
        <a:lstStyle/>
        <a:p>
          <a:r>
            <a:rPr lang="en-US"/>
            <a:t>Concise</a:t>
          </a:r>
        </a:p>
      </dgm:t>
    </dgm:pt>
    <dgm:pt modelId="{CBA18D92-CFC1-44D6-8D4E-C786A1CCD756}" type="parTrans" cxnId="{9BD9E56E-75F0-4165-8262-5F07AB5FC518}">
      <dgm:prSet/>
      <dgm:spPr/>
      <dgm:t>
        <a:bodyPr/>
        <a:lstStyle/>
        <a:p>
          <a:endParaRPr lang="en-US"/>
        </a:p>
      </dgm:t>
    </dgm:pt>
    <dgm:pt modelId="{1DB2BA28-6830-4AF8-A681-D61397217815}" type="sibTrans" cxnId="{9BD9E56E-75F0-4165-8262-5F07AB5FC518}">
      <dgm:prSet/>
      <dgm:spPr/>
      <dgm:t>
        <a:bodyPr/>
        <a:lstStyle/>
        <a:p>
          <a:endParaRPr lang="en-US"/>
        </a:p>
      </dgm:t>
    </dgm:pt>
    <dgm:pt modelId="{B14263BB-50C7-4A89-8D9F-52F75DAF53D3}">
      <dgm:prSet/>
      <dgm:spPr/>
      <dgm:t>
        <a:bodyPr/>
        <a:lstStyle/>
        <a:p>
          <a:r>
            <a:rPr lang="en-US"/>
            <a:t>Minimalistic</a:t>
          </a:r>
        </a:p>
      </dgm:t>
    </dgm:pt>
    <dgm:pt modelId="{BAB1076B-3D13-4434-A093-C71C83B75738}" type="parTrans" cxnId="{BD4876B2-1CC2-4B12-BF42-C6F01ECC4C7B}">
      <dgm:prSet/>
      <dgm:spPr/>
      <dgm:t>
        <a:bodyPr/>
        <a:lstStyle/>
        <a:p>
          <a:endParaRPr lang="en-US"/>
        </a:p>
      </dgm:t>
    </dgm:pt>
    <dgm:pt modelId="{521FB648-751C-4CA0-8273-903822B980CE}" type="sibTrans" cxnId="{BD4876B2-1CC2-4B12-BF42-C6F01ECC4C7B}">
      <dgm:prSet/>
      <dgm:spPr/>
      <dgm:t>
        <a:bodyPr/>
        <a:lstStyle/>
        <a:p>
          <a:endParaRPr lang="en-US"/>
        </a:p>
      </dgm:t>
    </dgm:pt>
    <dgm:pt modelId="{E29AD0C4-5E72-4EC4-8074-D2ED93330E8B}">
      <dgm:prSet/>
      <dgm:spPr/>
      <dgm:t>
        <a:bodyPr/>
        <a:lstStyle/>
        <a:p>
          <a:r>
            <a:rPr lang="en-US"/>
            <a:t>Readable</a:t>
          </a:r>
        </a:p>
      </dgm:t>
    </dgm:pt>
    <dgm:pt modelId="{249F313E-54AA-4EC4-ABCB-845E2C18E4B6}" type="parTrans" cxnId="{9547B33E-3225-482B-A68F-2E98D62E49A4}">
      <dgm:prSet/>
      <dgm:spPr/>
      <dgm:t>
        <a:bodyPr/>
        <a:lstStyle/>
        <a:p>
          <a:endParaRPr lang="en-US"/>
        </a:p>
      </dgm:t>
    </dgm:pt>
    <dgm:pt modelId="{3F4C8935-1AB4-4DDB-91D0-56F818160C3F}" type="sibTrans" cxnId="{9547B33E-3225-482B-A68F-2E98D62E49A4}">
      <dgm:prSet/>
      <dgm:spPr/>
      <dgm:t>
        <a:bodyPr/>
        <a:lstStyle/>
        <a:p>
          <a:endParaRPr lang="en-US"/>
        </a:p>
      </dgm:t>
    </dgm:pt>
    <dgm:pt modelId="{7983F7A4-EE41-4ADB-9AD2-0B47C33CCD22}">
      <dgm:prSet/>
      <dgm:spPr/>
      <dgm:t>
        <a:bodyPr/>
        <a:lstStyle/>
        <a:p>
          <a:r>
            <a:rPr lang="en-US"/>
            <a:t>“Short and sweet”</a:t>
          </a:r>
        </a:p>
      </dgm:t>
    </dgm:pt>
    <dgm:pt modelId="{C6532B01-1FD2-492A-BE87-A9B9F3D8F388}" type="parTrans" cxnId="{53B09B62-4D8B-4283-9B55-EE9626DC3904}">
      <dgm:prSet/>
      <dgm:spPr/>
      <dgm:t>
        <a:bodyPr/>
        <a:lstStyle/>
        <a:p>
          <a:endParaRPr lang="en-US"/>
        </a:p>
      </dgm:t>
    </dgm:pt>
    <dgm:pt modelId="{E4200B4F-4F0F-4106-8D9F-5F70D855CE17}" type="sibTrans" cxnId="{53B09B62-4D8B-4283-9B55-EE9626DC3904}">
      <dgm:prSet/>
      <dgm:spPr/>
      <dgm:t>
        <a:bodyPr/>
        <a:lstStyle/>
        <a:p>
          <a:endParaRPr lang="en-US"/>
        </a:p>
      </dgm:t>
    </dgm:pt>
    <dgm:pt modelId="{9F44EED9-CA6C-44DE-AF95-44056D53E568}" type="pres">
      <dgm:prSet presAssocID="{336A251E-587C-4974-A9A2-60C7063C2B04}" presName="compositeShape" presStyleCnt="0">
        <dgm:presLayoutVars>
          <dgm:chMax val="7"/>
          <dgm:dir/>
          <dgm:resizeHandles val="exact"/>
        </dgm:presLayoutVars>
      </dgm:prSet>
      <dgm:spPr/>
    </dgm:pt>
    <dgm:pt modelId="{8FB5B3B2-4EFF-4E45-A1C1-4603ACE6D30E}" type="pres">
      <dgm:prSet presAssocID="{336A251E-587C-4974-A9A2-60C7063C2B04}" presName="wedge1" presStyleLbl="node1" presStyleIdx="0" presStyleCnt="5"/>
      <dgm:spPr/>
    </dgm:pt>
    <dgm:pt modelId="{10D87CDB-71A2-4476-B76C-D1135457BFC5}" type="pres">
      <dgm:prSet presAssocID="{336A251E-587C-4974-A9A2-60C7063C2B04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A3DC391-7C0B-4DB4-B279-B0AF4AB235E9}" type="pres">
      <dgm:prSet presAssocID="{336A251E-587C-4974-A9A2-60C7063C2B04}" presName="wedge2" presStyleLbl="node1" presStyleIdx="1" presStyleCnt="5"/>
      <dgm:spPr/>
    </dgm:pt>
    <dgm:pt modelId="{F92F5BDC-D2B1-4AD9-8727-751ADCAB93FD}" type="pres">
      <dgm:prSet presAssocID="{336A251E-587C-4974-A9A2-60C7063C2B04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2703D9-814D-4A28-A5F8-DCA49F9D8EB3}" type="pres">
      <dgm:prSet presAssocID="{336A251E-587C-4974-A9A2-60C7063C2B04}" presName="wedge3" presStyleLbl="node1" presStyleIdx="2" presStyleCnt="5"/>
      <dgm:spPr/>
    </dgm:pt>
    <dgm:pt modelId="{DAF1933D-FD62-4C8A-8505-44BADED02EBE}" type="pres">
      <dgm:prSet presAssocID="{336A251E-587C-4974-A9A2-60C7063C2B04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5B671E9-F491-4555-AFD3-EEB0F54F547D}" type="pres">
      <dgm:prSet presAssocID="{336A251E-587C-4974-A9A2-60C7063C2B04}" presName="wedge4" presStyleLbl="node1" presStyleIdx="3" presStyleCnt="5"/>
      <dgm:spPr/>
    </dgm:pt>
    <dgm:pt modelId="{7AF50C85-C861-4689-B7C5-C6FD1F5B02BE}" type="pres">
      <dgm:prSet presAssocID="{336A251E-587C-4974-A9A2-60C7063C2B04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26A4B85-19C1-4C26-A5DB-6A03F91631A8}" type="pres">
      <dgm:prSet presAssocID="{336A251E-587C-4974-A9A2-60C7063C2B04}" presName="wedge5" presStyleLbl="node1" presStyleIdx="4" presStyleCnt="5"/>
      <dgm:spPr/>
    </dgm:pt>
    <dgm:pt modelId="{4B5D93FF-BE36-44FE-9797-49C06D268324}" type="pres">
      <dgm:prSet presAssocID="{336A251E-587C-4974-A9A2-60C7063C2B04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5381504-14CD-48D2-8384-EAB7CDC3E3AC}" srcId="{336A251E-587C-4974-A9A2-60C7063C2B04}" destId="{9BC220E2-FDB6-4E10-8B58-633D5F2AFF1E}" srcOrd="0" destOrd="0" parTransId="{933F1F28-F226-4F03-A4B8-F688C4B9C986}" sibTransId="{4B8C52D5-DCCF-4594-A037-BF515F600719}"/>
    <dgm:cxn modelId="{4D459E07-D9EB-4F4F-88C5-9AFBF67E40D4}" type="presOf" srcId="{E29AD0C4-5E72-4EC4-8074-D2ED93330E8B}" destId="{85B671E9-F491-4555-AFD3-EEB0F54F547D}" srcOrd="0" destOrd="0" presId="urn:microsoft.com/office/officeart/2005/8/layout/chart3"/>
    <dgm:cxn modelId="{0ABB0108-39CE-4A40-9675-683C80D363FD}" type="presOf" srcId="{7983F7A4-EE41-4ADB-9AD2-0B47C33CCD22}" destId="{826A4B85-19C1-4C26-A5DB-6A03F91631A8}" srcOrd="0" destOrd="0" presId="urn:microsoft.com/office/officeart/2005/8/layout/chart3"/>
    <dgm:cxn modelId="{E17E4619-C33D-410A-AC87-A6A170A5F864}" type="presOf" srcId="{336A251E-587C-4974-A9A2-60C7063C2B04}" destId="{9F44EED9-CA6C-44DE-AF95-44056D53E568}" srcOrd="0" destOrd="0" presId="urn:microsoft.com/office/officeart/2005/8/layout/chart3"/>
    <dgm:cxn modelId="{F6BDD523-1116-4BBD-84EF-8AC514F4ED90}" type="presOf" srcId="{4EC856D7-9242-417C-99D1-C211B3DEC3A9}" destId="{F92F5BDC-D2B1-4AD9-8727-751ADCAB93FD}" srcOrd="1" destOrd="0" presId="urn:microsoft.com/office/officeart/2005/8/layout/chart3"/>
    <dgm:cxn modelId="{8128EC36-0DCA-42B8-B9E9-022A49510476}" type="presOf" srcId="{B14263BB-50C7-4A89-8D9F-52F75DAF53D3}" destId="{A22703D9-814D-4A28-A5F8-DCA49F9D8EB3}" srcOrd="0" destOrd="0" presId="urn:microsoft.com/office/officeart/2005/8/layout/chart3"/>
    <dgm:cxn modelId="{9547B33E-3225-482B-A68F-2E98D62E49A4}" srcId="{336A251E-587C-4974-A9A2-60C7063C2B04}" destId="{E29AD0C4-5E72-4EC4-8074-D2ED93330E8B}" srcOrd="3" destOrd="0" parTransId="{249F313E-54AA-4EC4-ABCB-845E2C18E4B6}" sibTransId="{3F4C8935-1AB4-4DDB-91D0-56F818160C3F}"/>
    <dgm:cxn modelId="{5CDA3C5B-3404-41FB-979D-80FBDC942588}" type="presOf" srcId="{B14263BB-50C7-4A89-8D9F-52F75DAF53D3}" destId="{DAF1933D-FD62-4C8A-8505-44BADED02EBE}" srcOrd="1" destOrd="0" presId="urn:microsoft.com/office/officeart/2005/8/layout/chart3"/>
    <dgm:cxn modelId="{CDC95142-4DBE-4D68-BBC6-45218ACB3E8C}" type="presOf" srcId="{9BC220E2-FDB6-4E10-8B58-633D5F2AFF1E}" destId="{8FB5B3B2-4EFF-4E45-A1C1-4603ACE6D30E}" srcOrd="0" destOrd="0" presId="urn:microsoft.com/office/officeart/2005/8/layout/chart3"/>
    <dgm:cxn modelId="{53B09B62-4D8B-4283-9B55-EE9626DC3904}" srcId="{336A251E-587C-4974-A9A2-60C7063C2B04}" destId="{7983F7A4-EE41-4ADB-9AD2-0B47C33CCD22}" srcOrd="4" destOrd="0" parTransId="{C6532B01-1FD2-492A-BE87-A9B9F3D8F388}" sibTransId="{E4200B4F-4F0F-4106-8D9F-5F70D855CE17}"/>
    <dgm:cxn modelId="{9BD9E56E-75F0-4165-8262-5F07AB5FC518}" srcId="{336A251E-587C-4974-A9A2-60C7063C2B04}" destId="{4EC856D7-9242-417C-99D1-C211B3DEC3A9}" srcOrd="1" destOrd="0" parTransId="{CBA18D92-CFC1-44D6-8D4E-C786A1CCD756}" sibTransId="{1DB2BA28-6830-4AF8-A681-D61397217815}"/>
    <dgm:cxn modelId="{473B48A5-683A-44B3-8063-9FFB0707731A}" type="presOf" srcId="{9BC220E2-FDB6-4E10-8B58-633D5F2AFF1E}" destId="{10D87CDB-71A2-4476-B76C-D1135457BFC5}" srcOrd="1" destOrd="0" presId="urn:microsoft.com/office/officeart/2005/8/layout/chart3"/>
    <dgm:cxn modelId="{BD4876B2-1CC2-4B12-BF42-C6F01ECC4C7B}" srcId="{336A251E-587C-4974-A9A2-60C7063C2B04}" destId="{B14263BB-50C7-4A89-8D9F-52F75DAF53D3}" srcOrd="2" destOrd="0" parTransId="{BAB1076B-3D13-4434-A093-C71C83B75738}" sibTransId="{521FB648-751C-4CA0-8273-903822B980CE}"/>
    <dgm:cxn modelId="{6840CAB6-60F9-419D-BD4B-832FF04EF6C5}" type="presOf" srcId="{7983F7A4-EE41-4ADB-9AD2-0B47C33CCD22}" destId="{4B5D93FF-BE36-44FE-9797-49C06D268324}" srcOrd="1" destOrd="0" presId="urn:microsoft.com/office/officeart/2005/8/layout/chart3"/>
    <dgm:cxn modelId="{874F03DC-4EF3-48E3-886F-989328744694}" type="presOf" srcId="{E29AD0C4-5E72-4EC4-8074-D2ED93330E8B}" destId="{7AF50C85-C861-4689-B7C5-C6FD1F5B02BE}" srcOrd="1" destOrd="0" presId="urn:microsoft.com/office/officeart/2005/8/layout/chart3"/>
    <dgm:cxn modelId="{5435C4F3-ACCB-4D56-9867-743411B92264}" type="presOf" srcId="{4EC856D7-9242-417C-99D1-C211B3DEC3A9}" destId="{2A3DC391-7C0B-4DB4-B279-B0AF4AB235E9}" srcOrd="0" destOrd="0" presId="urn:microsoft.com/office/officeart/2005/8/layout/chart3"/>
    <dgm:cxn modelId="{43ACA0C0-BB4D-4C3C-B11F-9BEC200200B3}" type="presParOf" srcId="{9F44EED9-CA6C-44DE-AF95-44056D53E568}" destId="{8FB5B3B2-4EFF-4E45-A1C1-4603ACE6D30E}" srcOrd="0" destOrd="0" presId="urn:microsoft.com/office/officeart/2005/8/layout/chart3"/>
    <dgm:cxn modelId="{91885C78-02A1-4288-B732-6046011CD44C}" type="presParOf" srcId="{9F44EED9-CA6C-44DE-AF95-44056D53E568}" destId="{10D87CDB-71A2-4476-B76C-D1135457BFC5}" srcOrd="1" destOrd="0" presId="urn:microsoft.com/office/officeart/2005/8/layout/chart3"/>
    <dgm:cxn modelId="{655B9280-A800-4FB1-B6CD-1670CFD15503}" type="presParOf" srcId="{9F44EED9-CA6C-44DE-AF95-44056D53E568}" destId="{2A3DC391-7C0B-4DB4-B279-B0AF4AB235E9}" srcOrd="2" destOrd="0" presId="urn:microsoft.com/office/officeart/2005/8/layout/chart3"/>
    <dgm:cxn modelId="{B199ABE0-8C33-4CE5-A707-1E9ED6BD134D}" type="presParOf" srcId="{9F44EED9-CA6C-44DE-AF95-44056D53E568}" destId="{F92F5BDC-D2B1-4AD9-8727-751ADCAB93FD}" srcOrd="3" destOrd="0" presId="urn:microsoft.com/office/officeart/2005/8/layout/chart3"/>
    <dgm:cxn modelId="{A70A670D-C07B-457C-AF6A-2C26FAED9F57}" type="presParOf" srcId="{9F44EED9-CA6C-44DE-AF95-44056D53E568}" destId="{A22703D9-814D-4A28-A5F8-DCA49F9D8EB3}" srcOrd="4" destOrd="0" presId="urn:microsoft.com/office/officeart/2005/8/layout/chart3"/>
    <dgm:cxn modelId="{5BCACE02-D808-43A7-AB7A-EB591ECCE759}" type="presParOf" srcId="{9F44EED9-CA6C-44DE-AF95-44056D53E568}" destId="{DAF1933D-FD62-4C8A-8505-44BADED02EBE}" srcOrd="5" destOrd="0" presId="urn:microsoft.com/office/officeart/2005/8/layout/chart3"/>
    <dgm:cxn modelId="{D33F6954-482D-4989-83F9-F7916BAFC4C9}" type="presParOf" srcId="{9F44EED9-CA6C-44DE-AF95-44056D53E568}" destId="{85B671E9-F491-4555-AFD3-EEB0F54F547D}" srcOrd="6" destOrd="0" presId="urn:microsoft.com/office/officeart/2005/8/layout/chart3"/>
    <dgm:cxn modelId="{780E3D95-8A79-4987-AFE7-227FCAD98669}" type="presParOf" srcId="{9F44EED9-CA6C-44DE-AF95-44056D53E568}" destId="{7AF50C85-C861-4689-B7C5-C6FD1F5B02BE}" srcOrd="7" destOrd="0" presId="urn:microsoft.com/office/officeart/2005/8/layout/chart3"/>
    <dgm:cxn modelId="{23962AC3-C470-42D8-B741-B6AD063737B5}" type="presParOf" srcId="{9F44EED9-CA6C-44DE-AF95-44056D53E568}" destId="{826A4B85-19C1-4C26-A5DB-6A03F91631A8}" srcOrd="8" destOrd="0" presId="urn:microsoft.com/office/officeart/2005/8/layout/chart3"/>
    <dgm:cxn modelId="{6DA28598-722A-4857-9BC1-6164B2080201}" type="presParOf" srcId="{9F44EED9-CA6C-44DE-AF95-44056D53E568}" destId="{4B5D93FF-BE36-44FE-9797-49C06D26832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B3B2-4EFF-4E45-A1C1-4603ACE6D30E}">
      <dsp:nvSpPr>
        <dsp:cNvPr id="0" name=""/>
        <dsp:cNvSpPr/>
      </dsp:nvSpPr>
      <dsp:spPr>
        <a:xfrm>
          <a:off x="786442" y="332934"/>
          <a:ext cx="4680585" cy="4680585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entropy</a:t>
          </a:r>
        </a:p>
      </dsp:txBody>
      <dsp:txXfrm>
        <a:off x="3185799" y="1032236"/>
        <a:ext cx="1588055" cy="1086564"/>
      </dsp:txXfrm>
    </dsp:sp>
    <dsp:sp modelId="{2A3DC391-7C0B-4DB4-B279-B0AF4AB235E9}">
      <dsp:nvSpPr>
        <dsp:cNvPr id="0" name=""/>
        <dsp:cNvSpPr/>
      </dsp:nvSpPr>
      <dsp:spPr>
        <a:xfrm>
          <a:off x="622622" y="558605"/>
          <a:ext cx="4680585" cy="4680585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Concise</a:t>
          </a:r>
        </a:p>
      </dsp:txBody>
      <dsp:txXfrm>
        <a:off x="3681718" y="2676013"/>
        <a:ext cx="1393031" cy="1175718"/>
      </dsp:txXfrm>
    </dsp:sp>
    <dsp:sp modelId="{A22703D9-814D-4A28-A5F8-DCA49F9D8EB3}">
      <dsp:nvSpPr>
        <dsp:cNvPr id="0" name=""/>
        <dsp:cNvSpPr/>
      </dsp:nvSpPr>
      <dsp:spPr>
        <a:xfrm>
          <a:off x="622622" y="558605"/>
          <a:ext cx="4680585" cy="4680585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Minimalistic</a:t>
          </a:r>
        </a:p>
      </dsp:txBody>
      <dsp:txXfrm>
        <a:off x="2127096" y="4069044"/>
        <a:ext cx="1671637" cy="1002982"/>
      </dsp:txXfrm>
    </dsp:sp>
    <dsp:sp modelId="{85B671E9-F491-4555-AFD3-EEB0F54F547D}">
      <dsp:nvSpPr>
        <dsp:cNvPr id="0" name=""/>
        <dsp:cNvSpPr/>
      </dsp:nvSpPr>
      <dsp:spPr>
        <a:xfrm>
          <a:off x="622622" y="558605"/>
          <a:ext cx="4680585" cy="4680585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Readable</a:t>
          </a:r>
        </a:p>
      </dsp:txBody>
      <dsp:txXfrm>
        <a:off x="845507" y="2676013"/>
        <a:ext cx="1393031" cy="1175718"/>
      </dsp:txXfrm>
    </dsp:sp>
    <dsp:sp modelId="{826A4B85-19C1-4C26-A5DB-6A03F91631A8}">
      <dsp:nvSpPr>
        <dsp:cNvPr id="0" name=""/>
        <dsp:cNvSpPr/>
      </dsp:nvSpPr>
      <dsp:spPr>
        <a:xfrm>
          <a:off x="622622" y="558605"/>
          <a:ext cx="4680585" cy="4680585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“Short and sweet”</a:t>
          </a:r>
        </a:p>
      </dsp:txBody>
      <dsp:txXfrm>
        <a:off x="1305207" y="1271837"/>
        <a:ext cx="1588055" cy="1086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A0BD-E192-4B14-AA18-6FB8C67BB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01761-F027-4DD2-8702-FF4A0A048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7AA-89F1-4456-88DC-0B842E41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E919-FA20-4883-A9F3-B4DF0FA0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ACAF-3D7D-4506-A509-F8AFC4BC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F215-6229-4E38-855E-992F4591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A18B-756E-4B25-9AD8-B35E5C6BF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69EF-2A05-4BA2-BE72-B5B24E95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BA3F-889D-477A-913A-8BFFF50C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903F-E5CE-4DA4-89A4-439A4A63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1B41D-5204-48C5-868D-24B86EABD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E414-398B-4940-8237-B1E84556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C3C1-6D97-4CF9-A7F2-F0F5482A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23E7-FE22-4ACB-A7AC-CBDE2C69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4A69F-31AA-4FF6-9A81-AFAC8A52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2951-13B4-4321-B220-D35A9B39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4AD0-18C3-4659-9728-1E4850EF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5C13E-1CFC-4ADE-A877-E274B13D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D661-C617-4FDF-BACB-A503A78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B64B-256B-4D6F-90B3-3846B755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3D50-8E03-4135-B648-AD24C9A2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417F9-6FCC-4489-8E1E-EDD12078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5BC7-A964-4FCA-B9F5-46545E27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50AE-FB24-4F7E-B79F-0F445047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E54C-68F0-4F4A-8D97-7E628B9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31C1-B586-488E-9AD1-F9807DF9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62F7-5FBF-4BF2-BE81-CCBCCC823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FA380-7E91-464B-97A0-92D95539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F269-4066-4DC1-AF93-A3378FC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BBA6D-DBB7-4FBB-8164-7024010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9469-A0D2-493C-92EE-49F47C4F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DC4E-4B5E-4258-ADA5-E846FC34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07B58-E86B-4161-BC1E-F8142865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2CBF-FEBA-49C3-A783-3208F4EF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1A019-FDEE-42A4-AE59-41649E1C5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66756-CCC0-4034-9527-0B458A79D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804E9-10DE-46AF-A2C1-D2A28F42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A52C9-7718-4449-91A6-A6994C98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380C4-2BB3-489D-A203-506CD8D8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2B5C-61F3-41AD-B3E3-F81C643A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5B07B-63C8-458E-8973-EA619709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4F5AB-B8D2-4082-950E-C6B24DD9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4CDB-1B4E-4441-BD68-EADAD6F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A6656-9EBB-466F-8857-8F1939A5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5C108-0BBD-4264-8102-C606F07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5640-7627-4E6E-B70F-2121D4EE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080A-1E9F-4AD3-BF74-A39ED107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FC73-93BB-4764-B272-569659A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352D1-3F70-4E71-A4E1-D1D5F966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3DF03-64DA-4028-815F-8703C4F4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729F4-5475-402F-8E36-3318BE42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C242-62C8-450A-B88E-98918C7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1DB0-E50B-45DE-9A49-032DBECB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93DB9-10AF-4906-8CB7-3D7364A13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DF71-90D8-4E2A-8231-EA9B2418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73ED-52CF-49E1-887D-B4C5BC3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284E3-FE2D-4A3F-9B23-112C0352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A4A5-8335-4372-AA78-1E6C158A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3723C-2065-4209-A124-F255835D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9640B-492B-4E30-9C72-DEA2F3C8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1691-9E82-4F87-AF72-E38C70A8A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CC48-6BF7-4BEB-946C-48EB407C9D6A}" type="datetimeFigureOut">
              <a:rPr lang="en-US" smtClean="0"/>
              <a:t>2018-06-14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8DF0-0BAD-422E-BF53-263451F3C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0F66-8EF6-46B6-9F94-6F611DC07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B613-227C-4A9D-AF1F-DDD33173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64CC-2FD3-4715-A998-EB11FEF60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High-Performance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D943A-460D-483A-A8E5-01A6FF83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Bismarck</a:t>
            </a:r>
          </a:p>
        </p:txBody>
      </p:sp>
    </p:spTree>
    <p:extLst>
      <p:ext uri="{BB962C8B-B14F-4D97-AF65-F5344CB8AC3E}">
        <p14:creationId xmlns:p14="http://schemas.microsoft.com/office/powerpoint/2010/main" val="385865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42486-3E44-4BA5-AAA2-EFF6EF58DEA4}"/>
              </a:ext>
            </a:extLst>
          </p:cNvPr>
          <p:cNvSpPr/>
          <p:nvPr/>
        </p:nvSpPr>
        <p:spPr>
          <a:xfrm>
            <a:off x="1904214" y="1291579"/>
            <a:ext cx="9379671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C++11 &amp; Boost library thread pool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ctpl.h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ctpl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thread_pool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 = 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vector&lt;future&lt;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/*Launch threads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N; ++j)</a:t>
            </a:r>
          </a:p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/* Partial sum lambda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results[j]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j](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k=j*WORKLOAD; k&lt;(j+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)*WORKLOAD*; ++k)</a:t>
            </a:r>
          </a:p>
          <a:p>
            <a:pPr lvl="2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[j]+=(k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k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lvl="2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0.0;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N; ++j)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+=results[j].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95129C-FC9A-4418-BD7C-156ADC3C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Pythonic or Magical?</a:t>
            </a:r>
          </a:p>
        </p:txBody>
      </p:sp>
    </p:spTree>
    <p:extLst>
      <p:ext uri="{BB962C8B-B14F-4D97-AF65-F5344CB8AC3E}">
        <p14:creationId xmlns:p14="http://schemas.microsoft.com/office/powerpoint/2010/main" val="338865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E3DD-3F87-4B01-8100-F7F1CCED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or Magical?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68199-9505-4417-B1D1-5C6ECF425D24}"/>
              </a:ext>
            </a:extLst>
          </p:cNvPr>
          <p:cNvSpPr/>
          <p:nvPr/>
        </p:nvSpPr>
        <p:spPr>
          <a:xfrm>
            <a:off x="3047999" y="1509955"/>
            <a:ext cx="6737023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 &amp; OpenMP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omp.h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omp_set_num_threads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/*Initialize sum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 Approximate pi/4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(+: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N; ++k) {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sum += (k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k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 Multiply by four to approximate pi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sum;</a:t>
            </a:r>
          </a:p>
        </p:txBody>
      </p:sp>
    </p:spTree>
    <p:extLst>
      <p:ext uri="{BB962C8B-B14F-4D97-AF65-F5344CB8AC3E}">
        <p14:creationId xmlns:p14="http://schemas.microsoft.com/office/powerpoint/2010/main" val="406680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639-16AF-4E5B-B840-608B36FC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Pythonic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DFBDA6-6131-4155-A8F3-DCB80C3F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16F834E-3EB0-402A-AA2F-72F267047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301316"/>
              </p:ext>
            </p:extLst>
          </p:nvPr>
        </p:nvGraphicFramePr>
        <p:xfrm>
          <a:off x="2829334" y="1215231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26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35D52-44BA-489C-AD28-F482FABCD5BF}"/>
              </a:ext>
            </a:extLst>
          </p:cNvPr>
          <p:cNvCxnSpPr/>
          <p:nvPr/>
        </p:nvCxnSpPr>
        <p:spPr>
          <a:xfrm>
            <a:off x="2215299" y="5354425"/>
            <a:ext cx="80127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38E082-BB5D-4693-B2DA-9BC6F0D1E42B}"/>
              </a:ext>
            </a:extLst>
          </p:cNvPr>
          <p:cNvCxnSpPr/>
          <p:nvPr/>
        </p:nvCxnSpPr>
        <p:spPr>
          <a:xfrm flipV="1">
            <a:off x="2743200" y="386499"/>
            <a:ext cx="0" cy="572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5ACAD8-D56E-425C-B644-FA93B70A86B2}"/>
              </a:ext>
            </a:extLst>
          </p:cNvPr>
          <p:cNvSpPr txBox="1"/>
          <p:nvPr/>
        </p:nvSpPr>
        <p:spPr>
          <a:xfrm>
            <a:off x="9238268" y="547697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B32E-2672-4492-965D-6B8FF72C8710}"/>
              </a:ext>
            </a:extLst>
          </p:cNvPr>
          <p:cNvSpPr txBox="1"/>
          <p:nvPr/>
        </p:nvSpPr>
        <p:spPr>
          <a:xfrm>
            <a:off x="1660688" y="0"/>
            <a:ext cx="18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Pythonicness</a:t>
            </a:r>
            <a:endParaRPr lang="en-US" sz="2400" b="1" dirty="0"/>
          </a:p>
        </p:txBody>
      </p:sp>
      <p:pic>
        <p:nvPicPr>
          <p:cNvPr id="2050" name="Picture 2" descr="Sanic">
            <a:extLst>
              <a:ext uri="{FF2B5EF4-FFF2-40B4-BE49-F238E27FC236}">
                <a16:creationId xmlns:a16="http://schemas.microsoft.com/office/drawing/2014/main" id="{824F3E6D-F4D3-4B2C-B024-A479E312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397" y="5750351"/>
            <a:ext cx="1079369" cy="10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Draw a Cartoon Snake | Easy Step by Step Drawing Guides">
            <a:extLst>
              <a:ext uri="{FF2B5EF4-FFF2-40B4-BE49-F238E27FC236}">
                <a16:creationId xmlns:a16="http://schemas.microsoft.com/office/drawing/2014/main" id="{EFA9896F-02DC-4152-9F41-512D178D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16" y="433723"/>
            <a:ext cx="914766" cy="80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9D7A7A-C287-4447-AA75-386CCA6E7D4B}"/>
              </a:ext>
            </a:extLst>
          </p:cNvPr>
          <p:cNvCxnSpPr/>
          <p:nvPr/>
        </p:nvCxnSpPr>
        <p:spPr>
          <a:xfrm>
            <a:off x="3532226" y="715622"/>
            <a:ext cx="6504495" cy="3715249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7382D79-FD1B-43A5-AAC2-EBC96D52A7BA}"/>
              </a:ext>
            </a:extLst>
          </p:cNvPr>
          <p:cNvSpPr/>
          <p:nvPr/>
        </p:nvSpPr>
        <p:spPr>
          <a:xfrm>
            <a:off x="2154026" y="5825767"/>
            <a:ext cx="141400" cy="14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31464-3E88-41F5-BB81-D2C369E6C3F2}"/>
              </a:ext>
            </a:extLst>
          </p:cNvPr>
          <p:cNvSpPr txBox="1"/>
          <p:nvPr/>
        </p:nvSpPr>
        <p:spPr>
          <a:xfrm>
            <a:off x="2200768" y="5437581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Pro*C</a:t>
            </a:r>
          </a:p>
        </p:txBody>
      </p:sp>
      <p:pic>
        <p:nvPicPr>
          <p:cNvPr id="2054" name="Picture 6" descr="Numba Ã¢ÂÂ Numba">
            <a:extLst>
              <a:ext uri="{FF2B5EF4-FFF2-40B4-BE49-F238E27FC236}">
                <a16:creationId xmlns:a16="http://schemas.microsoft.com/office/drawing/2014/main" id="{0D49761E-FA13-4A19-A897-AEFEDFF4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21" y="2582945"/>
            <a:ext cx="697286" cy="6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E3D14AC-62F9-4262-9FF7-2F16B1846DA1}"/>
              </a:ext>
            </a:extLst>
          </p:cNvPr>
          <p:cNvSpPr/>
          <p:nvPr/>
        </p:nvSpPr>
        <p:spPr>
          <a:xfrm>
            <a:off x="2271860" y="5656082"/>
            <a:ext cx="131975" cy="216817"/>
          </a:xfrm>
          <a:custGeom>
            <a:avLst/>
            <a:gdLst>
              <a:gd name="connsiteX0" fmla="*/ 131975 w 131975"/>
              <a:gd name="connsiteY0" fmla="*/ 0 h 216817"/>
              <a:gd name="connsiteX1" fmla="*/ 84841 w 131975"/>
              <a:gd name="connsiteY1" fmla="*/ 18854 h 216817"/>
              <a:gd name="connsiteX2" fmla="*/ 47134 w 131975"/>
              <a:gd name="connsiteY2" fmla="*/ 75415 h 216817"/>
              <a:gd name="connsiteX3" fmla="*/ 37707 w 131975"/>
              <a:gd name="connsiteY3" fmla="*/ 122549 h 216817"/>
              <a:gd name="connsiteX4" fmla="*/ 18853 w 131975"/>
              <a:gd name="connsiteY4" fmla="*/ 150829 h 216817"/>
              <a:gd name="connsiteX5" fmla="*/ 9427 w 131975"/>
              <a:gd name="connsiteY5" fmla="*/ 179110 h 216817"/>
              <a:gd name="connsiteX6" fmla="*/ 0 w 131975"/>
              <a:gd name="connsiteY6" fmla="*/ 216817 h 2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75" h="216817">
                <a:moveTo>
                  <a:pt x="131975" y="0"/>
                </a:moveTo>
                <a:cubicBezTo>
                  <a:pt x="116264" y="6285"/>
                  <a:pt x="97488" y="7612"/>
                  <a:pt x="84841" y="18854"/>
                </a:cubicBezTo>
                <a:cubicBezTo>
                  <a:pt x="67905" y="33908"/>
                  <a:pt x="47134" y="75415"/>
                  <a:pt x="47134" y="75415"/>
                </a:cubicBezTo>
                <a:cubicBezTo>
                  <a:pt x="43992" y="91126"/>
                  <a:pt x="43333" y="107547"/>
                  <a:pt x="37707" y="122549"/>
                </a:cubicBezTo>
                <a:cubicBezTo>
                  <a:pt x="33729" y="133157"/>
                  <a:pt x="23920" y="140695"/>
                  <a:pt x="18853" y="150829"/>
                </a:cubicBezTo>
                <a:cubicBezTo>
                  <a:pt x="14409" y="159717"/>
                  <a:pt x="12157" y="169555"/>
                  <a:pt x="9427" y="179110"/>
                </a:cubicBezTo>
                <a:cubicBezTo>
                  <a:pt x="5868" y="191567"/>
                  <a:pt x="0" y="216817"/>
                  <a:pt x="0" y="2168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775849-5C48-4089-99A6-5D299254CC64}"/>
              </a:ext>
            </a:extLst>
          </p:cNvPr>
          <p:cNvSpPr/>
          <p:nvPr/>
        </p:nvSpPr>
        <p:spPr>
          <a:xfrm>
            <a:off x="2262433" y="5759777"/>
            <a:ext cx="131975" cy="131976"/>
          </a:xfrm>
          <a:custGeom>
            <a:avLst/>
            <a:gdLst>
              <a:gd name="connsiteX0" fmla="*/ 0 w 131975"/>
              <a:gd name="connsiteY0" fmla="*/ 0 h 131976"/>
              <a:gd name="connsiteX1" fmla="*/ 28280 w 131975"/>
              <a:gd name="connsiteY1" fmla="*/ 103695 h 131976"/>
              <a:gd name="connsiteX2" fmla="*/ 47134 w 131975"/>
              <a:gd name="connsiteY2" fmla="*/ 131976 h 131976"/>
              <a:gd name="connsiteX3" fmla="*/ 84841 w 131975"/>
              <a:gd name="connsiteY3" fmla="*/ 122549 h 131976"/>
              <a:gd name="connsiteX4" fmla="*/ 113122 w 131975"/>
              <a:gd name="connsiteY4" fmla="*/ 113122 h 131976"/>
              <a:gd name="connsiteX5" fmla="*/ 131975 w 131975"/>
              <a:gd name="connsiteY5" fmla="*/ 113122 h 13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75" h="131976">
                <a:moveTo>
                  <a:pt x="0" y="0"/>
                </a:moveTo>
                <a:cubicBezTo>
                  <a:pt x="5059" y="25294"/>
                  <a:pt x="14613" y="83194"/>
                  <a:pt x="28280" y="103695"/>
                </a:cubicBezTo>
                <a:lnTo>
                  <a:pt x="47134" y="131976"/>
                </a:lnTo>
                <a:cubicBezTo>
                  <a:pt x="59703" y="128834"/>
                  <a:pt x="72384" y="126108"/>
                  <a:pt x="84841" y="122549"/>
                </a:cubicBezTo>
                <a:cubicBezTo>
                  <a:pt x="94396" y="119819"/>
                  <a:pt x="103378" y="115071"/>
                  <a:pt x="113122" y="113122"/>
                </a:cubicBezTo>
                <a:cubicBezTo>
                  <a:pt x="119284" y="111890"/>
                  <a:pt x="125691" y="113122"/>
                  <a:pt x="131975" y="1131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F158E-D6C3-40BA-B3F7-B4D475DFC1CC}"/>
              </a:ext>
            </a:extLst>
          </p:cNvPr>
          <p:cNvSpPr txBox="1"/>
          <p:nvPr/>
        </p:nvSpPr>
        <p:spPr>
          <a:xfrm>
            <a:off x="5719918" y="313798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Numba</a:t>
            </a:r>
            <a:endParaRPr lang="en-US" dirty="0"/>
          </a:p>
        </p:txBody>
      </p:sp>
      <p:pic>
        <p:nvPicPr>
          <p:cNvPr id="2056" name="Picture 8" descr="python - matplotlib: changing a single voxel face color ...">
            <a:extLst>
              <a:ext uri="{FF2B5EF4-FFF2-40B4-BE49-F238E27FC236}">
                <a16:creationId xmlns:a16="http://schemas.microsoft.com/office/drawing/2014/main" id="{67A3EA83-415C-45C1-A25E-2EDF8FD83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58" y="1383644"/>
            <a:ext cx="1162443" cy="116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81EC28-B34E-455B-9410-8AAB948358AB}"/>
              </a:ext>
            </a:extLst>
          </p:cNvPr>
          <p:cNvSpPr txBox="1"/>
          <p:nvPr/>
        </p:nvSpPr>
        <p:spPr>
          <a:xfrm>
            <a:off x="8196310" y="2232522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Numpy</a:t>
            </a:r>
            <a:endParaRPr lang="en-US" dirty="0"/>
          </a:p>
        </p:txBody>
      </p:sp>
      <p:pic>
        <p:nvPicPr>
          <p:cNvPr id="2058" name="Picture 10" descr="File:Python.svg - Wikimedia Commons">
            <a:extLst>
              <a:ext uri="{FF2B5EF4-FFF2-40B4-BE49-F238E27FC236}">
                <a16:creationId xmlns:a16="http://schemas.microsoft.com/office/drawing/2014/main" id="{E6D77708-7CB2-4571-BFC7-F6A7EBD4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711" y="942682"/>
            <a:ext cx="737843" cy="7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3D080E-BF45-4774-B644-41F86EB9AAC7}"/>
              </a:ext>
            </a:extLst>
          </p:cNvPr>
          <p:cNvSpPr txBox="1"/>
          <p:nvPr/>
        </p:nvSpPr>
        <p:spPr>
          <a:xfrm>
            <a:off x="2859425" y="1554902"/>
            <a:ext cx="10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Python</a:t>
            </a:r>
          </a:p>
        </p:txBody>
      </p:sp>
      <p:pic>
        <p:nvPicPr>
          <p:cNvPr id="2060" name="Picture 12" descr="import this - der Python Podcast">
            <a:extLst>
              <a:ext uri="{FF2B5EF4-FFF2-40B4-BE49-F238E27FC236}">
                <a16:creationId xmlns:a16="http://schemas.microsoft.com/office/drawing/2014/main" id="{6AFBC132-5225-4D00-B93D-A75231979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93" y="837897"/>
            <a:ext cx="1171170" cy="11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ython ÃÂ· GitHub">
            <a:extLst>
              <a:ext uri="{FF2B5EF4-FFF2-40B4-BE49-F238E27FC236}">
                <a16:creationId xmlns:a16="http://schemas.microsoft.com/office/drawing/2014/main" id="{E19E35D5-64B1-423D-8120-83A0715D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01" y="4067763"/>
            <a:ext cx="791159" cy="79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116756E-4ECE-4D7D-BABF-D82EC0E9804C}"/>
              </a:ext>
            </a:extLst>
          </p:cNvPr>
          <p:cNvSpPr txBox="1"/>
          <p:nvPr/>
        </p:nvSpPr>
        <p:spPr>
          <a:xfrm>
            <a:off x="8592925" y="4842006"/>
            <a:ext cx="85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Cython</a:t>
            </a:r>
            <a:endParaRPr lang="en-US" dirty="0"/>
          </a:p>
        </p:txBody>
      </p:sp>
      <p:pic>
        <p:nvPicPr>
          <p:cNvPr id="2064" name="Picture 16" descr="C++ - Wikipedia">
            <a:extLst>
              <a:ext uri="{FF2B5EF4-FFF2-40B4-BE49-F238E27FC236}">
                <a16:creationId xmlns:a16="http://schemas.microsoft.com/office/drawing/2014/main" id="{76E769CB-20BD-4DC3-9EC8-1B44389A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988" y="4463342"/>
            <a:ext cx="636605" cy="7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CD713B-E6C6-4605-8D70-8BF53FA9C9BF}"/>
              </a:ext>
            </a:extLst>
          </p:cNvPr>
          <p:cNvSpPr txBox="1"/>
          <p:nvPr/>
        </p:nvSpPr>
        <p:spPr>
          <a:xfrm>
            <a:off x="10369876" y="5107641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C++</a:t>
            </a:r>
          </a:p>
        </p:txBody>
      </p:sp>
    </p:spTree>
    <p:extLst>
      <p:ext uri="{BB962C8B-B14F-4D97-AF65-F5344CB8AC3E}">
        <p14:creationId xmlns:p14="http://schemas.microsoft.com/office/powerpoint/2010/main" val="22572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3583-3EF3-4677-8BAE-D5503602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 (generally)</a:t>
            </a:r>
          </a:p>
        </p:txBody>
      </p:sp>
      <p:pic>
        <p:nvPicPr>
          <p:cNvPr id="5122" name="Picture 2" descr="https://2.bp.blogspot.com/-6LETWzBi63I/Us0AdOU8-cI/AAAAAAAAAvo/rgfeuovFmNE/s1600/py-diagram.png">
            <a:extLst>
              <a:ext uri="{FF2B5EF4-FFF2-40B4-BE49-F238E27FC236}">
                <a16:creationId xmlns:a16="http://schemas.microsoft.com/office/drawing/2014/main" id="{7A58AB9A-B5D7-4189-B904-1D8EC706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33" y="1690688"/>
            <a:ext cx="7399626" cy="47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1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E622-5137-4866-94B6-16B611AB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Slowdown Factors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F130-8426-4102-B5C4-EBAEA59B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Dynamic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Flexible datatypes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Interpreter latency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Sequential execution</a:t>
            </a:r>
          </a:p>
        </p:txBody>
      </p:sp>
    </p:spTree>
    <p:extLst>
      <p:ext uri="{BB962C8B-B14F-4D97-AF65-F5344CB8AC3E}">
        <p14:creationId xmlns:p14="http://schemas.microsoft.com/office/powerpoint/2010/main" val="275115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E622-5137-4866-94B6-16B611AB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83" y="517525"/>
            <a:ext cx="10515600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F130-8426-4102-B5C4-EBAEA59B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Dynamic variables      -&gt; </a:t>
            </a:r>
            <a:r>
              <a:rPr lang="en-US" sz="3600" dirty="0" err="1"/>
              <a:t>Cython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Flexible datatypes      -&gt; </a:t>
            </a:r>
            <a:r>
              <a:rPr lang="en-US" sz="3600" dirty="0" err="1"/>
              <a:t>Numpy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Interpreter latency     -&gt; </a:t>
            </a:r>
            <a:r>
              <a:rPr lang="en-US" sz="3600" dirty="0" err="1"/>
              <a:t>Numba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Sequential execution -&gt; Multi-threading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2312E-E80E-4404-8653-84E1AFE4C2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Antidotes</a:t>
            </a:r>
          </a:p>
        </p:txBody>
      </p:sp>
    </p:spTree>
    <p:extLst>
      <p:ext uri="{BB962C8B-B14F-4D97-AF65-F5344CB8AC3E}">
        <p14:creationId xmlns:p14="http://schemas.microsoft.com/office/powerpoint/2010/main" val="394315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47DA-6738-485B-8BD9-47613299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Pro-tips	 I won’t be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5AB1-2A12-4FE3-9E63-50543742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the </a:t>
            </a:r>
            <a:r>
              <a:rPr lang="en-US" sz="3600" b="1" i="1" dirty="0"/>
              <a:t>collections</a:t>
            </a:r>
            <a:r>
              <a:rPr lang="en-US" sz="3600" dirty="0"/>
              <a:t> library</a:t>
            </a:r>
          </a:p>
          <a:p>
            <a:r>
              <a:rPr lang="en-US" sz="3600" dirty="0"/>
              <a:t>Use generators instead of lists</a:t>
            </a:r>
          </a:p>
          <a:p>
            <a:r>
              <a:rPr lang="en-US" sz="3600" dirty="0"/>
              <a:t>Use selective imports</a:t>
            </a:r>
          </a:p>
          <a:p>
            <a:r>
              <a:rPr lang="en-US" sz="3600" dirty="0"/>
              <a:t>Use profile-guided compilation for your C dependencies</a:t>
            </a:r>
          </a:p>
          <a:p>
            <a:r>
              <a:rPr lang="en-US" sz="3600" dirty="0"/>
              <a:t>Use manual garbage collection when it makes sense</a:t>
            </a:r>
          </a:p>
        </p:txBody>
      </p:sp>
    </p:spTree>
    <p:extLst>
      <p:ext uri="{BB962C8B-B14F-4D97-AF65-F5344CB8AC3E}">
        <p14:creationId xmlns:p14="http://schemas.microsoft.com/office/powerpoint/2010/main" val="369285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50B9-B1A4-4114-A078-9B3AB37F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: Magical speedups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A658-EE15-4AD7-B6CC-19260B33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JIT compilation</a:t>
            </a:r>
          </a:p>
          <a:p>
            <a:r>
              <a:rPr lang="en-US" sz="4000" dirty="0"/>
              <a:t>Multi-threading and multi-processing</a:t>
            </a:r>
          </a:p>
          <a:p>
            <a:r>
              <a:rPr lang="en-US" sz="4000" dirty="0"/>
              <a:t>GPU-assisted execution</a:t>
            </a:r>
          </a:p>
        </p:txBody>
      </p:sp>
    </p:spTree>
    <p:extLst>
      <p:ext uri="{BB962C8B-B14F-4D97-AF65-F5344CB8AC3E}">
        <p14:creationId xmlns:p14="http://schemas.microsoft.com/office/powerpoint/2010/main" val="10957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1219-F422-48A4-8F08-DFAA522E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B31F-D482-4DE2-BE47-41806AAD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Tensorflow</a:t>
            </a:r>
            <a:r>
              <a:rPr lang="en-US" sz="3600" dirty="0"/>
              <a:t>: A more powerful tensor library</a:t>
            </a:r>
          </a:p>
          <a:p>
            <a:r>
              <a:rPr lang="en-US" sz="3600" b="1" dirty="0" err="1"/>
              <a:t>Dask</a:t>
            </a:r>
            <a:r>
              <a:rPr lang="en-US" sz="3600" dirty="0"/>
              <a:t>: Distributed Python</a:t>
            </a:r>
          </a:p>
          <a:p>
            <a:r>
              <a:rPr lang="en-US" sz="3600" b="1" dirty="0"/>
              <a:t>Pyrex</a:t>
            </a:r>
            <a:r>
              <a:rPr lang="en-US" sz="3600" dirty="0"/>
              <a:t>: Basically the same thing as </a:t>
            </a:r>
            <a:r>
              <a:rPr lang="en-US" sz="3600" dirty="0" err="1"/>
              <a:t>Cython</a:t>
            </a:r>
            <a:r>
              <a:rPr lang="en-US" sz="3600" dirty="0"/>
              <a:t>, but harder and less popular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57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01C2-B267-41B2-BCC1-1206731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0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Python’s Relevance</a:t>
            </a:r>
          </a:p>
        </p:txBody>
      </p:sp>
    </p:spTree>
    <p:extLst>
      <p:ext uri="{BB962C8B-B14F-4D97-AF65-F5344CB8AC3E}">
        <p14:creationId xmlns:p14="http://schemas.microsoft.com/office/powerpoint/2010/main" val="396004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F52C15-6E9E-4BBF-951D-D63B9A41645C}"/>
              </a:ext>
            </a:extLst>
          </p:cNvPr>
          <p:cNvSpPr/>
          <p:nvPr/>
        </p:nvSpPr>
        <p:spPr>
          <a:xfrm>
            <a:off x="6281" y="19723"/>
            <a:ext cx="13558887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RNGooglePlacePickerModule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ReactContextBaseJavaModule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onActivityResult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REQUEST_PLACE_PICKER) {</a:t>
            </a:r>
          </a:p>
          <a:p>
            <a:pPr lvl="2"/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createMap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"Google Maps not setup correctly. Did you forget the API …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mCallback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(response);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PlacePicker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getPlace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reactContext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getAddress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LatLng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getLatLng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CharSequence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google_id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mCallback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(response);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putBoolean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didCancel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mCallback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(response);</a:t>
            </a:r>
          </a:p>
          <a:p>
            <a:pPr lvl="3"/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E9173-2BB3-4EEA-B4B1-93DA27280E95}"/>
              </a:ext>
            </a:extLst>
          </p:cNvPr>
          <p:cNvSpPr txBox="1"/>
          <p:nvPr/>
        </p:nvSpPr>
        <p:spPr>
          <a:xfrm>
            <a:off x="6438507" y="6483031"/>
            <a:ext cx="2796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early 2000’s…</a:t>
            </a:r>
          </a:p>
        </p:txBody>
      </p:sp>
      <p:pic>
        <p:nvPicPr>
          <p:cNvPr id="3075" name="Picture 3" descr="Image result for snoop dogg gif">
            <a:extLst>
              <a:ext uri="{FF2B5EF4-FFF2-40B4-BE49-F238E27FC236}">
                <a16:creationId xmlns:a16="http://schemas.microsoft.com/office/drawing/2014/main" id="{A68350C9-0443-49A7-9DAE-464ADCF613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09" y="4224951"/>
            <a:ext cx="2762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sh Keyboard GIFs - Find &amp; Share on GIPHY">
            <a:extLst>
              <a:ext uri="{FF2B5EF4-FFF2-40B4-BE49-F238E27FC236}">
                <a16:creationId xmlns:a16="http://schemas.microsoft.com/office/drawing/2014/main" id="{FE7128A9-D2DA-44E6-88B3-8FB382E840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248463"/>
            <a:ext cx="23812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7370C27-4D77-458E-982B-720BFB0F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Late 2000’s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2C5A2-4CC7-4CAA-AC55-9AB59F314AC9}"/>
              </a:ext>
            </a:extLst>
          </p:cNvPr>
          <p:cNvSpPr/>
          <p:nvPr/>
        </p:nvSpPr>
        <p:spPr>
          <a:xfrm>
            <a:off x="2309568" y="3563921"/>
            <a:ext cx="786195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+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"1,23,4"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&amp;&amp;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 nonsense"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"What you would expect"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7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10714-9EEC-4C45-A931-A68B5EDA2C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“OOP is Dead”</a:t>
            </a:r>
          </a:p>
          <a:p>
            <a:pPr algn="ctr"/>
            <a:endParaRPr lang="en-US" dirty="0"/>
          </a:p>
        </p:txBody>
      </p:sp>
      <p:pic>
        <p:nvPicPr>
          <p:cNvPr id="4098" name="Picture 2" descr="Friedrich Nietzsche: Atheism for the Elite - YouTube">
            <a:extLst>
              <a:ext uri="{FF2B5EF4-FFF2-40B4-BE49-F238E27FC236}">
                <a16:creationId xmlns:a16="http://schemas.microsoft.com/office/drawing/2014/main" id="{2421D087-25E5-4629-B365-CB33FA972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69" y="3276600"/>
            <a:ext cx="636693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89989-31F1-43F4-9244-B736295697BA}"/>
              </a:ext>
            </a:extLst>
          </p:cNvPr>
          <p:cNvSpPr txBox="1"/>
          <p:nvPr/>
        </p:nvSpPr>
        <p:spPr>
          <a:xfrm>
            <a:off x="5071232" y="5906632"/>
            <a:ext cx="20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The Internet, 2011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92C3D-BDD0-42AD-A3BA-232681E7E5DA}"/>
              </a:ext>
            </a:extLst>
          </p:cNvPr>
          <p:cNvSpPr/>
          <p:nvPr/>
        </p:nvSpPr>
        <p:spPr>
          <a:xfrm>
            <a:off x="3346516" y="5293820"/>
            <a:ext cx="3930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“OOP is Dead”</a:t>
            </a:r>
          </a:p>
        </p:txBody>
      </p:sp>
    </p:spTree>
    <p:extLst>
      <p:ext uri="{BB962C8B-B14F-4D97-AF65-F5344CB8AC3E}">
        <p14:creationId xmlns:p14="http://schemas.microsoft.com/office/powerpoint/2010/main" val="12442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nts Be Mindful: Jungle Book Is Intense - Seeing Dandy">
            <a:extLst>
              <a:ext uri="{FF2B5EF4-FFF2-40B4-BE49-F238E27FC236}">
                <a16:creationId xmlns:a16="http://schemas.microsoft.com/office/drawing/2014/main" id="{F9E077E4-E490-4279-A6DD-5967BFBE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86" y="0"/>
            <a:ext cx="8664028" cy="49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ADA71-BE00-487C-A565-26ADE9D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71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Bauhaus 93" panose="04030905020B02020C02" pitchFamily="82" charset="0"/>
              </a:rPr>
              <a:t>What is Pythonic?</a:t>
            </a:r>
          </a:p>
        </p:txBody>
      </p:sp>
    </p:spTree>
    <p:extLst>
      <p:ext uri="{BB962C8B-B14F-4D97-AF65-F5344CB8AC3E}">
        <p14:creationId xmlns:p14="http://schemas.microsoft.com/office/powerpoint/2010/main" val="194203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A71-BE00-487C-A565-26ADE9D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Pythonic?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3B25F-4A4D-4849-9312-91F46A46737D}"/>
              </a:ext>
            </a:extLst>
          </p:cNvPr>
          <p:cNvSpPr/>
          <p:nvPr/>
        </p:nvSpPr>
        <p:spPr>
          <a:xfrm>
            <a:off x="1720687" y="1414562"/>
            <a:ext cx="8586951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/* ANSI C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Pixel_t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Pixel_t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alias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Pixel_t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_Restrict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&amp;image;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uint32fast_t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descriptor.height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uint32fast_t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descriptor.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++j) {</a:t>
            </a:r>
          </a:p>
          <a:p>
            <a:pPr lvl="2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image[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descriptor.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avg =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avg;</a:t>
            </a:r>
          </a:p>
          <a:p>
            <a:pPr lvl="2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avg;</a:t>
            </a:r>
          </a:p>
          <a:p>
            <a:pPr lvl="2"/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avg;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91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A71-BE00-487C-A565-26ADE9D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Pythonic?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F20ACF-CC0F-40F8-B87A-9BF20AF2D7E5}"/>
              </a:ext>
            </a:extLst>
          </p:cNvPr>
          <p:cNvSpPr/>
          <p:nvPr/>
        </p:nvSpPr>
        <p:spPr>
          <a:xfrm>
            <a:off x="2362985" y="2736502"/>
            <a:ext cx="746602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C++17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[&amp;r,&amp;g,&amp;b] : image)</a:t>
            </a: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r = g = b = (r + g + b)/</a:t>
            </a:r>
            <a:r>
              <a:rPr lang="pt-B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007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A71-BE00-487C-A565-26ADE9D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71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Bauhaus 93" panose="04030905020B02020C02" pitchFamily="82" charset="0"/>
              </a:rPr>
              <a:t>Pythonic </a:t>
            </a:r>
            <a:r>
              <a:rPr lang="en-US" sz="8000" dirty="0">
                <a:latin typeface="+mn-lt"/>
              </a:rPr>
              <a:t>VS</a:t>
            </a:r>
            <a:r>
              <a:rPr lang="en-US" sz="8000" dirty="0">
                <a:latin typeface="Bauhaus 93" panose="04030905020B02020C02" pitchFamily="82" charset="0"/>
              </a:rPr>
              <a:t> </a:t>
            </a:r>
            <a:r>
              <a:rPr lang="en-US" sz="8000" dirty="0">
                <a:latin typeface="Algerian" panose="04020705040A02060702" pitchFamily="82" charset="0"/>
              </a:rPr>
              <a:t>Magical</a:t>
            </a:r>
          </a:p>
        </p:txBody>
      </p:sp>
      <p:pic>
        <p:nvPicPr>
          <p:cNvPr id="2050" name="Picture 2" descr="What is the difference between a legless lizard and a ...">
            <a:extLst>
              <a:ext uri="{FF2B5EF4-FFF2-40B4-BE49-F238E27FC236}">
                <a16:creationId xmlns:a16="http://schemas.microsoft.com/office/drawing/2014/main" id="{9A3F8F63-79DE-4E77-A650-F784EF0F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1" y="588193"/>
            <a:ext cx="57340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nopoly guy">
            <a:extLst>
              <a:ext uri="{FF2B5EF4-FFF2-40B4-BE49-F238E27FC236}">
                <a16:creationId xmlns:a16="http://schemas.microsoft.com/office/drawing/2014/main" id="{4029EDBF-D3CE-4C0A-8E12-FB60D1D7F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58" y="525187"/>
            <a:ext cx="5267190" cy="43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4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347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Bauhaus 93</vt:lpstr>
      <vt:lpstr>Calibri</vt:lpstr>
      <vt:lpstr>Calibri Light</vt:lpstr>
      <vt:lpstr>Comic Sans MS</vt:lpstr>
      <vt:lpstr>Consolas</vt:lpstr>
      <vt:lpstr>Office Theme</vt:lpstr>
      <vt:lpstr>High-Performance Python</vt:lpstr>
      <vt:lpstr>Python’s Relevance</vt:lpstr>
      <vt:lpstr>PowerPoint Presentation</vt:lpstr>
      <vt:lpstr>Late 2000’s …</vt:lpstr>
      <vt:lpstr>PowerPoint Presentation</vt:lpstr>
      <vt:lpstr>What is Pythonic?</vt:lpstr>
      <vt:lpstr>What is Pythonic?</vt:lpstr>
      <vt:lpstr>What is Pythonic?</vt:lpstr>
      <vt:lpstr>Pythonic VS Magical</vt:lpstr>
      <vt:lpstr>Pythonic or Magical?</vt:lpstr>
      <vt:lpstr>Pythonic or Magical?</vt:lpstr>
      <vt:lpstr>Pythonic</vt:lpstr>
      <vt:lpstr>PowerPoint Presentation</vt:lpstr>
      <vt:lpstr>How Python works (generally)</vt:lpstr>
      <vt:lpstr>Top Slowdown Factors in Python</vt:lpstr>
      <vt:lpstr>Solutions</vt:lpstr>
      <vt:lpstr>General Pro-tips  I won’t be covering</vt:lpstr>
      <vt:lpstr>Numba: Magical speedups for Python</vt:lpstr>
      <vt:lpstr>Other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Python</dc:title>
  <dc:creator>José de Arimatea</dc:creator>
  <cp:lastModifiedBy>José de Arimatea</cp:lastModifiedBy>
  <cp:revision>39</cp:revision>
  <dcterms:created xsi:type="dcterms:W3CDTF">2018-06-14T01:34:15Z</dcterms:created>
  <dcterms:modified xsi:type="dcterms:W3CDTF">2018-06-14T08:09:05Z</dcterms:modified>
</cp:coreProperties>
</file>