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1" r:id="rId4"/>
    <p:sldId id="263" r:id="rId5"/>
    <p:sldId id="262" r:id="rId6"/>
    <p:sldId id="266" r:id="rId7"/>
    <p:sldId id="257" r:id="rId8"/>
    <p:sldId id="270" r:id="rId9"/>
    <p:sldId id="261" r:id="rId10"/>
    <p:sldId id="269" r:id="rId11"/>
    <p:sldId id="286" r:id="rId12"/>
    <p:sldId id="264" r:id="rId13"/>
    <p:sldId id="275" r:id="rId14"/>
    <p:sldId id="283" r:id="rId15"/>
    <p:sldId id="276" r:id="rId16"/>
    <p:sldId id="277" r:id="rId17"/>
    <p:sldId id="279" r:id="rId18"/>
    <p:sldId id="290" r:id="rId19"/>
    <p:sldId id="301" r:id="rId20"/>
    <p:sldId id="302" r:id="rId21"/>
    <p:sldId id="285" r:id="rId22"/>
    <p:sldId id="289" r:id="rId23"/>
    <p:sldId id="284" r:id="rId24"/>
    <p:sldId id="287" r:id="rId25"/>
    <p:sldId id="291" r:id="rId26"/>
    <p:sldId id="292" r:id="rId27"/>
    <p:sldId id="293" r:id="rId28"/>
    <p:sldId id="295" r:id="rId29"/>
    <p:sldId id="297" r:id="rId30"/>
    <p:sldId id="294" r:id="rId31"/>
    <p:sldId id="282" r:id="rId32"/>
    <p:sldId id="267" r:id="rId33"/>
    <p:sldId id="299" r:id="rId34"/>
    <p:sldId id="300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2DD1-5C56-4D6C-AD60-D6533BB0CB31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042-8945-4D8B-92E0-A34C709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Parallel C/C++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Bismarck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SPARC-T4 Core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57" y="1385407"/>
            <a:ext cx="6919751" cy="53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SPARC-T4</a:t>
            </a:r>
            <a:endParaRPr lang="en-US" dirty="0"/>
          </a:p>
        </p:txBody>
      </p:sp>
      <p:pic>
        <p:nvPicPr>
          <p:cNvPr id="14338" name="Picture 2" descr="Oracle Sparc T4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99" y="889698"/>
            <a:ext cx="476250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1408" y="6388465"/>
            <a:ext cx="691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https://www.theregister.co.uk/2011/08/22/oracle_sparc_t4_hot_chips/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Law: Choosing your speedups wisely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4182329"/>
            <a:ext cx="10515600" cy="22232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      =     Total speedup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      =      Speedup of the part you sped up</a:t>
            </a:r>
          </a:p>
          <a:p>
            <a:pPr marL="0" indent="0">
              <a:buNone/>
            </a:pPr>
            <a:r>
              <a:rPr lang="en-US" dirty="0" smtClean="0"/>
              <a:t>p     =      Proportion of the execution time of the part you parallelized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05125" y="2200275"/>
                <a:ext cx="5302691" cy="1243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5" y="2200275"/>
                <a:ext cx="5302691" cy="12438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09700" y="4352925"/>
            <a:ext cx="52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total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32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38200" y="2100606"/>
            <a:ext cx="9859429" cy="3553612"/>
            <a:chOff x="2230910" y="1929918"/>
            <a:chExt cx="7266658" cy="2619105"/>
          </a:xfrm>
        </p:grpSpPr>
        <p:sp>
          <p:nvSpPr>
            <p:cNvPr id="5" name="Rectangle 4"/>
            <p:cNvSpPr/>
            <p:nvPr/>
          </p:nvSpPr>
          <p:spPr>
            <a:xfrm>
              <a:off x="4157472" y="2414016"/>
              <a:ext cx="3279648" cy="256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2414016"/>
              <a:ext cx="1231392" cy="256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57472" y="3115024"/>
              <a:ext cx="3279648" cy="256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7120" y="3115024"/>
              <a:ext cx="263777" cy="256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5525" y="2361676"/>
              <a:ext cx="1604558" cy="34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Original Process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286" y="1959340"/>
              <a:ext cx="342859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A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1479" y="1929918"/>
              <a:ext cx="326318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70C0"/>
                  </a:solidFill>
                </a:rPr>
                <a:t>B</a:t>
              </a:r>
              <a:endParaRPr 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30910" y="3026108"/>
              <a:ext cx="1837399" cy="34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Making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B</a:t>
              </a:r>
              <a:r>
                <a:rPr lang="en-US" sz="2400" dirty="0" smtClean="0"/>
                <a:t> 5x faster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57472" y="4255008"/>
              <a:ext cx="5340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20718" y="4208764"/>
              <a:ext cx="593328" cy="34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57472" y="3816032"/>
              <a:ext cx="1670304" cy="256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27776" y="3816032"/>
              <a:ext cx="1231392" cy="256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41206" y="3759382"/>
              <a:ext cx="1846851" cy="34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Making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A </a:t>
              </a:r>
              <a:r>
                <a:rPr lang="en-US" sz="2400" dirty="0" smtClean="0"/>
                <a:t>2x faster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5203" y="3411172"/>
              <a:ext cx="422016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A’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6065" y="3378706"/>
              <a:ext cx="326318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70C0"/>
                  </a:solidFill>
                </a:rPr>
                <a:t>B</a:t>
              </a:r>
              <a:endParaRPr 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75686" y="2677698"/>
              <a:ext cx="413746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70C0"/>
                  </a:solidFill>
                </a:rPr>
                <a:t>B’</a:t>
              </a:r>
              <a:endParaRPr 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1296" y="2722271"/>
              <a:ext cx="342859" cy="47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A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Amdahl’s Law: Choosing your speedups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application's ability to execute multiple threads simultaneously without "clobbering" shared data or creating "race" conditions.</a:t>
            </a:r>
          </a:p>
        </p:txBody>
      </p:sp>
      <p:pic>
        <p:nvPicPr>
          <p:cNvPr id="13314" name="Picture 2" descr="threadunsa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813335"/>
            <a:ext cx="63436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8960" y="6441614"/>
            <a:ext cx="512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https://computing.llnl.gov/tutorials/pthreads/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Problem: Computing Pi</a:t>
            </a:r>
            <a:endParaRPr lang="en-US" dirty="0"/>
          </a:p>
        </p:txBody>
      </p:sp>
      <p:pic>
        <p:nvPicPr>
          <p:cNvPr id="9218" name="Picture 2" descr="Image result for p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3" y="1825625"/>
            <a:ext cx="60980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Problem: Computing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0" y="6565468"/>
            <a:ext cx="5219700" cy="404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https://proofwiki.org/wiki/Leibniz's_Formula_for_Pi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81600" y="1328166"/>
                <a:ext cx="141551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28166"/>
                <a:ext cx="1415516" cy="4706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86913" y="2070270"/>
                <a:ext cx="1613199" cy="62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13" y="2070270"/>
                <a:ext cx="1613199" cy="622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69664" y="5135469"/>
                <a:ext cx="4796762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64" y="5135469"/>
                <a:ext cx="4796762" cy="7555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Image result for mag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932002"/>
            <a:ext cx="2292350" cy="15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1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Problem: Computing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0" y="6565468"/>
            <a:ext cx="5219700" cy="404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https://proofwiki.org/wiki/Leibniz's_Formula_for_Pi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14550" y="1471319"/>
                <a:ext cx="1571136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1471319"/>
                <a:ext cx="1571136" cy="7555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79622" y="1447338"/>
                <a:ext cx="2454005" cy="80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% 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?−1:1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22" y="1447338"/>
                <a:ext cx="2454005" cy="803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951351" y="1653989"/>
            <a:ext cx="685800" cy="4381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7099" y="3477377"/>
            <a:ext cx="6705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sum += (k %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-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sum;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5753100" y="2387019"/>
            <a:ext cx="685800" cy="4381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7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16480" y="1690688"/>
                <a:ext cx="288059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1690688"/>
                <a:ext cx="2880597" cy="5204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577272" y="2313232"/>
            <a:ext cx="1673230" cy="587831"/>
            <a:chOff x="9761560" y="2474976"/>
            <a:chExt cx="1673230" cy="58783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9997440" y="2474976"/>
              <a:ext cx="0" cy="35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761560" y="2791968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CPU0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0397930" y="2484205"/>
              <a:ext cx="0" cy="35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137666" y="2801197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CPU1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0763942" y="2474976"/>
              <a:ext cx="0" cy="35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528062" y="2791968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CPU2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1188816" y="2484205"/>
              <a:ext cx="0" cy="35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940744" y="2801197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CPU3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38522" y="2482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17911" y="23100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2031" y="2627036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</a:t>
            </a:r>
            <a:endParaRPr lang="en-US" sz="1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85456" y="3122449"/>
                <a:ext cx="288059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56" y="3122449"/>
                <a:ext cx="2880597" cy="520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197077" y="3159025"/>
                <a:ext cx="38529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77" y="3159025"/>
                <a:ext cx="3852978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39769" y="433043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918096" y="3066256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595833" y="22727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59953" y="2589754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CPU1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400068" y="22685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39804" y="2585566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CPU2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260068" y="23100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11996" y="2627036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CPU3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987922" y="230603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39850" y="262302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737365" y="22727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89293" y="2589754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</a:t>
            </a:r>
            <a:endParaRPr lang="en-US" sz="1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471254" y="5158887"/>
                <a:ext cx="154048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54" y="5158887"/>
                <a:ext cx="1540485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143863" y="5156154"/>
                <a:ext cx="256890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63" y="5156154"/>
                <a:ext cx="2568908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222725" y="1702440"/>
                <a:ext cx="38529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725" y="1702440"/>
                <a:ext cx="3852978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4826596" y="4324099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CPU1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Left Brace 74"/>
          <p:cNvSpPr/>
          <p:nvPr/>
        </p:nvSpPr>
        <p:spPr>
          <a:xfrm rot="16200000">
            <a:off x="4804923" y="3059920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713423" y="4340350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CPU2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Left Brace 76"/>
          <p:cNvSpPr/>
          <p:nvPr/>
        </p:nvSpPr>
        <p:spPr>
          <a:xfrm rot="16200000">
            <a:off x="6691750" y="3076171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567549" y="4340350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CPU3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Left Brace 78"/>
          <p:cNvSpPr/>
          <p:nvPr/>
        </p:nvSpPr>
        <p:spPr>
          <a:xfrm rot="16200000">
            <a:off x="8545876" y="3076171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92409" y="5345611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CPU0-1</a:t>
            </a:r>
            <a:endParaRPr lang="en-US" sz="1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440045" y="5981368"/>
                <a:ext cx="188032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5" y="5981368"/>
                <a:ext cx="1880323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299489" y="5975032"/>
                <a:ext cx="169604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89" y="5975032"/>
                <a:ext cx="1696042" cy="5203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728985" y="613628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CPU2-3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360389" y="5070810"/>
            <a:ext cx="151163" cy="720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/>
          <p:cNvSpPr/>
          <p:nvPr/>
        </p:nvSpPr>
        <p:spPr>
          <a:xfrm>
            <a:off x="2352957" y="5926093"/>
            <a:ext cx="151163" cy="720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38" grpId="0"/>
      <p:bldP spid="71" grpId="0"/>
      <p:bldP spid="72" grpId="0"/>
      <p:bldP spid="73" grpId="0"/>
      <p:bldP spid="81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Pi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509836" y="3508332"/>
                <a:ext cx="5079134" cy="264662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double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global_sum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dirty="0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&lt;Create threads&gt;</a:t>
                </a:r>
                <a:endParaRPr lang="en-US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oid </a:t>
                </a:r>
                <a:r>
                  <a:rPr lang="en-US" b="0" dirty="0" smtClean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pi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long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long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N) {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double</a:t>
                </a:r>
                <a:r>
                  <a:rPr lang="en-US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local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</a:t>
                </a:r>
                <a:r>
                  <a:rPr lang="en-US" b="0" dirty="0" smtClean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b="0" dirty="0" err="1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 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𝑜𝑓𝑐𝑜𝑟𝑒𝑠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 ++k) {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local_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+=(k%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?-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)/(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*k+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}</a:t>
                </a:r>
              </a:p>
              <a:p>
                <a:r>
                  <a:rPr lang="en-US" dirty="0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global_sum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+=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*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local_sum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endParaRPr lang="en-US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6" y="3508332"/>
                <a:ext cx="5079134" cy="2646622"/>
              </a:xfrm>
              <a:prstGeom prst="rect">
                <a:avLst/>
              </a:prstGeom>
              <a:blipFill rotWithShape="0">
                <a:blip r:embed="rId2"/>
                <a:stretch>
                  <a:fillRect l="-1080" t="-1382" r="-240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73264" y="1453505"/>
                <a:ext cx="288059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64" y="1453505"/>
                <a:ext cx="2880597" cy="520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84885" y="1490081"/>
                <a:ext cx="38529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85" y="1490081"/>
                <a:ext cx="3852978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27577" y="2661491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CPU0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2905904" y="1397312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4404" y="265515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CPU1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4792731" y="1390976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1231" y="2671406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CPU2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6679558" y="1407227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55357" y="2671406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CPU3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8533684" y="1407227"/>
            <a:ext cx="597408" cy="1854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73264" y="2355378"/>
            <a:ext cx="0" cy="4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0324" y="26930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k0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62231" y="2287959"/>
            <a:ext cx="0" cy="4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9291" y="262559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29129" y="2367076"/>
            <a:ext cx="0" cy="4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26189" y="270471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18096" y="2377498"/>
            <a:ext cx="0" cy="4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5156" y="27151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1315" y="3519536"/>
            <a:ext cx="422657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sum+=(k%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?-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*k+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sum;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596128" y="4340352"/>
            <a:ext cx="63594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C/C++?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Popular and highly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Access to hardware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Highly efficient (if done right)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It’s not assembly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94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Analysis: Private or Shared?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8200" y="1947756"/>
                <a:ext cx="5079134" cy="264662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double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global_sum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dirty="0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&lt;Create threads&gt;</a:t>
                </a:r>
                <a:endParaRPr lang="en-US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oid </a:t>
                </a:r>
                <a:r>
                  <a:rPr lang="en-US" b="0" dirty="0" smtClean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pi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long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long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N) {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</a:t>
                </a:r>
                <a:r>
                  <a:rPr lang="en-US" b="0" dirty="0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double</a:t>
                </a:r>
                <a:r>
                  <a:rPr lang="en-US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local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</a:t>
                </a:r>
                <a:r>
                  <a:rPr lang="en-US" b="0" dirty="0" smtClean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b="0" dirty="0" err="1" smtClean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 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b="0" i="1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solidFill>
                                  <a:srgbClr val="D4D4D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𝑜𝑓𝑐𝑜𝑟𝑒𝑠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 ++k) {</a:t>
                </a: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local_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+=(k%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?-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1.0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)/(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*k+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 }</a:t>
                </a:r>
              </a:p>
              <a:p>
                <a:r>
                  <a:rPr lang="en-US" dirty="0" smtClean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global_sum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+= </a:t>
                </a:r>
                <a:r>
                  <a:rPr lang="en-US" b="0" dirty="0" smtClean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* </a:t>
                </a:r>
                <a:r>
                  <a:rPr lang="en-US" b="0" dirty="0" err="1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local_sum</a:t>
                </a:r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endParaRPr lang="en-US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756"/>
                <a:ext cx="5079134" cy="2646622"/>
              </a:xfrm>
              <a:prstGeom prst="rect">
                <a:avLst/>
              </a:prstGeom>
              <a:blipFill rotWithShape="0">
                <a:blip r:embed="rId2"/>
                <a:stretch>
                  <a:fillRect l="-1080" t="-1382" r="-240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03315"/>
              </p:ext>
            </p:extLst>
          </p:nvPr>
        </p:nvGraphicFramePr>
        <p:xfrm>
          <a:off x="7083552" y="1947756"/>
          <a:ext cx="33558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24"/>
                <a:gridCol w="16779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local_sum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global_sum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1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Ingredients for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Thread creation method (forking)</a:t>
            </a:r>
          </a:p>
          <a:p>
            <a:r>
              <a:rPr lang="en-US" sz="4400" dirty="0" smtClean="0"/>
              <a:t>Thread waiting method (joining)</a:t>
            </a:r>
          </a:p>
          <a:p>
            <a:r>
              <a:rPr lang="en-US" sz="4400" dirty="0" smtClean="0"/>
              <a:t>Thread safeness mechanism (</a:t>
            </a:r>
            <a:r>
              <a:rPr lang="en-US" sz="4400" dirty="0" err="1" smtClean="0"/>
              <a:t>Mutex</a:t>
            </a:r>
            <a:r>
              <a:rPr lang="en-US" sz="4400" dirty="0" smtClean="0"/>
              <a:t>, semaphore, critical section, atomic op etc.)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81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Commands to Know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/>
          <a:lstStyle/>
          <a:p>
            <a:r>
              <a:rPr lang="en-US" dirty="0" err="1"/>
              <a:t>ulimit</a:t>
            </a:r>
            <a:r>
              <a:rPr lang="en-US" dirty="0"/>
              <a:t> </a:t>
            </a:r>
            <a:r>
              <a:rPr lang="en-US" dirty="0" smtClean="0"/>
              <a:t>–a : Thread limitations</a:t>
            </a:r>
            <a:endParaRPr lang="en-US" dirty="0"/>
          </a:p>
          <a:p>
            <a:r>
              <a:rPr lang="en-US" dirty="0" err="1" smtClean="0"/>
              <a:t>sar</a:t>
            </a:r>
            <a:r>
              <a:rPr lang="en-US" dirty="0" smtClean="0"/>
              <a:t>	        : Core utilization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pstat</a:t>
            </a:r>
            <a:r>
              <a:rPr lang="en-US" dirty="0" smtClean="0"/>
              <a:t>    : Core statistics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op          : Running processes 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dirty="0" err="1" smtClean="0"/>
              <a:t>stat</a:t>
            </a:r>
            <a:r>
              <a:rPr lang="en-US" dirty="0" smtClean="0"/>
              <a:t>       : Detailed architecture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Operating System Interface (POSIX)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family of standards specified by the IEEE Computer Society for maintaining compatibility between operating systems.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pplication programming interface (API), along with command line shells and utility interfaces, for software compatibility with variants of Unix and other operating systems.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814560" y="58076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019494"/>
            <a:ext cx="105156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*thread, 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void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*(*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start_routine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*), 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105835"/>
            <a:ext cx="96956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thread, 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value_ptr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12645"/>
            <a:ext cx="66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Fork: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270166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Join: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199" y="371754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Mutex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38198" y="4195135"/>
            <a:ext cx="1087831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pthread_mutex_destroy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pthread_mutex_init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restrict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pthread_mutexattr_t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restrict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pthread_mutex_lock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MP: Multi Threading Easy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OpenMP</a:t>
            </a:r>
            <a:r>
              <a:rPr lang="en-US" sz="4000" dirty="0" smtClean="0"/>
              <a:t> (Open Multi-Processing) is an application programming interface (API) that supports multi-platform shared memory multiprocessing programming in C, C++, and Fortran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14560" y="58076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1002" y="2210100"/>
            <a:ext cx="919581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2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var3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){</a:t>
            </a:r>
            <a:endParaRPr lang="nb-NO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&lt;Thread code goes here&gt;</a:t>
            </a:r>
          </a:p>
          <a:p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9570" y="1628009"/>
            <a:ext cx="0" cy="58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41320" y="132135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255" y="1326557"/>
            <a:ext cx="7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89567" y="1628009"/>
            <a:ext cx="0" cy="58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116450" y="3225763"/>
            <a:ext cx="0" cy="5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3734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160" y="4823532"/>
            <a:ext cx="875690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omp_get_num_procs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Number of cores</a:t>
            </a:r>
          </a:p>
          <a:p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omp_get_max_threads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sz="20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Number of threads available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); </a:t>
            </a:r>
            <a:r>
              <a:rPr lang="en-US" sz="20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Number of threads created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); </a:t>
            </a:r>
            <a:r>
              <a:rPr lang="en-US" sz="20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Current thread number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160" y="4381187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6959"/>
            <a:ext cx="10515600" cy="36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http://www.openmp.org/wp-content/uploads/OpenMP3.0-SummarySpec.pdf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697"/>
            <a:ext cx="7734300" cy="42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6959"/>
            <a:ext cx="10515600" cy="36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http://www.openmp.org/wp-content/uploads/OpenMP3.0-SummarySpec.pdf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1469898"/>
            <a:ext cx="8248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25" y="541401"/>
            <a:ext cx="8315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C/C++ </a:t>
            </a:r>
            <a:r>
              <a:rPr lang="en-US" dirty="0" smtClean="0"/>
              <a:t>Multi-threading offerings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562997"/>
              </p:ext>
            </p:extLst>
          </p:nvPr>
        </p:nvGraphicFramePr>
        <p:xfrm>
          <a:off x="838200" y="1825625"/>
          <a:ext cx="10515600" cy="4390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6250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in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C++11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POSIX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Unix-like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MAGICAL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Boost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Windows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X86/X86_64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US" dirty="0"/>
                    </a:p>
                  </a:txBody>
                  <a:tcPr/>
                </a:tc>
              </a:tr>
              <a:tr h="625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Solaris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SPARC,SPARC64,</a:t>
                      </a:r>
                      <a:r>
                        <a:rPr lang="en-US" dirty="0" smtClean="0"/>
                        <a:t> X86/X86_64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Solaris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0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6959"/>
            <a:ext cx="10515600" cy="36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http://www.openmp.org/wp-content/uploads/OpenMP3.0-SummarySpec.pdf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4" y="1565529"/>
            <a:ext cx="8382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352619"/>
            <a:ext cx="10515600" cy="1325563"/>
          </a:xfrm>
        </p:spPr>
        <p:txBody>
          <a:bodyPr/>
          <a:lstStyle/>
          <a:p>
            <a:r>
              <a:rPr lang="en-US" dirty="0" smtClean="0"/>
              <a:t>My Arbitrary 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04416" y="2097024"/>
            <a:ext cx="0" cy="3852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94688" y="5839968"/>
            <a:ext cx="8046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4416" y="5765030"/>
            <a:ext cx="11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Flexibility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24111" y="4908124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Ease of Use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15" y="3755822"/>
            <a:ext cx="1163193" cy="624533"/>
          </a:xfrm>
          <a:prstGeom prst="rect">
            <a:avLst/>
          </a:prstGeom>
        </p:spPr>
      </p:pic>
      <p:pic>
        <p:nvPicPr>
          <p:cNvPr id="11266" name="Picture 2" descr="Open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50" y="2226848"/>
            <a:ext cx="1503134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boost c++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7" t="32612" r="11923" b="30908"/>
          <a:stretch/>
        </p:blipFill>
        <p:spPr bwMode="auto">
          <a:xfrm>
            <a:off x="6204958" y="3643576"/>
            <a:ext cx="212718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87593" y="4478730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POSIX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272" y="4490082"/>
            <a:ext cx="717136" cy="7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496" y="2608453"/>
            <a:ext cx="8342376" cy="1325563"/>
          </a:xfrm>
        </p:spPr>
        <p:txBody>
          <a:bodyPr/>
          <a:lstStyle/>
          <a:p>
            <a:r>
              <a:rPr lang="en-US" dirty="0" smtClean="0"/>
              <a:t>OMP in the wilderness…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Exclusives: Futures &amp; Promises</a:t>
            </a:r>
            <a:endParaRPr lang="en-US" dirty="0"/>
          </a:p>
        </p:txBody>
      </p:sp>
      <p:pic>
        <p:nvPicPr>
          <p:cNvPr id="15362" name="Picture 2" descr="Image result for i don't want your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5" y="1747996"/>
            <a:ext cx="3988137" cy="45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1040" y="22555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ANSI 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8272" y="20726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5403" y="44439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C++11 Exclusives: Thread Pools, Futures &amp; Promises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88298"/>
            <a:ext cx="10012680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&lt;future&gt;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future from a </a:t>
            </a:r>
            <a:r>
              <a:rPr lang="en-US" sz="1600" b="0" dirty="0" err="1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packaged_task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packaged_task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([]{ </a:t>
            </a:r>
            <a:r>
              <a:rPr lang="en-US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pi(…)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 </a:t>
            </a:r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wrap the function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::future&lt;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f1 = 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task.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get_future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get a future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task_thread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::move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(task)); </a:t>
            </a:r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launch on a thread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future from an </a:t>
            </a:r>
            <a:r>
              <a:rPr lang="en-US" sz="1600" b="0" dirty="0" err="1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::future&lt;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f2 = 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::launch::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[]{ </a:t>
            </a:r>
            <a:r>
              <a:rPr lang="en-US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pi(…)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 lvl="1"/>
            <a:r>
              <a:rPr lang="en-US" sz="1600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future from a promise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::promise&lt;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p;</a:t>
            </a: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::future&lt;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f3 = 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get_future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::thread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[&amp;p]{ 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set_value_at_thread_exit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}).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"Waiting..."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::flush;</a:t>
            </a:r>
          </a:p>
          <a:p>
            <a:pPr lvl="1"/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f1.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f2.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f3.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</a:t>
            </a:r>
            <a:r>
              <a:rPr lang="en-US" sz="16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are: 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f1.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f2.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f3.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task_thread.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OMP Scheduling.</a:t>
            </a:r>
          </a:p>
          <a:p>
            <a:r>
              <a:rPr lang="en-US" sz="3600" dirty="0" smtClean="0"/>
              <a:t>Thread affinity: Binding a thread to a specific core.</a:t>
            </a:r>
          </a:p>
          <a:p>
            <a:r>
              <a:rPr lang="en-US" sz="3600" dirty="0" smtClean="0"/>
              <a:t>Using Single Instruction – Multiple Data (SIMD) Instructions.</a:t>
            </a:r>
          </a:p>
          <a:p>
            <a:r>
              <a:rPr lang="en-US" sz="3600" dirty="0" smtClean="0"/>
              <a:t>Memory prefetching.</a:t>
            </a:r>
          </a:p>
          <a:p>
            <a:r>
              <a:rPr lang="en-US" sz="3600" dirty="0" smtClean="0"/>
              <a:t>Architecture-specific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3123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smallest sequence of programmed instructions that can be managed independently by a scheduler (Generally the OS).</a:t>
            </a:r>
          </a:p>
        </p:txBody>
      </p:sp>
      <p:pic>
        <p:nvPicPr>
          <p:cNvPr id="4" name="Picture 2" descr="Image result for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89" y="1576955"/>
            <a:ext cx="3349625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975" cy="1325563"/>
          </a:xfrm>
        </p:spPr>
        <p:txBody>
          <a:bodyPr/>
          <a:lstStyle/>
          <a:p>
            <a:r>
              <a:rPr lang="en-US" dirty="0" smtClean="0"/>
              <a:t>Single-Threading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925" y="1690688"/>
            <a:ext cx="4391025" cy="4595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924" y="1690688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8699" y="1747838"/>
            <a:ext cx="1314451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8876" y="1747838"/>
            <a:ext cx="1381126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5727" y="1747838"/>
            <a:ext cx="1314448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924" y="2392364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698" y="2449514"/>
            <a:ext cx="4178875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93547" y="1690688"/>
            <a:ext cx="4391025" cy="4595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93546" y="1690688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98321" y="1747838"/>
            <a:ext cx="1314451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498" y="1747838"/>
            <a:ext cx="1381126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65349" y="1747838"/>
            <a:ext cx="1314448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93546" y="2392364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98321" y="2449514"/>
            <a:ext cx="1314452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98498" y="2449514"/>
            <a:ext cx="1381126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765349" y="2449514"/>
            <a:ext cx="1314448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4219" y="3790953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Thread#0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898321" y="398463"/>
            <a:ext cx="43719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Multi-Threading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93545" y="3100391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98320" y="3157541"/>
            <a:ext cx="1314452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stack/heap*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98497" y="3157541"/>
            <a:ext cx="1381126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stack/heap</a:t>
            </a:r>
            <a:r>
              <a:rPr lang="en-US" sz="1600" dirty="0" smtClean="0">
                <a:solidFill>
                  <a:schemeClr val="tx1"/>
                </a:solidFill>
              </a:rPr>
              <a:t>*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65348" y="3157541"/>
            <a:ext cx="1314448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stack/heap*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260397" y="2392364"/>
            <a:ext cx="0" cy="389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29470" y="2392364"/>
            <a:ext cx="0" cy="389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55546" y="4160285"/>
            <a:ext cx="0" cy="1914525"/>
          </a:xfrm>
          <a:prstGeom prst="line">
            <a:avLst/>
          </a:prstGeom>
          <a:ln w="603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4872" y="3790953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Thread#1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76199" y="4160285"/>
            <a:ext cx="0" cy="1914525"/>
          </a:xfrm>
          <a:prstGeom prst="line">
            <a:avLst/>
          </a:prstGeom>
          <a:ln w="603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83944" y="3790953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Thread#2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445271" y="4160285"/>
            <a:ext cx="0" cy="1914525"/>
          </a:xfrm>
          <a:prstGeom prst="line">
            <a:avLst/>
          </a:prstGeom>
          <a:ln w="603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52947" y="0"/>
            <a:ext cx="0" cy="685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23923" y="3094040"/>
            <a:ext cx="4391025" cy="6905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28698" y="3151190"/>
            <a:ext cx="4178875" cy="56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stack/heap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37" y="3841752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159864" y="4211084"/>
            <a:ext cx="0" cy="1914525"/>
          </a:xfrm>
          <a:prstGeom prst="line">
            <a:avLst/>
          </a:prstGeom>
          <a:ln w="603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43700" y="6471166"/>
            <a:ext cx="446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*Heap management depends on OS/platform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 Processes*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36109"/>
              </p:ext>
            </p:extLst>
          </p:nvPr>
        </p:nvGraphicFramePr>
        <p:xfrm>
          <a:off x="838200" y="1825625"/>
          <a:ext cx="10515600" cy="34442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25486"/>
                <a:gridCol w="4484914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Thread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Process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Perform</a:t>
                      </a:r>
                      <a:r>
                        <a:rPr lang="en-US" sz="2800" baseline="0" dirty="0" smtClean="0"/>
                        <a:t> related 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Resources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Small, shared state and resources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Large, private state and resources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Communication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Through shared resources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IPC: message queues, </a:t>
                      </a:r>
                      <a:r>
                        <a:rPr lang="en-US" sz="2800" dirty="0" err="1" smtClean="0"/>
                        <a:t>mmaps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etc.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Managed By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Programs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Operating System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0714" y="5715000"/>
            <a:ext cx="834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*These are broad generalizations. Resource costs and  features vary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2557" cy="1325563"/>
          </a:xfrm>
        </p:spPr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7170976" y="407518"/>
            <a:ext cx="2722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Parallelism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62272" y="0"/>
            <a:ext cx="0" cy="685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Image result for jazz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45" y="2055813"/>
            <a:ext cx="6341533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one man b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5" y="1702880"/>
            <a:ext cx="2802755" cy="4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2557" cy="1325563"/>
          </a:xfrm>
        </p:spPr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0352" y="2126116"/>
            <a:ext cx="3222171" cy="3222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6085" y="16906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CPU</a:t>
            </a:r>
            <a:endParaRPr lang="en-US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12410" y="2675108"/>
            <a:ext cx="1129027" cy="2130636"/>
            <a:chOff x="8969829" y="1110343"/>
            <a:chExt cx="1129027" cy="2130636"/>
          </a:xfrm>
          <a:noFill/>
        </p:grpSpPr>
        <p:sp>
          <p:nvSpPr>
            <p:cNvPr id="8" name="TextBox 7"/>
            <p:cNvSpPr txBox="1"/>
            <p:nvPr/>
          </p:nvSpPr>
          <p:spPr>
            <a:xfrm>
              <a:off x="8969829" y="1110343"/>
              <a:ext cx="11290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#0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 flipH="1">
              <a:off x="9534342" y="1479675"/>
              <a:ext cx="1" cy="465693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534344" y="2546088"/>
              <a:ext cx="1" cy="694891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77814" y="2675108"/>
            <a:ext cx="1129027" cy="1395857"/>
            <a:chOff x="8969829" y="1110343"/>
            <a:chExt cx="1129027" cy="1395857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69829" y="1110343"/>
              <a:ext cx="11290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#1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534343" y="2040507"/>
              <a:ext cx="0" cy="465693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8" idx="0"/>
          </p:cNvCxnSpPr>
          <p:nvPr/>
        </p:nvCxnSpPr>
        <p:spPr>
          <a:xfrm flipV="1">
            <a:off x="1576924" y="2403920"/>
            <a:ext cx="564513" cy="271188"/>
          </a:xfrm>
          <a:prstGeom prst="line">
            <a:avLst/>
          </a:prstGeom>
          <a:ln w="254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168236" y="2410016"/>
            <a:ext cx="564513" cy="271188"/>
          </a:xfrm>
          <a:prstGeom prst="line">
            <a:avLst/>
          </a:prstGeom>
          <a:ln w="254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65622" y="2226100"/>
            <a:ext cx="0" cy="15240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8386" y="216382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rot="10800000">
            <a:off x="1576923" y="4800748"/>
            <a:ext cx="1155825" cy="455104"/>
            <a:chOff x="8720089" y="4811084"/>
            <a:chExt cx="1155825" cy="455104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8720089" y="4988904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9311401" y="4995000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308787" y="4811084"/>
              <a:ext cx="0" cy="152400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58773" y="49850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join</a:t>
            </a:r>
            <a:endParaRPr lang="en-US" i="1" dirty="0"/>
          </a:p>
        </p:txBody>
      </p:sp>
      <p:sp>
        <p:nvSpPr>
          <p:cNvPr id="33" name="Oval 32"/>
          <p:cNvSpPr/>
          <p:nvPr/>
        </p:nvSpPr>
        <p:spPr>
          <a:xfrm>
            <a:off x="5145024" y="2126116"/>
            <a:ext cx="3222171" cy="3222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75685" y="169068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CPU#0</a:t>
            </a:r>
            <a:endParaRPr lang="en-US" sz="28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12298" y="2467844"/>
            <a:ext cx="1129027" cy="1516561"/>
            <a:chOff x="9530661" y="964039"/>
            <a:chExt cx="1129027" cy="1516561"/>
          </a:xfrm>
        </p:grpSpPr>
        <p:sp>
          <p:nvSpPr>
            <p:cNvPr id="48" name="TextBox 47"/>
            <p:cNvSpPr txBox="1"/>
            <p:nvPr/>
          </p:nvSpPr>
          <p:spPr>
            <a:xfrm>
              <a:off x="9530661" y="964039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#0</a:t>
              </a:r>
              <a:endParaRPr lang="en-US" dirty="0"/>
            </a:p>
          </p:txBody>
        </p:sp>
        <p:cxnSp>
          <p:nvCxnSpPr>
            <p:cNvPr id="49" name="Straight Connector 48"/>
            <p:cNvCxnSpPr>
              <a:stCxn id="48" idx="2"/>
            </p:cNvCxnSpPr>
            <p:nvPr/>
          </p:nvCxnSpPr>
          <p:spPr>
            <a:xfrm flipH="1">
              <a:off x="10095174" y="1333371"/>
              <a:ext cx="1" cy="465693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0098657" y="1785709"/>
              <a:ext cx="1" cy="694891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8560017" y="2129824"/>
            <a:ext cx="3222171" cy="3222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9623924" y="2497288"/>
            <a:ext cx="1129027" cy="853186"/>
            <a:chOff x="8386274" y="928815"/>
            <a:chExt cx="1129027" cy="853186"/>
          </a:xfrm>
        </p:grpSpPr>
        <p:sp>
          <p:nvSpPr>
            <p:cNvPr id="65" name="TextBox 64"/>
            <p:cNvSpPr txBox="1"/>
            <p:nvPr/>
          </p:nvSpPr>
          <p:spPr>
            <a:xfrm>
              <a:off x="8386274" y="928815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#1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969829" y="1316308"/>
              <a:ext cx="0" cy="465693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itle 1"/>
          <p:cNvSpPr txBox="1">
            <a:spLocks/>
          </p:cNvSpPr>
          <p:nvPr/>
        </p:nvSpPr>
        <p:spPr>
          <a:xfrm>
            <a:off x="7170976" y="407518"/>
            <a:ext cx="2722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Parallelism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62272" y="0"/>
            <a:ext cx="0" cy="685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26230" y="1688382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CPU#1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1815" y="38075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join</a:t>
            </a:r>
            <a:endParaRPr lang="en-US" i="1" dirty="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6792239" y="3985592"/>
            <a:ext cx="3415239" cy="455104"/>
            <a:chOff x="8720089" y="4811084"/>
            <a:chExt cx="1155825" cy="455104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8720089" y="4988904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9311401" y="4995000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308787" y="4811084"/>
              <a:ext cx="0" cy="152400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700979" y="2126893"/>
            <a:ext cx="3415239" cy="455104"/>
            <a:chOff x="8720089" y="4811084"/>
            <a:chExt cx="1155825" cy="455104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8720089" y="4988904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9311401" y="4995000"/>
              <a:ext cx="564513" cy="271188"/>
            </a:xfrm>
            <a:prstGeom prst="line">
              <a:avLst/>
            </a:prstGeom>
            <a:ln w="254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308787" y="4811084"/>
              <a:ext cx="0" cy="152400"/>
            </a:xfrm>
            <a:prstGeom prst="line">
              <a:avLst/>
            </a:prstGeom>
            <a:ln w="28575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>
            <a:off x="10207478" y="3374858"/>
            <a:ext cx="0" cy="584026"/>
          </a:xfrm>
          <a:prstGeom prst="line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184001" y="338364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idle</a:t>
            </a:r>
            <a:endParaRPr lang="en-US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701416" y="1805191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Thread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589115" y="3595477"/>
            <a:ext cx="1152346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70827" y="4101445"/>
            <a:ext cx="1152346" cy="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585628" y="3372759"/>
            <a:ext cx="1089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</a:t>
            </a:r>
            <a:r>
              <a:rPr lang="en-US" sz="1200" i="1" dirty="0" smtClean="0"/>
              <a:t>ontext switch</a:t>
            </a:r>
            <a:endParaRPr lang="en-US" sz="12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3916" y="4049415"/>
            <a:ext cx="1089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</a:t>
            </a:r>
            <a:r>
              <a:rPr lang="en-US" sz="1200" i="1" dirty="0" smtClean="0"/>
              <a:t>ontext switch</a:t>
            </a:r>
            <a:endParaRPr lang="en-US" sz="1200" i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62272" y="1989857"/>
            <a:ext cx="0" cy="335843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5400000">
            <a:off x="4368028" y="20420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974919" y="506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307456" y="4287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152576" y="2268818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88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Hyper-Threading: Virtual Threads</a:t>
            </a:r>
            <a:endParaRPr lang="en-US" dirty="0"/>
          </a:p>
        </p:txBody>
      </p:sp>
      <p:pic>
        <p:nvPicPr>
          <p:cNvPr id="5" name="Picture 2" descr="Image result for cat thread tangl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11" y="1825625"/>
            <a:ext cx="34177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927</Words>
  <Application>Microsoft Office PowerPoint</Application>
  <PresentationFormat>Widescreen</PresentationFormat>
  <Paragraphs>299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Introduction to Parallel C/C++</vt:lpstr>
      <vt:lpstr>Why C/C++?</vt:lpstr>
      <vt:lpstr>Main C/C++ Multi-threading offerings</vt:lpstr>
      <vt:lpstr>Thread</vt:lpstr>
      <vt:lpstr>Single-Threading</vt:lpstr>
      <vt:lpstr>Threads VS Processes*</vt:lpstr>
      <vt:lpstr>Concurrency</vt:lpstr>
      <vt:lpstr>Concurrency</vt:lpstr>
      <vt:lpstr>Hyper-Threading: Virtual Threads</vt:lpstr>
      <vt:lpstr>A SPARC-T4 Core</vt:lpstr>
      <vt:lpstr>SPARC-T4</vt:lpstr>
      <vt:lpstr>Amdahl’s Law: Choosing your speedups wisely</vt:lpstr>
      <vt:lpstr>Amdahl’s Law: Choosing your speedups wisely</vt:lpstr>
      <vt:lpstr>Thread Safeness</vt:lpstr>
      <vt:lpstr>Sample Problem: Computing Pi</vt:lpstr>
      <vt:lpstr>Sample Problem: Computing Pi</vt:lpstr>
      <vt:lpstr>Sample Problem: Computing Pi</vt:lpstr>
      <vt:lpstr>Thread Scheduling:</vt:lpstr>
      <vt:lpstr>Data-Parallel Pi</vt:lpstr>
      <vt:lpstr>Variable Analysis: Private or Shared?</vt:lpstr>
      <vt:lpstr>Minimum Ingredients for Multi-threading</vt:lpstr>
      <vt:lpstr>Shell Commands to Know Your Environment</vt:lpstr>
      <vt:lpstr>Portable Operating System Interface (POSIX)</vt:lpstr>
      <vt:lpstr>Pthreads</vt:lpstr>
      <vt:lpstr>Open MP: Multi Threading Easy Mode</vt:lpstr>
      <vt:lpstr>OpenMP</vt:lpstr>
      <vt:lpstr>OpenMP pragmas</vt:lpstr>
      <vt:lpstr>OpenMP pragmas</vt:lpstr>
      <vt:lpstr>PowerPoint Presentation</vt:lpstr>
      <vt:lpstr>OpenMP pragmas</vt:lpstr>
      <vt:lpstr>My Arbitrary Classification</vt:lpstr>
      <vt:lpstr>OMP in the wilderness…</vt:lpstr>
      <vt:lpstr>C++11 Exclusives: Futures &amp; Promises</vt:lpstr>
      <vt:lpstr>C++11 Exclusives: Thread Pools, Futures &amp; Promises</vt:lpstr>
      <vt:lpstr>Other topics of interest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C/C++</dc:title>
  <dc:creator>Fuentes, Jose Luis Bismarck</dc:creator>
  <cp:lastModifiedBy>Fuentes, Jose Luis Bismarck</cp:lastModifiedBy>
  <cp:revision>80</cp:revision>
  <dcterms:created xsi:type="dcterms:W3CDTF">2018-03-28T15:39:56Z</dcterms:created>
  <dcterms:modified xsi:type="dcterms:W3CDTF">2018-03-29T20:45:29Z</dcterms:modified>
</cp:coreProperties>
</file>