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893300"/>
  <p:notesSz cx="6858000" cy="9144000"/>
  <p:embeddedFontLst>
    <p:embeddedFont>
      <p:font typeface="Montserrat SemiBol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674FC4-A3D5-4505-B26D-D7791A35F0AE}">
  <a:tblStyle styleId="{E6674FC4-A3D5-4505-B26D-D7791A35F0A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regular.fntdata"/><Relationship Id="rId11" Type="http://schemas.openxmlformats.org/officeDocument/2006/relationships/slide" Target="slides/slide5.xml"/><Relationship Id="rId22" Type="http://schemas.openxmlformats.org/officeDocument/2006/relationships/font" Target="fonts/MontserratSemiBold-italic.fntdata"/><Relationship Id="rId10" Type="http://schemas.openxmlformats.org/officeDocument/2006/relationships/slide" Target="slides/slide4.xml"/><Relationship Id="rId21" Type="http://schemas.openxmlformats.org/officeDocument/2006/relationships/font" Target="fonts/MontserratSemiBo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Montserrat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3" name="Google Shape;263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64" name="Google Shape;264;p10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7" name="Google Shape;267;p1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5" name="Google Shape;285;p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86" name="Google Shape;286;p11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9" name="Google Shape;289;p1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2" name="Google Shape;302;p1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03" name="Google Shape;303;p12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1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6" name="Google Shape;306;p1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0" name="Google Shape;330;p1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31" name="Google Shape;331;p13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1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4" name="Google Shape;334;p1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0" name="Google Shape;100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01" name="Google Shape;101;p2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03" name="Google Shape;103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6" name="Google Shape;126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27" name="Google Shape;127;p3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0" name="Google Shape;130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4" name="Google Shape;144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45" name="Google Shape;145;p4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8" name="Google Shape;148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9" name="Google Shape;159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60" name="Google Shape;160;p5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3" name="Google Shape;163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0" name="Google Shape;180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81" name="Google Shape;181;p6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4" name="Google Shape;184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1" name="Google Shape;201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02" name="Google Shape;202;p7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5" name="Google Shape;205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1" name="Google Shape;221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22" name="Google Shape;222;p8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5" name="Google Shape;225;p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1" name="Google Shape;241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42" name="Google Shape;242;p9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5" name="Google Shape;245;p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0.png"/><Relationship Id="rId9" Type="http://schemas.openxmlformats.org/officeDocument/2006/relationships/image" Target="../media/image20.png"/><Relationship Id="rId5" Type="http://schemas.openxmlformats.org/officeDocument/2006/relationships/image" Target="../media/image7.png"/><Relationship Id="rId6" Type="http://schemas.openxmlformats.org/officeDocument/2006/relationships/image" Target="../media/image23.png"/><Relationship Id="rId7" Type="http://schemas.openxmlformats.org/officeDocument/2006/relationships/image" Target="../media/image21.png"/><Relationship Id="rId8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jpg"/><Relationship Id="rId4" Type="http://schemas.openxmlformats.org/officeDocument/2006/relationships/image" Target="../media/image25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7.png"/><Relationship Id="rId5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0" y="0"/>
            <a:ext cx="9902825" cy="6858000"/>
          </a:xfrm>
          <a:custGeom>
            <a:rect b="b" l="l" r="r" t="t"/>
            <a:pathLst>
              <a:path extrusionOk="0" h="6858000" w="9902825">
                <a:moveTo>
                  <a:pt x="0" y="0"/>
                </a:moveTo>
                <a:lnTo>
                  <a:pt x="9902825" y="0"/>
                </a:lnTo>
                <a:lnTo>
                  <a:pt x="99028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083" l="0" r="0" t="0"/>
            </a:stretch>
          </a:blipFill>
          <a:ln>
            <a:noFill/>
          </a:ln>
        </p:spPr>
      </p:sp>
      <p:sp>
        <p:nvSpPr>
          <p:cNvPr id="93" name="Google Shape;93;p13"/>
          <p:cNvSpPr/>
          <p:nvPr/>
        </p:nvSpPr>
        <p:spPr>
          <a:xfrm>
            <a:off x="449468" y="450000"/>
            <a:ext cx="1282022" cy="198000"/>
          </a:xfrm>
          <a:custGeom>
            <a:rect b="b" l="l" r="r" t="t"/>
            <a:pathLst>
              <a:path extrusionOk="0" h="198000" w="1282022">
                <a:moveTo>
                  <a:pt x="0" y="0"/>
                </a:moveTo>
                <a:lnTo>
                  <a:pt x="1282022" y="0"/>
                </a:lnTo>
                <a:lnTo>
                  <a:pt x="1282022" y="198000"/>
                </a:lnTo>
                <a:lnTo>
                  <a:pt x="0" y="19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13"/>
          <p:cNvSpPr/>
          <p:nvPr/>
        </p:nvSpPr>
        <p:spPr>
          <a:xfrm>
            <a:off x="4265631" y="6141164"/>
            <a:ext cx="1371564" cy="450000"/>
          </a:xfrm>
          <a:custGeom>
            <a:rect b="b" l="l" r="r" t="t"/>
            <a:pathLst>
              <a:path extrusionOk="0" h="450000" w="1371564">
                <a:moveTo>
                  <a:pt x="0" y="0"/>
                </a:moveTo>
                <a:lnTo>
                  <a:pt x="1371564" y="0"/>
                </a:lnTo>
                <a:lnTo>
                  <a:pt x="1371564" y="450000"/>
                </a:lnTo>
                <a:lnTo>
                  <a:pt x="0" y="450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-249" t="0"/>
            </a:stretch>
          </a:blipFill>
          <a:ln>
            <a:noFill/>
          </a:ln>
        </p:spPr>
      </p:sp>
      <p:sp>
        <p:nvSpPr>
          <p:cNvPr id="95" name="Google Shape;95;p13"/>
          <p:cNvSpPr txBox="1"/>
          <p:nvPr/>
        </p:nvSpPr>
        <p:spPr>
          <a:xfrm>
            <a:off x="990000" y="4272375"/>
            <a:ext cx="5832526" cy="4169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 Course</a:t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24689" y="4320000"/>
            <a:ext cx="54007" cy="360045"/>
          </a:xfrm>
          <a:custGeom>
            <a:rect b="b" l="l" r="r" t="t"/>
            <a:pathLst>
              <a:path extrusionOk="0" h="480060" w="72009">
                <a:moveTo>
                  <a:pt x="0" y="0"/>
                </a:moveTo>
                <a:lnTo>
                  <a:pt x="72009" y="0"/>
                </a:lnTo>
                <a:lnTo>
                  <a:pt x="72009" y="480060"/>
                </a:lnTo>
                <a:lnTo>
                  <a:pt x="0" y="480060"/>
                </a:lnTo>
                <a:close/>
              </a:path>
            </a:pathLst>
          </a:custGeom>
          <a:solidFill>
            <a:srgbClr val="1428A0"/>
          </a:solidFill>
          <a:ln>
            <a:noFill/>
          </a:ln>
        </p:spPr>
      </p:sp>
      <p:sp>
        <p:nvSpPr>
          <p:cNvPr id="97" name="Google Shape;97;p13"/>
          <p:cNvSpPr txBox="1"/>
          <p:nvPr/>
        </p:nvSpPr>
        <p:spPr>
          <a:xfrm>
            <a:off x="720000" y="2436873"/>
            <a:ext cx="6419031" cy="1814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/>
          <p:nvPr/>
        </p:nvSpPr>
        <p:spPr>
          <a:xfrm>
            <a:off x="0" y="0"/>
            <a:ext cx="9896475" cy="6858000"/>
          </a:xfrm>
          <a:custGeom>
            <a:rect b="b" l="l" r="r" t="t"/>
            <a:pathLst>
              <a:path extrusionOk="0" h="6858000" w="9896475">
                <a:moveTo>
                  <a:pt x="0" y="0"/>
                </a:moveTo>
                <a:lnTo>
                  <a:pt x="9896475" y="0"/>
                </a:lnTo>
                <a:lnTo>
                  <a:pt x="989647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083" l="-31" r="-30" t="0"/>
            </a:stretch>
          </a:blipFill>
          <a:ln>
            <a:noFill/>
          </a:ln>
        </p:spPr>
      </p:sp>
      <p:cxnSp>
        <p:nvCxnSpPr>
          <p:cNvPr id="270" name="Google Shape;270;p22"/>
          <p:cNvCxnSpPr/>
          <p:nvPr/>
        </p:nvCxnSpPr>
        <p:spPr>
          <a:xfrm>
            <a:off x="6063997" y="5097606"/>
            <a:ext cx="9010239" cy="9525"/>
          </a:xfrm>
          <a:prstGeom prst="straightConnector1">
            <a:avLst/>
          </a:prstGeom>
          <a:noFill/>
          <a:ln cap="rnd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" name="Google Shape;271;p22"/>
          <p:cNvSpPr/>
          <p:nvPr/>
        </p:nvSpPr>
        <p:spPr>
          <a:xfrm>
            <a:off x="124790" y="2984604"/>
            <a:ext cx="3126848" cy="2529324"/>
          </a:xfrm>
          <a:custGeom>
            <a:rect b="b" l="l" r="r" t="t"/>
            <a:pathLst>
              <a:path extrusionOk="0" h="2529324" w="3126848">
                <a:moveTo>
                  <a:pt x="0" y="0"/>
                </a:moveTo>
                <a:lnTo>
                  <a:pt x="3126848" y="0"/>
                </a:lnTo>
                <a:lnTo>
                  <a:pt x="3126848" y="2529325"/>
                </a:lnTo>
                <a:lnTo>
                  <a:pt x="0" y="25293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2" name="Google Shape;272;p22"/>
          <p:cNvSpPr/>
          <p:nvPr/>
        </p:nvSpPr>
        <p:spPr>
          <a:xfrm>
            <a:off x="3302843" y="2984604"/>
            <a:ext cx="3185294" cy="2529324"/>
          </a:xfrm>
          <a:custGeom>
            <a:rect b="b" l="l" r="r" t="t"/>
            <a:pathLst>
              <a:path extrusionOk="0" h="2529324" w="3185294">
                <a:moveTo>
                  <a:pt x="0" y="0"/>
                </a:moveTo>
                <a:lnTo>
                  <a:pt x="3185294" y="0"/>
                </a:lnTo>
                <a:lnTo>
                  <a:pt x="3185294" y="2529325"/>
                </a:lnTo>
                <a:lnTo>
                  <a:pt x="0" y="25293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3" name="Google Shape;273;p22"/>
          <p:cNvSpPr/>
          <p:nvPr/>
        </p:nvSpPr>
        <p:spPr>
          <a:xfrm>
            <a:off x="6535762" y="2984604"/>
            <a:ext cx="3106792" cy="2524629"/>
          </a:xfrm>
          <a:custGeom>
            <a:rect b="b" l="l" r="r" t="t"/>
            <a:pathLst>
              <a:path extrusionOk="0" h="2524629" w="3106792">
                <a:moveTo>
                  <a:pt x="0" y="0"/>
                </a:moveTo>
                <a:lnTo>
                  <a:pt x="3106793" y="0"/>
                </a:lnTo>
                <a:lnTo>
                  <a:pt x="3106793" y="2524629"/>
                </a:lnTo>
                <a:lnTo>
                  <a:pt x="0" y="25246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4" name="Google Shape;274;p22"/>
          <p:cNvSpPr txBox="1"/>
          <p:nvPr/>
        </p:nvSpPr>
        <p:spPr>
          <a:xfrm>
            <a:off x="8836343" y="6481563"/>
            <a:ext cx="613839" cy="152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‹Nº›10</a:t>
            </a:r>
            <a:endParaRPr/>
          </a:p>
        </p:txBody>
      </p:sp>
      <p:sp>
        <p:nvSpPr>
          <p:cNvPr id="275" name="Google Shape;275;p22"/>
          <p:cNvSpPr txBox="1"/>
          <p:nvPr/>
        </p:nvSpPr>
        <p:spPr>
          <a:xfrm>
            <a:off x="449468" y="6469426"/>
            <a:ext cx="2888788" cy="19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76" name="Google Shape;276;p22"/>
          <p:cNvSpPr txBox="1"/>
          <p:nvPr/>
        </p:nvSpPr>
        <p:spPr>
          <a:xfrm>
            <a:off x="5398341" y="6481565"/>
            <a:ext cx="3744922" cy="152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Variables que han mejorado la expectativa de vida en diferentes paises</a:t>
            </a:r>
            <a:endParaRPr/>
          </a:p>
        </p:txBody>
      </p:sp>
      <p:sp>
        <p:nvSpPr>
          <p:cNvPr id="277" name="Google Shape;277;p22"/>
          <p:cNvSpPr txBox="1"/>
          <p:nvPr/>
        </p:nvSpPr>
        <p:spPr>
          <a:xfrm>
            <a:off x="685800" y="207002"/>
            <a:ext cx="8150543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Gráficas</a:t>
            </a:r>
            <a:endParaRPr/>
          </a:p>
          <a:p>
            <a:pPr indent="0" lvl="0" marL="0" marR="0" rtl="0" algn="l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4.2. Comparando todos los países en 3 áreas de vida (2008 - 2023)</a:t>
            </a:r>
            <a:endParaRPr/>
          </a:p>
        </p:txBody>
      </p:sp>
      <p:sp>
        <p:nvSpPr>
          <p:cNvPr id="278" name="Google Shape;278;p22"/>
          <p:cNvSpPr txBox="1"/>
          <p:nvPr/>
        </p:nvSpPr>
        <p:spPr>
          <a:xfrm>
            <a:off x="3463512" y="1514911"/>
            <a:ext cx="3285282" cy="409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Analizando el área de:</a:t>
            </a:r>
            <a:endParaRPr/>
          </a:p>
        </p:txBody>
      </p:sp>
      <p:grpSp>
        <p:nvGrpSpPr>
          <p:cNvPr id="279" name="Google Shape;279;p22"/>
          <p:cNvGrpSpPr/>
          <p:nvPr/>
        </p:nvGrpSpPr>
        <p:grpSpPr>
          <a:xfrm>
            <a:off x="654008" y="2442749"/>
            <a:ext cx="8904292" cy="397595"/>
            <a:chOff x="0" y="-47625"/>
            <a:chExt cx="11872389" cy="530126"/>
          </a:xfrm>
        </p:grpSpPr>
        <p:sp>
          <p:nvSpPr>
            <p:cNvPr id="280" name="Google Shape;280;p22"/>
            <p:cNvSpPr txBox="1"/>
            <p:nvPr/>
          </p:nvSpPr>
          <p:spPr>
            <a:xfrm>
              <a:off x="0" y="-47625"/>
              <a:ext cx="3494265" cy="530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C0C0C"/>
                  </a:solidFill>
                  <a:latin typeface="Arial"/>
                  <a:ea typeface="Arial"/>
                  <a:cs typeface="Arial"/>
                  <a:sym typeface="Arial"/>
                </a:rPr>
                <a:t>Salud</a:t>
              </a:r>
              <a:endParaRPr/>
            </a:p>
          </p:txBody>
        </p:sp>
        <p:sp>
          <p:nvSpPr>
            <p:cNvPr id="281" name="Google Shape;281;p22"/>
            <p:cNvSpPr txBox="1"/>
            <p:nvPr/>
          </p:nvSpPr>
          <p:spPr>
            <a:xfrm>
              <a:off x="4288467" y="-47625"/>
              <a:ext cx="3394861" cy="530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C0C0C"/>
                  </a:solidFill>
                  <a:latin typeface="Arial"/>
                  <a:ea typeface="Arial"/>
                  <a:cs typeface="Arial"/>
                  <a:sym typeface="Arial"/>
                </a:rPr>
                <a:t>Seguridad</a:t>
              </a:r>
              <a:endParaRPr/>
            </a:p>
          </p:txBody>
        </p:sp>
        <p:sp>
          <p:nvSpPr>
            <p:cNvPr id="282" name="Google Shape;282;p22"/>
            <p:cNvSpPr txBox="1"/>
            <p:nvPr/>
          </p:nvSpPr>
          <p:spPr>
            <a:xfrm>
              <a:off x="8477528" y="-47625"/>
              <a:ext cx="3394861" cy="530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C0C0C"/>
                  </a:solidFill>
                  <a:latin typeface="Arial"/>
                  <a:ea typeface="Arial"/>
                  <a:cs typeface="Arial"/>
                  <a:sym typeface="Arial"/>
                </a:rPr>
                <a:t>Educación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/>
          <p:nvPr/>
        </p:nvSpPr>
        <p:spPr>
          <a:xfrm>
            <a:off x="0" y="0"/>
            <a:ext cx="9896475" cy="6858000"/>
          </a:xfrm>
          <a:custGeom>
            <a:rect b="b" l="l" r="r" t="t"/>
            <a:pathLst>
              <a:path extrusionOk="0" h="6858000" w="9896475">
                <a:moveTo>
                  <a:pt x="0" y="0"/>
                </a:moveTo>
                <a:lnTo>
                  <a:pt x="9896475" y="0"/>
                </a:lnTo>
                <a:lnTo>
                  <a:pt x="989647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083" l="-31" r="-30" t="0"/>
            </a:stretch>
          </a:blipFill>
          <a:ln>
            <a:noFill/>
          </a:ln>
        </p:spPr>
      </p:sp>
      <p:cxnSp>
        <p:nvCxnSpPr>
          <p:cNvPr id="292" name="Google Shape;292;p23"/>
          <p:cNvCxnSpPr/>
          <p:nvPr/>
        </p:nvCxnSpPr>
        <p:spPr>
          <a:xfrm rot="3634">
            <a:off x="444703" y="6424935"/>
            <a:ext cx="9010244" cy="0"/>
          </a:xfrm>
          <a:prstGeom prst="straightConnector1">
            <a:avLst/>
          </a:prstGeom>
          <a:noFill/>
          <a:ln cap="rnd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3" name="Google Shape;293;p23"/>
          <p:cNvSpPr/>
          <p:nvPr/>
        </p:nvSpPr>
        <p:spPr>
          <a:xfrm>
            <a:off x="173070" y="2384129"/>
            <a:ext cx="4775168" cy="3703191"/>
          </a:xfrm>
          <a:custGeom>
            <a:rect b="b" l="l" r="r" t="t"/>
            <a:pathLst>
              <a:path extrusionOk="0" h="3703191" w="4775168">
                <a:moveTo>
                  <a:pt x="0" y="0"/>
                </a:moveTo>
                <a:lnTo>
                  <a:pt x="4775168" y="0"/>
                </a:lnTo>
                <a:lnTo>
                  <a:pt x="4775168" y="3703192"/>
                </a:lnTo>
                <a:lnTo>
                  <a:pt x="0" y="37031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4" name="Google Shape;294;p23"/>
          <p:cNvSpPr/>
          <p:nvPr/>
        </p:nvSpPr>
        <p:spPr>
          <a:xfrm>
            <a:off x="5161316" y="2384129"/>
            <a:ext cx="4649544" cy="3450496"/>
          </a:xfrm>
          <a:custGeom>
            <a:rect b="b" l="l" r="r" t="t"/>
            <a:pathLst>
              <a:path extrusionOk="0" h="3450496" w="4649544">
                <a:moveTo>
                  <a:pt x="0" y="0"/>
                </a:moveTo>
                <a:lnTo>
                  <a:pt x="4649544" y="0"/>
                </a:lnTo>
                <a:lnTo>
                  <a:pt x="4649544" y="3450497"/>
                </a:lnTo>
                <a:lnTo>
                  <a:pt x="0" y="3450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5" name="Google Shape;295;p23"/>
          <p:cNvSpPr txBox="1"/>
          <p:nvPr/>
        </p:nvSpPr>
        <p:spPr>
          <a:xfrm>
            <a:off x="8836343" y="6481563"/>
            <a:ext cx="613839" cy="152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‹Nº›11</a:t>
            </a:r>
            <a:endParaRPr/>
          </a:p>
        </p:txBody>
      </p:sp>
      <p:sp>
        <p:nvSpPr>
          <p:cNvPr id="296" name="Google Shape;296;p23"/>
          <p:cNvSpPr txBox="1"/>
          <p:nvPr/>
        </p:nvSpPr>
        <p:spPr>
          <a:xfrm>
            <a:off x="449468" y="6469426"/>
            <a:ext cx="2888788" cy="19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97" name="Google Shape;297;p23"/>
          <p:cNvSpPr txBox="1"/>
          <p:nvPr/>
        </p:nvSpPr>
        <p:spPr>
          <a:xfrm>
            <a:off x="5398341" y="6481565"/>
            <a:ext cx="3744922" cy="152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Variables que han mejorado la expectativa de vida en diferentes paises</a:t>
            </a:r>
            <a:endParaRPr/>
          </a:p>
        </p:txBody>
      </p:sp>
      <p:sp>
        <p:nvSpPr>
          <p:cNvPr id="298" name="Google Shape;298;p23"/>
          <p:cNvSpPr txBox="1"/>
          <p:nvPr/>
        </p:nvSpPr>
        <p:spPr>
          <a:xfrm>
            <a:off x="685800" y="207002"/>
            <a:ext cx="8150543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Gráficas</a:t>
            </a:r>
            <a:endParaRPr/>
          </a:p>
          <a:p>
            <a:pPr indent="0" lvl="0" marL="0" marR="0" rtl="0" algn="l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4.3. Comparando todos los países en el área de política</a:t>
            </a:r>
            <a:endParaRPr/>
          </a:p>
        </p:txBody>
      </p:sp>
      <p:sp>
        <p:nvSpPr>
          <p:cNvPr id="299" name="Google Shape;299;p23"/>
          <p:cNvSpPr txBox="1"/>
          <p:nvPr/>
        </p:nvSpPr>
        <p:spPr>
          <a:xfrm>
            <a:off x="1859952" y="1393574"/>
            <a:ext cx="6176570" cy="409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Analizando la política en todos los países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"/>
          <p:cNvSpPr/>
          <p:nvPr/>
        </p:nvSpPr>
        <p:spPr>
          <a:xfrm>
            <a:off x="0" y="0"/>
            <a:ext cx="9896475" cy="6858000"/>
          </a:xfrm>
          <a:custGeom>
            <a:rect b="b" l="l" r="r" t="t"/>
            <a:pathLst>
              <a:path extrusionOk="0" h="6858000" w="9896475">
                <a:moveTo>
                  <a:pt x="0" y="0"/>
                </a:moveTo>
                <a:lnTo>
                  <a:pt x="9896475" y="0"/>
                </a:lnTo>
                <a:lnTo>
                  <a:pt x="989647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083" l="-31" r="-30" t="0"/>
            </a:stretch>
          </a:blipFill>
          <a:ln>
            <a:noFill/>
          </a:ln>
        </p:spPr>
      </p:sp>
      <p:cxnSp>
        <p:nvCxnSpPr>
          <p:cNvPr id="309" name="Google Shape;309;p24"/>
          <p:cNvCxnSpPr/>
          <p:nvPr/>
        </p:nvCxnSpPr>
        <p:spPr>
          <a:xfrm rot="3634">
            <a:off x="444703" y="6424935"/>
            <a:ext cx="9010244" cy="0"/>
          </a:xfrm>
          <a:prstGeom prst="straightConnector1">
            <a:avLst/>
          </a:prstGeom>
          <a:noFill/>
          <a:ln cap="rnd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10" name="Google Shape;310;p24"/>
          <p:cNvGrpSpPr/>
          <p:nvPr/>
        </p:nvGrpSpPr>
        <p:grpSpPr>
          <a:xfrm>
            <a:off x="444705" y="2231297"/>
            <a:ext cx="3071201" cy="2861295"/>
            <a:chOff x="0" y="28575"/>
            <a:chExt cx="4094935" cy="3815061"/>
          </a:xfrm>
        </p:grpSpPr>
        <p:sp>
          <p:nvSpPr>
            <p:cNvPr id="311" name="Google Shape;311;p24"/>
            <p:cNvSpPr/>
            <p:nvPr/>
          </p:nvSpPr>
          <p:spPr>
            <a:xfrm>
              <a:off x="446613" y="1154046"/>
              <a:ext cx="3073817" cy="2689590"/>
            </a:xfrm>
            <a:custGeom>
              <a:rect b="b" l="l" r="r" t="t"/>
              <a:pathLst>
                <a:path extrusionOk="0" h="2689590" w="3073817">
                  <a:moveTo>
                    <a:pt x="0" y="0"/>
                  </a:moveTo>
                  <a:lnTo>
                    <a:pt x="3073817" y="0"/>
                  </a:lnTo>
                  <a:lnTo>
                    <a:pt x="3073817" y="2689591"/>
                  </a:lnTo>
                  <a:lnTo>
                    <a:pt x="0" y="268959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12" name="Google Shape;312;p24"/>
            <p:cNvSpPr txBox="1"/>
            <p:nvPr/>
          </p:nvSpPr>
          <p:spPr>
            <a:xfrm>
              <a:off x="0" y="28575"/>
              <a:ext cx="4094935" cy="483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1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524" u="none" cap="none" strike="noStrike">
                  <a:solidFill>
                    <a:srgbClr val="FF914D"/>
                  </a:solidFill>
                  <a:latin typeface="Arial"/>
                  <a:ea typeface="Arial"/>
                  <a:cs typeface="Arial"/>
                  <a:sym typeface="Arial"/>
                </a:rPr>
                <a:t>RECOLECCIÓN </a:t>
              </a:r>
              <a:endParaRPr/>
            </a:p>
          </p:txBody>
        </p:sp>
        <p:sp>
          <p:nvSpPr>
            <p:cNvPr id="313" name="Google Shape;313;p24"/>
            <p:cNvSpPr txBox="1"/>
            <p:nvPr/>
          </p:nvSpPr>
          <p:spPr>
            <a:xfrm>
              <a:off x="378120" y="314780"/>
              <a:ext cx="3163034" cy="606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203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16" u="none" cap="none" strike="noStrike">
                  <a:solidFill>
                    <a:srgbClr val="1428A0"/>
                  </a:solidFill>
                  <a:latin typeface="Arial"/>
                  <a:ea typeface="Arial"/>
                  <a:cs typeface="Arial"/>
                  <a:sym typeface="Arial"/>
                </a:rPr>
                <a:t>DE DATOS</a:t>
              </a: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3520430" y="491628"/>
              <a:ext cx="429346" cy="429346"/>
            </a:xfrm>
            <a:custGeom>
              <a:rect b="b" l="l" r="r" t="t"/>
              <a:pathLst>
                <a:path extrusionOk="0" h="429346" w="429346">
                  <a:moveTo>
                    <a:pt x="0" y="0"/>
                  </a:moveTo>
                  <a:lnTo>
                    <a:pt x="429347" y="0"/>
                  </a:lnTo>
                  <a:lnTo>
                    <a:pt x="429347" y="429347"/>
                  </a:lnTo>
                  <a:lnTo>
                    <a:pt x="0" y="42934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315" name="Google Shape;315;p24"/>
          <p:cNvGrpSpPr/>
          <p:nvPr/>
        </p:nvGrpSpPr>
        <p:grpSpPr>
          <a:xfrm>
            <a:off x="3750881" y="3212225"/>
            <a:ext cx="2643662" cy="1880368"/>
            <a:chOff x="0" y="-9525"/>
            <a:chExt cx="3524883" cy="2507157"/>
          </a:xfrm>
        </p:grpSpPr>
        <p:sp>
          <p:nvSpPr>
            <p:cNvPr id="316" name="Google Shape;316;p24"/>
            <p:cNvSpPr/>
            <p:nvPr/>
          </p:nvSpPr>
          <p:spPr>
            <a:xfrm>
              <a:off x="0" y="177850"/>
              <a:ext cx="2599195" cy="2319782"/>
            </a:xfrm>
            <a:custGeom>
              <a:rect b="b" l="l" r="r" t="t"/>
              <a:pathLst>
                <a:path extrusionOk="0" h="2319782" w="2599195">
                  <a:moveTo>
                    <a:pt x="0" y="0"/>
                  </a:moveTo>
                  <a:lnTo>
                    <a:pt x="2599195" y="0"/>
                  </a:lnTo>
                  <a:lnTo>
                    <a:pt x="2599195" y="2319782"/>
                  </a:lnTo>
                  <a:lnTo>
                    <a:pt x="0" y="23197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17" name="Google Shape;317;p24"/>
            <p:cNvSpPr/>
            <p:nvPr/>
          </p:nvSpPr>
          <p:spPr>
            <a:xfrm>
              <a:off x="1899735" y="1790475"/>
              <a:ext cx="510175" cy="510175"/>
            </a:xfrm>
            <a:custGeom>
              <a:rect b="b" l="l" r="r" t="t"/>
              <a:pathLst>
                <a:path extrusionOk="0" h="510175" w="510175">
                  <a:moveTo>
                    <a:pt x="0" y="0"/>
                  </a:moveTo>
                  <a:lnTo>
                    <a:pt x="510175" y="0"/>
                  </a:lnTo>
                  <a:lnTo>
                    <a:pt x="510175" y="510175"/>
                  </a:lnTo>
                  <a:lnTo>
                    <a:pt x="0" y="51017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18" name="Google Shape;318;p24"/>
            <p:cNvSpPr txBox="1"/>
            <p:nvPr/>
          </p:nvSpPr>
          <p:spPr>
            <a:xfrm>
              <a:off x="948287" y="-9525"/>
              <a:ext cx="2576596" cy="365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95" u="none" cap="none" strike="noStrike">
                  <a:solidFill>
                    <a:srgbClr val="0924A5"/>
                  </a:solidFill>
                  <a:latin typeface="Arial"/>
                  <a:ea typeface="Arial"/>
                  <a:cs typeface="Arial"/>
                  <a:sym typeface="Arial"/>
                </a:rPr>
                <a:t>Codificación</a:t>
              </a:r>
              <a:endParaRPr/>
            </a:p>
          </p:txBody>
        </p:sp>
      </p:grpSp>
      <p:grpSp>
        <p:nvGrpSpPr>
          <p:cNvPr id="319" name="Google Shape;319;p24"/>
          <p:cNvGrpSpPr/>
          <p:nvPr/>
        </p:nvGrpSpPr>
        <p:grpSpPr>
          <a:xfrm>
            <a:off x="6354430" y="2209866"/>
            <a:ext cx="3346288" cy="2930289"/>
            <a:chOff x="0" y="0"/>
            <a:chExt cx="4461717" cy="3907052"/>
          </a:xfrm>
        </p:grpSpPr>
        <p:sp>
          <p:nvSpPr>
            <p:cNvPr id="320" name="Google Shape;320;p24"/>
            <p:cNvSpPr/>
            <p:nvPr/>
          </p:nvSpPr>
          <p:spPr>
            <a:xfrm>
              <a:off x="234931" y="671640"/>
              <a:ext cx="4226786" cy="3235412"/>
            </a:xfrm>
            <a:custGeom>
              <a:rect b="b" l="l" r="r" t="t"/>
              <a:pathLst>
                <a:path extrusionOk="0" h="3235412" w="4226786">
                  <a:moveTo>
                    <a:pt x="0" y="0"/>
                  </a:moveTo>
                  <a:lnTo>
                    <a:pt x="4226786" y="0"/>
                  </a:lnTo>
                  <a:lnTo>
                    <a:pt x="4226786" y="3235413"/>
                  </a:lnTo>
                  <a:lnTo>
                    <a:pt x="0" y="323541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21" name="Google Shape;321;p24"/>
            <p:cNvSpPr/>
            <p:nvPr/>
          </p:nvSpPr>
          <p:spPr>
            <a:xfrm>
              <a:off x="2066798" y="0"/>
              <a:ext cx="810490" cy="954469"/>
            </a:xfrm>
            <a:custGeom>
              <a:rect b="b" l="l" r="r" t="t"/>
              <a:pathLst>
                <a:path extrusionOk="0" h="954469" w="810490">
                  <a:moveTo>
                    <a:pt x="0" y="0"/>
                  </a:moveTo>
                  <a:lnTo>
                    <a:pt x="810490" y="0"/>
                  </a:lnTo>
                  <a:lnTo>
                    <a:pt x="810490" y="954469"/>
                  </a:lnTo>
                  <a:lnTo>
                    <a:pt x="0" y="95446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22" name="Google Shape;322;p24"/>
            <p:cNvSpPr txBox="1"/>
            <p:nvPr/>
          </p:nvSpPr>
          <p:spPr>
            <a:xfrm>
              <a:off x="0" y="477235"/>
              <a:ext cx="2066798" cy="5340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00" u="none" cap="none" strike="noStrike">
                  <a:solidFill>
                    <a:srgbClr val="7EC1C8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Gráficas</a:t>
              </a:r>
              <a:endParaRPr/>
            </a:p>
          </p:txBody>
        </p:sp>
      </p:grpSp>
      <p:sp>
        <p:nvSpPr>
          <p:cNvPr id="323" name="Google Shape;323;p24"/>
          <p:cNvSpPr txBox="1"/>
          <p:nvPr/>
        </p:nvSpPr>
        <p:spPr>
          <a:xfrm>
            <a:off x="8836343" y="6481498"/>
            <a:ext cx="613839" cy="152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‹Nº›12</a:t>
            </a:r>
            <a:endParaRPr/>
          </a:p>
        </p:txBody>
      </p:sp>
      <p:sp>
        <p:nvSpPr>
          <p:cNvPr id="324" name="Google Shape;324;p24"/>
          <p:cNvSpPr txBox="1"/>
          <p:nvPr/>
        </p:nvSpPr>
        <p:spPr>
          <a:xfrm>
            <a:off x="449468" y="6469426"/>
            <a:ext cx="2888788" cy="19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25" name="Google Shape;325;p24"/>
          <p:cNvSpPr txBox="1"/>
          <p:nvPr/>
        </p:nvSpPr>
        <p:spPr>
          <a:xfrm>
            <a:off x="3295585" y="1219311"/>
            <a:ext cx="3321616" cy="409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Resumen del proyecto</a:t>
            </a:r>
            <a:endParaRPr/>
          </a:p>
        </p:txBody>
      </p:sp>
      <p:sp>
        <p:nvSpPr>
          <p:cNvPr id="326" name="Google Shape;326;p24"/>
          <p:cNvSpPr txBox="1"/>
          <p:nvPr/>
        </p:nvSpPr>
        <p:spPr>
          <a:xfrm>
            <a:off x="685800" y="361950"/>
            <a:ext cx="8541187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5. Conclusión</a:t>
            </a:r>
            <a:endParaRPr/>
          </a:p>
        </p:txBody>
      </p:sp>
      <p:sp>
        <p:nvSpPr>
          <p:cNvPr id="327" name="Google Shape;327;p24"/>
          <p:cNvSpPr txBox="1"/>
          <p:nvPr/>
        </p:nvSpPr>
        <p:spPr>
          <a:xfrm>
            <a:off x="5398341" y="6481565"/>
            <a:ext cx="3744922" cy="152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Variables que han mejorado la expectativa de vida en diferentes paises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/>
          <p:nvPr/>
        </p:nvSpPr>
        <p:spPr>
          <a:xfrm>
            <a:off x="0" y="0"/>
            <a:ext cx="9896475" cy="6858000"/>
          </a:xfrm>
          <a:custGeom>
            <a:rect b="b" l="l" r="r" t="t"/>
            <a:pathLst>
              <a:path extrusionOk="0" h="6858000" w="9896475">
                <a:moveTo>
                  <a:pt x="0" y="0"/>
                </a:moveTo>
                <a:lnTo>
                  <a:pt x="9896475" y="0"/>
                </a:lnTo>
                <a:lnTo>
                  <a:pt x="989647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47" r="-46" t="0"/>
            </a:stretch>
          </a:blipFill>
          <a:ln>
            <a:noFill/>
          </a:ln>
        </p:spPr>
      </p:sp>
      <p:sp>
        <p:nvSpPr>
          <p:cNvPr id="337" name="Google Shape;337;p25"/>
          <p:cNvSpPr/>
          <p:nvPr/>
        </p:nvSpPr>
        <p:spPr>
          <a:xfrm>
            <a:off x="2" y="0"/>
            <a:ext cx="9899617" cy="6858000"/>
          </a:xfrm>
          <a:custGeom>
            <a:rect b="b" l="l" r="r" t="t"/>
            <a:pathLst>
              <a:path extrusionOk="0" h="9144000" w="13199490">
                <a:moveTo>
                  <a:pt x="0" y="0"/>
                </a:moveTo>
                <a:lnTo>
                  <a:pt x="13199490" y="0"/>
                </a:lnTo>
                <a:lnTo>
                  <a:pt x="13199490" y="9144000"/>
                </a:lnTo>
                <a:lnTo>
                  <a:pt x="0" y="9144000"/>
                </a:lnTo>
                <a:close/>
              </a:path>
            </a:pathLst>
          </a:custGeom>
          <a:solidFill>
            <a:srgbClr val="1428A0">
              <a:alpha val="89411"/>
            </a:srgbClr>
          </a:solidFill>
          <a:ln>
            <a:noFill/>
          </a:ln>
        </p:spPr>
      </p:sp>
      <p:sp>
        <p:nvSpPr>
          <p:cNvPr id="338" name="Google Shape;338;p25"/>
          <p:cNvSpPr txBox="1"/>
          <p:nvPr/>
        </p:nvSpPr>
        <p:spPr>
          <a:xfrm>
            <a:off x="449468" y="5648457"/>
            <a:ext cx="9000714" cy="759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sp>
        <p:nvSpPr>
          <p:cNvPr id="339" name="Google Shape;339;p25"/>
          <p:cNvSpPr/>
          <p:nvPr/>
        </p:nvSpPr>
        <p:spPr>
          <a:xfrm>
            <a:off x="3711822" y="3022951"/>
            <a:ext cx="2476006" cy="812098"/>
          </a:xfrm>
          <a:custGeom>
            <a:rect b="b" l="l" r="r" t="t"/>
            <a:pathLst>
              <a:path extrusionOk="0" h="812098" w="2476006">
                <a:moveTo>
                  <a:pt x="0" y="0"/>
                </a:moveTo>
                <a:lnTo>
                  <a:pt x="2476006" y="0"/>
                </a:lnTo>
                <a:lnTo>
                  <a:pt x="2476006" y="812098"/>
                </a:lnTo>
                <a:lnTo>
                  <a:pt x="0" y="812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-126" t="0"/>
            </a:stretch>
          </a:blipFill>
          <a:ln>
            <a:noFill/>
          </a:ln>
        </p:spPr>
      </p:sp>
      <p:sp>
        <p:nvSpPr>
          <p:cNvPr id="340" name="Google Shape;340;p25"/>
          <p:cNvSpPr/>
          <p:nvPr/>
        </p:nvSpPr>
        <p:spPr>
          <a:xfrm>
            <a:off x="449468" y="450000"/>
            <a:ext cx="1290568" cy="198000"/>
          </a:xfrm>
          <a:custGeom>
            <a:rect b="b" l="l" r="r" t="t"/>
            <a:pathLst>
              <a:path extrusionOk="0" h="198000" w="1290568">
                <a:moveTo>
                  <a:pt x="0" y="0"/>
                </a:moveTo>
                <a:lnTo>
                  <a:pt x="1290568" y="0"/>
                </a:lnTo>
                <a:lnTo>
                  <a:pt x="1290568" y="198000"/>
                </a:lnTo>
                <a:lnTo>
                  <a:pt x="0" y="19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>
            <a:off x="0" y="0"/>
            <a:ext cx="9902825" cy="6858000"/>
          </a:xfrm>
          <a:custGeom>
            <a:rect b="b" l="l" r="r" t="t"/>
            <a:pathLst>
              <a:path extrusionOk="0" h="6858000" w="9902825">
                <a:moveTo>
                  <a:pt x="0" y="0"/>
                </a:moveTo>
                <a:lnTo>
                  <a:pt x="9902825" y="0"/>
                </a:lnTo>
                <a:lnTo>
                  <a:pt x="99028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083" l="0" r="0" t="0"/>
            </a:stretch>
          </a:blipFill>
          <a:ln>
            <a:noFill/>
          </a:ln>
        </p:spPr>
      </p:sp>
      <p:cxnSp>
        <p:nvCxnSpPr>
          <p:cNvPr id="107" name="Google Shape;107;p14"/>
          <p:cNvCxnSpPr/>
          <p:nvPr/>
        </p:nvCxnSpPr>
        <p:spPr>
          <a:xfrm rot="3634">
            <a:off x="444703" y="6424935"/>
            <a:ext cx="9010244" cy="0"/>
          </a:xfrm>
          <a:prstGeom prst="straightConnector1">
            <a:avLst/>
          </a:prstGeom>
          <a:noFill/>
          <a:ln cap="rnd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4"/>
          <p:cNvSpPr txBox="1"/>
          <p:nvPr/>
        </p:nvSpPr>
        <p:spPr>
          <a:xfrm>
            <a:off x="8836343" y="6481563"/>
            <a:ext cx="613839" cy="152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‹Nº2›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449468" y="6469426"/>
            <a:ext cx="2888788" cy="19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6113402" y="6481563"/>
            <a:ext cx="3082957" cy="152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Variables que mejoran la expectativa en diferentes paises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528795" y="333909"/>
            <a:ext cx="6479446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Variables que han mejorado la expectativa de vida en diferentes paises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711675" y="1714217"/>
            <a:ext cx="4197033" cy="304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UNIDAD 1. Introducción</a:t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528795" y="1745972"/>
            <a:ext cx="36005" cy="252031"/>
          </a:xfrm>
          <a:custGeom>
            <a:rect b="b" l="l" r="r" t="t"/>
            <a:pathLst>
              <a:path extrusionOk="0" h="336042" w="48006">
                <a:moveTo>
                  <a:pt x="0" y="0"/>
                </a:moveTo>
                <a:lnTo>
                  <a:pt x="48006" y="0"/>
                </a:lnTo>
                <a:lnTo>
                  <a:pt x="48006" y="336042"/>
                </a:lnTo>
                <a:lnTo>
                  <a:pt x="0" y="336042"/>
                </a:lnTo>
                <a:close/>
              </a:path>
            </a:pathLst>
          </a:custGeom>
          <a:solidFill>
            <a:srgbClr val="193EB0"/>
          </a:solidFill>
          <a:ln>
            <a:noFill/>
          </a:ln>
        </p:spPr>
      </p:sp>
      <p:sp>
        <p:nvSpPr>
          <p:cNvPr id="114" name="Google Shape;114;p14"/>
          <p:cNvSpPr txBox="1"/>
          <p:nvPr/>
        </p:nvSpPr>
        <p:spPr>
          <a:xfrm>
            <a:off x="711675" y="2190412"/>
            <a:ext cx="4197033" cy="304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UNIDAD 2. Objetivos</a:t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528795" y="2228512"/>
            <a:ext cx="36005" cy="252031"/>
          </a:xfrm>
          <a:custGeom>
            <a:rect b="b" l="l" r="r" t="t"/>
            <a:pathLst>
              <a:path extrusionOk="0" h="336042" w="48006">
                <a:moveTo>
                  <a:pt x="0" y="0"/>
                </a:moveTo>
                <a:lnTo>
                  <a:pt x="48006" y="0"/>
                </a:lnTo>
                <a:lnTo>
                  <a:pt x="48006" y="336042"/>
                </a:lnTo>
                <a:lnTo>
                  <a:pt x="0" y="336042"/>
                </a:lnTo>
                <a:close/>
              </a:path>
            </a:pathLst>
          </a:custGeom>
          <a:solidFill>
            <a:srgbClr val="193EB0"/>
          </a:solidFill>
          <a:ln>
            <a:noFill/>
          </a:ln>
        </p:spPr>
      </p:sp>
      <p:sp>
        <p:nvSpPr>
          <p:cNvPr id="116" name="Google Shape;116;p14"/>
          <p:cNvSpPr txBox="1"/>
          <p:nvPr/>
        </p:nvSpPr>
        <p:spPr>
          <a:xfrm>
            <a:off x="711675" y="2690848"/>
            <a:ext cx="4197033" cy="304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UNIDAD 3. Código</a:t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528795" y="2723785"/>
            <a:ext cx="36005" cy="252031"/>
          </a:xfrm>
          <a:custGeom>
            <a:rect b="b" l="l" r="r" t="t"/>
            <a:pathLst>
              <a:path extrusionOk="0" h="336042" w="48006">
                <a:moveTo>
                  <a:pt x="0" y="0"/>
                </a:moveTo>
                <a:lnTo>
                  <a:pt x="48006" y="0"/>
                </a:lnTo>
                <a:lnTo>
                  <a:pt x="48006" y="336042"/>
                </a:lnTo>
                <a:lnTo>
                  <a:pt x="0" y="336042"/>
                </a:lnTo>
                <a:close/>
              </a:path>
            </a:pathLst>
          </a:custGeom>
          <a:solidFill>
            <a:srgbClr val="193EB0"/>
          </a:solidFill>
          <a:ln>
            <a:noFill/>
          </a:ln>
        </p:spPr>
      </p:sp>
      <p:sp>
        <p:nvSpPr>
          <p:cNvPr id="118" name="Google Shape;118;p14"/>
          <p:cNvSpPr txBox="1"/>
          <p:nvPr/>
        </p:nvSpPr>
        <p:spPr>
          <a:xfrm>
            <a:off x="1550995" y="3128569"/>
            <a:ext cx="3400417" cy="6573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9" u="none" cap="none" strike="noStrike">
                <a:solidFill>
                  <a:srgbClr val="193EB0"/>
                </a:solidFill>
                <a:latin typeface="Arial"/>
                <a:ea typeface="Arial"/>
                <a:cs typeface="Arial"/>
                <a:sym typeface="Arial"/>
              </a:rPr>
              <a:t>3.1. Inicio</a:t>
            </a:r>
            <a:endParaRPr/>
          </a:p>
          <a:p>
            <a:pPr indent="0" lvl="0" marL="0" marR="0" rtl="0" algn="l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9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3.2. Clase AreaAnalyse()</a:t>
            </a:r>
            <a:endParaRPr/>
          </a:p>
          <a:p>
            <a:pPr indent="0" lvl="0" marL="0" marR="0" rtl="0" algn="l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9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3.3. Bucle While</a:t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528795" y="3928362"/>
            <a:ext cx="36005" cy="252032"/>
          </a:xfrm>
          <a:custGeom>
            <a:rect b="b" l="l" r="r" t="t"/>
            <a:pathLst>
              <a:path extrusionOk="0" h="336042" w="48006">
                <a:moveTo>
                  <a:pt x="0" y="0"/>
                </a:moveTo>
                <a:lnTo>
                  <a:pt x="48006" y="0"/>
                </a:lnTo>
                <a:lnTo>
                  <a:pt x="48006" y="336042"/>
                </a:lnTo>
                <a:lnTo>
                  <a:pt x="0" y="336042"/>
                </a:lnTo>
                <a:close/>
              </a:path>
            </a:pathLst>
          </a:custGeom>
          <a:solidFill>
            <a:srgbClr val="193EB0"/>
          </a:solidFill>
          <a:ln>
            <a:noFill/>
          </a:ln>
        </p:spPr>
      </p:sp>
      <p:sp>
        <p:nvSpPr>
          <p:cNvPr id="120" name="Google Shape;120;p14"/>
          <p:cNvSpPr txBox="1"/>
          <p:nvPr/>
        </p:nvSpPr>
        <p:spPr>
          <a:xfrm>
            <a:off x="667800" y="3895928"/>
            <a:ext cx="4197033" cy="304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UNIDAD 4. Gráficas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1532996" y="4329689"/>
            <a:ext cx="5636539" cy="6573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9" u="none" cap="none" strike="noStrike">
                <a:solidFill>
                  <a:srgbClr val="193EB0"/>
                </a:solidFill>
                <a:latin typeface="Arial"/>
                <a:ea typeface="Arial"/>
                <a:cs typeface="Arial"/>
                <a:sym typeface="Arial"/>
              </a:rPr>
              <a:t>4.1. Comparando todos los países en 3 áreas de vida</a:t>
            </a:r>
            <a:endParaRPr/>
          </a:p>
          <a:p>
            <a:pPr indent="0" lvl="0" marL="0" marR="0" rtl="0" algn="l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9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4.2. Comparando todos los países en 3 áreas de vida (2008 - 2023)</a:t>
            </a:r>
            <a:endParaRPr/>
          </a:p>
          <a:p>
            <a:pPr indent="0" lvl="0" marL="0" marR="0" rtl="0" algn="l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9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4.3. Comparando todos los países en el área de político</a:t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528795" y="5174267"/>
            <a:ext cx="36005" cy="252032"/>
          </a:xfrm>
          <a:custGeom>
            <a:rect b="b" l="l" r="r" t="t"/>
            <a:pathLst>
              <a:path extrusionOk="0" h="336042" w="48006">
                <a:moveTo>
                  <a:pt x="0" y="0"/>
                </a:moveTo>
                <a:lnTo>
                  <a:pt x="48006" y="0"/>
                </a:lnTo>
                <a:lnTo>
                  <a:pt x="48006" y="336042"/>
                </a:lnTo>
                <a:lnTo>
                  <a:pt x="0" y="336042"/>
                </a:lnTo>
                <a:close/>
              </a:path>
            </a:pathLst>
          </a:custGeom>
          <a:solidFill>
            <a:srgbClr val="193EB0"/>
          </a:solidFill>
          <a:ln>
            <a:noFill/>
          </a:ln>
        </p:spPr>
      </p:sp>
      <p:sp>
        <p:nvSpPr>
          <p:cNvPr id="123" name="Google Shape;123;p14"/>
          <p:cNvSpPr txBox="1"/>
          <p:nvPr/>
        </p:nvSpPr>
        <p:spPr>
          <a:xfrm>
            <a:off x="685800" y="5187011"/>
            <a:ext cx="4197033" cy="304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UNIDAD 5. Conclusión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/>
          <p:nvPr/>
        </p:nvSpPr>
        <p:spPr>
          <a:xfrm>
            <a:off x="0" y="0"/>
            <a:ext cx="9902825" cy="6858000"/>
          </a:xfrm>
          <a:custGeom>
            <a:rect b="b" l="l" r="r" t="t"/>
            <a:pathLst>
              <a:path extrusionOk="0" h="6858000" w="9902825">
                <a:moveTo>
                  <a:pt x="0" y="0"/>
                </a:moveTo>
                <a:lnTo>
                  <a:pt x="9902825" y="0"/>
                </a:lnTo>
                <a:lnTo>
                  <a:pt x="99028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083" l="0" r="0" t="0"/>
            </a:stretch>
          </a:blipFill>
          <a:ln>
            <a:noFill/>
          </a:ln>
        </p:spPr>
      </p:sp>
      <p:cxnSp>
        <p:nvCxnSpPr>
          <p:cNvPr id="133" name="Google Shape;133;p15"/>
          <p:cNvCxnSpPr/>
          <p:nvPr/>
        </p:nvCxnSpPr>
        <p:spPr>
          <a:xfrm rot="3634">
            <a:off x="444705" y="6424935"/>
            <a:ext cx="9010244" cy="0"/>
          </a:xfrm>
          <a:prstGeom prst="straightConnector1">
            <a:avLst/>
          </a:prstGeom>
          <a:noFill/>
          <a:ln cap="rnd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15"/>
          <p:cNvSpPr txBox="1"/>
          <p:nvPr/>
        </p:nvSpPr>
        <p:spPr>
          <a:xfrm>
            <a:off x="8836343" y="6481565"/>
            <a:ext cx="613839" cy="152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‹Nº3›</a:t>
            </a:r>
            <a:endParaRPr/>
          </a:p>
        </p:txBody>
      </p:sp>
      <p:sp>
        <p:nvSpPr>
          <p:cNvPr id="135" name="Google Shape;135;p15"/>
          <p:cNvSpPr txBox="1"/>
          <p:nvPr/>
        </p:nvSpPr>
        <p:spPr>
          <a:xfrm>
            <a:off x="449468" y="6469430"/>
            <a:ext cx="2888788" cy="19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694746" y="2095280"/>
            <a:ext cx="85039" cy="2493228"/>
          </a:xfrm>
          <a:custGeom>
            <a:rect b="b" l="l" r="r" t="t"/>
            <a:pathLst>
              <a:path extrusionOk="0" h="2345817" w="80010">
                <a:moveTo>
                  <a:pt x="0" y="0"/>
                </a:moveTo>
                <a:lnTo>
                  <a:pt x="80010" y="0"/>
                </a:lnTo>
                <a:lnTo>
                  <a:pt x="80010" y="2345817"/>
                </a:lnTo>
                <a:lnTo>
                  <a:pt x="0" y="2345817"/>
                </a:lnTo>
                <a:close/>
              </a:path>
            </a:pathLst>
          </a:custGeom>
          <a:solidFill>
            <a:srgbClr val="1428A0"/>
          </a:solidFill>
          <a:ln>
            <a:noFill/>
          </a:ln>
        </p:spPr>
      </p:sp>
      <p:sp>
        <p:nvSpPr>
          <p:cNvPr id="137" name="Google Shape;137;p15"/>
          <p:cNvSpPr/>
          <p:nvPr/>
        </p:nvSpPr>
        <p:spPr>
          <a:xfrm>
            <a:off x="685800" y="5217267"/>
            <a:ext cx="60008" cy="323183"/>
          </a:xfrm>
          <a:custGeom>
            <a:rect b="b" l="l" r="r" t="t"/>
            <a:pathLst>
              <a:path extrusionOk="0" h="430911" w="80010">
                <a:moveTo>
                  <a:pt x="0" y="0"/>
                </a:moveTo>
                <a:lnTo>
                  <a:pt x="80010" y="0"/>
                </a:lnTo>
                <a:lnTo>
                  <a:pt x="80010" y="430911"/>
                </a:lnTo>
                <a:lnTo>
                  <a:pt x="0" y="430911"/>
                </a:lnTo>
                <a:close/>
              </a:path>
            </a:pathLst>
          </a:custGeom>
          <a:solidFill>
            <a:srgbClr val="1428A0"/>
          </a:solidFill>
          <a:ln>
            <a:noFill/>
          </a:ln>
        </p:spPr>
      </p:sp>
      <p:sp>
        <p:nvSpPr>
          <p:cNvPr id="138" name="Google Shape;138;p15"/>
          <p:cNvSpPr txBox="1"/>
          <p:nvPr/>
        </p:nvSpPr>
        <p:spPr>
          <a:xfrm>
            <a:off x="955714" y="5169702"/>
            <a:ext cx="2631915" cy="370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9" u="none" cap="none" strike="noStrik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 Course</a:t>
            </a:r>
            <a:endParaRPr/>
          </a:p>
        </p:txBody>
      </p:sp>
      <p:sp>
        <p:nvSpPr>
          <p:cNvPr id="139" name="Google Shape;139;p15"/>
          <p:cNvSpPr txBox="1"/>
          <p:nvPr/>
        </p:nvSpPr>
        <p:spPr>
          <a:xfrm>
            <a:off x="1018479" y="2081879"/>
            <a:ext cx="7572900" cy="23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 que han mejorado la expectativa de vida en diferentes </a:t>
            </a:r>
            <a:r>
              <a:rPr lang="en-US" sz="4399"/>
              <a:t>países</a:t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1018479" y="4245543"/>
            <a:ext cx="5479711" cy="342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Hallacas01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5398341" y="6481565"/>
            <a:ext cx="3744922" cy="152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Variables que han mejorado la expectativa de vida en diferentes paises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/>
          <p:nvPr/>
        </p:nvSpPr>
        <p:spPr>
          <a:xfrm>
            <a:off x="0" y="0"/>
            <a:ext cx="9896475" cy="6858000"/>
          </a:xfrm>
          <a:custGeom>
            <a:rect b="b" l="l" r="r" t="t"/>
            <a:pathLst>
              <a:path extrusionOk="0" h="6858000" w="9896475">
                <a:moveTo>
                  <a:pt x="0" y="0"/>
                </a:moveTo>
                <a:lnTo>
                  <a:pt x="9896475" y="0"/>
                </a:lnTo>
                <a:lnTo>
                  <a:pt x="989647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083" l="-31" r="-30" t="0"/>
            </a:stretch>
          </a:blipFill>
          <a:ln>
            <a:noFill/>
          </a:ln>
        </p:spPr>
      </p:sp>
      <p:cxnSp>
        <p:nvCxnSpPr>
          <p:cNvPr id="151" name="Google Shape;151;p16"/>
          <p:cNvCxnSpPr/>
          <p:nvPr/>
        </p:nvCxnSpPr>
        <p:spPr>
          <a:xfrm rot="3634">
            <a:off x="444703" y="6424935"/>
            <a:ext cx="9010244" cy="0"/>
          </a:xfrm>
          <a:prstGeom prst="straightConnector1">
            <a:avLst/>
          </a:prstGeom>
          <a:noFill/>
          <a:ln cap="rnd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16"/>
          <p:cNvSpPr txBox="1"/>
          <p:nvPr/>
        </p:nvSpPr>
        <p:spPr>
          <a:xfrm>
            <a:off x="8836343" y="6481563"/>
            <a:ext cx="613839" cy="152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‹Nº›4</a:t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449468" y="6469426"/>
            <a:ext cx="2888788" cy="19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601962" y="1390897"/>
            <a:ext cx="8541300" cy="4028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En el presente proyecto, nos proponemos a explorar y analizar las expectativas de vida en 10 países. A través de un enfoque comparativo, identificaremos los cinco países con las mejores expectativas de vida y los cinco que se encuentran en la posición opuesta. Este análisis no solo busca resaltar las disparidades en la salud y bienestar de las poblaciones, sino también ofrecer una comprensión más profunda de los factores que influyen en estos indicadores. Al final, nuestro objetivo es proporcionar información valiosa que contribuya a la discusión sobre el desarrollo social y económico a nivel global.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449468" y="504825"/>
            <a:ext cx="8541187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05105" lvl="1" marL="410209" marR="0" rtl="0" algn="l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99"/>
              <a:buFont typeface="Arial"/>
              <a:buAutoNum type="arabicPeriod"/>
            </a:pPr>
            <a:r>
              <a:rPr b="0" i="0" lang="en-US" sz="18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Introducion </a:t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5398341" y="6481565"/>
            <a:ext cx="3744922" cy="152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Variables que han mejorado la expectativa de vida en diferentes paises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/>
          <p:nvPr/>
        </p:nvSpPr>
        <p:spPr>
          <a:xfrm>
            <a:off x="0" y="0"/>
            <a:ext cx="9896475" cy="6858000"/>
          </a:xfrm>
          <a:custGeom>
            <a:rect b="b" l="l" r="r" t="t"/>
            <a:pathLst>
              <a:path extrusionOk="0" h="6858000" w="9896475">
                <a:moveTo>
                  <a:pt x="0" y="0"/>
                </a:moveTo>
                <a:lnTo>
                  <a:pt x="9896475" y="0"/>
                </a:lnTo>
                <a:lnTo>
                  <a:pt x="989647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083" l="-31" r="-30" t="0"/>
            </a:stretch>
          </a:blipFill>
          <a:ln>
            <a:noFill/>
          </a:ln>
        </p:spPr>
      </p:sp>
      <p:cxnSp>
        <p:nvCxnSpPr>
          <p:cNvPr id="166" name="Google Shape;166;p17"/>
          <p:cNvCxnSpPr/>
          <p:nvPr/>
        </p:nvCxnSpPr>
        <p:spPr>
          <a:xfrm rot="3634">
            <a:off x="444703" y="6424935"/>
            <a:ext cx="9010244" cy="0"/>
          </a:xfrm>
          <a:prstGeom prst="straightConnector1">
            <a:avLst/>
          </a:prstGeom>
          <a:noFill/>
          <a:ln cap="rnd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17"/>
          <p:cNvSpPr txBox="1"/>
          <p:nvPr/>
        </p:nvSpPr>
        <p:spPr>
          <a:xfrm>
            <a:off x="8836343" y="6481563"/>
            <a:ext cx="613839" cy="152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‹Nº5</a:t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449468" y="6469426"/>
            <a:ext cx="2888788" cy="19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449468" y="1834687"/>
            <a:ext cx="8055439" cy="266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88900" lvl="1" marL="168910" marR="0" rtl="0" algn="l">
              <a:lnSpc>
                <a:spcPct val="154142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Comparar los países en una variable de vida</a:t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685800" y="354150"/>
            <a:ext cx="8541187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Objetivos</a:t>
            </a:r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449468" y="2193277"/>
            <a:ext cx="8055439" cy="2820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88900" lvl="1" marL="168910" marR="0" rtl="0" algn="l">
              <a:lnSpc>
                <a:spcPct val="154142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Comparar los países desde el 2008 hasta el 2023 en una variable de vida</a:t>
            </a:r>
            <a:endParaRPr/>
          </a:p>
        </p:txBody>
      </p:sp>
      <p:sp>
        <p:nvSpPr>
          <p:cNvPr id="172" name="Google Shape;172;p17"/>
          <p:cNvSpPr txBox="1"/>
          <p:nvPr/>
        </p:nvSpPr>
        <p:spPr>
          <a:xfrm>
            <a:off x="449468" y="2562780"/>
            <a:ext cx="8055439" cy="266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88900" lvl="1" marL="168910" marR="0" rtl="0" algn="l">
              <a:lnSpc>
                <a:spcPct val="154142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Comparar la política de todos los países</a:t>
            </a:r>
            <a:endParaRPr/>
          </a:p>
        </p:txBody>
      </p:sp>
      <p:sp>
        <p:nvSpPr>
          <p:cNvPr id="173" name="Google Shape;173;p17"/>
          <p:cNvSpPr txBox="1"/>
          <p:nvPr/>
        </p:nvSpPr>
        <p:spPr>
          <a:xfrm>
            <a:off x="449468" y="1392375"/>
            <a:ext cx="3118450" cy="409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449468" y="3191386"/>
            <a:ext cx="3118450" cy="409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Dar a entender:</a:t>
            </a:r>
            <a:endParaRPr/>
          </a:p>
        </p:txBody>
      </p:sp>
      <p:sp>
        <p:nvSpPr>
          <p:cNvPr id="175" name="Google Shape;175;p17"/>
          <p:cNvSpPr txBox="1"/>
          <p:nvPr/>
        </p:nvSpPr>
        <p:spPr>
          <a:xfrm>
            <a:off x="449468" y="3763555"/>
            <a:ext cx="8055439" cy="2820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88900" lvl="1" marL="168910" marR="0" rtl="0" algn="l">
              <a:lnSpc>
                <a:spcPct val="154142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Dar diferentes opciones a las personas para hacer un cambio en sus vidas</a:t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449468" y="4133058"/>
            <a:ext cx="8055439" cy="5487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88900" lvl="1" marL="168910" marR="0" rtl="0" algn="l">
              <a:lnSpc>
                <a:spcPct val="154142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Hacer consciencia de que aplicando mejores decisiones se puede lograr un mejor estilo de vida sin importar el país</a:t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5398341" y="6481565"/>
            <a:ext cx="3744922" cy="152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Variables que han mejorado la expectativa de vida en diferentes paises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/>
          <p:nvPr/>
        </p:nvSpPr>
        <p:spPr>
          <a:xfrm>
            <a:off x="0" y="0"/>
            <a:ext cx="9896475" cy="6858000"/>
          </a:xfrm>
          <a:custGeom>
            <a:rect b="b" l="l" r="r" t="t"/>
            <a:pathLst>
              <a:path extrusionOk="0" h="6858000" w="9896475">
                <a:moveTo>
                  <a:pt x="0" y="0"/>
                </a:moveTo>
                <a:lnTo>
                  <a:pt x="9896475" y="0"/>
                </a:lnTo>
                <a:lnTo>
                  <a:pt x="989647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083" l="-31" r="-30" t="0"/>
            </a:stretch>
          </a:blipFill>
          <a:ln>
            <a:noFill/>
          </a:ln>
        </p:spPr>
      </p:sp>
      <p:cxnSp>
        <p:nvCxnSpPr>
          <p:cNvPr id="187" name="Google Shape;187;p18"/>
          <p:cNvCxnSpPr/>
          <p:nvPr/>
        </p:nvCxnSpPr>
        <p:spPr>
          <a:xfrm rot="3634">
            <a:off x="444703" y="6424935"/>
            <a:ext cx="9010244" cy="0"/>
          </a:xfrm>
          <a:prstGeom prst="straightConnector1">
            <a:avLst/>
          </a:prstGeom>
          <a:noFill/>
          <a:ln cap="rnd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p18"/>
          <p:cNvSpPr/>
          <p:nvPr/>
        </p:nvSpPr>
        <p:spPr>
          <a:xfrm>
            <a:off x="449468" y="2027903"/>
            <a:ext cx="3406283" cy="2160097"/>
          </a:xfrm>
          <a:custGeom>
            <a:rect b="b" l="l" r="r" t="t"/>
            <a:pathLst>
              <a:path extrusionOk="0" h="2160097" w="3406283">
                <a:moveTo>
                  <a:pt x="0" y="0"/>
                </a:moveTo>
                <a:lnTo>
                  <a:pt x="3406283" y="0"/>
                </a:lnTo>
                <a:lnTo>
                  <a:pt x="3406283" y="2160097"/>
                </a:lnTo>
                <a:lnTo>
                  <a:pt x="0" y="21600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75901" l="-52203" r="-185943" t="-107376"/>
            </a:stretch>
          </a:blipFill>
          <a:ln cap="sq" cmpd="sng" w="47625">
            <a:solidFill>
              <a:srgbClr val="1328A1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9" name="Google Shape;189;p18"/>
          <p:cNvSpPr/>
          <p:nvPr/>
        </p:nvSpPr>
        <p:spPr>
          <a:xfrm>
            <a:off x="5800284" y="2222688"/>
            <a:ext cx="3706666" cy="1206312"/>
          </a:xfrm>
          <a:custGeom>
            <a:rect b="b" l="l" r="r" t="t"/>
            <a:pathLst>
              <a:path extrusionOk="0" h="1206312" w="3706666">
                <a:moveTo>
                  <a:pt x="0" y="0"/>
                </a:moveTo>
                <a:lnTo>
                  <a:pt x="3706666" y="0"/>
                </a:lnTo>
                <a:lnTo>
                  <a:pt x="3706666" y="1206312"/>
                </a:lnTo>
                <a:lnTo>
                  <a:pt x="0" y="1206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30215" l="-9783" r="-11087" t="-29953"/>
            </a:stretch>
          </a:blipFill>
          <a:ln cap="rnd" cmpd="sng" w="47625">
            <a:solidFill>
              <a:srgbClr val="0924A5"/>
            </a:solidFill>
            <a:prstDash val="solid"/>
            <a:round/>
            <a:headEnd len="sm" w="sm" type="none"/>
            <a:tailEnd len="sm" w="sm" type="none"/>
          </a:ln>
        </p:spPr>
      </p:sp>
      <p:graphicFrame>
        <p:nvGraphicFramePr>
          <p:cNvPr id="190" name="Google Shape;190;p18"/>
          <p:cNvGraphicFramePr/>
          <p:nvPr/>
        </p:nvGraphicFramePr>
        <p:xfrm>
          <a:off x="6183573" y="41880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{E6674FC4-A3D5-4505-B26D-D7791A35F0AE}</a:tableStyleId>
              </a:tblPr>
              <a:tblGrid>
                <a:gridCol w="2652775"/>
              </a:tblGrid>
              <a:tr h="566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AreaAnalyse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self.menu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comparation_countries()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comparation_time_countries()</a:t>
                      </a:r>
                      <a:endParaRPr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1" name="Google Shape;191;p18"/>
          <p:cNvSpPr txBox="1"/>
          <p:nvPr/>
        </p:nvSpPr>
        <p:spPr>
          <a:xfrm>
            <a:off x="8836343" y="6481563"/>
            <a:ext cx="613839" cy="152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‹Nº6›</a:t>
            </a:r>
            <a:endParaRPr/>
          </a:p>
        </p:txBody>
      </p:sp>
      <p:sp>
        <p:nvSpPr>
          <p:cNvPr id="192" name="Google Shape;192;p18"/>
          <p:cNvSpPr txBox="1"/>
          <p:nvPr/>
        </p:nvSpPr>
        <p:spPr>
          <a:xfrm>
            <a:off x="449468" y="6469426"/>
            <a:ext cx="2888788" cy="19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193" name="Google Shape;193;p18"/>
          <p:cNvSpPr txBox="1"/>
          <p:nvPr/>
        </p:nvSpPr>
        <p:spPr>
          <a:xfrm>
            <a:off x="449468" y="1277399"/>
            <a:ext cx="3495877" cy="5409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88836" lvl="1" marL="168910" marR="0" rtl="0" algn="l">
              <a:lnSpc>
                <a:spcPct val="154324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99"/>
              <a:buFont typeface="Arial"/>
              <a:buChar char="•"/>
            </a:pPr>
            <a:r>
              <a:rPr b="0" i="0" lang="en-US" sz="1399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Fuente del dataset: Creado por ChatGPT</a:t>
            </a:r>
            <a:endParaRPr/>
          </a:p>
          <a:p>
            <a:pPr indent="-111531" lvl="2" marL="334593" marR="0" rtl="0" algn="l">
              <a:lnSpc>
                <a:spcPct val="166076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Arial"/>
              <a:buChar char="⚬"/>
            </a:pPr>
            <a:r>
              <a:rPr b="0" i="0" lang="en-US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Información del dataset (0 valores nulos)</a:t>
            </a:r>
            <a:endParaRPr/>
          </a:p>
        </p:txBody>
      </p:sp>
      <p:sp>
        <p:nvSpPr>
          <p:cNvPr id="194" name="Google Shape;194;p18"/>
          <p:cNvSpPr txBox="1"/>
          <p:nvPr/>
        </p:nvSpPr>
        <p:spPr>
          <a:xfrm>
            <a:off x="602075" y="205232"/>
            <a:ext cx="8541187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Código</a:t>
            </a:r>
            <a:endParaRPr/>
          </a:p>
          <a:p>
            <a:pPr indent="0" lvl="0" marL="0" marR="0" rtl="0" algn="l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3.1. Inicio</a:t>
            </a:r>
            <a:endParaRPr/>
          </a:p>
        </p:txBody>
      </p:sp>
      <p:sp>
        <p:nvSpPr>
          <p:cNvPr id="195" name="Google Shape;195;p18"/>
          <p:cNvSpPr txBox="1"/>
          <p:nvPr/>
        </p:nvSpPr>
        <p:spPr>
          <a:xfrm>
            <a:off x="6423308" y="1277399"/>
            <a:ext cx="2787367" cy="807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88836" lvl="1" marL="168910" marR="0" rtl="0" algn="l">
              <a:lnSpc>
                <a:spcPct val="154324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99"/>
              <a:buFont typeface="Arial"/>
              <a:buChar char="•"/>
            </a:pPr>
            <a:r>
              <a:rPr b="0" i="0" lang="en-US" sz="1399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Librerías utilizadas en el código</a:t>
            </a:r>
            <a:endParaRPr/>
          </a:p>
          <a:p>
            <a:pPr indent="-111497" lvl="2" marL="334492" marR="0" rtl="0" algn="l">
              <a:lnSpc>
                <a:spcPct val="166204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99"/>
              <a:buFont typeface="Arial"/>
              <a:buChar char="⚬"/>
            </a:pPr>
            <a:r>
              <a:rPr b="0" i="0" lang="en-US" sz="1299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Matplotlib: Gráficas</a:t>
            </a:r>
            <a:endParaRPr/>
          </a:p>
          <a:p>
            <a:pPr indent="-111531" lvl="2" marL="334593" marR="0" rtl="0" algn="l">
              <a:lnSpc>
                <a:spcPct val="166076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Arial"/>
              <a:buChar char="⚬"/>
            </a:pPr>
            <a:r>
              <a:rPr b="0" i="0" lang="en-US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Pandas: Análisis de datos</a:t>
            </a:r>
            <a:endParaRPr/>
          </a:p>
        </p:txBody>
      </p:sp>
      <p:sp>
        <p:nvSpPr>
          <p:cNvPr id="196" name="Google Shape;196;p18"/>
          <p:cNvSpPr txBox="1"/>
          <p:nvPr/>
        </p:nvSpPr>
        <p:spPr>
          <a:xfrm>
            <a:off x="826224" y="5049480"/>
            <a:ext cx="2652772" cy="5487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88900" lvl="1" marL="168910" marR="0" rtl="0" algn="l">
              <a:lnSpc>
                <a:spcPct val="154142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 utilizó el paradigma OOP para manejar el proyecto</a:t>
            </a:r>
            <a:endParaRPr/>
          </a:p>
        </p:txBody>
      </p:sp>
      <p:cxnSp>
        <p:nvCxnSpPr>
          <p:cNvPr id="197" name="Google Shape;197;p18"/>
          <p:cNvCxnSpPr/>
          <p:nvPr/>
        </p:nvCxnSpPr>
        <p:spPr>
          <a:xfrm>
            <a:off x="3478996" y="5361931"/>
            <a:ext cx="2464568" cy="119"/>
          </a:xfrm>
          <a:prstGeom prst="straightConnector1">
            <a:avLst/>
          </a:prstGeom>
          <a:noFill/>
          <a:ln cap="flat" cmpd="sng" w="38100">
            <a:solidFill>
              <a:srgbClr val="0924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8" name="Google Shape;198;p18"/>
          <p:cNvSpPr txBox="1"/>
          <p:nvPr/>
        </p:nvSpPr>
        <p:spPr>
          <a:xfrm>
            <a:off x="5398341" y="6481565"/>
            <a:ext cx="3744922" cy="152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Variables que han mejorado la expectativa de vida en diferentes paises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/>
          <p:nvPr/>
        </p:nvSpPr>
        <p:spPr>
          <a:xfrm>
            <a:off x="0" y="0"/>
            <a:ext cx="9896475" cy="6858000"/>
          </a:xfrm>
          <a:custGeom>
            <a:rect b="b" l="l" r="r" t="t"/>
            <a:pathLst>
              <a:path extrusionOk="0" h="6858000" w="9896475">
                <a:moveTo>
                  <a:pt x="0" y="0"/>
                </a:moveTo>
                <a:lnTo>
                  <a:pt x="9896475" y="0"/>
                </a:lnTo>
                <a:lnTo>
                  <a:pt x="989647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083" l="-31" r="-30" t="0"/>
            </a:stretch>
          </a:blipFill>
          <a:ln>
            <a:noFill/>
          </a:ln>
        </p:spPr>
      </p:sp>
      <p:cxnSp>
        <p:nvCxnSpPr>
          <p:cNvPr id="208" name="Google Shape;208;p19"/>
          <p:cNvCxnSpPr/>
          <p:nvPr/>
        </p:nvCxnSpPr>
        <p:spPr>
          <a:xfrm rot="3634">
            <a:off x="444703" y="6424935"/>
            <a:ext cx="9010244" cy="0"/>
          </a:xfrm>
          <a:prstGeom prst="straightConnector1">
            <a:avLst/>
          </a:prstGeom>
          <a:noFill/>
          <a:ln cap="rnd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19"/>
          <p:cNvSpPr txBox="1"/>
          <p:nvPr/>
        </p:nvSpPr>
        <p:spPr>
          <a:xfrm>
            <a:off x="8836343" y="6481563"/>
            <a:ext cx="613839" cy="152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‹Nº7›</a:t>
            </a:r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449468" y="6469426"/>
            <a:ext cx="2888788" cy="19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11" name="Google Shape;211;p19"/>
          <p:cNvSpPr txBox="1"/>
          <p:nvPr/>
        </p:nvSpPr>
        <p:spPr>
          <a:xfrm>
            <a:off x="586690" y="1594871"/>
            <a:ext cx="3107030" cy="409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Clase </a:t>
            </a:r>
            <a:r>
              <a:rPr b="1" i="0" lang="en-US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AreaAnalyse()</a:t>
            </a:r>
            <a:endParaRPr/>
          </a:p>
        </p:txBody>
      </p:sp>
      <p:sp>
        <p:nvSpPr>
          <p:cNvPr id="212" name="Google Shape;212;p19"/>
          <p:cNvSpPr txBox="1"/>
          <p:nvPr/>
        </p:nvSpPr>
        <p:spPr>
          <a:xfrm>
            <a:off x="669488" y="215721"/>
            <a:ext cx="8541187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Código</a:t>
            </a:r>
            <a:endParaRPr/>
          </a:p>
          <a:p>
            <a:pPr indent="0" lvl="0" marL="0" marR="0" rtl="0" algn="l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3.2. Clase AreaAnalyse()</a:t>
            </a:r>
            <a:endParaRPr/>
          </a:p>
        </p:txBody>
      </p:sp>
      <p:sp>
        <p:nvSpPr>
          <p:cNvPr id="213" name="Google Shape;213;p19"/>
          <p:cNvSpPr txBox="1"/>
          <p:nvPr/>
        </p:nvSpPr>
        <p:spPr>
          <a:xfrm>
            <a:off x="152663" y="2255169"/>
            <a:ext cx="3975085" cy="323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4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La clase </a:t>
            </a:r>
            <a:r>
              <a:rPr b="0" i="0" lang="en-US" sz="1300" u="none" cap="none" strike="noStrike">
                <a:solidFill>
                  <a:srgbClr val="FF5757"/>
                </a:solidFill>
                <a:latin typeface="Arial"/>
                <a:ea typeface="Arial"/>
                <a:cs typeface="Arial"/>
                <a:sym typeface="Arial"/>
              </a:rPr>
              <a:t>AreaAnalyse()</a:t>
            </a:r>
            <a:r>
              <a:rPr b="0" i="0" lang="en-US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incluye 3 métodos que permiten realizar el análisis correspondiente. Los métodos son:</a:t>
            </a:r>
            <a:endParaRPr/>
          </a:p>
          <a:p>
            <a:pPr indent="0" lvl="0" marL="0" marR="0" rtl="0" algn="just">
              <a:lnSpc>
                <a:spcPct val="154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336" lvl="1" marL="280671" marR="0" rtl="0" algn="just">
              <a:lnSpc>
                <a:spcPct val="154153"/>
              </a:lnSpc>
              <a:spcBef>
                <a:spcPts val="0"/>
              </a:spcBef>
              <a:spcAft>
                <a:spcPts val="0"/>
              </a:spcAft>
              <a:buClr>
                <a:srgbClr val="5271FF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rgbClr val="5271FF"/>
                </a:solidFill>
                <a:latin typeface="Arial"/>
                <a:ea typeface="Arial"/>
                <a:cs typeface="Arial"/>
                <a:sym typeface="Arial"/>
              </a:rPr>
              <a:t>read_data()</a:t>
            </a:r>
            <a:r>
              <a:rPr b="0" i="0" lang="en-US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 Obtener un dataframe</a:t>
            </a:r>
            <a:endParaRPr/>
          </a:p>
          <a:p>
            <a:pPr indent="-140336" lvl="1" marL="280671" marR="0" rtl="0" algn="just">
              <a:lnSpc>
                <a:spcPct val="154153"/>
              </a:lnSpc>
              <a:spcBef>
                <a:spcPts val="0"/>
              </a:spcBef>
              <a:spcAft>
                <a:spcPts val="0"/>
              </a:spcAft>
              <a:buClr>
                <a:srgbClr val="7ED957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rgbClr val="7ED957"/>
                </a:solidFill>
                <a:latin typeface="Arial"/>
                <a:ea typeface="Arial"/>
                <a:cs typeface="Arial"/>
                <a:sym typeface="Arial"/>
              </a:rPr>
              <a:t>comparation_countries():</a:t>
            </a:r>
            <a:r>
              <a:rPr b="0" i="0" lang="en-US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Compara los 10 países en un área de vida</a:t>
            </a:r>
            <a:endParaRPr/>
          </a:p>
          <a:p>
            <a:pPr indent="-140336" lvl="1" marL="280671" marR="0" rtl="0" algn="just">
              <a:lnSpc>
                <a:spcPct val="154153"/>
              </a:lnSpc>
              <a:spcBef>
                <a:spcPts val="0"/>
              </a:spcBef>
              <a:spcAft>
                <a:spcPts val="0"/>
              </a:spcAft>
              <a:buClr>
                <a:srgbClr val="FF914D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rgbClr val="FF914D"/>
                </a:solidFill>
                <a:latin typeface="Arial"/>
                <a:ea typeface="Arial"/>
                <a:cs typeface="Arial"/>
                <a:sym typeface="Arial"/>
              </a:rPr>
              <a:t>comparation_time_countries()</a:t>
            </a:r>
            <a:r>
              <a:rPr b="0" i="0" lang="en-US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 Compara los 10 países desde el 2008 hasta el 2023 en un área de vida</a:t>
            </a:r>
            <a:endParaRPr/>
          </a:p>
          <a:p>
            <a:pPr indent="0" lvl="0" marL="0" marR="0" rtl="0" algn="just">
              <a:lnSpc>
                <a:spcPct val="154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4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La clase contiene una propiedad que es el menú del bucle while (se hablará de esto más adelante)</a:t>
            </a:r>
            <a:endParaRPr/>
          </a:p>
        </p:txBody>
      </p:sp>
      <p:grpSp>
        <p:nvGrpSpPr>
          <p:cNvPr id="214" name="Google Shape;214;p19"/>
          <p:cNvGrpSpPr/>
          <p:nvPr/>
        </p:nvGrpSpPr>
        <p:grpSpPr>
          <a:xfrm>
            <a:off x="4393761" y="1642496"/>
            <a:ext cx="5319847" cy="4308635"/>
            <a:chOff x="0" y="0"/>
            <a:chExt cx="7093130" cy="5744847"/>
          </a:xfrm>
        </p:grpSpPr>
        <p:sp>
          <p:nvSpPr>
            <p:cNvPr id="215" name="Google Shape;215;p19"/>
            <p:cNvSpPr/>
            <p:nvPr/>
          </p:nvSpPr>
          <p:spPr>
            <a:xfrm>
              <a:off x="0" y="0"/>
              <a:ext cx="5295846" cy="1945916"/>
            </a:xfrm>
            <a:custGeom>
              <a:rect b="b" l="l" r="r" t="t"/>
              <a:pathLst>
                <a:path extrusionOk="0" h="1945916" w="5295846">
                  <a:moveTo>
                    <a:pt x="0" y="0"/>
                  </a:moveTo>
                  <a:lnTo>
                    <a:pt x="5295846" y="0"/>
                  </a:lnTo>
                  <a:lnTo>
                    <a:pt x="5295846" y="1945916"/>
                  </a:lnTo>
                  <a:lnTo>
                    <a:pt x="0" y="194591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226471" l="-2811" r="-4607" t="-8099"/>
              </a:stretch>
            </a:blipFill>
            <a:ln>
              <a:noFill/>
            </a:ln>
          </p:spPr>
        </p:sp>
        <p:sp>
          <p:nvSpPr>
            <p:cNvPr id="216" name="Google Shape;216;p19"/>
            <p:cNvSpPr/>
            <p:nvPr/>
          </p:nvSpPr>
          <p:spPr>
            <a:xfrm>
              <a:off x="2647923" y="1746489"/>
              <a:ext cx="4445207" cy="1377221"/>
            </a:xfrm>
            <a:custGeom>
              <a:rect b="b" l="l" r="r" t="t"/>
              <a:pathLst>
                <a:path extrusionOk="0" h="1377221" w="4445207">
                  <a:moveTo>
                    <a:pt x="0" y="0"/>
                  </a:moveTo>
                  <a:lnTo>
                    <a:pt x="4445208" y="0"/>
                  </a:lnTo>
                  <a:lnTo>
                    <a:pt x="4445208" y="1377221"/>
                  </a:lnTo>
                  <a:lnTo>
                    <a:pt x="0" y="13772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196473" l="-3556" r="-13854" t="-137252"/>
              </a:stretch>
            </a:blipFill>
            <a:ln>
              <a:noFill/>
            </a:ln>
          </p:spPr>
        </p:sp>
        <p:sp>
          <p:nvSpPr>
            <p:cNvPr id="217" name="Google Shape;217;p19"/>
            <p:cNvSpPr/>
            <p:nvPr/>
          </p:nvSpPr>
          <p:spPr>
            <a:xfrm>
              <a:off x="1462597" y="3123710"/>
              <a:ext cx="4917096" cy="2621137"/>
            </a:xfrm>
            <a:custGeom>
              <a:rect b="b" l="l" r="r" t="t"/>
              <a:pathLst>
                <a:path extrusionOk="0" h="2621137" w="4917096">
                  <a:moveTo>
                    <a:pt x="0" y="0"/>
                  </a:moveTo>
                  <a:lnTo>
                    <a:pt x="4917097" y="0"/>
                  </a:lnTo>
                  <a:lnTo>
                    <a:pt x="4917097" y="2621137"/>
                  </a:lnTo>
                  <a:lnTo>
                    <a:pt x="0" y="262113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4389" l="-3072" r="-3071" t="-123499"/>
              </a:stretch>
            </a:blipFill>
            <a:ln>
              <a:noFill/>
            </a:ln>
          </p:spPr>
        </p:sp>
      </p:grpSp>
      <p:sp>
        <p:nvSpPr>
          <p:cNvPr id="218" name="Google Shape;218;p19"/>
          <p:cNvSpPr txBox="1"/>
          <p:nvPr/>
        </p:nvSpPr>
        <p:spPr>
          <a:xfrm>
            <a:off x="5398341" y="6481565"/>
            <a:ext cx="3744922" cy="152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Variables que han mejorado la expectativa de vida en diferentes paises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/>
          <p:nvPr/>
        </p:nvSpPr>
        <p:spPr>
          <a:xfrm>
            <a:off x="0" y="0"/>
            <a:ext cx="9896475" cy="6858000"/>
          </a:xfrm>
          <a:custGeom>
            <a:rect b="b" l="l" r="r" t="t"/>
            <a:pathLst>
              <a:path extrusionOk="0" h="6858000" w="9896475">
                <a:moveTo>
                  <a:pt x="0" y="0"/>
                </a:moveTo>
                <a:lnTo>
                  <a:pt x="9896475" y="0"/>
                </a:lnTo>
                <a:lnTo>
                  <a:pt x="989647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083" l="-31" r="-30" t="0"/>
            </a:stretch>
          </a:blipFill>
          <a:ln>
            <a:noFill/>
          </a:ln>
        </p:spPr>
      </p:sp>
      <p:cxnSp>
        <p:nvCxnSpPr>
          <p:cNvPr id="228" name="Google Shape;228;p20"/>
          <p:cNvCxnSpPr/>
          <p:nvPr/>
        </p:nvCxnSpPr>
        <p:spPr>
          <a:xfrm rot="3634">
            <a:off x="444703" y="6424935"/>
            <a:ext cx="9010244" cy="0"/>
          </a:xfrm>
          <a:prstGeom prst="straightConnector1">
            <a:avLst/>
          </a:prstGeom>
          <a:noFill/>
          <a:ln cap="rnd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p20"/>
          <p:cNvSpPr txBox="1"/>
          <p:nvPr/>
        </p:nvSpPr>
        <p:spPr>
          <a:xfrm>
            <a:off x="8836343" y="6481563"/>
            <a:ext cx="613839" cy="152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‹Nº8›</a:t>
            </a:r>
            <a:endParaRPr/>
          </a:p>
        </p:txBody>
      </p:sp>
      <p:sp>
        <p:nvSpPr>
          <p:cNvPr id="230" name="Google Shape;230;p20"/>
          <p:cNvSpPr txBox="1"/>
          <p:nvPr/>
        </p:nvSpPr>
        <p:spPr>
          <a:xfrm>
            <a:off x="449468" y="6469426"/>
            <a:ext cx="2888788" cy="19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31" name="Google Shape;231;p20"/>
          <p:cNvSpPr txBox="1"/>
          <p:nvPr/>
        </p:nvSpPr>
        <p:spPr>
          <a:xfrm>
            <a:off x="1439818" y="1203715"/>
            <a:ext cx="908088" cy="409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endParaRPr/>
          </a:p>
        </p:txBody>
      </p:sp>
      <p:sp>
        <p:nvSpPr>
          <p:cNvPr id="232" name="Google Shape;232;p20"/>
          <p:cNvSpPr txBox="1"/>
          <p:nvPr/>
        </p:nvSpPr>
        <p:spPr>
          <a:xfrm>
            <a:off x="444705" y="1869657"/>
            <a:ext cx="3282549" cy="1078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76200" lvl="1" marL="144780" marR="0" rtl="0" algn="l">
              <a:lnSpc>
                <a:spcPct val="15425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Antes del bucle while</a:t>
            </a:r>
            <a:endParaRPr/>
          </a:p>
          <a:p>
            <a:pPr indent="-85768" lvl="2" marL="257303" marR="0" rtl="0" algn="l">
              <a:lnSpc>
                <a:spcPct val="1661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Char char="⚬"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Primero instanciamos la clase</a:t>
            </a:r>
            <a:endParaRPr/>
          </a:p>
          <a:p>
            <a:pPr indent="-85768" lvl="2" marL="257303" marR="0" rtl="0" algn="l">
              <a:lnSpc>
                <a:spcPct val="1661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Char char="⚬"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Obtenemos el df</a:t>
            </a:r>
            <a:endParaRPr/>
          </a:p>
          <a:p>
            <a:pPr indent="-85768" lvl="2" marL="257303" marR="0" rtl="0" algn="l">
              <a:lnSpc>
                <a:spcPct val="1661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Char char="⚬"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Teniendo el df obtenemos las variables de vida</a:t>
            </a:r>
            <a:endParaRPr/>
          </a:p>
          <a:p>
            <a:pPr indent="-85768" lvl="2" marL="257303" marR="0" rtl="0" algn="l">
              <a:lnSpc>
                <a:spcPct val="1661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Char char="⚬"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Creamos una variable option para el while</a:t>
            </a:r>
            <a:endParaRPr/>
          </a:p>
        </p:txBody>
      </p:sp>
      <p:sp>
        <p:nvSpPr>
          <p:cNvPr id="233" name="Google Shape;233;p20"/>
          <p:cNvSpPr txBox="1"/>
          <p:nvPr/>
        </p:nvSpPr>
        <p:spPr>
          <a:xfrm>
            <a:off x="449581" y="225368"/>
            <a:ext cx="8541187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Código</a:t>
            </a:r>
            <a:endParaRPr/>
          </a:p>
          <a:p>
            <a:pPr indent="0" lvl="0" marL="0" marR="0" rtl="0" algn="l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3.3. Bucle While</a:t>
            </a:r>
            <a:endParaRPr/>
          </a:p>
        </p:txBody>
      </p:sp>
      <p:grpSp>
        <p:nvGrpSpPr>
          <p:cNvPr id="234" name="Google Shape;234;p20"/>
          <p:cNvGrpSpPr/>
          <p:nvPr/>
        </p:nvGrpSpPr>
        <p:grpSpPr>
          <a:xfrm>
            <a:off x="3908667" y="1148675"/>
            <a:ext cx="5748266" cy="4808058"/>
            <a:chOff x="0" y="0"/>
            <a:chExt cx="7664354" cy="6410743"/>
          </a:xfrm>
        </p:grpSpPr>
        <p:sp>
          <p:nvSpPr>
            <p:cNvPr id="235" name="Google Shape;235;p20"/>
            <p:cNvSpPr/>
            <p:nvPr/>
          </p:nvSpPr>
          <p:spPr>
            <a:xfrm>
              <a:off x="0" y="0"/>
              <a:ext cx="5075642" cy="1134702"/>
            </a:xfrm>
            <a:custGeom>
              <a:rect b="b" l="l" r="r" t="t"/>
              <a:pathLst>
                <a:path extrusionOk="0" h="1134702" w="5075642">
                  <a:moveTo>
                    <a:pt x="0" y="0"/>
                  </a:moveTo>
                  <a:lnTo>
                    <a:pt x="5075642" y="0"/>
                  </a:lnTo>
                  <a:lnTo>
                    <a:pt x="5075642" y="1134702"/>
                  </a:lnTo>
                  <a:lnTo>
                    <a:pt x="0" y="113470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379872" l="-3435" r="-3435" t="-18085"/>
              </a:stretch>
            </a:blipFill>
            <a:ln>
              <a:noFill/>
            </a:ln>
          </p:spPr>
        </p:sp>
        <p:sp>
          <p:nvSpPr>
            <p:cNvPr id="236" name="Google Shape;236;p20"/>
            <p:cNvSpPr/>
            <p:nvPr/>
          </p:nvSpPr>
          <p:spPr>
            <a:xfrm>
              <a:off x="1244302" y="1134702"/>
              <a:ext cx="6420052" cy="5276041"/>
            </a:xfrm>
            <a:custGeom>
              <a:rect b="b" l="l" r="r" t="t"/>
              <a:pathLst>
                <a:path extrusionOk="0" h="5276041" w="6420052">
                  <a:moveTo>
                    <a:pt x="0" y="0"/>
                  </a:moveTo>
                  <a:lnTo>
                    <a:pt x="6420051" y="0"/>
                  </a:lnTo>
                  <a:lnTo>
                    <a:pt x="6420051" y="5276040"/>
                  </a:lnTo>
                  <a:lnTo>
                    <a:pt x="0" y="527604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4920" l="-3435" r="-3435" t="-30542"/>
              </a:stretch>
            </a:blipFill>
            <a:ln>
              <a:noFill/>
            </a:ln>
          </p:spPr>
        </p:sp>
      </p:grpSp>
      <p:sp>
        <p:nvSpPr>
          <p:cNvPr id="237" name="Google Shape;237;p20"/>
          <p:cNvSpPr txBox="1"/>
          <p:nvPr/>
        </p:nvSpPr>
        <p:spPr>
          <a:xfrm>
            <a:off x="449581" y="3204437"/>
            <a:ext cx="3282549" cy="23357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76200" lvl="1" marL="144780" marR="0" rtl="0" algn="l">
              <a:lnSpc>
                <a:spcPct val="15425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Dentro del while</a:t>
            </a:r>
            <a:endParaRPr/>
          </a:p>
          <a:p>
            <a:pPr indent="-85768" lvl="2" marL="257303" marR="0" rtl="0" algn="l">
              <a:lnSpc>
                <a:spcPct val="1661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Char char="⚬"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 imprime el menú</a:t>
            </a:r>
            <a:endParaRPr/>
          </a:p>
          <a:p>
            <a:pPr indent="-85768" lvl="2" marL="257303" marR="0" rtl="0" algn="l">
              <a:lnSpc>
                <a:spcPct val="1661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Char char="⚬"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Le pedimos al usuario que elija una opción </a:t>
            </a:r>
            <a:endParaRPr/>
          </a:p>
          <a:p>
            <a:pPr indent="-85768" lvl="2" marL="257303" marR="0" rtl="0" algn="l">
              <a:lnSpc>
                <a:spcPct val="1661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Char char="⚬"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Opción 1: Comparamos todos los países en un área</a:t>
            </a:r>
            <a:endParaRPr/>
          </a:p>
          <a:p>
            <a:pPr indent="-85768" lvl="2" marL="257303" marR="0" rtl="0" algn="l">
              <a:lnSpc>
                <a:spcPct val="1661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Char char="⚬"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Opción 2: Comparamos todos los países en un área entre el 2008 - 2023</a:t>
            </a:r>
            <a:endParaRPr/>
          </a:p>
          <a:p>
            <a:pPr indent="-85768" lvl="2" marL="257303" marR="0" rtl="0" algn="l">
              <a:lnSpc>
                <a:spcPct val="1661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Char char="⚬"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Opción 3: Comparamos todos los países en el área política</a:t>
            </a:r>
            <a:endParaRPr/>
          </a:p>
          <a:p>
            <a:pPr indent="-85768" lvl="2" marL="257303" marR="0" rtl="0" algn="l">
              <a:lnSpc>
                <a:spcPct val="1661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Char char="⚬"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Opción 4: Salir del bucle</a:t>
            </a:r>
            <a:endParaRPr/>
          </a:p>
          <a:p>
            <a:pPr indent="-85768" lvl="2" marL="257303" marR="0" rtl="0" algn="l">
              <a:lnSpc>
                <a:spcPct val="1661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Char char="⚬"/>
            </a:pPr>
            <a:r>
              <a:rPr b="0" i="0" lang="en-US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Opción n: Genera un error que dice “opción no se encuentra en el menú”</a:t>
            </a:r>
            <a:endParaRPr/>
          </a:p>
        </p:txBody>
      </p:sp>
      <p:sp>
        <p:nvSpPr>
          <p:cNvPr id="238" name="Google Shape;238;p20"/>
          <p:cNvSpPr txBox="1"/>
          <p:nvPr/>
        </p:nvSpPr>
        <p:spPr>
          <a:xfrm>
            <a:off x="5398341" y="6481565"/>
            <a:ext cx="3744922" cy="152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Variables que han mejorado la expectativa de vida en diferentes paises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/>
          <p:nvPr/>
        </p:nvSpPr>
        <p:spPr>
          <a:xfrm>
            <a:off x="0" y="0"/>
            <a:ext cx="9896475" cy="6858000"/>
          </a:xfrm>
          <a:custGeom>
            <a:rect b="b" l="l" r="r" t="t"/>
            <a:pathLst>
              <a:path extrusionOk="0" h="6858000" w="9896475">
                <a:moveTo>
                  <a:pt x="0" y="0"/>
                </a:moveTo>
                <a:lnTo>
                  <a:pt x="9896475" y="0"/>
                </a:lnTo>
                <a:lnTo>
                  <a:pt x="989647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083" l="-31" r="-30" t="0"/>
            </a:stretch>
          </a:blipFill>
          <a:ln>
            <a:noFill/>
          </a:ln>
        </p:spPr>
      </p:sp>
      <p:cxnSp>
        <p:nvCxnSpPr>
          <p:cNvPr id="248" name="Google Shape;248;p21"/>
          <p:cNvCxnSpPr/>
          <p:nvPr/>
        </p:nvCxnSpPr>
        <p:spPr>
          <a:xfrm rot="3634">
            <a:off x="444703" y="6424935"/>
            <a:ext cx="9010244" cy="0"/>
          </a:xfrm>
          <a:prstGeom prst="straightConnector1">
            <a:avLst/>
          </a:prstGeom>
          <a:noFill/>
          <a:ln cap="rnd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9" name="Google Shape;249;p21"/>
          <p:cNvGrpSpPr/>
          <p:nvPr/>
        </p:nvGrpSpPr>
        <p:grpSpPr>
          <a:xfrm>
            <a:off x="306383" y="2388239"/>
            <a:ext cx="9283708" cy="3180814"/>
            <a:chOff x="0" y="-47625"/>
            <a:chExt cx="12378278" cy="4241086"/>
          </a:xfrm>
        </p:grpSpPr>
        <p:sp>
          <p:nvSpPr>
            <p:cNvPr id="250" name="Google Shape;250;p21"/>
            <p:cNvSpPr/>
            <p:nvPr/>
          </p:nvSpPr>
          <p:spPr>
            <a:xfrm>
              <a:off x="0" y="558701"/>
              <a:ext cx="3943449" cy="3565428"/>
            </a:xfrm>
            <a:custGeom>
              <a:rect b="b" l="l" r="r" t="t"/>
              <a:pathLst>
                <a:path extrusionOk="0" h="3565428" w="3943449">
                  <a:moveTo>
                    <a:pt x="0" y="0"/>
                  </a:moveTo>
                  <a:lnTo>
                    <a:pt x="3943449" y="0"/>
                  </a:lnTo>
                  <a:lnTo>
                    <a:pt x="3943449" y="3565427"/>
                  </a:lnTo>
                  <a:lnTo>
                    <a:pt x="0" y="356542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51" name="Google Shape;251;p21"/>
            <p:cNvSpPr/>
            <p:nvPr/>
          </p:nvSpPr>
          <p:spPr>
            <a:xfrm>
              <a:off x="4232516" y="558701"/>
              <a:ext cx="4036936" cy="3634760"/>
            </a:xfrm>
            <a:custGeom>
              <a:rect b="b" l="l" r="r" t="t"/>
              <a:pathLst>
                <a:path extrusionOk="0" h="3634760" w="4036936">
                  <a:moveTo>
                    <a:pt x="0" y="0"/>
                  </a:moveTo>
                  <a:lnTo>
                    <a:pt x="4036935" y="0"/>
                  </a:lnTo>
                  <a:lnTo>
                    <a:pt x="4036935" y="3634760"/>
                  </a:lnTo>
                  <a:lnTo>
                    <a:pt x="0" y="363476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52" name="Google Shape;252;p21"/>
            <p:cNvSpPr/>
            <p:nvPr/>
          </p:nvSpPr>
          <p:spPr>
            <a:xfrm>
              <a:off x="8558518" y="558701"/>
              <a:ext cx="3819760" cy="3565428"/>
            </a:xfrm>
            <a:custGeom>
              <a:rect b="b" l="l" r="r" t="t"/>
              <a:pathLst>
                <a:path extrusionOk="0" h="3565428" w="3819760">
                  <a:moveTo>
                    <a:pt x="0" y="0"/>
                  </a:moveTo>
                  <a:lnTo>
                    <a:pt x="3819760" y="0"/>
                  </a:lnTo>
                  <a:lnTo>
                    <a:pt x="3819760" y="3565427"/>
                  </a:lnTo>
                  <a:lnTo>
                    <a:pt x="0" y="356542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0" l="-1531" r="-1530" t="0"/>
              </a:stretch>
            </a:blipFill>
            <a:ln>
              <a:noFill/>
            </a:ln>
          </p:spPr>
        </p:sp>
        <p:sp>
          <p:nvSpPr>
            <p:cNvPr id="253" name="Google Shape;253;p21"/>
            <p:cNvSpPr txBox="1"/>
            <p:nvPr/>
          </p:nvSpPr>
          <p:spPr>
            <a:xfrm>
              <a:off x="505889" y="-47625"/>
              <a:ext cx="3494265" cy="530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C0C0C"/>
                  </a:solidFill>
                  <a:latin typeface="Arial"/>
                  <a:ea typeface="Arial"/>
                  <a:cs typeface="Arial"/>
                  <a:sym typeface="Arial"/>
                </a:rPr>
                <a:t>Salud</a:t>
              </a:r>
              <a:endParaRPr/>
            </a:p>
          </p:txBody>
        </p:sp>
        <p:sp>
          <p:nvSpPr>
            <p:cNvPr id="254" name="Google Shape;254;p21"/>
            <p:cNvSpPr txBox="1"/>
            <p:nvPr/>
          </p:nvSpPr>
          <p:spPr>
            <a:xfrm>
              <a:off x="4794356" y="-47625"/>
              <a:ext cx="3394861" cy="530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C0C0C"/>
                  </a:solidFill>
                  <a:latin typeface="Arial"/>
                  <a:ea typeface="Arial"/>
                  <a:cs typeface="Arial"/>
                  <a:sym typeface="Arial"/>
                </a:rPr>
                <a:t>Seguridad</a:t>
              </a:r>
              <a:endParaRPr/>
            </a:p>
          </p:txBody>
        </p:sp>
        <p:sp>
          <p:nvSpPr>
            <p:cNvPr id="255" name="Google Shape;255;p21"/>
            <p:cNvSpPr txBox="1"/>
            <p:nvPr/>
          </p:nvSpPr>
          <p:spPr>
            <a:xfrm>
              <a:off x="8983417" y="-47625"/>
              <a:ext cx="3394861" cy="530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C0C0C"/>
                  </a:solidFill>
                  <a:latin typeface="Arial"/>
                  <a:ea typeface="Arial"/>
                  <a:cs typeface="Arial"/>
                  <a:sym typeface="Arial"/>
                </a:rPr>
                <a:t>Educación</a:t>
              </a:r>
              <a:endParaRPr/>
            </a:p>
          </p:txBody>
        </p:sp>
      </p:grpSp>
      <p:sp>
        <p:nvSpPr>
          <p:cNvPr id="256" name="Google Shape;256;p21"/>
          <p:cNvSpPr txBox="1"/>
          <p:nvPr/>
        </p:nvSpPr>
        <p:spPr>
          <a:xfrm>
            <a:off x="8836343" y="6481563"/>
            <a:ext cx="613839" cy="152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‹Nº›9</a:t>
            </a:r>
            <a:endParaRPr/>
          </a:p>
        </p:txBody>
      </p:sp>
      <p:sp>
        <p:nvSpPr>
          <p:cNvPr id="257" name="Google Shape;257;p21"/>
          <p:cNvSpPr txBox="1"/>
          <p:nvPr/>
        </p:nvSpPr>
        <p:spPr>
          <a:xfrm>
            <a:off x="449468" y="6469426"/>
            <a:ext cx="2888788" cy="19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58" name="Google Shape;258;p21"/>
          <p:cNvSpPr txBox="1"/>
          <p:nvPr/>
        </p:nvSpPr>
        <p:spPr>
          <a:xfrm>
            <a:off x="3309852" y="1638463"/>
            <a:ext cx="3276771" cy="409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Analizando el área de:</a:t>
            </a:r>
            <a:endParaRPr/>
          </a:p>
        </p:txBody>
      </p:sp>
      <p:sp>
        <p:nvSpPr>
          <p:cNvPr id="259" name="Google Shape;259;p21"/>
          <p:cNvSpPr txBox="1"/>
          <p:nvPr/>
        </p:nvSpPr>
        <p:spPr>
          <a:xfrm>
            <a:off x="449581" y="225368"/>
            <a:ext cx="8541187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Gráficas</a:t>
            </a:r>
            <a:endParaRPr/>
          </a:p>
          <a:p>
            <a:pPr indent="0" lvl="0" marL="0" marR="0" rtl="0" algn="l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4.1. Comparando todos los países en 3 áreas de vida</a:t>
            </a:r>
            <a:endParaRPr/>
          </a:p>
        </p:txBody>
      </p:sp>
      <p:sp>
        <p:nvSpPr>
          <p:cNvPr id="260" name="Google Shape;260;p21"/>
          <p:cNvSpPr txBox="1"/>
          <p:nvPr/>
        </p:nvSpPr>
        <p:spPr>
          <a:xfrm>
            <a:off x="5398341" y="6481565"/>
            <a:ext cx="3744922" cy="152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Variables que han mejorado la expectativa de vida en diferentes paises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