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6.png" ContentType="image/png;base64"/>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png" ContentType="image/png;base64"/>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png" ContentType="image/png;base64"/>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7.png" ContentType="image/png;base64"/>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handoutMasterIdLst>
    <p:handoutMasterId r:id="rId29"/>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0" autoAdjust="0"/>
    <p:restoredTop sz="76593" autoAdjust="0"/>
  </p:normalViewPr>
  <p:slideViewPr>
    <p:cSldViewPr snapToGrid="0">
      <p:cViewPr varScale="1">
        <p:scale>
          <a:sx n="65" d="100"/>
          <a:sy n="65" d="100"/>
        </p:scale>
        <p:origin x="390" y="66"/>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F02149-47CD-47D2-BFFF-3D60E99C9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4A8C662-4C96-471A-B236-B0B75DB07F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67A9F-2247-41A2-A985-4911DAD26DD2}" type="datetimeFigureOut">
              <a:rPr lang="fr-FR" smtClean="0"/>
              <a:t>02/07/2020</a:t>
            </a:fld>
            <a:endParaRPr lang="fr-FR"/>
          </a:p>
        </p:txBody>
      </p:sp>
      <p:sp>
        <p:nvSpPr>
          <p:cNvPr id="4" name="Espace réservé du pied de page 3">
            <a:extLst>
              <a:ext uri="{FF2B5EF4-FFF2-40B4-BE49-F238E27FC236}">
                <a16:creationId xmlns:a16="http://schemas.microsoft.com/office/drawing/2014/main" id="{8010E3D3-AC18-4652-B303-289F83CBA9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1C1EF38-E9F5-4635-AA2B-C08C59F5F3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3CDE26-5E36-40B3-8592-C391E6CF9721}" type="slidenum">
              <a:rPr lang="fr-FR" smtClean="0"/>
              <a:t>‹N°›</a:t>
            </a:fld>
            <a:endParaRPr lang="fr-FR"/>
          </a:p>
        </p:txBody>
      </p:sp>
    </p:spTree>
    <p:extLst>
      <p:ext uri="{BB962C8B-B14F-4D97-AF65-F5344CB8AC3E}">
        <p14:creationId xmlns:p14="http://schemas.microsoft.com/office/powerpoint/2010/main" val="39004390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DEAFB-EE77-4495-8B17-5835EBF32B73}" type="datetimeFigureOut">
              <a:rPr lang="fr-FR" smtClean="0"/>
              <a:t>01/07/2020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425CE-D53B-41B4-BCC9-D939FFA4BC59}" type="slidenum">
              <a:rPr lang="fr-FR" smtClean="0"/>
              <a:t>‹N°›</a:t>
            </a:fld>
            <a:endParaRPr lang="fr-FR"/>
          </a:p>
        </p:txBody>
      </p:sp>
    </p:spTree>
    <p:extLst>
      <p:ext uri="{BB962C8B-B14F-4D97-AF65-F5344CB8AC3E}">
        <p14:creationId xmlns:p14="http://schemas.microsoft.com/office/powerpoint/2010/main" val="4931916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TRUE POSITIVE ou TP : C'est une observation identifiée par le modèle comme appartenant à la classe POSITIVE, et dans la réalité elle est POSITIVE. Donc elle a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FALSE POSITIVE ou FP : C'est une observation identifiée par le modèle comme appartenant à la classe POSITIVE alors que dans la réalité elle est NEGATIVE. Donc elle n'a pas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TRUE NEGATIVE ou TN : C'est une observation identifiée par le modèle comme appartenant à la classe NEGATIVE, et dans la réalité elle est NEGATIVE. Donc elle a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FALSE NEGATIVE ou FN : C'est une observation identifiée par le modèle comme appartenant à la classe NEGATIVE alors que dans la réalité elle est POSITIVE. Donc elle n'a pas été correctement prédite par le modèle</a:t>
            </a:r>
            <a:r>
              <a:rPr lang="fr-FR" dirty="0"/>
              <a:t> </a:t>
            </a:r>
            <a:br>
              <a:rPr lang="fr-FR" dirty="0"/>
            </a:br>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9</a:t>
            </a:fld>
            <a:endParaRPr lang="fr-FR"/>
          </a:p>
        </p:txBody>
      </p:sp>
    </p:spTree>
    <p:extLst>
      <p:ext uri="{BB962C8B-B14F-4D97-AF65-F5344CB8AC3E}">
        <p14:creationId xmlns:p14="http://schemas.microsoft.com/office/powerpoint/2010/main" val="24262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18</a:t>
            </a:fld>
            <a:endParaRPr lang="fr-FR"/>
          </a:p>
        </p:txBody>
      </p:sp>
    </p:spTree>
    <p:extLst>
      <p:ext uri="{BB962C8B-B14F-4D97-AF65-F5344CB8AC3E}">
        <p14:creationId xmlns:p14="http://schemas.microsoft.com/office/powerpoint/2010/main" val="330168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sz="1200" kern="1200" dirty="0">
                <a:solidFill>
                  <a:schemeClr val="tx1"/>
                </a:solidFill>
                <a:latin typeface="+mn-lt"/>
                <a:ea typeface="+mn-ea"/>
                <a:cs typeface="+mn-cs"/>
              </a:rPr>
            </a:br>
            <a:br>
              <a:rPr lang="fr-FR" sz="1200" kern="1200" dirty="0">
                <a:solidFill>
                  <a:schemeClr val="tx1"/>
                </a:solidFill>
                <a:latin typeface="+mn-lt"/>
                <a:ea typeface="+mn-ea"/>
                <a:cs typeface="+mn-cs"/>
              </a:rPr>
            </a:br>
            <a:endParaRPr lang="fr-FR" sz="1200" kern="120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22</a:t>
            </a:fld>
            <a:endParaRPr lang="fr-FR"/>
          </a:p>
        </p:txBody>
      </p:sp>
    </p:spTree>
    <p:extLst>
      <p:ext uri="{BB962C8B-B14F-4D97-AF65-F5344CB8AC3E}">
        <p14:creationId xmlns:p14="http://schemas.microsoft.com/office/powerpoint/2010/main" val="93332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10</a:t>
            </a:fld>
            <a:endParaRPr lang="fr-FR"/>
          </a:p>
        </p:txBody>
      </p:sp>
    </p:spTree>
    <p:extLst>
      <p:ext uri="{BB962C8B-B14F-4D97-AF65-F5344CB8AC3E}">
        <p14:creationId xmlns:p14="http://schemas.microsoft.com/office/powerpoint/2010/main" val="311000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11</a:t>
            </a:fld>
            <a:endParaRPr lang="fr-FR"/>
          </a:p>
        </p:txBody>
      </p:sp>
    </p:spTree>
    <p:extLst>
      <p:ext uri="{BB962C8B-B14F-4D97-AF65-F5344CB8AC3E}">
        <p14:creationId xmlns:p14="http://schemas.microsoft.com/office/powerpoint/2010/main" val="61744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12</a:t>
            </a:fld>
            <a:endParaRPr lang="fr-FR"/>
          </a:p>
        </p:txBody>
      </p:sp>
    </p:spTree>
    <p:extLst>
      <p:ext uri="{BB962C8B-B14F-4D97-AF65-F5344CB8AC3E}">
        <p14:creationId xmlns:p14="http://schemas.microsoft.com/office/powerpoint/2010/main" val="380960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La plupart des distributions sont asymétriques notamment pour :</a:t>
            </a:r>
          </a:p>
          <a:p>
            <a:pPr lvl="1"/>
            <a:r>
              <a:rPr lang="fr-FR" sz="1200" kern="1200" dirty="0">
                <a:solidFill>
                  <a:schemeClr val="tx1"/>
                </a:solidFill>
                <a:effectLst/>
                <a:latin typeface="+mn-lt"/>
                <a:ea typeface="+mn-ea"/>
                <a:cs typeface="+mn-cs"/>
              </a:rPr>
              <a:t>OP070_V_1_angle_value : légèrement asymétrique à droite (right skewed)</a:t>
            </a:r>
          </a:p>
          <a:p>
            <a:pPr lvl="1"/>
            <a:r>
              <a:rPr lang="fr-FR" sz="1200" kern="1200" dirty="0">
                <a:solidFill>
                  <a:schemeClr val="tx1"/>
                </a:solidFill>
                <a:effectLst/>
                <a:latin typeface="+mn-lt"/>
                <a:ea typeface="+mn-ea"/>
                <a:cs typeface="+mn-cs"/>
              </a:rPr>
              <a:t>OP090_SnapRingMidPointForce_val : asymétrique à gauche (left skewed)</a:t>
            </a:r>
          </a:p>
          <a:p>
            <a:pPr lvl="1"/>
            <a:r>
              <a:rPr lang="fr-FR" sz="1200" kern="1200" dirty="0">
                <a:solidFill>
                  <a:schemeClr val="tx1"/>
                </a:solidFill>
                <a:effectLst/>
                <a:latin typeface="+mn-lt"/>
                <a:ea typeface="+mn-ea"/>
                <a:cs typeface="+mn-cs"/>
              </a:rPr>
              <a:t>OP090_StartLinePeakForce_value : asymétrique à droite</a:t>
            </a:r>
          </a:p>
          <a:p>
            <a:pPr lvl="1"/>
            <a:r>
              <a:rPr lang="fr-FR" sz="1200" kern="1200" dirty="0">
                <a:solidFill>
                  <a:schemeClr val="tx1"/>
                </a:solidFill>
                <a:effectLst/>
                <a:latin typeface="+mn-lt"/>
                <a:ea typeface="+mn-ea"/>
                <a:cs typeface="+mn-cs"/>
              </a:rPr>
              <a:t>OP100_Capuchon_insertion_mesure : feature dont la moitié des mesures ont été générées par IterativeImputer avec la stratégie médiane</a:t>
            </a:r>
          </a:p>
          <a:p>
            <a:pPr lvl="1"/>
            <a:r>
              <a:rPr lang="fr-FR" sz="1200" kern="1200" dirty="0">
                <a:solidFill>
                  <a:schemeClr val="tx1"/>
                </a:solidFill>
                <a:effectLst/>
                <a:latin typeface="+mn-lt"/>
                <a:ea typeface="+mn-ea"/>
                <a:cs typeface="+mn-cs"/>
              </a:rPr>
              <a:t>OP110_Vissage_M8_angle_value : la plus asymétrique à droite parmi l'ensemble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Explorer le résultat d'une transformation logarithmique pour les distributions asymétriques notamment pour OP110_Vissage_M8_angle_value.</a:t>
            </a:r>
          </a:p>
          <a:p>
            <a:pPr lvl="0"/>
            <a:r>
              <a:rPr lang="fr-FR" sz="1200" kern="1200" dirty="0">
                <a:solidFill>
                  <a:schemeClr val="tx1"/>
                </a:solidFill>
                <a:effectLst/>
                <a:latin typeface="+mn-lt"/>
                <a:ea typeface="+mn-ea"/>
                <a:cs typeface="+mn-cs"/>
              </a:rPr>
              <a:t>Une valeur de plafonnement (capping value) pour :</a:t>
            </a:r>
          </a:p>
          <a:p>
            <a:pPr lvl="1"/>
            <a:r>
              <a:rPr lang="en-US" sz="1200" kern="1200" dirty="0">
                <a:solidFill>
                  <a:schemeClr val="tx1"/>
                </a:solidFill>
                <a:effectLst/>
                <a:latin typeface="+mn-lt"/>
                <a:ea typeface="+mn-ea"/>
                <a:cs typeface="+mn-cs"/>
              </a:rPr>
              <a:t>OP070_V_1_angle_value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OP070_V_2_angle_value</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distributions suivantes représentent 2 familles de distribution indépendantes :</a:t>
            </a:r>
          </a:p>
          <a:p>
            <a:pPr lvl="1"/>
            <a:r>
              <a:rPr lang="en-US" sz="1200" kern="1200" dirty="0">
                <a:solidFill>
                  <a:schemeClr val="tx1"/>
                </a:solidFill>
                <a:effectLst/>
                <a:latin typeface="+mn-lt"/>
                <a:ea typeface="+mn-ea"/>
                <a:cs typeface="+mn-cs"/>
              </a:rPr>
              <a:t>OP070_V_1_torque_value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OP120_Rodage_U_mesure_value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13</a:t>
            </a:fld>
            <a:endParaRPr lang="fr-FR"/>
          </a:p>
        </p:txBody>
      </p:sp>
    </p:spTree>
    <p:extLst>
      <p:ext uri="{BB962C8B-B14F-4D97-AF65-F5344CB8AC3E}">
        <p14:creationId xmlns:p14="http://schemas.microsoft.com/office/powerpoint/2010/main" val="3867341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La plupart des distributions sont asymétriques notamment pour :</a:t>
            </a:r>
          </a:p>
          <a:p>
            <a:pPr lvl="1"/>
            <a:r>
              <a:rPr lang="fr-FR" sz="1200" kern="1200" dirty="0">
                <a:solidFill>
                  <a:schemeClr val="tx1"/>
                </a:solidFill>
                <a:effectLst/>
                <a:latin typeface="+mn-lt"/>
                <a:ea typeface="+mn-ea"/>
                <a:cs typeface="+mn-cs"/>
              </a:rPr>
              <a:t>OP070_V_1_angle_value : légèrement asymétrique à droite (right skewed)</a:t>
            </a:r>
          </a:p>
          <a:p>
            <a:pPr lvl="1"/>
            <a:r>
              <a:rPr lang="fr-FR" sz="1200" kern="1200" dirty="0">
                <a:solidFill>
                  <a:schemeClr val="tx1"/>
                </a:solidFill>
                <a:effectLst/>
                <a:latin typeface="+mn-lt"/>
                <a:ea typeface="+mn-ea"/>
                <a:cs typeface="+mn-cs"/>
              </a:rPr>
              <a:t>OP090_SnapRingMidPointForce_val : asymétrique à gauche (left skewed)</a:t>
            </a:r>
          </a:p>
          <a:p>
            <a:pPr lvl="1"/>
            <a:r>
              <a:rPr lang="fr-FR" sz="1200" kern="1200" dirty="0">
                <a:solidFill>
                  <a:schemeClr val="tx1"/>
                </a:solidFill>
                <a:effectLst/>
                <a:latin typeface="+mn-lt"/>
                <a:ea typeface="+mn-ea"/>
                <a:cs typeface="+mn-cs"/>
              </a:rPr>
              <a:t>OP090_StartLinePeakForce_value : asymétrique à droite</a:t>
            </a:r>
          </a:p>
          <a:p>
            <a:pPr lvl="1"/>
            <a:r>
              <a:rPr lang="fr-FR" sz="1200" kern="1200" dirty="0">
                <a:solidFill>
                  <a:schemeClr val="tx1"/>
                </a:solidFill>
                <a:effectLst/>
                <a:latin typeface="+mn-lt"/>
                <a:ea typeface="+mn-ea"/>
                <a:cs typeface="+mn-cs"/>
              </a:rPr>
              <a:t>OP100_Capuchon_insertion_mesure : feature dont la moitié des mesures ont été générées par IterativeImputer avec la stratégie médiane</a:t>
            </a:r>
          </a:p>
          <a:p>
            <a:pPr lvl="1"/>
            <a:r>
              <a:rPr lang="fr-FR" sz="1200" kern="1200" dirty="0">
                <a:solidFill>
                  <a:schemeClr val="tx1"/>
                </a:solidFill>
                <a:effectLst/>
                <a:latin typeface="+mn-lt"/>
                <a:ea typeface="+mn-ea"/>
                <a:cs typeface="+mn-cs"/>
              </a:rPr>
              <a:t>OP110_Vissage_M8_angle_value : la plus asymétrique à droite parmi l'ensemble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Explorer le résultat d'une transformation logarithmique pour les distributions asymétriques notamment pour OP110_Vissage_M8_angle_value.</a:t>
            </a:r>
          </a:p>
          <a:p>
            <a:pPr lvl="0"/>
            <a:r>
              <a:rPr lang="fr-FR" sz="1200" kern="1200" dirty="0">
                <a:solidFill>
                  <a:schemeClr val="tx1"/>
                </a:solidFill>
                <a:effectLst/>
                <a:latin typeface="+mn-lt"/>
                <a:ea typeface="+mn-ea"/>
                <a:cs typeface="+mn-cs"/>
              </a:rPr>
              <a:t>Une valeur de plafonnement (capping value) pour :</a:t>
            </a:r>
          </a:p>
          <a:p>
            <a:pPr lvl="1"/>
            <a:r>
              <a:rPr lang="en-US" sz="1200" kern="1200" dirty="0">
                <a:solidFill>
                  <a:schemeClr val="tx1"/>
                </a:solidFill>
                <a:effectLst/>
                <a:latin typeface="+mn-lt"/>
                <a:ea typeface="+mn-ea"/>
                <a:cs typeface="+mn-cs"/>
              </a:rPr>
              <a:t>OP070_V_1_angle_value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OP070_V_2_angle_value</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distributions suivantes représentent 2 familles de distribution indépendantes :</a:t>
            </a:r>
          </a:p>
          <a:p>
            <a:pPr lvl="1"/>
            <a:r>
              <a:rPr lang="en-US" sz="1200" kern="1200" dirty="0">
                <a:solidFill>
                  <a:schemeClr val="tx1"/>
                </a:solidFill>
                <a:effectLst/>
                <a:latin typeface="+mn-lt"/>
                <a:ea typeface="+mn-ea"/>
                <a:cs typeface="+mn-cs"/>
              </a:rPr>
              <a:t>OP070_V_1_torque_value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OP120_Rodage_U_mesure_value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14</a:t>
            </a:fld>
            <a:endParaRPr lang="fr-FR"/>
          </a:p>
        </p:txBody>
      </p:sp>
    </p:spTree>
    <p:extLst>
      <p:ext uri="{BB962C8B-B14F-4D97-AF65-F5344CB8AC3E}">
        <p14:creationId xmlns:p14="http://schemas.microsoft.com/office/powerpoint/2010/main" val="283271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15</a:t>
            </a:fld>
            <a:endParaRPr lang="fr-FR"/>
          </a:p>
        </p:txBody>
      </p:sp>
    </p:spTree>
    <p:extLst>
      <p:ext uri="{BB962C8B-B14F-4D97-AF65-F5344CB8AC3E}">
        <p14:creationId xmlns:p14="http://schemas.microsoft.com/office/powerpoint/2010/main" val="308108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16</a:t>
            </a:fld>
            <a:endParaRPr lang="fr-FR"/>
          </a:p>
        </p:txBody>
      </p:sp>
    </p:spTree>
    <p:extLst>
      <p:ext uri="{BB962C8B-B14F-4D97-AF65-F5344CB8AC3E}">
        <p14:creationId xmlns:p14="http://schemas.microsoft.com/office/powerpoint/2010/main" val="73147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17</a:t>
            </a:fld>
            <a:endParaRPr lang="fr-FR"/>
          </a:p>
        </p:txBody>
      </p:sp>
    </p:spTree>
    <p:extLst>
      <p:ext uri="{BB962C8B-B14F-4D97-AF65-F5344CB8AC3E}">
        <p14:creationId xmlns:p14="http://schemas.microsoft.com/office/powerpoint/2010/main" val="281216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4A24AF-9CC3-40ED-92F2-8203EDF2D4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1734703-4F3C-4CC2-925F-B0B8B8733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4DAF47E-C6F0-4D01-B22D-E1B4AAA4DA80}"/>
              </a:ext>
            </a:extLst>
          </p:cNvPr>
          <p:cNvSpPr>
            <a:spLocks noGrp="1"/>
          </p:cNvSpPr>
          <p:nvPr>
            <p:ph type="dt" sz="half" idx="10"/>
          </p:nvPr>
        </p:nvSpPr>
        <p:spPr/>
        <p:txBody>
          <a:bodyPr/>
          <a:lstStyle/>
          <a:p>
            <a:fld id="{A08E0AD1-C09D-4331-BA0F-A6E50155A13A}" type="datetime1">
              <a:rPr lang="fr-FR" smtClean="0"/>
              <a:t>02/07/2020</a:t>
            </a:fld>
            <a:endParaRPr lang="fr-FR"/>
          </a:p>
        </p:txBody>
      </p:sp>
      <p:sp>
        <p:nvSpPr>
          <p:cNvPr id="5" name="Espace réservé du pied de page 4">
            <a:extLst>
              <a:ext uri="{FF2B5EF4-FFF2-40B4-BE49-F238E27FC236}">
                <a16:creationId xmlns:a16="http://schemas.microsoft.com/office/drawing/2014/main" id="{8DF0F861-D71B-4505-9609-CB40761E97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120C46-EF93-471B-BE34-41A775666F12}"/>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404887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3C35F-EB55-4DBA-8124-BB034A88F0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CBE35BB-87D7-41F0-B64C-07DE0F4785E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028A00-E71C-44B3-B3AF-B73D1AE3F54D}"/>
              </a:ext>
            </a:extLst>
          </p:cNvPr>
          <p:cNvSpPr>
            <a:spLocks noGrp="1"/>
          </p:cNvSpPr>
          <p:nvPr>
            <p:ph type="dt" sz="half" idx="10"/>
          </p:nvPr>
        </p:nvSpPr>
        <p:spPr/>
        <p:txBody>
          <a:bodyPr/>
          <a:lstStyle/>
          <a:p>
            <a:fld id="{84C397FE-577A-494A-B1E4-7F802F133EB5}" type="datetime1">
              <a:rPr lang="fr-FR" smtClean="0"/>
              <a:t>02/07/2020</a:t>
            </a:fld>
            <a:endParaRPr lang="fr-FR"/>
          </a:p>
        </p:txBody>
      </p:sp>
      <p:sp>
        <p:nvSpPr>
          <p:cNvPr id="5" name="Espace réservé du pied de page 4">
            <a:extLst>
              <a:ext uri="{FF2B5EF4-FFF2-40B4-BE49-F238E27FC236}">
                <a16:creationId xmlns:a16="http://schemas.microsoft.com/office/drawing/2014/main" id="{F0FFCFBA-3961-4CEB-84EF-FD3BD838E5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81B926-3C1D-4655-92BA-5D9B235E77FE}"/>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92857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1CAE5C-DDD1-4EE0-B9A5-70A9674180A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CBE843C-B2CD-4B82-B191-60F1D8C608F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93294C-A25A-4FA8-A245-D1E79F5BFC3D}"/>
              </a:ext>
            </a:extLst>
          </p:cNvPr>
          <p:cNvSpPr>
            <a:spLocks noGrp="1"/>
          </p:cNvSpPr>
          <p:nvPr>
            <p:ph type="dt" sz="half" idx="10"/>
          </p:nvPr>
        </p:nvSpPr>
        <p:spPr/>
        <p:txBody>
          <a:bodyPr/>
          <a:lstStyle/>
          <a:p>
            <a:fld id="{C291495E-B0DC-4FF7-8F6B-9658CB9BD80D}" type="datetime1">
              <a:rPr lang="fr-FR" smtClean="0"/>
              <a:t>02/07/2020</a:t>
            </a:fld>
            <a:endParaRPr lang="fr-FR"/>
          </a:p>
        </p:txBody>
      </p:sp>
      <p:sp>
        <p:nvSpPr>
          <p:cNvPr id="5" name="Espace réservé du pied de page 4">
            <a:extLst>
              <a:ext uri="{FF2B5EF4-FFF2-40B4-BE49-F238E27FC236}">
                <a16:creationId xmlns:a16="http://schemas.microsoft.com/office/drawing/2014/main" id="{996373B1-237B-4A6D-9666-BC35B8394D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7CD28C-493B-4B51-9ADA-F5B9BEC91CE3}"/>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805642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0AD83-3E9A-4646-8820-F5B5FFBB73E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6AF730C-63C4-4213-87CD-9AFD6FBCF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0418E3-863B-4AA3-A1C5-EC4DEB7E1015}"/>
              </a:ext>
            </a:extLst>
          </p:cNvPr>
          <p:cNvSpPr>
            <a:spLocks noGrp="1"/>
          </p:cNvSpPr>
          <p:nvPr>
            <p:ph type="dt" sz="half" idx="10"/>
          </p:nvPr>
        </p:nvSpPr>
        <p:spPr/>
        <p:txBody>
          <a:bodyPr/>
          <a:lstStyle/>
          <a:p>
            <a:fld id="{1B563F5A-4982-4F4A-93B0-AA55BBD8EAF0}" type="datetime1">
              <a:rPr lang="fr-FR" smtClean="0"/>
              <a:t>02/07/2020</a:t>
            </a:fld>
            <a:endParaRPr lang="fr-FR"/>
          </a:p>
        </p:txBody>
      </p:sp>
      <p:sp>
        <p:nvSpPr>
          <p:cNvPr id="5" name="Espace réservé du pied de page 4">
            <a:extLst>
              <a:ext uri="{FF2B5EF4-FFF2-40B4-BE49-F238E27FC236}">
                <a16:creationId xmlns:a16="http://schemas.microsoft.com/office/drawing/2014/main" id="{56B4E43A-463E-489B-9A4E-75360166BC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8CFBEA-8AEE-4ED6-8F68-BB663C393C55}"/>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73452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D27AE-E719-4BD5-A2DB-45A3A239B14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F1FBA6-0178-4D25-8281-65E8307CDABC}"/>
              </a:ext>
            </a:extLst>
          </p:cNvPr>
          <p:cNvSpPr>
            <a:spLocks noGrp="1"/>
          </p:cNvSpPr>
          <p:nvPr>
            <p:ph type="dt" sz="half" idx="10"/>
          </p:nvPr>
        </p:nvSpPr>
        <p:spPr/>
        <p:txBody>
          <a:bodyPr/>
          <a:lstStyle/>
          <a:p>
            <a:fld id="{44735C3A-91D6-4352-AADD-EECCC53E5A4C}" type="datetime1">
              <a:rPr lang="fr-FR" smtClean="0"/>
              <a:t>02/07/2020</a:t>
            </a:fld>
            <a:endParaRPr lang="fr-FR"/>
          </a:p>
        </p:txBody>
      </p:sp>
      <p:sp>
        <p:nvSpPr>
          <p:cNvPr id="4" name="Espace réservé du pied de page 3">
            <a:extLst>
              <a:ext uri="{FF2B5EF4-FFF2-40B4-BE49-F238E27FC236}">
                <a16:creationId xmlns:a16="http://schemas.microsoft.com/office/drawing/2014/main" id="{402706E2-0305-42E0-B361-10392A2F1D4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72B6E2C-EC6E-4053-A819-2C473A0895BC}"/>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39868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080B6-181F-4CA4-91B6-681F5CF289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6744CB-23A8-448E-819C-FE896C35B92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D52D95-B0FF-4B2C-BA49-59C683E2FBAD}"/>
              </a:ext>
            </a:extLst>
          </p:cNvPr>
          <p:cNvSpPr>
            <a:spLocks noGrp="1"/>
          </p:cNvSpPr>
          <p:nvPr>
            <p:ph type="dt" sz="half" idx="10"/>
          </p:nvPr>
        </p:nvSpPr>
        <p:spPr/>
        <p:txBody>
          <a:bodyPr/>
          <a:lstStyle/>
          <a:p>
            <a:fld id="{22603D2D-77B0-45D3-840C-4004F6269553}" type="datetime1">
              <a:rPr lang="fr-FR" smtClean="0"/>
              <a:t>02/07/2020</a:t>
            </a:fld>
            <a:endParaRPr lang="fr-FR"/>
          </a:p>
        </p:txBody>
      </p:sp>
      <p:sp>
        <p:nvSpPr>
          <p:cNvPr id="5" name="Espace réservé du pied de page 4">
            <a:extLst>
              <a:ext uri="{FF2B5EF4-FFF2-40B4-BE49-F238E27FC236}">
                <a16:creationId xmlns:a16="http://schemas.microsoft.com/office/drawing/2014/main" id="{FA261415-1181-4BDD-933D-C16F86DB9A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801A2D-1FF8-4E3E-A889-DCCCB7F32B86}"/>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203513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FE30B-F1B5-4C03-97EF-26DC5563FA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8671B5-B203-452C-BD8F-115FBCA9A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9A49E9F-BA49-4E89-B445-463C1B32066A}"/>
              </a:ext>
            </a:extLst>
          </p:cNvPr>
          <p:cNvSpPr>
            <a:spLocks noGrp="1"/>
          </p:cNvSpPr>
          <p:nvPr>
            <p:ph type="dt" sz="half" idx="10"/>
          </p:nvPr>
        </p:nvSpPr>
        <p:spPr/>
        <p:txBody>
          <a:bodyPr/>
          <a:lstStyle/>
          <a:p>
            <a:fld id="{A07F1483-7BA0-483C-B15F-E1A5161760D7}" type="datetime1">
              <a:rPr lang="fr-FR" smtClean="0"/>
              <a:t>02/07/2020</a:t>
            </a:fld>
            <a:endParaRPr lang="fr-FR"/>
          </a:p>
        </p:txBody>
      </p:sp>
      <p:sp>
        <p:nvSpPr>
          <p:cNvPr id="5" name="Espace réservé du pied de page 4">
            <a:extLst>
              <a:ext uri="{FF2B5EF4-FFF2-40B4-BE49-F238E27FC236}">
                <a16:creationId xmlns:a16="http://schemas.microsoft.com/office/drawing/2014/main" id="{7E837005-9ABA-44F8-8DF1-F3F6700950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F67F2C-2821-4587-B3E1-A5AE525C279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6659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BE8B7-071F-42C6-B6AC-7F045C7603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B98A97-A242-4C23-8910-BFCF168D5C6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8F9ABB-0242-4AE6-8CBD-A995351A9EE0}"/>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0A4F01A-C5EE-4059-B6C3-2F57AB06CA63}"/>
              </a:ext>
            </a:extLst>
          </p:cNvPr>
          <p:cNvSpPr>
            <a:spLocks noGrp="1"/>
          </p:cNvSpPr>
          <p:nvPr>
            <p:ph type="dt" sz="half" idx="10"/>
          </p:nvPr>
        </p:nvSpPr>
        <p:spPr/>
        <p:txBody>
          <a:bodyPr/>
          <a:lstStyle/>
          <a:p>
            <a:fld id="{BDAED27F-7A65-4D6D-8186-44D754BF98C0}" type="datetime1">
              <a:rPr lang="fr-FR" smtClean="0"/>
              <a:t>02/07/2020</a:t>
            </a:fld>
            <a:endParaRPr lang="fr-FR"/>
          </a:p>
        </p:txBody>
      </p:sp>
      <p:sp>
        <p:nvSpPr>
          <p:cNvPr id="6" name="Espace réservé du pied de page 5">
            <a:extLst>
              <a:ext uri="{FF2B5EF4-FFF2-40B4-BE49-F238E27FC236}">
                <a16:creationId xmlns:a16="http://schemas.microsoft.com/office/drawing/2014/main" id="{F47873EE-BD4A-4F97-97EB-34B87351D6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524B1D-E526-46DF-A458-A05C12460AD0}"/>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23987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37512-01E4-4F7A-85DC-FF0C2DB5D7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5DF2E6-A24C-4F53-9649-6C10EDC88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1049628-04BC-4F60-9465-DFB6E55149D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020081-BA8B-4DF6-BB30-FED995BE7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18CE1A7-206D-40A2-9E64-B0F8A605C12D}"/>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231B5E4-D53C-4084-8792-AD3C9A5867E7}"/>
              </a:ext>
            </a:extLst>
          </p:cNvPr>
          <p:cNvSpPr>
            <a:spLocks noGrp="1"/>
          </p:cNvSpPr>
          <p:nvPr>
            <p:ph type="dt" sz="half" idx="10"/>
          </p:nvPr>
        </p:nvSpPr>
        <p:spPr/>
        <p:txBody>
          <a:bodyPr/>
          <a:lstStyle/>
          <a:p>
            <a:fld id="{D119CC23-925C-45EA-B27E-3AA7D09F9AFC}" type="datetime1">
              <a:rPr lang="fr-FR" smtClean="0"/>
              <a:t>02/07/2020</a:t>
            </a:fld>
            <a:endParaRPr lang="fr-FR"/>
          </a:p>
        </p:txBody>
      </p:sp>
      <p:sp>
        <p:nvSpPr>
          <p:cNvPr id="8" name="Espace réservé du pied de page 7">
            <a:extLst>
              <a:ext uri="{FF2B5EF4-FFF2-40B4-BE49-F238E27FC236}">
                <a16:creationId xmlns:a16="http://schemas.microsoft.com/office/drawing/2014/main" id="{FAEB4C63-0259-406C-825F-E636EBDF76A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30BDBD9-70DC-427B-962D-7F7304EB4590}"/>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34304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BF059-82F4-4755-8112-3E9138A551A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706CB7B-3740-4209-BA7C-C207DDA8CF84}"/>
              </a:ext>
            </a:extLst>
          </p:cNvPr>
          <p:cNvSpPr>
            <a:spLocks noGrp="1"/>
          </p:cNvSpPr>
          <p:nvPr>
            <p:ph type="dt" sz="half" idx="10"/>
          </p:nvPr>
        </p:nvSpPr>
        <p:spPr/>
        <p:txBody>
          <a:bodyPr/>
          <a:lstStyle/>
          <a:p>
            <a:fld id="{173A2108-1C4C-49EE-AB5E-E9E2B22F7F79}" type="datetime1">
              <a:rPr lang="fr-FR" smtClean="0"/>
              <a:t>02/07/2020</a:t>
            </a:fld>
            <a:endParaRPr lang="fr-FR"/>
          </a:p>
        </p:txBody>
      </p:sp>
      <p:sp>
        <p:nvSpPr>
          <p:cNvPr id="4" name="Espace réservé du pied de page 3">
            <a:extLst>
              <a:ext uri="{FF2B5EF4-FFF2-40B4-BE49-F238E27FC236}">
                <a16:creationId xmlns:a16="http://schemas.microsoft.com/office/drawing/2014/main" id="{9278FE3D-00DC-4CB4-8D56-88475939CC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33D8BDA-94CA-43D0-A450-7E5DF3D45D41}"/>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780751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A773C8D-E78E-41AA-9161-9EA611E54CB5}"/>
              </a:ext>
            </a:extLst>
          </p:cNvPr>
          <p:cNvSpPr>
            <a:spLocks noGrp="1"/>
          </p:cNvSpPr>
          <p:nvPr>
            <p:ph type="dt" sz="half" idx="10"/>
          </p:nvPr>
        </p:nvSpPr>
        <p:spPr/>
        <p:txBody>
          <a:bodyPr/>
          <a:lstStyle/>
          <a:p>
            <a:fld id="{BDFBC1E9-891C-471D-AF9D-7CD80EEE6036}" type="datetime1">
              <a:rPr lang="fr-FR" smtClean="0"/>
              <a:t>02/07/2020</a:t>
            </a:fld>
            <a:endParaRPr lang="fr-FR"/>
          </a:p>
        </p:txBody>
      </p:sp>
      <p:sp>
        <p:nvSpPr>
          <p:cNvPr id="3" name="Espace réservé du pied de page 2">
            <a:extLst>
              <a:ext uri="{FF2B5EF4-FFF2-40B4-BE49-F238E27FC236}">
                <a16:creationId xmlns:a16="http://schemas.microsoft.com/office/drawing/2014/main" id="{B68152E4-2FDE-46BA-8505-BC9A3DEA7F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D5BD5B-284A-4121-81CC-D6482254934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98896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76B6E-1BD9-4566-B510-8B784F15B5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D0D2AC-FCD7-4428-95EF-60AEC6E6761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936C25-5133-4087-9648-24A2B6BFC1C8}"/>
              </a:ext>
            </a:extLst>
          </p:cNvPr>
          <p:cNvSpPr>
            <a:spLocks noGrp="1"/>
          </p:cNvSpPr>
          <p:nvPr>
            <p:ph type="dt" sz="half" idx="10"/>
          </p:nvPr>
        </p:nvSpPr>
        <p:spPr/>
        <p:txBody>
          <a:bodyPr/>
          <a:lstStyle/>
          <a:p>
            <a:fld id="{3BA858E9-A010-4638-8422-9F0FDBE17CE0}" type="datetime1">
              <a:rPr lang="fr-FR" smtClean="0"/>
              <a:t>02/07/2020</a:t>
            </a:fld>
            <a:endParaRPr lang="fr-FR"/>
          </a:p>
        </p:txBody>
      </p:sp>
      <p:sp>
        <p:nvSpPr>
          <p:cNvPr id="5" name="Espace réservé du pied de page 4">
            <a:extLst>
              <a:ext uri="{FF2B5EF4-FFF2-40B4-BE49-F238E27FC236}">
                <a16:creationId xmlns:a16="http://schemas.microsoft.com/office/drawing/2014/main" id="{7C24DB96-41CD-4ECD-B058-D5A03048A9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B79BB6-4FF0-4459-B9B4-4638D0BCD308}"/>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834729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C4F38-BE5B-4458-B164-4B109597338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F41A6DF-CCB4-4E79-888C-0B02E486B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7222715-2765-441B-A530-F8AD32784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7392147-028D-4534-A8D1-3F8EF695B403}"/>
              </a:ext>
            </a:extLst>
          </p:cNvPr>
          <p:cNvSpPr>
            <a:spLocks noGrp="1"/>
          </p:cNvSpPr>
          <p:nvPr>
            <p:ph type="dt" sz="half" idx="10"/>
          </p:nvPr>
        </p:nvSpPr>
        <p:spPr/>
        <p:txBody>
          <a:bodyPr/>
          <a:lstStyle/>
          <a:p>
            <a:fld id="{2FC2AFFE-FAC6-41D5-98A1-CDDF5855AB4A}" type="datetime1">
              <a:rPr lang="fr-FR" smtClean="0"/>
              <a:t>02/07/2020</a:t>
            </a:fld>
            <a:endParaRPr lang="fr-FR"/>
          </a:p>
        </p:txBody>
      </p:sp>
      <p:sp>
        <p:nvSpPr>
          <p:cNvPr id="6" name="Espace réservé du pied de page 5">
            <a:extLst>
              <a:ext uri="{FF2B5EF4-FFF2-40B4-BE49-F238E27FC236}">
                <a16:creationId xmlns:a16="http://schemas.microsoft.com/office/drawing/2014/main" id="{DC53FD2A-D796-4DED-AAAB-546F48DA11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FD003F9-8E59-4D12-A5C4-6C9AE7F0A93E}"/>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755355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E2BA2-70DB-4E7B-85E1-88571CAB5C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8592C35-3E3D-4CF9-BFD5-35A987E4E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E549FBE-C496-42B9-873F-138D7E378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E5CD7AA-5459-4890-90CA-F103D6D27310}"/>
              </a:ext>
            </a:extLst>
          </p:cNvPr>
          <p:cNvSpPr>
            <a:spLocks noGrp="1"/>
          </p:cNvSpPr>
          <p:nvPr>
            <p:ph type="dt" sz="half" idx="10"/>
          </p:nvPr>
        </p:nvSpPr>
        <p:spPr/>
        <p:txBody>
          <a:bodyPr/>
          <a:lstStyle/>
          <a:p>
            <a:fld id="{9C42688E-7D54-4F25-8B0E-EF3CD4DF549C}" type="datetime1">
              <a:rPr lang="fr-FR" smtClean="0"/>
              <a:t>02/07/2020</a:t>
            </a:fld>
            <a:endParaRPr lang="fr-FR"/>
          </a:p>
        </p:txBody>
      </p:sp>
      <p:sp>
        <p:nvSpPr>
          <p:cNvPr id="6" name="Espace réservé du pied de page 5">
            <a:extLst>
              <a:ext uri="{FF2B5EF4-FFF2-40B4-BE49-F238E27FC236}">
                <a16:creationId xmlns:a16="http://schemas.microsoft.com/office/drawing/2014/main" id="{C60F289E-43CB-43AF-99EC-5C46169895B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AC8338-F8F3-4C67-9141-1CF4EE37E52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196288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93F9B-82B7-4DC0-8ED0-9115213271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D9EEC8-27F3-4CAB-BEDA-B4DBB2CE30A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79726D-B825-4136-8722-F8205FF879BF}"/>
              </a:ext>
            </a:extLst>
          </p:cNvPr>
          <p:cNvSpPr>
            <a:spLocks noGrp="1"/>
          </p:cNvSpPr>
          <p:nvPr>
            <p:ph type="dt" sz="half" idx="10"/>
          </p:nvPr>
        </p:nvSpPr>
        <p:spPr/>
        <p:txBody>
          <a:bodyPr/>
          <a:lstStyle/>
          <a:p>
            <a:fld id="{FDC01D52-2010-490B-85A9-0D37EC8E351B}" type="datetime1">
              <a:rPr lang="fr-FR" smtClean="0"/>
              <a:t>02/07/2020</a:t>
            </a:fld>
            <a:endParaRPr lang="fr-FR"/>
          </a:p>
        </p:txBody>
      </p:sp>
      <p:sp>
        <p:nvSpPr>
          <p:cNvPr id="5" name="Espace réservé du pied de page 4">
            <a:extLst>
              <a:ext uri="{FF2B5EF4-FFF2-40B4-BE49-F238E27FC236}">
                <a16:creationId xmlns:a16="http://schemas.microsoft.com/office/drawing/2014/main" id="{58367015-A283-4F31-8C10-0C8D26D9F0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EF84A1-9C36-4E6F-A827-CB5FA7A8BD83}"/>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71619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D6862F-1C07-4271-B9EC-806A5D82BE1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F41ABE-77A9-493E-B3A6-7EB20397CB0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C24F3A-90EF-4C19-AB6C-9071BF4F69B8}"/>
              </a:ext>
            </a:extLst>
          </p:cNvPr>
          <p:cNvSpPr>
            <a:spLocks noGrp="1"/>
          </p:cNvSpPr>
          <p:nvPr>
            <p:ph type="dt" sz="half" idx="10"/>
          </p:nvPr>
        </p:nvSpPr>
        <p:spPr/>
        <p:txBody>
          <a:bodyPr/>
          <a:lstStyle/>
          <a:p>
            <a:fld id="{E16AD1DA-C74C-4F93-9D2D-9D01203E704E}" type="datetime1">
              <a:rPr lang="fr-FR" smtClean="0"/>
              <a:t>02/07/2020</a:t>
            </a:fld>
            <a:endParaRPr lang="fr-FR"/>
          </a:p>
        </p:txBody>
      </p:sp>
      <p:sp>
        <p:nvSpPr>
          <p:cNvPr id="5" name="Espace réservé du pied de page 4">
            <a:extLst>
              <a:ext uri="{FF2B5EF4-FFF2-40B4-BE49-F238E27FC236}">
                <a16:creationId xmlns:a16="http://schemas.microsoft.com/office/drawing/2014/main" id="{6AA5FA99-9A8C-449E-A51E-CD4E63309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C9C4BD-FEB6-4911-80E0-255F34B4CE73}"/>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60172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33117D-9F3D-412C-B495-F84E40F487E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C65C1A4-AE2B-480F-9D70-091310B2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664310B-1BC8-480B-87DC-9B21D2FECD65}"/>
              </a:ext>
            </a:extLst>
          </p:cNvPr>
          <p:cNvSpPr>
            <a:spLocks noGrp="1"/>
          </p:cNvSpPr>
          <p:nvPr>
            <p:ph type="dt" sz="half" idx="10"/>
          </p:nvPr>
        </p:nvSpPr>
        <p:spPr/>
        <p:txBody>
          <a:bodyPr/>
          <a:lstStyle/>
          <a:p>
            <a:fld id="{71BEDA96-5694-4A64-927A-3C9F74187C3A}" type="datetime1">
              <a:rPr lang="fr-FR" smtClean="0"/>
              <a:t>02/07/2020</a:t>
            </a:fld>
            <a:endParaRPr lang="fr-FR"/>
          </a:p>
        </p:txBody>
      </p:sp>
      <p:sp>
        <p:nvSpPr>
          <p:cNvPr id="5" name="Espace réservé du pied de page 4">
            <a:extLst>
              <a:ext uri="{FF2B5EF4-FFF2-40B4-BE49-F238E27FC236}">
                <a16:creationId xmlns:a16="http://schemas.microsoft.com/office/drawing/2014/main" id="{BFF0B8A4-B0EB-423C-987A-A4F97FD10B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CD686F-1E59-4CB6-9963-7FB0084EA1F7}"/>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78722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EDE0F-1DB8-48D6-BE3E-22840AB18E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96849A-9795-49E5-A0A5-1972E5F9EBA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26D096-9643-4FFA-B225-8DF852CF1A6C}"/>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7F019C1-700B-4297-850D-01389A67ED17}"/>
              </a:ext>
            </a:extLst>
          </p:cNvPr>
          <p:cNvSpPr>
            <a:spLocks noGrp="1"/>
          </p:cNvSpPr>
          <p:nvPr>
            <p:ph type="dt" sz="half" idx="10"/>
          </p:nvPr>
        </p:nvSpPr>
        <p:spPr/>
        <p:txBody>
          <a:bodyPr/>
          <a:lstStyle/>
          <a:p>
            <a:fld id="{F27089AE-9CC8-463E-B8D4-9A003CA04DD4}" type="datetime1">
              <a:rPr lang="fr-FR" smtClean="0"/>
              <a:t>02/07/2020</a:t>
            </a:fld>
            <a:endParaRPr lang="fr-FR"/>
          </a:p>
        </p:txBody>
      </p:sp>
      <p:sp>
        <p:nvSpPr>
          <p:cNvPr id="6" name="Espace réservé du pied de page 5">
            <a:extLst>
              <a:ext uri="{FF2B5EF4-FFF2-40B4-BE49-F238E27FC236}">
                <a16:creationId xmlns:a16="http://schemas.microsoft.com/office/drawing/2014/main" id="{915C76C2-A38C-47D4-8E00-0AC5DD1BBA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A542D2-D591-4C2D-89E4-375C3F9AA62C}"/>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6094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DB14A-84C8-48FC-A9E5-20AC5114B9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7CD416-BB35-428D-9AA0-2259A95FD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C2C9938-D206-41F8-95B4-4C4F9963AD2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991E26B-9A3A-4A42-979A-F3260964B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62E0B16-38F1-4328-9ACA-B2189CAC025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7784992-B9BC-40FD-83F4-3AFAF732B03E}"/>
              </a:ext>
            </a:extLst>
          </p:cNvPr>
          <p:cNvSpPr>
            <a:spLocks noGrp="1"/>
          </p:cNvSpPr>
          <p:nvPr>
            <p:ph type="dt" sz="half" idx="10"/>
          </p:nvPr>
        </p:nvSpPr>
        <p:spPr/>
        <p:txBody>
          <a:bodyPr/>
          <a:lstStyle/>
          <a:p>
            <a:fld id="{8ABBAECB-054F-4AFC-B77E-D7AB84A696CB}" type="datetime1">
              <a:rPr lang="fr-FR" smtClean="0"/>
              <a:t>02/07/2020</a:t>
            </a:fld>
            <a:endParaRPr lang="fr-FR"/>
          </a:p>
        </p:txBody>
      </p:sp>
      <p:sp>
        <p:nvSpPr>
          <p:cNvPr id="8" name="Espace réservé du pied de page 7">
            <a:extLst>
              <a:ext uri="{FF2B5EF4-FFF2-40B4-BE49-F238E27FC236}">
                <a16:creationId xmlns:a16="http://schemas.microsoft.com/office/drawing/2014/main" id="{362CD91B-4EC4-45EE-876D-2CEC9C4640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8CF992C-AEB4-4176-89AE-F4CA40F14780}"/>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39841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41293-E772-48E4-A367-3FDDABF98C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900E03F-90BD-4407-97B5-D3FEB144E7F8}"/>
              </a:ext>
            </a:extLst>
          </p:cNvPr>
          <p:cNvSpPr>
            <a:spLocks noGrp="1"/>
          </p:cNvSpPr>
          <p:nvPr>
            <p:ph type="dt" sz="half" idx="10"/>
          </p:nvPr>
        </p:nvSpPr>
        <p:spPr/>
        <p:txBody>
          <a:bodyPr/>
          <a:lstStyle/>
          <a:p>
            <a:fld id="{61296B68-2F06-4B3A-A4CA-1E73F7277B43}" type="datetime1">
              <a:rPr lang="fr-FR" smtClean="0"/>
              <a:t>02/07/2020</a:t>
            </a:fld>
            <a:endParaRPr lang="fr-FR"/>
          </a:p>
        </p:txBody>
      </p:sp>
      <p:sp>
        <p:nvSpPr>
          <p:cNvPr id="4" name="Espace réservé du pied de page 3">
            <a:extLst>
              <a:ext uri="{FF2B5EF4-FFF2-40B4-BE49-F238E27FC236}">
                <a16:creationId xmlns:a16="http://schemas.microsoft.com/office/drawing/2014/main" id="{6BAD1DB9-5F9F-4CAE-A18A-D906C46879A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A8D2306-CFAE-4F1A-9C6E-A59D17772F42}"/>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6925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3E5EE4-A4C1-4452-8903-498A1811CD3B}"/>
              </a:ext>
            </a:extLst>
          </p:cNvPr>
          <p:cNvSpPr>
            <a:spLocks noGrp="1"/>
          </p:cNvSpPr>
          <p:nvPr>
            <p:ph type="dt" sz="half" idx="10"/>
          </p:nvPr>
        </p:nvSpPr>
        <p:spPr/>
        <p:txBody>
          <a:bodyPr/>
          <a:lstStyle/>
          <a:p>
            <a:fld id="{97035154-8791-48AA-8C38-04AD52F50440}" type="datetime1">
              <a:rPr lang="fr-FR" smtClean="0"/>
              <a:t>02/07/2020</a:t>
            </a:fld>
            <a:endParaRPr lang="fr-FR"/>
          </a:p>
        </p:txBody>
      </p:sp>
      <p:sp>
        <p:nvSpPr>
          <p:cNvPr id="3" name="Espace réservé du pied de page 2">
            <a:extLst>
              <a:ext uri="{FF2B5EF4-FFF2-40B4-BE49-F238E27FC236}">
                <a16:creationId xmlns:a16="http://schemas.microsoft.com/office/drawing/2014/main" id="{18EE095A-49CF-44EE-8683-AA19CE4E4BC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DA07E91-88FA-44F2-8A65-A432252D74F4}"/>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80173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BC2CA-1603-482E-878A-B89B36E515C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EE6540A-801B-4AC0-B76A-D7CB27BC5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B26F314-BD2F-473E-8F17-B7173AB6A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36CBA87-0733-4D2E-A076-334E6E1B7083}"/>
              </a:ext>
            </a:extLst>
          </p:cNvPr>
          <p:cNvSpPr>
            <a:spLocks noGrp="1"/>
          </p:cNvSpPr>
          <p:nvPr>
            <p:ph type="dt" sz="half" idx="10"/>
          </p:nvPr>
        </p:nvSpPr>
        <p:spPr/>
        <p:txBody>
          <a:bodyPr/>
          <a:lstStyle/>
          <a:p>
            <a:fld id="{D67D6271-D5F3-4AB9-9099-187CAA4AF22C}" type="datetime1">
              <a:rPr lang="fr-FR" smtClean="0"/>
              <a:t>02/07/2020</a:t>
            </a:fld>
            <a:endParaRPr lang="fr-FR"/>
          </a:p>
        </p:txBody>
      </p:sp>
      <p:sp>
        <p:nvSpPr>
          <p:cNvPr id="6" name="Espace réservé du pied de page 5">
            <a:extLst>
              <a:ext uri="{FF2B5EF4-FFF2-40B4-BE49-F238E27FC236}">
                <a16:creationId xmlns:a16="http://schemas.microsoft.com/office/drawing/2014/main" id="{3577E2F2-7BC1-40E1-B373-446A08308F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44A0BC-817B-4EDC-B2A5-87B12A52709D}"/>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6233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08E05-C632-4100-829F-7EDD4E6A4A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5BB38D8-177B-4EF0-BEB2-717690D2B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D029A7E-D2F4-4994-93DC-3925A147C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175CAED-D8BA-469A-B7AB-70A6E670B29F}"/>
              </a:ext>
            </a:extLst>
          </p:cNvPr>
          <p:cNvSpPr>
            <a:spLocks noGrp="1"/>
          </p:cNvSpPr>
          <p:nvPr>
            <p:ph type="dt" sz="half" idx="10"/>
          </p:nvPr>
        </p:nvSpPr>
        <p:spPr/>
        <p:txBody>
          <a:bodyPr/>
          <a:lstStyle/>
          <a:p>
            <a:fld id="{50041B5F-58DB-496A-9C7A-72D694786FF9}" type="datetime1">
              <a:rPr lang="fr-FR" smtClean="0"/>
              <a:t>02/07/2020</a:t>
            </a:fld>
            <a:endParaRPr lang="fr-FR"/>
          </a:p>
        </p:txBody>
      </p:sp>
      <p:sp>
        <p:nvSpPr>
          <p:cNvPr id="6" name="Espace réservé du pied de page 5">
            <a:extLst>
              <a:ext uri="{FF2B5EF4-FFF2-40B4-BE49-F238E27FC236}">
                <a16:creationId xmlns:a16="http://schemas.microsoft.com/office/drawing/2014/main" id="{01E9B35B-1E62-4251-B6E1-E9CB5062B5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9879FC-DD0A-4E5D-B912-CF5544467BB7}"/>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29864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FE690A5-7390-440C-AD4D-7A4AFA6DC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F61CEE7-C1B8-4256-9CE9-297F8E915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70DE82-BB00-44FF-B5AA-1D81BFED6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F91B-88AF-482B-86B1-58A11896D24F}" type="datetime1">
              <a:rPr lang="fr-FR" smtClean="0"/>
              <a:t>02/07/2020</a:t>
            </a:fld>
            <a:endParaRPr lang="fr-FR"/>
          </a:p>
        </p:txBody>
      </p:sp>
      <p:sp>
        <p:nvSpPr>
          <p:cNvPr id="5" name="Espace réservé du pied de page 4">
            <a:extLst>
              <a:ext uri="{FF2B5EF4-FFF2-40B4-BE49-F238E27FC236}">
                <a16:creationId xmlns:a16="http://schemas.microsoft.com/office/drawing/2014/main" id="{8D391379-DC4A-4AE0-8190-995634EFF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2B6F79E-A408-4853-8AE7-6CD9F27B3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E085-261E-4E29-899A-AEA28DAA02ED}" type="slidenum">
              <a:rPr lang="fr-FR" smtClean="0"/>
              <a:t>‹N°›</a:t>
            </a:fld>
            <a:endParaRPr lang="fr-FR"/>
          </a:p>
        </p:txBody>
      </p:sp>
    </p:spTree>
    <p:extLst>
      <p:ext uri="{BB962C8B-B14F-4D97-AF65-F5344CB8AC3E}">
        <p14:creationId xmlns:p14="http://schemas.microsoft.com/office/powerpoint/2010/main" val="167162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2E8F51F-269E-4470-AEC2-A055C0499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466A0D-D92B-48FF-876D-A8DB30FFF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DC2453-F8C9-4533-886B-9E7CED0F8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40444-080E-4A16-8DBD-20E67FFFB0DF}" type="datetime1">
              <a:rPr lang="fr-FR" smtClean="0"/>
              <a:t>02/07/2020</a:t>
            </a:fld>
            <a:endParaRPr lang="fr-FR"/>
          </a:p>
        </p:txBody>
      </p:sp>
      <p:sp>
        <p:nvSpPr>
          <p:cNvPr id="5" name="Espace réservé du pied de page 4">
            <a:extLst>
              <a:ext uri="{FF2B5EF4-FFF2-40B4-BE49-F238E27FC236}">
                <a16:creationId xmlns:a16="http://schemas.microsoft.com/office/drawing/2014/main" id="{480B1379-538E-454B-A904-98E741F84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FD4F7F-0C77-4FBB-AD61-C6AF6BA2C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D2706-8591-4DFC-8EEB-2D21FB8B0CAD}" type="slidenum">
              <a:rPr lang="fr-FR" smtClean="0"/>
              <a:t>‹N°›</a:t>
            </a:fld>
            <a:endParaRPr lang="fr-FR"/>
          </a:p>
        </p:txBody>
      </p:sp>
    </p:spTree>
    <p:extLst>
      <p:ext uri="{BB962C8B-B14F-4D97-AF65-F5344CB8AC3E}">
        <p14:creationId xmlns:p14="http://schemas.microsoft.com/office/powerpoint/2010/main" val="377853395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7CD12-A6CF-489C-ADCF-17D7E56C7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E48C8E-1009-4750-9630-436223C9E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70ACFF1E-E5E6-43E9-A5B7-33E0BEBD6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C217FABC-C638-4392-847B-1D5D24ACF2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F4D7986-89F7-4A82-BCE1-D3748FA19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086EDA91-62A8-4A58-8FD1-50579B98C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D2FE2666-E34E-4114-988D-0D6E0E7EFE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30447EE7-0C29-4B15-AABB-C0C4A8F6A7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D5347D5C-1205-4D74-AA55-A6AC8C781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13696D3F-405F-490D-AF68-9BBDC7DDD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194048F-FCD0-4944-9723-14BFD0715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F634E52A-02AD-4955-AA3F-8E8935F41F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99E661E3-26F4-4992-B424-91AAE0A00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5FC5C1D-91B5-4EBF-9A3E-BB5DC1E2A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D39CDA7-D7D3-4FED-B2BA-40464AA42D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F7F716E2-501F-47E8-9626-D9EC5492C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3074FC5C-533A-4B99-8B9E-ED1C65AE6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00EDCFC2-0B77-4D95-8F8E-DB60A85F2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974CB405-A36B-4456-9DE3-EBE212552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BD84B494-4095-4E61-B65F-34F5C6BC84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33484AA0-BE6E-4F8B-85CF-9C4C750F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C7D38E5F-6E59-41DA-B3CA-6AD28BF642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33" name="Isosceles Triangle 39">
              <a:extLst>
                <a:ext uri="{FF2B5EF4-FFF2-40B4-BE49-F238E27FC236}">
                  <a16:creationId xmlns:a16="http://schemas.microsoft.com/office/drawing/2014/main" id="{9AF9BC5C-44FD-4080-8C54-CC4E5F83F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A884903-3516-494A-B966-3E7651567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2711F930-3D58-426A-92AE-8F1198A7D4F1}"/>
              </a:ext>
            </a:extLst>
          </p:cNvPr>
          <p:cNvSpPr>
            <a:spLocks noGrp="1"/>
          </p:cNvSpPr>
          <p:nvPr>
            <p:ph type="ctrTitle"/>
          </p:nvPr>
        </p:nvSpPr>
        <p:spPr>
          <a:xfrm>
            <a:off x="1759236" y="3980237"/>
            <a:ext cx="8672295" cy="497367"/>
          </a:xfrm>
        </p:spPr>
        <p:txBody>
          <a:bodyPr>
            <a:noAutofit/>
          </a:bodyPr>
          <a:lstStyle/>
          <a:p>
            <a:r>
              <a:rPr lang="en-US" sz="2400" dirty="0">
                <a:latin typeface="+mn-lt"/>
              </a:rPr>
              <a:t>Defect Prediction on production lines </a:t>
            </a:r>
            <a:r>
              <a:rPr lang="en-US" sz="2400" i="1" u="sng" dirty="0">
                <a:latin typeface="+mn-lt"/>
              </a:rPr>
              <a:t>by</a:t>
            </a:r>
            <a:r>
              <a:rPr lang="en-US" sz="2400" i="1" dirty="0">
                <a:latin typeface="+mn-lt"/>
              </a:rPr>
              <a:t> </a:t>
            </a:r>
            <a:r>
              <a:rPr lang="en-US" sz="2400" i="1" dirty="0" err="1">
                <a:latin typeface="+mn-lt"/>
              </a:rPr>
              <a:t>Valeo</a:t>
            </a:r>
            <a:endParaRPr lang="fr-FR" sz="2400" i="1" dirty="0">
              <a:solidFill>
                <a:srgbClr val="FFFFFE"/>
              </a:solidFill>
              <a:latin typeface="+mn-lt"/>
            </a:endParaRPr>
          </a:p>
        </p:txBody>
      </p:sp>
      <p:sp>
        <p:nvSpPr>
          <p:cNvPr id="3" name="Sous-titre 2">
            <a:extLst>
              <a:ext uri="{FF2B5EF4-FFF2-40B4-BE49-F238E27FC236}">
                <a16:creationId xmlns:a16="http://schemas.microsoft.com/office/drawing/2014/main" id="{31DB0E10-700B-4BDB-82C5-9B0C604C5FA6}"/>
              </a:ext>
            </a:extLst>
          </p:cNvPr>
          <p:cNvSpPr>
            <a:spLocks noGrp="1"/>
          </p:cNvSpPr>
          <p:nvPr>
            <p:ph type="subTitle" idx="1"/>
          </p:nvPr>
        </p:nvSpPr>
        <p:spPr>
          <a:xfrm>
            <a:off x="1759237" y="4560333"/>
            <a:ext cx="8673427" cy="670289"/>
          </a:xfrm>
        </p:spPr>
        <p:txBody>
          <a:bodyPr>
            <a:normAutofit fontScale="92500" lnSpcReduction="10000"/>
          </a:bodyPr>
          <a:lstStyle/>
          <a:p>
            <a:r>
              <a:rPr lang="fr-FR" sz="1900" dirty="0">
                <a:latin typeface="+mj-lt"/>
              </a:rPr>
              <a:t>Wajdi Alphonse HAROUNY</a:t>
            </a:r>
          </a:p>
          <a:p>
            <a:r>
              <a:rPr lang="fr-FR" sz="1700" cap="all" dirty="0">
                <a:latin typeface="+mj-lt"/>
              </a:rPr>
              <a:t>DSSP14 - 07/2020</a:t>
            </a:r>
            <a:endParaRPr lang="fr-FR" sz="1700" dirty="0">
              <a:latin typeface="+mj-lt"/>
            </a:endParaRPr>
          </a:p>
          <a:p>
            <a:endParaRPr lang="fr-FR" sz="1600" dirty="0">
              <a:solidFill>
                <a:srgbClr val="FFFFFE"/>
              </a:solidFill>
            </a:endParaRPr>
          </a:p>
        </p:txBody>
      </p:sp>
      <p:sp>
        <p:nvSpPr>
          <p:cNvPr id="36" name="Rectangle 35">
            <a:extLst>
              <a:ext uri="{FF2B5EF4-FFF2-40B4-BE49-F238E27FC236}">
                <a16:creationId xmlns:a16="http://schemas.microsoft.com/office/drawing/2014/main" id="{D2019510-1F68-48FE-8C72-905BF5582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032" y="1179555"/>
            <a:ext cx="8850737" cy="262144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03B6725D-7E88-444D-A1B1-29C0BAC37BF9}"/>
              </a:ext>
            </a:extLst>
          </p:cNvPr>
          <p:cNvPicPr>
            <a:picLocks noChangeAspect="1"/>
          </p:cNvPicPr>
          <p:nvPr/>
        </p:nvPicPr>
        <p:blipFill>
          <a:blip r:embed="rId2"/>
          <a:stretch>
            <a:fillRect/>
          </a:stretch>
        </p:blipFill>
        <p:spPr>
          <a:xfrm>
            <a:off x="1836387" y="1710148"/>
            <a:ext cx="8513483" cy="1574993"/>
          </a:xfrm>
          <a:prstGeom prst="rect">
            <a:avLst/>
          </a:prstGeom>
          <a:ln w="12700">
            <a:noFill/>
          </a:ln>
        </p:spPr>
      </p:pic>
      <p:sp>
        <p:nvSpPr>
          <p:cNvPr id="5" name="Espace réservé du numéro de diapositive 4">
            <a:extLst>
              <a:ext uri="{FF2B5EF4-FFF2-40B4-BE49-F238E27FC236}">
                <a16:creationId xmlns:a16="http://schemas.microsoft.com/office/drawing/2014/main" id="{AF4039DB-5FB0-49DC-81DE-3971B55351A2}"/>
              </a:ext>
            </a:extLst>
          </p:cNvPr>
          <p:cNvSpPr>
            <a:spLocks noGrp="1"/>
          </p:cNvSpPr>
          <p:nvPr>
            <p:ph type="sldNum" sz="quarter" idx="12"/>
          </p:nvPr>
        </p:nvSpPr>
        <p:spPr/>
        <p:txBody>
          <a:bodyPr/>
          <a:lstStyle/>
          <a:p>
            <a:fld id="{5007E085-261E-4E29-899A-AEA28DAA02ED}" type="slidenum">
              <a:rPr lang="fr-FR" smtClean="0"/>
              <a:t>1</a:t>
            </a:fld>
            <a:endParaRPr lang="fr-FR"/>
          </a:p>
        </p:txBody>
      </p:sp>
    </p:spTree>
    <p:extLst>
      <p:ext uri="{BB962C8B-B14F-4D97-AF65-F5344CB8AC3E}">
        <p14:creationId xmlns:p14="http://schemas.microsoft.com/office/powerpoint/2010/main" val="240762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096963"/>
          </a:xfrm>
        </p:spPr>
        <p:txBody>
          <a:bodyPr>
            <a:normAutofit/>
          </a:bodyPr>
          <a:lstStyle/>
          <a:p>
            <a:r>
              <a:rPr lang="fr-FR" sz="4000" dirty="0"/>
              <a:t>Courbes : ROC/AUC et PR/AUC</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462088"/>
            <a:ext cx="6842329" cy="5259387"/>
          </a:xfrm>
        </p:spPr>
        <p:txBody>
          <a:bodyPr>
            <a:normAutofit fontScale="40000" lnSpcReduction="20000"/>
          </a:bodyPr>
          <a:lstStyle/>
          <a:p>
            <a:r>
              <a:rPr lang="fr-FR" sz="5000" dirty="0">
                <a:latin typeface="+mj-lt"/>
              </a:rPr>
              <a:t>La courbe ROC/AUC permet de résumer les performances d'un modèle de classification. L'axe des abscisses indique le taux de FALSE POSITIVE et celui des ordonnées indique le taux de TRUE POSITIVE.</a:t>
            </a:r>
          </a:p>
          <a:p>
            <a:r>
              <a:rPr lang="fr-FR" sz="5000" dirty="0">
                <a:latin typeface="+mj-lt"/>
              </a:rPr>
              <a:t>Le meilleur modèle est celui qui se rapproche le du coin supérieur gauche du graphique, coordonnée (0,1). Plus la surface sous la courbe est grand, plus le modèle est performant.</a:t>
            </a:r>
            <a:br>
              <a:rPr lang="fr-FR" dirty="0"/>
            </a:br>
            <a:endParaRPr lang="fr-FR" sz="4400" dirty="0">
              <a:latin typeface="+mj-lt"/>
            </a:endParaRPr>
          </a:p>
          <a:p>
            <a:endParaRPr lang="fr-FR" dirty="0"/>
          </a:p>
          <a:p>
            <a:endParaRPr lang="fr-FR" dirty="0"/>
          </a:p>
          <a:p>
            <a:r>
              <a:rPr lang="fr-FR" sz="5100" dirty="0">
                <a:latin typeface="+mj-lt"/>
              </a:rPr>
              <a:t>La courbe PR/AUC permet de tracer la PRECISION (ordonnée) en fonction du RECALL (abscisse)</a:t>
            </a:r>
          </a:p>
          <a:p>
            <a:r>
              <a:rPr lang="fr-FR" sz="5100" dirty="0">
                <a:latin typeface="+mj-lt"/>
              </a:rPr>
              <a:t>L'aire sous la courbe peut être calculée pour donner un score unique pour un modèle, c'est ce qu'on appelle le PR AUC (Area under the curve).</a:t>
            </a:r>
            <a:br>
              <a:rPr lang="fr-FR" sz="5100" dirty="0">
                <a:latin typeface="+mj-lt"/>
              </a:rPr>
            </a:br>
            <a:r>
              <a:rPr lang="fr-FR" sz="5100" dirty="0">
                <a:latin typeface="+mj-lt"/>
              </a:rPr>
              <a:t>Le score est une valeur comprise entre 0.0 et 1.0 pour un classificateur parfait.</a:t>
            </a:r>
            <a:br>
              <a:rPr lang="fr-FR"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10</a:t>
            </a:fld>
            <a:endParaRPr lang="fr-FR"/>
          </a:p>
        </p:txBody>
      </p:sp>
      <p:pic>
        <p:nvPicPr>
          <p:cNvPr id="5" name="Picture">
            <a:extLst>
              <a:ext uri="{FF2B5EF4-FFF2-40B4-BE49-F238E27FC236}">
                <a16:creationId xmlns:a16="http://schemas.microsoft.com/office/drawing/2014/main" id="{E69AA2E8-EAA1-4664-B5D3-572F3DCA3B9C}"/>
              </a:ext>
            </a:extLst>
          </p:cNvPr>
          <p:cNvPicPr/>
          <p:nvPr/>
        </p:nvPicPr>
        <p:blipFill>
          <a:blip r:embed="rId3"/>
          <a:stretch>
            <a:fillRect/>
          </a:stretch>
        </p:blipFill>
        <p:spPr bwMode="auto">
          <a:xfrm>
            <a:off x="7251761" y="1690688"/>
            <a:ext cx="4648835" cy="2309495"/>
          </a:xfrm>
          <a:prstGeom prst="rect">
            <a:avLst/>
          </a:prstGeom>
          <a:noFill/>
          <a:ln w="9525">
            <a:noFill/>
            <a:headEnd/>
            <a:tailEnd/>
          </a:ln>
        </p:spPr>
      </p:pic>
      <p:pic>
        <p:nvPicPr>
          <p:cNvPr id="7" name="Picture">
            <a:extLst>
              <a:ext uri="{FF2B5EF4-FFF2-40B4-BE49-F238E27FC236}">
                <a16:creationId xmlns:a16="http://schemas.microsoft.com/office/drawing/2014/main" id="{20796886-F5C1-4DEA-BD05-B200FE95458A}"/>
              </a:ext>
            </a:extLst>
          </p:cNvPr>
          <p:cNvPicPr/>
          <p:nvPr/>
        </p:nvPicPr>
        <p:blipFill>
          <a:blip r:embed="rId4"/>
          <a:stretch>
            <a:fillRect/>
          </a:stretch>
        </p:blipFill>
        <p:spPr bwMode="auto">
          <a:xfrm>
            <a:off x="7290178" y="4327525"/>
            <a:ext cx="4572000" cy="2165350"/>
          </a:xfrm>
          <a:prstGeom prst="rect">
            <a:avLst/>
          </a:prstGeom>
          <a:noFill/>
          <a:ln w="9525">
            <a:noFill/>
            <a:headEnd/>
            <a:tailEnd/>
          </a:ln>
        </p:spPr>
      </p:pic>
    </p:spTree>
    <p:extLst>
      <p:ext uri="{BB962C8B-B14F-4D97-AF65-F5344CB8AC3E}">
        <p14:creationId xmlns:p14="http://schemas.microsoft.com/office/powerpoint/2010/main" val="103802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6"/>
            <a:ext cx="10944367" cy="945060"/>
          </a:xfrm>
        </p:spPr>
        <p:txBody>
          <a:bodyPr>
            <a:normAutofit/>
          </a:bodyPr>
          <a:lstStyle/>
          <a:p>
            <a:r>
              <a:rPr lang="fr-FR" sz="4000" dirty="0"/>
              <a:t>Moyenne harmonique : F1</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825625"/>
            <a:ext cx="11261199" cy="4895850"/>
          </a:xfrm>
        </p:spPr>
        <p:txBody>
          <a:bodyPr>
            <a:normAutofit fontScale="92500"/>
          </a:bodyPr>
          <a:lstStyle/>
          <a:p>
            <a:r>
              <a:rPr lang="fr-FR" sz="2600" dirty="0">
                <a:latin typeface="+mj-lt"/>
              </a:rPr>
              <a:t>Dépendance entre RECALL et PRECISION:</a:t>
            </a:r>
          </a:p>
          <a:p>
            <a:pPr lvl="1"/>
            <a:r>
              <a:rPr lang="fr-FR" sz="2600" dirty="0">
                <a:latin typeface="+mj-lt"/>
              </a:rPr>
              <a:t>Un modèle qui tente de maximiser son RECALL en identifiant le maximum de POSITIF, s'expose à ramener plus de faux POSITIF, donc de réduire sa PRECISION. </a:t>
            </a:r>
          </a:p>
          <a:p>
            <a:pPr lvl="1"/>
            <a:endParaRPr lang="fr-FR" sz="2600" dirty="0">
              <a:latin typeface="+mj-lt"/>
            </a:endParaRPr>
          </a:p>
          <a:p>
            <a:pPr lvl="1"/>
            <a:r>
              <a:rPr lang="fr-FR" sz="2600" dirty="0">
                <a:latin typeface="+mj-lt"/>
              </a:rPr>
              <a:t>Donc, comme on le constate, les 2 notions de RECALL et de PRECISION sont inter-corrélées, d'où le besoin d’une métrique de mesure qui  regroupe les 2 notions. Cette métrique de mesure correspond à la moyenne harmonique du RECALL et de la PRECISION, c'est la métrique F1 = 2 P*R / (P+R) </a:t>
            </a:r>
          </a:p>
          <a:p>
            <a:pPr marL="457200" lvl="1" indent="0">
              <a:buNone/>
            </a:pPr>
            <a:r>
              <a:rPr lang="fr-FR" dirty="0">
                <a:latin typeface="+mj-lt"/>
              </a:rPr>
              <a:t>    calculé à partir de </a:t>
            </a:r>
            <a:br>
              <a:rPr lang="fr-FR" dirty="0">
                <a:latin typeface="+mj-lt"/>
              </a:rPr>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11</a:t>
            </a:fld>
            <a:endParaRPr lang="fr-FR"/>
          </a:p>
        </p:txBody>
      </p:sp>
      <p:pic>
        <p:nvPicPr>
          <p:cNvPr id="3" name="Image 2">
            <a:extLst>
              <a:ext uri="{FF2B5EF4-FFF2-40B4-BE49-F238E27FC236}">
                <a16:creationId xmlns:a16="http://schemas.microsoft.com/office/drawing/2014/main" id="{F8374E45-CA76-416C-B243-4B7F3146FD2D}"/>
              </a:ext>
            </a:extLst>
          </p:cNvPr>
          <p:cNvPicPr>
            <a:picLocks noChangeAspect="1"/>
          </p:cNvPicPr>
          <p:nvPr/>
        </p:nvPicPr>
        <p:blipFill>
          <a:blip r:embed="rId3"/>
          <a:stretch>
            <a:fillRect/>
          </a:stretch>
        </p:blipFill>
        <p:spPr>
          <a:xfrm>
            <a:off x="3317408" y="4750084"/>
            <a:ext cx="933450" cy="923925"/>
          </a:xfrm>
          <a:prstGeom prst="rect">
            <a:avLst/>
          </a:prstGeom>
        </p:spPr>
      </p:pic>
    </p:spTree>
    <p:extLst>
      <p:ext uri="{BB962C8B-B14F-4D97-AF65-F5344CB8AC3E}">
        <p14:creationId xmlns:p14="http://schemas.microsoft.com/office/powerpoint/2010/main" val="204459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945060"/>
          </a:xfrm>
        </p:spPr>
        <p:txBody>
          <a:bodyPr>
            <a:noAutofit/>
          </a:bodyPr>
          <a:lstStyle/>
          <a:p>
            <a:r>
              <a:rPr lang="fr-FR" sz="3800" dirty="0"/>
              <a:t>Exploration tabulaires des données: Eléments marquants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310186"/>
            <a:ext cx="11563349" cy="5228726"/>
          </a:xfrm>
        </p:spPr>
        <p:txBody>
          <a:bodyPr>
            <a:normAutofit fontScale="77500" lnSpcReduction="20000"/>
          </a:bodyPr>
          <a:lstStyle/>
          <a:p>
            <a:r>
              <a:rPr lang="fr-FR" dirty="0">
                <a:latin typeface="+mj-lt"/>
              </a:rPr>
              <a:t>D’une manière générale, il n’y avait pas de valeurs manquantes SAUF pour la feature OP100_Capuchon_insertion_mesure dont la moitié des valeurs étaient manquantes.</a:t>
            </a:r>
            <a:br>
              <a:rPr lang="fr-FR" dirty="0">
                <a:latin typeface="+mj-lt"/>
              </a:rPr>
            </a:br>
            <a:r>
              <a:rPr lang="fr-FR" dirty="0">
                <a:latin typeface="+mj-lt"/>
              </a:rPr>
              <a:t>Deux scénarios de prédiction ont été explorés.</a:t>
            </a:r>
          </a:p>
          <a:p>
            <a:pPr lvl="1"/>
            <a:r>
              <a:rPr lang="fr-FR" dirty="0">
                <a:latin typeface="+mj-lt"/>
              </a:rPr>
              <a:t>Un premier scénario consistant à utiliser une méthode d'imputation afin de lui attribuer une valeur en utilisant un IterativeImputer avec la stratégie 'médiane’. </a:t>
            </a:r>
          </a:p>
          <a:p>
            <a:pPr lvl="1"/>
            <a:r>
              <a:rPr lang="fr-FR" dirty="0">
                <a:latin typeface="+mj-lt"/>
              </a:rPr>
              <a:t>Un deuxième scénario consistant à supprimer cette feature et ne pas la retenir dans la définition du modèle.</a:t>
            </a:r>
          </a:p>
          <a:p>
            <a:pPr lvl="1"/>
            <a:r>
              <a:rPr lang="fr-FR" dirty="0">
                <a:latin typeface="+mj-lt"/>
              </a:rPr>
              <a:t>Le résultat de la prédiction était meilleure avec le 2</a:t>
            </a:r>
            <a:r>
              <a:rPr lang="fr-FR" baseline="30000" dirty="0">
                <a:latin typeface="+mj-lt"/>
              </a:rPr>
              <a:t>ème</a:t>
            </a:r>
            <a:r>
              <a:rPr lang="fr-FR" dirty="0">
                <a:latin typeface="+mj-lt"/>
              </a:rPr>
              <a:t> scénario, le roc/</a:t>
            </a:r>
            <a:r>
              <a:rPr lang="fr-FR" dirty="0" err="1">
                <a:latin typeface="+mj-lt"/>
              </a:rPr>
              <a:t>auc</a:t>
            </a:r>
            <a:r>
              <a:rPr lang="fr-FR" dirty="0">
                <a:latin typeface="+mj-lt"/>
              </a:rPr>
              <a:t> s’est amélioré de 0.04</a:t>
            </a:r>
          </a:p>
          <a:p>
            <a:pPr lvl="1"/>
            <a:endParaRPr lang="fr-FR" dirty="0">
              <a:latin typeface="+mj-lt"/>
            </a:endParaRPr>
          </a:p>
          <a:p>
            <a:r>
              <a:rPr lang="fr-FR" dirty="0">
                <a:latin typeface="+mj-lt"/>
              </a:rPr>
              <a:t>Les minimums de certaines mesures étaient égales à 0, alors que ces mesures physiques ne peuvent par être nulles features, ce qui laisse penser qu'elles sont nulles à tort et par conséquent il faut les considérer comme des valeurs manquantes et les traiter par des imputers.</a:t>
            </a:r>
          </a:p>
          <a:p>
            <a:endParaRPr lang="fr-FR" dirty="0">
              <a:latin typeface="+mj-lt"/>
            </a:endParaRPr>
          </a:p>
          <a:p>
            <a:r>
              <a:rPr lang="fr-FR" dirty="0">
                <a:latin typeface="+mj-lt"/>
              </a:rPr>
              <a:t>Plusieurs mesures représentaient des outliers, côté Min ou Max: Pour limiter l’effet des outliers par la suite, un « </a:t>
            </a:r>
            <a:r>
              <a:rPr lang="fr-FR" dirty="0" err="1">
                <a:latin typeface="+mj-lt"/>
              </a:rPr>
              <a:t>scaler</a:t>
            </a:r>
            <a:r>
              <a:rPr lang="fr-FR" dirty="0">
                <a:latin typeface="+mj-lt"/>
              </a:rPr>
              <a:t> » du type RobustScaler sera utilisé.</a:t>
            </a:r>
          </a:p>
          <a:p>
            <a:pPr marL="0" indent="0">
              <a:buNone/>
            </a:pP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12</a:t>
            </a:fld>
            <a:endParaRPr lang="fr-FR"/>
          </a:p>
        </p:txBody>
      </p:sp>
    </p:spTree>
    <p:extLst>
      <p:ext uri="{BB962C8B-B14F-4D97-AF65-F5344CB8AC3E}">
        <p14:creationId xmlns:p14="http://schemas.microsoft.com/office/powerpoint/2010/main" val="86196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266036"/>
            <a:ext cx="4054385" cy="1304186"/>
          </a:xfrm>
        </p:spPr>
        <p:txBody>
          <a:bodyPr>
            <a:noAutofit/>
          </a:bodyPr>
          <a:lstStyle/>
          <a:p>
            <a:r>
              <a:rPr lang="fr-FR" sz="2800" dirty="0"/>
              <a:t>Exploration graphique </a:t>
            </a:r>
            <a:br>
              <a:rPr lang="fr-FR" sz="2800" dirty="0"/>
            </a:br>
            <a:r>
              <a:rPr lang="fr-FR" sz="2800" dirty="0"/>
              <a:t>univariable des données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310186"/>
            <a:ext cx="4054385" cy="5228726"/>
          </a:xfrm>
        </p:spPr>
        <p:txBody>
          <a:bodyPr>
            <a:normAutofit/>
          </a:bodyPr>
          <a:lstStyle/>
          <a:p>
            <a:pPr marL="0" indent="0">
              <a:buNone/>
            </a:pPr>
            <a:br>
              <a:rPr lang="fr-FR" dirty="0"/>
            </a:br>
            <a:r>
              <a:rPr lang="fr-FR" sz="2000" dirty="0">
                <a:latin typeface="+mj-lt"/>
              </a:rPr>
              <a:t>La plupart des distributions sont asymétriques.</a:t>
            </a:r>
          </a:p>
          <a:p>
            <a:pPr marL="0" indent="0">
              <a:buNone/>
            </a:pPr>
            <a:r>
              <a:rPr lang="fr-FR" sz="2000" dirty="0">
                <a:latin typeface="+mj-lt"/>
              </a:rPr>
              <a:t>D’autres distributions se représentent comme 2 familles de distributions indépendantes.</a:t>
            </a:r>
          </a:p>
          <a:p>
            <a:pPr marL="457200" lvl="1" indent="0">
              <a:buNone/>
            </a:pP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13</a:t>
            </a:fld>
            <a:endParaRPr lang="fr-FR"/>
          </a:p>
        </p:txBody>
      </p:sp>
      <p:pic>
        <p:nvPicPr>
          <p:cNvPr id="8" name="Image 7">
            <a:extLst>
              <a:ext uri="{FF2B5EF4-FFF2-40B4-BE49-F238E27FC236}">
                <a16:creationId xmlns:a16="http://schemas.microsoft.com/office/drawing/2014/main" id="{FE0FC498-418A-4F32-9B88-D6662A582F6E}"/>
              </a:ext>
            </a:extLst>
          </p:cNvPr>
          <p:cNvPicPr>
            <a:picLocks noChangeAspect="1"/>
          </p:cNvPicPr>
          <p:nvPr/>
        </p:nvPicPr>
        <p:blipFill>
          <a:blip r:embed="rId3"/>
          <a:stretch>
            <a:fillRect/>
          </a:stretch>
        </p:blipFill>
        <p:spPr>
          <a:xfrm>
            <a:off x="4625903" y="576475"/>
            <a:ext cx="7019925" cy="5257800"/>
          </a:xfrm>
          <a:prstGeom prst="rect">
            <a:avLst/>
          </a:prstGeom>
        </p:spPr>
      </p:pic>
    </p:spTree>
    <p:extLst>
      <p:ext uri="{BB962C8B-B14F-4D97-AF65-F5344CB8AC3E}">
        <p14:creationId xmlns:p14="http://schemas.microsoft.com/office/powerpoint/2010/main" val="211812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266036"/>
            <a:ext cx="11696700" cy="760659"/>
          </a:xfrm>
        </p:spPr>
        <p:txBody>
          <a:bodyPr>
            <a:noAutofit/>
          </a:bodyPr>
          <a:lstStyle/>
          <a:p>
            <a:r>
              <a:rPr lang="fr-FR" sz="3400" dirty="0"/>
              <a:t>Exploration graphique et pistes de transformations  des données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159047"/>
            <a:ext cx="6362700" cy="5512217"/>
          </a:xfrm>
        </p:spPr>
        <p:txBody>
          <a:bodyPr>
            <a:normAutofit/>
          </a:bodyPr>
          <a:lstStyle/>
          <a:p>
            <a:r>
              <a:rPr lang="fr-FR" sz="2000" dirty="0">
                <a:latin typeface="+mj-lt"/>
              </a:rPr>
              <a:t>Lors de la préparation des données du modèle prédictifs, des fonctions de transformations logarithmiques (log2, log10) ont été appliquées pour que les distributions s’approchent des distributions gaussiennes.</a:t>
            </a:r>
          </a:p>
          <a:p>
            <a:r>
              <a:rPr lang="fr-FR" sz="2000" dirty="0">
                <a:latin typeface="+mj-lt"/>
              </a:rPr>
              <a:t>Cependant ces transformations n’ont pas amélioré le roc/</a:t>
            </a:r>
            <a:r>
              <a:rPr lang="fr-FR" sz="2000" dirty="0" err="1">
                <a:latin typeface="+mj-lt"/>
              </a:rPr>
              <a:t>auc</a:t>
            </a:r>
            <a:r>
              <a:rPr lang="fr-FR" sz="2000" dirty="0">
                <a:latin typeface="+mj-lt"/>
              </a:rPr>
              <a:t>, donc ils n’ont pas été retenus</a:t>
            </a:r>
          </a:p>
          <a:p>
            <a:endParaRPr lang="fr-FR" sz="2000" dirty="0">
              <a:latin typeface="+mj-lt"/>
            </a:endParaRPr>
          </a:p>
          <a:p>
            <a:r>
              <a:rPr lang="fr-FR" sz="2000" dirty="0">
                <a:latin typeface="+mj-lt"/>
              </a:rPr>
              <a:t>Autre type de transformation exploré, « le </a:t>
            </a:r>
            <a:r>
              <a:rPr lang="fr-FR" sz="2000" dirty="0" err="1">
                <a:latin typeface="+mj-lt"/>
              </a:rPr>
              <a:t>binning</a:t>
            </a:r>
            <a:r>
              <a:rPr lang="fr-FR" sz="2000" dirty="0">
                <a:latin typeface="+mj-lt"/>
              </a:rPr>
              <a:t> ou le </a:t>
            </a:r>
            <a:r>
              <a:rPr lang="fr-FR" sz="2000" dirty="0" err="1">
                <a:latin typeface="+mj-lt"/>
              </a:rPr>
              <a:t>bucketing</a:t>
            </a:r>
            <a:r>
              <a:rPr lang="fr-FR" sz="2000" dirty="0">
                <a:latin typeface="+mj-lt"/>
              </a:rPr>
              <a:t> » qui consiste à définir des catégories pour remplacer des données de nature continue mais qui se présentent sous formes d’intervalles discontinus. </a:t>
            </a:r>
          </a:p>
          <a:p>
            <a:r>
              <a:rPr lang="fr-FR" sz="2000" dirty="0">
                <a:latin typeface="+mj-lt"/>
              </a:rPr>
              <a:t>Cette technique permet de réduire le bruit induit par l’aspect discontinue de la distribution et permet aussi de réduire l’overfit.</a:t>
            </a:r>
          </a:p>
          <a:p>
            <a:r>
              <a:rPr lang="fr-FR" sz="2000" dirty="0">
                <a:latin typeface="+mj-lt"/>
              </a:rPr>
              <a:t>Cependant ces transformations n’ont pas amélioré le roc/</a:t>
            </a:r>
            <a:r>
              <a:rPr lang="fr-FR" sz="2000" dirty="0" err="1">
                <a:latin typeface="+mj-lt"/>
              </a:rPr>
              <a:t>auc</a:t>
            </a:r>
            <a:r>
              <a:rPr lang="fr-FR" sz="2000" dirty="0">
                <a:latin typeface="+mj-lt"/>
              </a:rPr>
              <a:t>, donc ils n’ont pas été retenus</a:t>
            </a:r>
          </a:p>
          <a:p>
            <a:endParaRPr lang="fr-FR" sz="2000" dirty="0">
              <a:latin typeface="+mj-lt"/>
            </a:endParaRPr>
          </a:p>
          <a:p>
            <a:pPr marL="457200" lvl="1" indent="0">
              <a:buNone/>
            </a:pP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14</a:t>
            </a:fld>
            <a:endParaRPr lang="fr-FR"/>
          </a:p>
        </p:txBody>
      </p:sp>
      <p:pic>
        <p:nvPicPr>
          <p:cNvPr id="7" name="Picture">
            <a:extLst>
              <a:ext uri="{FF2B5EF4-FFF2-40B4-BE49-F238E27FC236}">
                <a16:creationId xmlns:a16="http://schemas.microsoft.com/office/drawing/2014/main" id="{05718FE6-2CFE-4D3F-BD1D-644E32586C8B}"/>
              </a:ext>
            </a:extLst>
          </p:cNvPr>
          <p:cNvPicPr/>
          <p:nvPr/>
        </p:nvPicPr>
        <p:blipFill>
          <a:blip r:embed="rId3"/>
          <a:stretch>
            <a:fillRect/>
          </a:stretch>
        </p:blipFill>
        <p:spPr bwMode="auto">
          <a:xfrm>
            <a:off x="6610350" y="1144333"/>
            <a:ext cx="5334000" cy="1847215"/>
          </a:xfrm>
          <a:prstGeom prst="rect">
            <a:avLst/>
          </a:prstGeom>
          <a:noFill/>
          <a:ln w="9525">
            <a:noFill/>
            <a:headEnd/>
            <a:tailEnd/>
          </a:ln>
        </p:spPr>
      </p:pic>
      <p:pic>
        <p:nvPicPr>
          <p:cNvPr id="3" name="Image 2">
            <a:extLst>
              <a:ext uri="{FF2B5EF4-FFF2-40B4-BE49-F238E27FC236}">
                <a16:creationId xmlns:a16="http://schemas.microsoft.com/office/drawing/2014/main" id="{57042ED9-0055-47C3-8E80-527435E21F29}"/>
              </a:ext>
            </a:extLst>
          </p:cNvPr>
          <p:cNvPicPr>
            <a:picLocks noChangeAspect="1"/>
          </p:cNvPicPr>
          <p:nvPr/>
        </p:nvPicPr>
        <p:blipFill>
          <a:blip r:embed="rId4"/>
          <a:stretch>
            <a:fillRect/>
          </a:stretch>
        </p:blipFill>
        <p:spPr>
          <a:xfrm>
            <a:off x="6566345" y="3743737"/>
            <a:ext cx="5422011" cy="1860423"/>
          </a:xfrm>
          <a:prstGeom prst="rect">
            <a:avLst/>
          </a:prstGeom>
        </p:spPr>
      </p:pic>
    </p:spTree>
    <p:extLst>
      <p:ext uri="{BB962C8B-B14F-4D97-AF65-F5344CB8AC3E}">
        <p14:creationId xmlns:p14="http://schemas.microsoft.com/office/powerpoint/2010/main" val="423733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Exploration bivariables 'feature/target' des données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1" y="1310186"/>
            <a:ext cx="7184507" cy="5228726"/>
          </a:xfrm>
        </p:spPr>
        <p:txBody>
          <a:bodyPr>
            <a:normAutofit fontScale="77500" lnSpcReduction="20000"/>
          </a:bodyPr>
          <a:lstStyle/>
          <a:p>
            <a:r>
              <a:rPr lang="fr-FR" sz="2900" dirty="0">
                <a:latin typeface="+mj-lt"/>
              </a:rPr>
              <a:t>La corrélation des données est un moyen de comprendre la relation entre les features et la target d’un jeu de données. </a:t>
            </a:r>
          </a:p>
          <a:p>
            <a:r>
              <a:rPr lang="fr-FR" sz="2900" dirty="0">
                <a:latin typeface="+mj-lt"/>
              </a:rPr>
              <a:t>Le coefficient de corrélation varie entre -1 et 1.</a:t>
            </a:r>
            <a:br>
              <a:rPr lang="fr-FR" sz="2900" dirty="0">
                <a:latin typeface="+mj-lt"/>
              </a:rPr>
            </a:br>
            <a:r>
              <a:rPr lang="fr-FR" sz="2900" dirty="0">
                <a:latin typeface="+mj-lt"/>
              </a:rPr>
              <a:t>Quand il est proche de 1 ou de -1 =&gt; Il y a une corrélation positive ou négative forte.</a:t>
            </a:r>
            <a:br>
              <a:rPr lang="fr-FR" sz="2900" dirty="0">
                <a:latin typeface="+mj-lt"/>
              </a:rPr>
            </a:br>
            <a:r>
              <a:rPr lang="fr-FR" sz="2900" dirty="0">
                <a:latin typeface="+mj-lt"/>
              </a:rPr>
              <a:t>Quand il est proche de 0  =&gt; Pas de corrélation linéaire.</a:t>
            </a:r>
            <a:br>
              <a:rPr lang="fr-FR" sz="2900" dirty="0">
                <a:latin typeface="+mj-lt"/>
              </a:rPr>
            </a:br>
            <a:r>
              <a:rPr lang="fr-FR" sz="2900" dirty="0">
                <a:latin typeface="+mj-lt"/>
              </a:rPr>
              <a:t>Le coefficient de corrélation mesure uniquement les corrélations linéaires </a:t>
            </a:r>
          </a:p>
          <a:p>
            <a:r>
              <a:rPr lang="fr-FR" dirty="0">
                <a:latin typeface="+mj-lt"/>
              </a:rPr>
              <a:t>En observant le coefficient de corrélation entre la target et les features, on constate qu’il n’y a aucune corrélation forte entre la target 'Binar OP130_Resultat_Global_v’ et n'importe quelle feature .</a:t>
            </a:r>
            <a:br>
              <a:rPr lang="fr-FR" dirty="0"/>
            </a:br>
            <a:br>
              <a:rPr lang="fr-FR" dirty="0"/>
            </a:br>
            <a:br>
              <a:rPr lang="fr-FR" dirty="0"/>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15</a:t>
            </a:fld>
            <a:endParaRPr lang="fr-FR" dirty="0"/>
          </a:p>
        </p:txBody>
      </p:sp>
      <p:pic>
        <p:nvPicPr>
          <p:cNvPr id="3" name="Image 2">
            <a:extLst>
              <a:ext uri="{FF2B5EF4-FFF2-40B4-BE49-F238E27FC236}">
                <a16:creationId xmlns:a16="http://schemas.microsoft.com/office/drawing/2014/main" id="{1E743FE4-570F-45E8-BA0C-B65A4B5C78EA}"/>
              </a:ext>
            </a:extLst>
          </p:cNvPr>
          <p:cNvPicPr>
            <a:picLocks noChangeAspect="1"/>
          </p:cNvPicPr>
          <p:nvPr/>
        </p:nvPicPr>
        <p:blipFill>
          <a:blip r:embed="rId3"/>
          <a:stretch>
            <a:fillRect/>
          </a:stretch>
        </p:blipFill>
        <p:spPr>
          <a:xfrm>
            <a:off x="8391525" y="3429000"/>
            <a:ext cx="2962275" cy="2038350"/>
          </a:xfrm>
          <a:prstGeom prst="rect">
            <a:avLst/>
          </a:prstGeom>
        </p:spPr>
      </p:pic>
    </p:spTree>
    <p:extLst>
      <p:ext uri="{BB962C8B-B14F-4D97-AF65-F5344CB8AC3E}">
        <p14:creationId xmlns:p14="http://schemas.microsoft.com/office/powerpoint/2010/main" val="388289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Exploration bivariables entre features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2" y="1310186"/>
            <a:ext cx="5334000" cy="5228726"/>
          </a:xfrm>
        </p:spPr>
        <p:txBody>
          <a:bodyPr>
            <a:normAutofit fontScale="40000" lnSpcReduction="20000"/>
          </a:bodyPr>
          <a:lstStyle/>
          <a:p>
            <a:r>
              <a:rPr lang="fr-FR" sz="5300" dirty="0">
                <a:latin typeface="+mj-lt"/>
              </a:rPr>
              <a:t>La heatmap construite à partir de la matrice de corrélation, permet de visualiser les corrélations et dépendances entre features.</a:t>
            </a:r>
          </a:p>
          <a:p>
            <a:r>
              <a:rPr lang="fr-FR" sz="5300" dirty="0">
                <a:latin typeface="+mj-lt"/>
              </a:rPr>
              <a:t>Par exemple, on observe un niveau de dépendance très élevé, égal à 0.9,  entre OP070_V_1_torque_value et OP070_V_2_torque_value.</a:t>
            </a:r>
          </a:p>
          <a:p>
            <a:r>
              <a:rPr lang="fr-FR" sz="5300" dirty="0">
                <a:latin typeface="+mj-lt"/>
              </a:rPr>
              <a:t>Au cas ou il y a une forte dépendance entre features, il serait intéressant de remplacer une feature par une autre et vérifier si le résultat obtenu correspond bien au résultat escompté.</a:t>
            </a:r>
          </a:p>
          <a:p>
            <a:r>
              <a:rPr lang="fr-FR" sz="5300" dirty="0">
                <a:latin typeface="+mj-lt"/>
              </a:rPr>
              <a:t>Dans le cas de notre étude, on a effectué un essai en éliminant OP070_V_1_torque_value (dépendance moins forte avec la target) et en gardant OP070_V_2_torque_value. Le roc/</a:t>
            </a:r>
            <a:r>
              <a:rPr lang="fr-FR" sz="5300" dirty="0" err="1">
                <a:latin typeface="+mj-lt"/>
              </a:rPr>
              <a:t>auc</a:t>
            </a:r>
            <a:r>
              <a:rPr lang="fr-FR" sz="5300" dirty="0">
                <a:latin typeface="+mj-lt"/>
              </a:rPr>
              <a:t> est resté pratiquement le même</a:t>
            </a:r>
            <a:r>
              <a:rPr lang="fr-FR" sz="5300" dirty="0"/>
              <a:t>.</a:t>
            </a:r>
          </a:p>
          <a:p>
            <a:pPr marL="0" indent="0">
              <a:buNone/>
            </a:pPr>
            <a:br>
              <a:rPr lang="fr-FR" dirty="0"/>
            </a:br>
            <a:br>
              <a:rPr lang="fr-FR" dirty="0"/>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16</a:t>
            </a:fld>
            <a:endParaRPr lang="fr-FR" dirty="0"/>
          </a:p>
        </p:txBody>
      </p:sp>
      <p:pic>
        <p:nvPicPr>
          <p:cNvPr id="7" name="Picture">
            <a:extLst>
              <a:ext uri="{FF2B5EF4-FFF2-40B4-BE49-F238E27FC236}">
                <a16:creationId xmlns:a16="http://schemas.microsoft.com/office/drawing/2014/main" id="{B63712F4-C7E9-4100-90B7-DD16118F575F}"/>
              </a:ext>
            </a:extLst>
          </p:cNvPr>
          <p:cNvPicPr/>
          <p:nvPr/>
        </p:nvPicPr>
        <p:blipFill>
          <a:blip r:embed="rId3"/>
          <a:stretch>
            <a:fillRect/>
          </a:stretch>
        </p:blipFill>
        <p:spPr bwMode="auto">
          <a:xfrm>
            <a:off x="5943600" y="854392"/>
            <a:ext cx="5334000" cy="5684520"/>
          </a:xfrm>
          <a:prstGeom prst="rect">
            <a:avLst/>
          </a:prstGeom>
          <a:noFill/>
          <a:ln w="9525">
            <a:noFill/>
            <a:headEnd/>
            <a:tailEnd/>
          </a:ln>
        </p:spPr>
      </p:pic>
    </p:spTree>
    <p:extLst>
      <p:ext uri="{BB962C8B-B14F-4D97-AF65-F5344CB8AC3E}">
        <p14:creationId xmlns:p14="http://schemas.microsoft.com/office/powerpoint/2010/main" val="117642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Feature engineering</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2" y="1310186"/>
            <a:ext cx="10493136" cy="5182688"/>
          </a:xfrm>
        </p:spPr>
        <p:txBody>
          <a:bodyPr>
            <a:normAutofit fontScale="92500" lnSpcReduction="10000"/>
          </a:bodyPr>
          <a:lstStyle/>
          <a:p>
            <a:r>
              <a:rPr lang="fr-FR" sz="2000" dirty="0">
                <a:latin typeface="+mj-lt"/>
              </a:rPr>
              <a:t>Lors de l’exploration on a identifié des distributions asymétriques à droite ou à gauche. Des tentatives de transformations (log2, log10) ont été appliquées aux features de manière à ce que les distributions ressemblent à des distributions Gaussiennes. Cependant lors du test de la performance du modèle, il s’est avéré le roc/</a:t>
            </a:r>
            <a:r>
              <a:rPr lang="fr-FR" sz="2000" dirty="0" err="1">
                <a:latin typeface="+mj-lt"/>
              </a:rPr>
              <a:t>auc</a:t>
            </a:r>
            <a:r>
              <a:rPr lang="fr-FR" sz="2000" dirty="0">
                <a:latin typeface="+mj-lt"/>
              </a:rPr>
              <a:t> est plus élevé sans ces transformations.</a:t>
            </a:r>
          </a:p>
          <a:p>
            <a:r>
              <a:rPr lang="fr-FR" sz="2000" dirty="0">
                <a:latin typeface="+mj-lt"/>
              </a:rPr>
              <a:t>Extraction de nouvelles features à partir de la composante « date » de « PROC_TRACEINFO », ex:  « IB-XA1207672-</a:t>
            </a:r>
            <a:r>
              <a:rPr lang="fr-FR" sz="2000" i="1" u="sng" dirty="0">
                <a:solidFill>
                  <a:schemeClr val="accent1"/>
                </a:solidFill>
                <a:latin typeface="+mj-lt"/>
              </a:rPr>
              <a:t>190701</a:t>
            </a:r>
            <a:r>
              <a:rPr lang="fr-FR" sz="2000" dirty="0">
                <a:latin typeface="+mj-lt"/>
              </a:rPr>
              <a:t>-00494 ». </a:t>
            </a:r>
          </a:p>
          <a:p>
            <a:r>
              <a:rPr lang="fr-FR" sz="2000" dirty="0">
                <a:latin typeface="+mj-lt"/>
              </a:rPr>
              <a:t>Trois nouvelles features, de type catégorie, sont extraites:</a:t>
            </a:r>
          </a:p>
          <a:p>
            <a:pPr lvl="1"/>
            <a:r>
              <a:rPr lang="fr-FR" sz="2000" dirty="0">
                <a:latin typeface="+mj-lt"/>
              </a:rPr>
              <a:t>mois de l'année : </a:t>
            </a:r>
            <a:r>
              <a:rPr lang="fr-FR" sz="2000" dirty="0" err="1">
                <a:latin typeface="+mj-lt"/>
              </a:rPr>
              <a:t>proc_month</a:t>
            </a:r>
            <a:endParaRPr lang="fr-FR" sz="2000" dirty="0">
              <a:latin typeface="+mj-lt"/>
            </a:endParaRPr>
          </a:p>
          <a:p>
            <a:pPr lvl="1"/>
            <a:r>
              <a:rPr lang="fr-FR" sz="2000" dirty="0">
                <a:latin typeface="+mj-lt"/>
              </a:rPr>
              <a:t>semaine de l'année : </a:t>
            </a:r>
            <a:r>
              <a:rPr lang="fr-FR" sz="2000" dirty="0" err="1">
                <a:latin typeface="+mj-lt"/>
              </a:rPr>
              <a:t>proc_week</a:t>
            </a:r>
            <a:endParaRPr lang="fr-FR" sz="2000" dirty="0">
              <a:latin typeface="+mj-lt"/>
            </a:endParaRPr>
          </a:p>
          <a:p>
            <a:pPr lvl="1"/>
            <a:r>
              <a:rPr lang="fr-FR" sz="2000" dirty="0">
                <a:latin typeface="+mj-lt"/>
              </a:rPr>
              <a:t>jour de la semaine : </a:t>
            </a:r>
            <a:r>
              <a:rPr lang="fr-FR" sz="2000" dirty="0" err="1">
                <a:latin typeface="+mj-lt"/>
              </a:rPr>
              <a:t>proc_weekday</a:t>
            </a:r>
            <a:r>
              <a:rPr lang="fr-FR" sz="2000" dirty="0">
                <a:latin typeface="+mj-lt"/>
              </a:rPr>
              <a:t> </a:t>
            </a:r>
          </a:p>
          <a:p>
            <a:r>
              <a:rPr lang="fr-FR" sz="2000" dirty="0">
                <a:latin typeface="+mj-lt"/>
              </a:rPr>
              <a:t>En calculant de nouveau la matrice de corrélation avec la target, on s’aperçoit bien que, chacune des nouvelles features extraites et catégories créés, a induit une dépendance avec la target.</a:t>
            </a:r>
          </a:p>
          <a:p>
            <a:pPr lvl="1"/>
            <a:endParaRPr lang="fr-FR" sz="2000" dirty="0">
              <a:latin typeface="+mj-lt"/>
            </a:endParaRPr>
          </a:p>
          <a:p>
            <a:pPr marL="457200" lvl="1" indent="0">
              <a:buNone/>
            </a:pPr>
            <a:br>
              <a:rPr lang="fr-FR" dirty="0"/>
            </a:br>
            <a:endParaRPr lang="fr-FR" dirty="0"/>
          </a:p>
          <a:p>
            <a:pPr marL="457200" lvl="1" indent="0">
              <a:buNone/>
            </a:pPr>
            <a:br>
              <a:rPr lang="fr-FR" dirty="0"/>
            </a:br>
            <a:endParaRPr lang="fr-FR" dirty="0"/>
          </a:p>
          <a:p>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17</a:t>
            </a:fld>
            <a:endParaRPr lang="fr-FR" dirty="0"/>
          </a:p>
        </p:txBody>
      </p:sp>
      <p:pic>
        <p:nvPicPr>
          <p:cNvPr id="4" name="Image 3">
            <a:extLst>
              <a:ext uri="{FF2B5EF4-FFF2-40B4-BE49-F238E27FC236}">
                <a16:creationId xmlns:a16="http://schemas.microsoft.com/office/drawing/2014/main" id="{446550BA-9214-45EE-B2B8-8ED5CFE7116A}"/>
              </a:ext>
            </a:extLst>
          </p:cNvPr>
          <p:cNvPicPr>
            <a:picLocks noChangeAspect="1"/>
          </p:cNvPicPr>
          <p:nvPr/>
        </p:nvPicPr>
        <p:blipFill>
          <a:blip r:embed="rId3"/>
          <a:stretch>
            <a:fillRect/>
          </a:stretch>
        </p:blipFill>
        <p:spPr>
          <a:xfrm>
            <a:off x="7612608" y="4825564"/>
            <a:ext cx="2971800" cy="942975"/>
          </a:xfrm>
          <a:prstGeom prst="rect">
            <a:avLst/>
          </a:prstGeom>
        </p:spPr>
      </p:pic>
    </p:spTree>
    <p:extLst>
      <p:ext uri="{BB962C8B-B14F-4D97-AF65-F5344CB8AC3E}">
        <p14:creationId xmlns:p14="http://schemas.microsoft.com/office/powerpoint/2010/main" val="94902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109183" y="232012"/>
            <a:ext cx="5747250" cy="756816"/>
          </a:xfrm>
        </p:spPr>
        <p:txBody>
          <a:bodyPr>
            <a:noAutofit/>
          </a:bodyPr>
          <a:lstStyle/>
          <a:p>
            <a:r>
              <a:rPr lang="fr-FR" sz="2800" dirty="0"/>
              <a:t>Défis de la distribution déséquilibrée</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109182" y="1310186"/>
            <a:ext cx="5854890" cy="5182688"/>
          </a:xfrm>
        </p:spPr>
        <p:txBody>
          <a:bodyPr>
            <a:normAutofit fontScale="32500" lnSpcReduction="20000"/>
          </a:bodyPr>
          <a:lstStyle/>
          <a:p>
            <a:r>
              <a:rPr lang="fr-FR" sz="5200" dirty="0">
                <a:latin typeface="+mj-lt"/>
              </a:rPr>
              <a:t>Rappel: 99.12% correspondent aux démarreurs en bon état, dénommés « classe majoritaire ou Classe_0 » et 0.88% correspondent aux démarreurs en mauvais , dénommés « classe minoritaire ou Classe_1 »  </a:t>
            </a:r>
          </a:p>
          <a:p>
            <a:r>
              <a:rPr lang="fr-FR" sz="5200" dirty="0">
                <a:latin typeface="+mj-lt"/>
              </a:rPr>
              <a:t>D’ailleurs cet aspect apparait bien dans le ci-joint: Il est bien visible que la classe majoritaire (Classe_0 de couleur bleue) domine largement la classe minoritaire (Classe_1 de couleur orange).</a:t>
            </a:r>
          </a:p>
          <a:p>
            <a:r>
              <a:rPr lang="fr-FR" sz="5200" dirty="0">
                <a:latin typeface="+mj-lt"/>
              </a:rPr>
              <a:t>Donc pour n'importe quelle valeur de OP070_V_1_angle_value, la probabilité de tomber sur la Classe_0 est largement supérieure à celle de tomber sur la Classe_1</a:t>
            </a:r>
            <a:br>
              <a:rPr lang="fr-FR" sz="5200" dirty="0">
                <a:latin typeface="+mj-lt"/>
              </a:rPr>
            </a:br>
            <a:r>
              <a:rPr lang="fr-FR" sz="5200" dirty="0">
                <a:latin typeface="+mj-lt"/>
              </a:rPr>
              <a:t>=&gt; P(Classe_0 | OP070_V_1_angle_value) &gt; P(Classe_1 | OP070_V_1_angle_value)</a:t>
            </a:r>
            <a:br>
              <a:rPr lang="fr-FR" sz="5200" dirty="0">
                <a:latin typeface="+mj-lt"/>
              </a:rPr>
            </a:br>
            <a:br>
              <a:rPr lang="fr-FR" sz="5200" dirty="0">
                <a:latin typeface="+mj-lt"/>
              </a:rPr>
            </a:br>
            <a:r>
              <a:rPr lang="fr-FR" sz="5200" dirty="0">
                <a:latin typeface="+mj-lt"/>
              </a:rPr>
              <a:t>Si on avait à entrainer un modèle, la précision du classifieur serait maximale en répondant toujours Classe_0 au détriment de la classe minoritaire Classe_1 qui représente l'intérêt métier.</a:t>
            </a:r>
            <a:br>
              <a:rPr lang="fr-FR" sz="5200" dirty="0">
                <a:latin typeface="+mj-lt"/>
              </a:rPr>
            </a:br>
            <a:br>
              <a:rPr lang="fr-FR" sz="5200" dirty="0">
                <a:latin typeface="+mj-lt"/>
              </a:rPr>
            </a:br>
            <a:r>
              <a:rPr lang="fr-FR" sz="5200" dirty="0">
                <a:latin typeface="+mj-lt"/>
              </a:rPr>
              <a:t>Le classifieur idéale serait celui qui est capable d'identifier le maximum d'occurrences de la classe minoritaire 'Classe_1' tout en gardant une bonne précision globale.</a:t>
            </a:r>
            <a:br>
              <a:rPr lang="fr-FR" dirty="0"/>
            </a:br>
            <a:endParaRPr lang="fr-FR" sz="2000" dirty="0">
              <a:latin typeface="+mj-lt"/>
            </a:endParaRPr>
          </a:p>
          <a:p>
            <a:pPr marL="457200" lvl="1" indent="0">
              <a:buNone/>
            </a:pPr>
            <a:br>
              <a:rPr lang="fr-FR" dirty="0"/>
            </a:br>
            <a:endParaRPr lang="fr-FR" dirty="0"/>
          </a:p>
          <a:p>
            <a:pPr marL="457200" lvl="1" indent="0">
              <a:buNone/>
            </a:pPr>
            <a:br>
              <a:rPr lang="fr-FR" dirty="0"/>
            </a:br>
            <a:endParaRPr lang="fr-FR" dirty="0"/>
          </a:p>
          <a:p>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18</a:t>
            </a:fld>
            <a:endParaRPr lang="fr-FR" dirty="0"/>
          </a:p>
        </p:txBody>
      </p:sp>
      <p:pic>
        <p:nvPicPr>
          <p:cNvPr id="7" name="Picture">
            <a:extLst>
              <a:ext uri="{FF2B5EF4-FFF2-40B4-BE49-F238E27FC236}">
                <a16:creationId xmlns:a16="http://schemas.microsoft.com/office/drawing/2014/main" id="{B70960E0-9256-4992-AF59-F66E2AC5E70A}"/>
              </a:ext>
            </a:extLst>
          </p:cNvPr>
          <p:cNvPicPr/>
          <p:nvPr/>
        </p:nvPicPr>
        <p:blipFill>
          <a:blip r:embed="rId3"/>
          <a:stretch>
            <a:fillRect/>
          </a:stretch>
        </p:blipFill>
        <p:spPr bwMode="auto">
          <a:xfrm>
            <a:off x="5856432" y="0"/>
            <a:ext cx="6335568" cy="6764291"/>
          </a:xfrm>
          <a:prstGeom prst="rect">
            <a:avLst/>
          </a:prstGeom>
          <a:noFill/>
          <a:ln w="9525">
            <a:noFill/>
            <a:headEnd/>
            <a:tailEnd/>
          </a:ln>
        </p:spPr>
      </p:pic>
    </p:spTree>
    <p:extLst>
      <p:ext uri="{BB962C8B-B14F-4D97-AF65-F5344CB8AC3E}">
        <p14:creationId xmlns:p14="http://schemas.microsoft.com/office/powerpoint/2010/main" val="342565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32E70-84E9-4510-BAD2-91E469E508BB}"/>
              </a:ext>
            </a:extLst>
          </p:cNvPr>
          <p:cNvSpPr>
            <a:spLocks noGrp="1"/>
          </p:cNvSpPr>
          <p:nvPr>
            <p:ph type="title"/>
          </p:nvPr>
        </p:nvSpPr>
        <p:spPr>
          <a:xfrm>
            <a:off x="300251" y="365126"/>
            <a:ext cx="11053549" cy="740344"/>
          </a:xfrm>
        </p:spPr>
        <p:txBody>
          <a:bodyPr>
            <a:normAutofit/>
          </a:bodyPr>
          <a:lstStyle/>
          <a:p>
            <a:r>
              <a:rPr lang="fr-FR" sz="4000" dirty="0"/>
              <a:t>Défis de la distribution déséquilibrée</a:t>
            </a:r>
          </a:p>
        </p:txBody>
      </p:sp>
      <p:sp>
        <p:nvSpPr>
          <p:cNvPr id="3" name="Espace réservé du contenu 2">
            <a:extLst>
              <a:ext uri="{FF2B5EF4-FFF2-40B4-BE49-F238E27FC236}">
                <a16:creationId xmlns:a16="http://schemas.microsoft.com/office/drawing/2014/main" id="{133CBA3E-A8D5-4CC3-96DA-BAD6058B481F}"/>
              </a:ext>
            </a:extLst>
          </p:cNvPr>
          <p:cNvSpPr>
            <a:spLocks noGrp="1"/>
          </p:cNvSpPr>
          <p:nvPr>
            <p:ph sz="half" idx="1"/>
          </p:nvPr>
        </p:nvSpPr>
        <p:spPr>
          <a:xfrm>
            <a:off x="300251" y="1473958"/>
            <a:ext cx="11423175" cy="4703005"/>
          </a:xfrm>
        </p:spPr>
        <p:txBody>
          <a:bodyPr>
            <a:normAutofit fontScale="92500" lnSpcReduction="20000"/>
          </a:bodyPr>
          <a:lstStyle/>
          <a:p>
            <a:r>
              <a:rPr lang="fr-FR" dirty="0">
                <a:latin typeface="+mj-lt"/>
              </a:rPr>
              <a:t>Les contraintes imposées par le jeux de données que le classifieur doit gérer correspondent conjointement à :</a:t>
            </a:r>
          </a:p>
          <a:p>
            <a:pPr lvl="1"/>
            <a:r>
              <a:rPr lang="fr-FR" dirty="0">
                <a:latin typeface="+mj-lt"/>
              </a:rPr>
              <a:t>Une Classe_1 très minoritaire, seulement 0.88% du jeu de données.</a:t>
            </a:r>
          </a:p>
          <a:p>
            <a:pPr lvl="1"/>
            <a:r>
              <a:rPr lang="fr-FR" dirty="0">
                <a:latin typeface="+mj-lt"/>
              </a:rPr>
              <a:t>Les distributions Classe_0 et Classe_1 des différents features se recouvrent, tel que ceci paraît dans les graphes, d'où le défi de séparabilité. </a:t>
            </a:r>
          </a:p>
          <a:p>
            <a:pPr lvl="1"/>
            <a:endParaRPr lang="fr-FR" dirty="0">
              <a:latin typeface="+mj-lt"/>
            </a:endParaRPr>
          </a:p>
          <a:p>
            <a:r>
              <a:rPr lang="fr-FR" dirty="0">
                <a:latin typeface="+mj-lt"/>
              </a:rPr>
              <a:t>Au-delà de l’aspect graphique du défi de séparabilité, ceci apparait par le recouvrement déduit à partir de la moyenne et la Std de chacune des distributions des 2 classes:</a:t>
            </a:r>
          </a:p>
          <a:p>
            <a:pPr lvl="1"/>
            <a:r>
              <a:rPr lang="fr-FR" dirty="0">
                <a:latin typeface="+mj-lt"/>
              </a:rPr>
              <a:t>Classe 0 -&gt; Moyenne:159.92584039754314 - Ecart type:15.66772829335089</a:t>
            </a:r>
          </a:p>
          <a:p>
            <a:pPr lvl="1"/>
            <a:r>
              <a:rPr lang="fr-FR" dirty="0">
                <a:latin typeface="+mj-lt"/>
              </a:rPr>
              <a:t>Classe 1 -&gt; Moyenne:157.78491803278683 - Ecart type :14.95539317249524</a:t>
            </a:r>
            <a:br>
              <a:rPr lang="fr-FR" dirty="0">
                <a:latin typeface="+mj-lt"/>
              </a:rPr>
            </a:br>
            <a:r>
              <a:rPr lang="fr-FR" dirty="0">
                <a:latin typeface="+mj-lt"/>
              </a:rPr>
              <a:t>Le manque de séparabilité se traduit aussi par la moyenne et l’écart type qui sont de même ordre de grandeur pour les 2 classes Classe_0 et Classe_1. </a:t>
            </a:r>
            <a:br>
              <a:rPr lang="fr-FR" dirty="0"/>
            </a:br>
            <a:br>
              <a:rPr lang="fr-FR" dirty="0"/>
            </a:br>
            <a:endParaRPr lang="fr-FR" dirty="0"/>
          </a:p>
        </p:txBody>
      </p:sp>
      <p:sp>
        <p:nvSpPr>
          <p:cNvPr id="5" name="Espace réservé du numéro de diapositive 4">
            <a:extLst>
              <a:ext uri="{FF2B5EF4-FFF2-40B4-BE49-F238E27FC236}">
                <a16:creationId xmlns:a16="http://schemas.microsoft.com/office/drawing/2014/main" id="{4DDF381E-73E3-44FD-8A35-93304CBC5E20}"/>
              </a:ext>
            </a:extLst>
          </p:cNvPr>
          <p:cNvSpPr>
            <a:spLocks noGrp="1"/>
          </p:cNvSpPr>
          <p:nvPr>
            <p:ph type="sldNum" sz="quarter" idx="12"/>
          </p:nvPr>
        </p:nvSpPr>
        <p:spPr/>
        <p:txBody>
          <a:bodyPr/>
          <a:lstStyle/>
          <a:p>
            <a:fld id="{5007E085-261E-4E29-899A-AEA28DAA02ED}" type="slidenum">
              <a:rPr lang="fr-FR" smtClean="0"/>
              <a:t>19</a:t>
            </a:fld>
            <a:endParaRPr lang="fr-FR" dirty="0"/>
          </a:p>
        </p:txBody>
      </p:sp>
    </p:spTree>
    <p:extLst>
      <p:ext uri="{BB962C8B-B14F-4D97-AF65-F5344CB8AC3E}">
        <p14:creationId xmlns:p14="http://schemas.microsoft.com/office/powerpoint/2010/main" val="169896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17337-8B36-4BAC-918C-95F6F69E15A8}"/>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36F00E44-67EF-4F16-A7EF-C594E15C7BEC}"/>
              </a:ext>
            </a:extLst>
          </p:cNvPr>
          <p:cNvSpPr>
            <a:spLocks noGrp="1"/>
          </p:cNvSpPr>
          <p:nvPr>
            <p:ph idx="1"/>
          </p:nvPr>
        </p:nvSpPr>
        <p:spPr/>
        <p:txBody>
          <a:bodyPr>
            <a:normAutofit lnSpcReduction="10000"/>
          </a:bodyPr>
          <a:lstStyle/>
          <a:p>
            <a:pPr>
              <a:buClr>
                <a:schemeClr val="accent1"/>
              </a:buClr>
            </a:pPr>
            <a:r>
              <a:rPr lang="fr-FR" dirty="0"/>
              <a:t>Contexte de l’étude</a:t>
            </a:r>
          </a:p>
          <a:p>
            <a:pPr>
              <a:buClr>
                <a:schemeClr val="accent1"/>
              </a:buClr>
            </a:pPr>
            <a:r>
              <a:rPr lang="fr-FR" dirty="0"/>
              <a:t>Objectif de l’étude</a:t>
            </a:r>
          </a:p>
          <a:p>
            <a:pPr>
              <a:buClr>
                <a:schemeClr val="accent1"/>
              </a:buClr>
            </a:pPr>
            <a:r>
              <a:rPr lang="fr-FR" dirty="0"/>
              <a:t>Particularité des données</a:t>
            </a:r>
          </a:p>
          <a:p>
            <a:pPr>
              <a:buClr>
                <a:schemeClr val="accent1"/>
              </a:buClr>
            </a:pPr>
            <a:r>
              <a:rPr lang="fr-FR" dirty="0"/>
              <a:t>Enjeux et métriques d’évaluation</a:t>
            </a:r>
          </a:p>
          <a:p>
            <a:pPr>
              <a:buClr>
                <a:schemeClr val="accent1"/>
              </a:buClr>
            </a:pPr>
            <a:r>
              <a:rPr lang="fr-FR" dirty="0"/>
              <a:t>Exploration des données</a:t>
            </a:r>
          </a:p>
          <a:p>
            <a:pPr>
              <a:buClr>
                <a:schemeClr val="accent1"/>
              </a:buClr>
            </a:pPr>
            <a:r>
              <a:rPr lang="fr-FR" dirty="0"/>
              <a:t>Solutions mises en place</a:t>
            </a:r>
          </a:p>
          <a:p>
            <a:pPr>
              <a:buClr>
                <a:schemeClr val="accent1"/>
              </a:buClr>
            </a:pPr>
            <a:r>
              <a:rPr lang="fr-FR" dirty="0"/>
              <a:t>Interprétation des résultats et synthèse</a:t>
            </a:r>
          </a:p>
          <a:p>
            <a:pPr>
              <a:buClr>
                <a:schemeClr val="accent1"/>
              </a:buClr>
            </a:pPr>
            <a:r>
              <a:rPr lang="fr-FR" dirty="0"/>
              <a:t>Limites identifiées</a:t>
            </a:r>
          </a:p>
          <a:p>
            <a:pPr>
              <a:buClr>
                <a:schemeClr val="accent1"/>
              </a:buClr>
            </a:pPr>
            <a:r>
              <a:rPr lang="fr-FR" dirty="0"/>
              <a:t>Perspectives</a:t>
            </a:r>
          </a:p>
        </p:txBody>
      </p:sp>
      <p:sp>
        <p:nvSpPr>
          <p:cNvPr id="4" name="Espace réservé du numéro de diapositive 3">
            <a:extLst>
              <a:ext uri="{FF2B5EF4-FFF2-40B4-BE49-F238E27FC236}">
                <a16:creationId xmlns:a16="http://schemas.microsoft.com/office/drawing/2014/main" id="{CE925D6B-B498-40F9-896B-E914381EE6AE}"/>
              </a:ext>
            </a:extLst>
          </p:cNvPr>
          <p:cNvSpPr>
            <a:spLocks noGrp="1"/>
          </p:cNvSpPr>
          <p:nvPr>
            <p:ph type="sldNum" sz="quarter" idx="12"/>
          </p:nvPr>
        </p:nvSpPr>
        <p:spPr/>
        <p:txBody>
          <a:bodyPr/>
          <a:lstStyle/>
          <a:p>
            <a:fld id="{5007E085-261E-4E29-899A-AEA28DAA02ED}" type="slidenum">
              <a:rPr lang="fr-FR" smtClean="0"/>
              <a:t>2</a:t>
            </a:fld>
            <a:endParaRPr lang="fr-FR"/>
          </a:p>
        </p:txBody>
      </p:sp>
    </p:spTree>
    <p:extLst>
      <p:ext uri="{BB962C8B-B14F-4D97-AF65-F5344CB8AC3E}">
        <p14:creationId xmlns:p14="http://schemas.microsoft.com/office/powerpoint/2010/main" val="3307145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551B0-4826-48D0-8238-D8BFB805608F}"/>
              </a:ext>
            </a:extLst>
          </p:cNvPr>
          <p:cNvSpPr>
            <a:spLocks noGrp="1"/>
          </p:cNvSpPr>
          <p:nvPr>
            <p:ph type="title"/>
          </p:nvPr>
        </p:nvSpPr>
        <p:spPr>
          <a:xfrm>
            <a:off x="303663" y="136525"/>
            <a:ext cx="10515600" cy="743566"/>
          </a:xfrm>
        </p:spPr>
        <p:txBody>
          <a:bodyPr>
            <a:normAutofit/>
          </a:bodyPr>
          <a:lstStyle/>
          <a:p>
            <a:r>
              <a:rPr lang="fr-FR" sz="4000" dirty="0"/>
              <a:t>Défis de la distribution déséquilibrée</a:t>
            </a:r>
          </a:p>
        </p:txBody>
      </p:sp>
      <p:pic>
        <p:nvPicPr>
          <p:cNvPr id="6" name="Espace réservé du contenu 5">
            <a:extLst>
              <a:ext uri="{FF2B5EF4-FFF2-40B4-BE49-F238E27FC236}">
                <a16:creationId xmlns:a16="http://schemas.microsoft.com/office/drawing/2014/main" id="{6B3B5BD3-A7B2-4C6D-965B-A3776BFA17E9}"/>
              </a:ext>
            </a:extLst>
          </p:cNvPr>
          <p:cNvPicPr>
            <a:picLocks noGrp="1" noChangeAspect="1"/>
          </p:cNvPicPr>
          <p:nvPr>
            <p:ph sz="half" idx="1"/>
          </p:nvPr>
        </p:nvPicPr>
        <p:blipFill>
          <a:blip r:embed="rId2"/>
          <a:stretch>
            <a:fillRect/>
          </a:stretch>
        </p:blipFill>
        <p:spPr>
          <a:xfrm>
            <a:off x="3625399" y="818906"/>
            <a:ext cx="8262938" cy="6036469"/>
          </a:xfrm>
          <a:prstGeom prst="rect">
            <a:avLst/>
          </a:prstGeom>
        </p:spPr>
      </p:pic>
      <p:sp>
        <p:nvSpPr>
          <p:cNvPr id="7" name="Espace réservé du contenu 6">
            <a:extLst>
              <a:ext uri="{FF2B5EF4-FFF2-40B4-BE49-F238E27FC236}">
                <a16:creationId xmlns:a16="http://schemas.microsoft.com/office/drawing/2014/main" id="{7A6A4D84-97BE-467D-AE81-9B998DA41DD3}"/>
              </a:ext>
            </a:extLst>
          </p:cNvPr>
          <p:cNvSpPr>
            <a:spLocks noGrp="1"/>
          </p:cNvSpPr>
          <p:nvPr>
            <p:ph sz="half" idx="2"/>
          </p:nvPr>
        </p:nvSpPr>
        <p:spPr>
          <a:xfrm>
            <a:off x="303664" y="996287"/>
            <a:ext cx="3321736" cy="5360063"/>
          </a:xfrm>
        </p:spPr>
        <p:txBody>
          <a:bodyPr/>
          <a:lstStyle/>
          <a:p>
            <a:endParaRPr lang="fr-FR" dirty="0"/>
          </a:p>
        </p:txBody>
      </p:sp>
      <p:sp>
        <p:nvSpPr>
          <p:cNvPr id="5" name="Espace réservé du numéro de diapositive 4">
            <a:extLst>
              <a:ext uri="{FF2B5EF4-FFF2-40B4-BE49-F238E27FC236}">
                <a16:creationId xmlns:a16="http://schemas.microsoft.com/office/drawing/2014/main" id="{8F317B65-BF81-476E-8876-9D718D0B606F}"/>
              </a:ext>
            </a:extLst>
          </p:cNvPr>
          <p:cNvSpPr>
            <a:spLocks noGrp="1"/>
          </p:cNvSpPr>
          <p:nvPr>
            <p:ph type="sldNum" sz="quarter" idx="12"/>
          </p:nvPr>
        </p:nvSpPr>
        <p:spPr/>
        <p:txBody>
          <a:bodyPr/>
          <a:lstStyle/>
          <a:p>
            <a:fld id="{5007E085-261E-4E29-899A-AEA28DAA02ED}" type="slidenum">
              <a:rPr lang="fr-FR" smtClean="0"/>
              <a:t>20</a:t>
            </a:fld>
            <a:endParaRPr lang="fr-FR"/>
          </a:p>
        </p:txBody>
      </p:sp>
    </p:spTree>
    <p:extLst>
      <p:ext uri="{BB962C8B-B14F-4D97-AF65-F5344CB8AC3E}">
        <p14:creationId xmlns:p14="http://schemas.microsoft.com/office/powerpoint/2010/main" val="317451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CC5-AED8-4500-877E-B1D6CE183630}"/>
              </a:ext>
            </a:extLst>
          </p:cNvPr>
          <p:cNvSpPr>
            <a:spLocks noGrp="1"/>
          </p:cNvSpPr>
          <p:nvPr>
            <p:ph type="title"/>
          </p:nvPr>
        </p:nvSpPr>
        <p:spPr>
          <a:xfrm>
            <a:off x="341194" y="365125"/>
            <a:ext cx="11012606" cy="576571"/>
          </a:xfrm>
        </p:spPr>
        <p:txBody>
          <a:bodyPr>
            <a:normAutofit fontScale="90000"/>
          </a:bodyPr>
          <a:lstStyle/>
          <a:p>
            <a:r>
              <a:rPr lang="fr-FR" sz="4000" dirty="0"/>
              <a:t>Comment gérer la distribution déséquilibrée</a:t>
            </a:r>
          </a:p>
        </p:txBody>
      </p:sp>
      <p:sp>
        <p:nvSpPr>
          <p:cNvPr id="3" name="Espace réservé du contenu 2">
            <a:extLst>
              <a:ext uri="{FF2B5EF4-FFF2-40B4-BE49-F238E27FC236}">
                <a16:creationId xmlns:a16="http://schemas.microsoft.com/office/drawing/2014/main" id="{D1B1D00E-4F80-45F8-8FBC-CB80964547E6}"/>
              </a:ext>
            </a:extLst>
          </p:cNvPr>
          <p:cNvSpPr>
            <a:spLocks noGrp="1"/>
          </p:cNvSpPr>
          <p:nvPr>
            <p:ph sz="half" idx="1"/>
          </p:nvPr>
        </p:nvSpPr>
        <p:spPr>
          <a:xfrm>
            <a:off x="341195" y="941696"/>
            <a:ext cx="11232106" cy="5235267"/>
          </a:xfrm>
        </p:spPr>
        <p:txBody>
          <a:bodyPr>
            <a:normAutofit/>
          </a:bodyPr>
          <a:lstStyle/>
          <a:p>
            <a:endParaRPr lang="fr-FR" dirty="0">
              <a:latin typeface="+mj-lt"/>
            </a:endParaRPr>
          </a:p>
          <a:p>
            <a:r>
              <a:rPr lang="fr-FR" dirty="0">
                <a:latin typeface="+mj-lt"/>
              </a:rPr>
              <a:t>Les techniques d'apprentissage automatique ignorent la classe minoritaire et par conséquent ont de mauvaises performances sur cette classe.</a:t>
            </a:r>
            <a:br>
              <a:rPr lang="fr-FR" dirty="0">
                <a:latin typeface="+mj-lt"/>
              </a:rPr>
            </a:br>
            <a:r>
              <a:rPr lang="fr-FR" dirty="0">
                <a:latin typeface="+mj-lt"/>
              </a:rPr>
              <a:t>Pour remédier à ceci, une approche consiste à suréchantillonner la</a:t>
            </a:r>
            <a:br>
              <a:rPr lang="fr-FR" dirty="0">
                <a:latin typeface="+mj-lt"/>
              </a:rPr>
            </a:br>
            <a:r>
              <a:rPr lang="fr-FR" dirty="0">
                <a:latin typeface="+mj-lt"/>
              </a:rPr>
              <a:t>classe minoritaire. </a:t>
            </a:r>
          </a:p>
          <a:p>
            <a:r>
              <a:rPr lang="fr-FR" dirty="0">
                <a:latin typeface="+mj-lt"/>
              </a:rPr>
              <a:t>L'approche la plus simple consiste à synthétiser de nouveaux exemples à partir des exemples existants. Il s'agit d'un type d'augmentation de données pour la classe minoritaire  dénommé SMOTE. </a:t>
            </a:r>
          </a:p>
          <a:p>
            <a:pPr marL="0" indent="0">
              <a:buNone/>
            </a:pPr>
            <a:br>
              <a:rPr lang="fr-FR" dirty="0">
                <a:latin typeface="+mj-lt"/>
              </a:rPr>
            </a:br>
            <a:br>
              <a:rPr lang="fr-FR" dirty="0">
                <a:latin typeface="+mj-lt"/>
              </a:rPr>
            </a:br>
            <a:endParaRPr lang="fr-FR" dirty="0">
              <a:latin typeface="+mj-lt"/>
            </a:endParaRPr>
          </a:p>
        </p:txBody>
      </p:sp>
      <p:sp>
        <p:nvSpPr>
          <p:cNvPr id="5" name="Espace réservé du numéro de diapositive 4">
            <a:extLst>
              <a:ext uri="{FF2B5EF4-FFF2-40B4-BE49-F238E27FC236}">
                <a16:creationId xmlns:a16="http://schemas.microsoft.com/office/drawing/2014/main" id="{089FBD8E-4C96-4C80-B993-0838962D1C21}"/>
              </a:ext>
            </a:extLst>
          </p:cNvPr>
          <p:cNvSpPr>
            <a:spLocks noGrp="1"/>
          </p:cNvSpPr>
          <p:nvPr>
            <p:ph type="sldNum" sz="quarter" idx="12"/>
          </p:nvPr>
        </p:nvSpPr>
        <p:spPr/>
        <p:txBody>
          <a:bodyPr/>
          <a:lstStyle/>
          <a:p>
            <a:fld id="{5007E085-261E-4E29-899A-AEA28DAA02ED}" type="slidenum">
              <a:rPr lang="fr-FR" smtClean="0"/>
              <a:t>21</a:t>
            </a:fld>
            <a:endParaRPr lang="fr-FR"/>
          </a:p>
        </p:txBody>
      </p:sp>
    </p:spTree>
    <p:extLst>
      <p:ext uri="{BB962C8B-B14F-4D97-AF65-F5344CB8AC3E}">
        <p14:creationId xmlns:p14="http://schemas.microsoft.com/office/powerpoint/2010/main" val="215402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CC5-AED8-4500-877E-B1D6CE183630}"/>
              </a:ext>
            </a:extLst>
          </p:cNvPr>
          <p:cNvSpPr>
            <a:spLocks noGrp="1"/>
          </p:cNvSpPr>
          <p:nvPr>
            <p:ph type="title"/>
          </p:nvPr>
        </p:nvSpPr>
        <p:spPr>
          <a:xfrm>
            <a:off x="341194" y="365125"/>
            <a:ext cx="11012606" cy="576571"/>
          </a:xfrm>
        </p:spPr>
        <p:txBody>
          <a:bodyPr>
            <a:normAutofit fontScale="90000"/>
          </a:bodyPr>
          <a:lstStyle/>
          <a:p>
            <a:r>
              <a:rPr lang="fr-FR" sz="4000" dirty="0"/>
              <a:t>Principe du SMOTE</a:t>
            </a:r>
          </a:p>
        </p:txBody>
      </p:sp>
      <p:sp>
        <p:nvSpPr>
          <p:cNvPr id="3" name="Espace réservé du contenu 2">
            <a:extLst>
              <a:ext uri="{FF2B5EF4-FFF2-40B4-BE49-F238E27FC236}">
                <a16:creationId xmlns:a16="http://schemas.microsoft.com/office/drawing/2014/main" id="{D1B1D00E-4F80-45F8-8FBC-CB80964547E6}"/>
              </a:ext>
            </a:extLst>
          </p:cNvPr>
          <p:cNvSpPr>
            <a:spLocks noGrp="1"/>
          </p:cNvSpPr>
          <p:nvPr>
            <p:ph sz="half" idx="1"/>
          </p:nvPr>
        </p:nvSpPr>
        <p:spPr>
          <a:xfrm>
            <a:off x="341194" y="941696"/>
            <a:ext cx="5754805" cy="5551179"/>
          </a:xfrm>
        </p:spPr>
        <p:txBody>
          <a:bodyPr>
            <a:normAutofit fontScale="47500" lnSpcReduction="20000"/>
          </a:bodyPr>
          <a:lstStyle/>
          <a:p>
            <a:r>
              <a:rPr lang="fr-FR" sz="3800" dirty="0">
                <a:latin typeface="+mj-lt"/>
              </a:rPr>
              <a:t>Le SMOTE fonctionne :</a:t>
            </a:r>
          </a:p>
          <a:p>
            <a:pPr lvl="1"/>
            <a:r>
              <a:rPr lang="fr-FR" sz="3800" dirty="0">
                <a:latin typeface="+mj-lt"/>
              </a:rPr>
              <a:t>En sélectionnant des exemples de Classe_1 (minoritaire) proches dans l'espace des features.</a:t>
            </a:r>
          </a:p>
          <a:p>
            <a:pPr lvl="1"/>
            <a:r>
              <a:rPr lang="fr-FR" sz="3800" dirty="0">
                <a:latin typeface="+mj-lt"/>
              </a:rPr>
              <a:t>Puis en traçant une ligne (ou plus généralement un hyperplan) entre les exemples </a:t>
            </a:r>
          </a:p>
          <a:p>
            <a:pPr lvl="1"/>
            <a:r>
              <a:rPr lang="fr-FR" sz="3800" dirty="0">
                <a:latin typeface="+mj-lt"/>
              </a:rPr>
              <a:t>Et à la fin en générant un échantillon correspondant à un point le long de cette ligne. </a:t>
            </a:r>
          </a:p>
          <a:p>
            <a:pPr lvl="1"/>
            <a:endParaRPr lang="fr-FR" sz="3800" dirty="0">
              <a:latin typeface="+mj-lt"/>
            </a:endParaRPr>
          </a:p>
          <a:p>
            <a:r>
              <a:rPr lang="fr-FR" sz="3800" dirty="0">
                <a:latin typeface="+mj-lt"/>
              </a:rPr>
              <a:t>Cette procédure peut être utilisée pour créer autant d'exemples synthétiques pour la classe minoritaire</a:t>
            </a:r>
            <a:br>
              <a:rPr lang="fr-FR" sz="3800" dirty="0">
                <a:latin typeface="+mj-lt"/>
              </a:rPr>
            </a:br>
            <a:r>
              <a:rPr lang="fr-FR" sz="3800" dirty="0">
                <a:latin typeface="+mj-lt"/>
              </a:rPr>
              <a:t>que nécessaire. </a:t>
            </a:r>
          </a:p>
          <a:p>
            <a:endParaRPr lang="fr-FR" sz="3800" dirty="0">
              <a:latin typeface="+mj-lt"/>
            </a:endParaRPr>
          </a:p>
          <a:p>
            <a:r>
              <a:rPr lang="fr-FR" sz="3800" dirty="0">
                <a:latin typeface="+mj-lt"/>
              </a:rPr>
              <a:t>Cependant il est recommandé d'effectuer conjointement</a:t>
            </a:r>
          </a:p>
          <a:p>
            <a:pPr lvl="1"/>
            <a:r>
              <a:rPr lang="fr-FR" sz="3800" dirty="0">
                <a:latin typeface="+mj-lt"/>
              </a:rPr>
              <a:t> un sous-échantillonnage pour réduire le nombre d'exemples dans la classe majoritaire, </a:t>
            </a:r>
          </a:p>
          <a:p>
            <a:pPr lvl="1"/>
            <a:r>
              <a:rPr lang="fr-FR" sz="3800" dirty="0">
                <a:latin typeface="+mj-lt"/>
              </a:rPr>
              <a:t>et d'utiliser SMOTE pour suréchantillonner la classe minoritaire afin d'équilibrer la distribution des classes.</a:t>
            </a:r>
          </a:p>
          <a:p>
            <a:pPr lvl="1"/>
            <a:endParaRPr lang="fr-FR" sz="3800" dirty="0">
              <a:latin typeface="+mj-lt"/>
            </a:endParaRPr>
          </a:p>
          <a:p>
            <a:r>
              <a:rPr lang="fr-FR" sz="3800" dirty="0">
                <a:latin typeface="+mj-lt"/>
              </a:rPr>
              <a:t>Le sous-échantillonnage sert à éviter un chevauchement entre les classes. </a:t>
            </a:r>
            <a:br>
              <a:rPr lang="fr-FR" dirty="0">
                <a:latin typeface="+mj-lt"/>
              </a:rPr>
            </a:br>
            <a:br>
              <a:rPr lang="fr-FR" dirty="0">
                <a:latin typeface="+mj-lt"/>
              </a:rPr>
            </a:br>
            <a:endParaRPr lang="fr-FR" dirty="0">
              <a:latin typeface="+mj-lt"/>
            </a:endParaRPr>
          </a:p>
        </p:txBody>
      </p:sp>
      <p:sp>
        <p:nvSpPr>
          <p:cNvPr id="5" name="Espace réservé du numéro de diapositive 4">
            <a:extLst>
              <a:ext uri="{FF2B5EF4-FFF2-40B4-BE49-F238E27FC236}">
                <a16:creationId xmlns:a16="http://schemas.microsoft.com/office/drawing/2014/main" id="{089FBD8E-4C96-4C80-B993-0838962D1C21}"/>
              </a:ext>
            </a:extLst>
          </p:cNvPr>
          <p:cNvSpPr>
            <a:spLocks noGrp="1"/>
          </p:cNvSpPr>
          <p:nvPr>
            <p:ph type="sldNum" sz="quarter" idx="12"/>
          </p:nvPr>
        </p:nvSpPr>
        <p:spPr/>
        <p:txBody>
          <a:bodyPr/>
          <a:lstStyle/>
          <a:p>
            <a:fld id="{5007E085-261E-4E29-899A-AEA28DAA02ED}" type="slidenum">
              <a:rPr lang="fr-FR" smtClean="0"/>
              <a:t>22</a:t>
            </a:fld>
            <a:endParaRPr lang="fr-FR"/>
          </a:p>
        </p:txBody>
      </p:sp>
      <p:pic>
        <p:nvPicPr>
          <p:cNvPr id="6" name="Image 5">
            <a:extLst>
              <a:ext uri="{FF2B5EF4-FFF2-40B4-BE49-F238E27FC236}">
                <a16:creationId xmlns:a16="http://schemas.microsoft.com/office/drawing/2014/main" id="{683F39EF-2131-4571-B829-790D185C074B}"/>
              </a:ext>
            </a:extLst>
          </p:cNvPr>
          <p:cNvPicPr>
            <a:picLocks noChangeAspect="1"/>
          </p:cNvPicPr>
          <p:nvPr/>
        </p:nvPicPr>
        <p:blipFill>
          <a:blip r:embed="rId3"/>
          <a:stretch>
            <a:fillRect/>
          </a:stretch>
        </p:blipFill>
        <p:spPr>
          <a:xfrm>
            <a:off x="6202339" y="941696"/>
            <a:ext cx="5419725" cy="5534025"/>
          </a:xfrm>
          <a:prstGeom prst="rect">
            <a:avLst/>
          </a:prstGeom>
        </p:spPr>
      </p:pic>
    </p:spTree>
    <p:extLst>
      <p:ext uri="{BB962C8B-B14F-4D97-AF65-F5344CB8AC3E}">
        <p14:creationId xmlns:p14="http://schemas.microsoft.com/office/powerpoint/2010/main" val="729849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49F9B-301F-4F2C-9723-4C3AAF8EC4DF}"/>
              </a:ext>
            </a:extLst>
          </p:cNvPr>
          <p:cNvSpPr>
            <a:spLocks noGrp="1"/>
          </p:cNvSpPr>
          <p:nvPr>
            <p:ph type="title"/>
          </p:nvPr>
        </p:nvSpPr>
        <p:spPr>
          <a:xfrm>
            <a:off x="147484" y="365126"/>
            <a:ext cx="11206316" cy="652514"/>
          </a:xfrm>
        </p:spPr>
        <p:txBody>
          <a:bodyPr>
            <a:normAutofit fontScale="90000"/>
          </a:bodyPr>
          <a:lstStyle/>
          <a:p>
            <a:r>
              <a:rPr lang="fr-FR" dirty="0"/>
              <a:t>Techniques du SMOTE</a:t>
            </a:r>
          </a:p>
        </p:txBody>
      </p:sp>
      <p:sp>
        <p:nvSpPr>
          <p:cNvPr id="3" name="Espace réservé du contenu 2">
            <a:extLst>
              <a:ext uri="{FF2B5EF4-FFF2-40B4-BE49-F238E27FC236}">
                <a16:creationId xmlns:a16="http://schemas.microsoft.com/office/drawing/2014/main" id="{4A498015-EF71-47A8-80CB-B400A0197336}"/>
              </a:ext>
            </a:extLst>
          </p:cNvPr>
          <p:cNvSpPr>
            <a:spLocks noGrp="1"/>
          </p:cNvSpPr>
          <p:nvPr>
            <p:ph sz="half" idx="1"/>
          </p:nvPr>
        </p:nvSpPr>
        <p:spPr>
          <a:xfrm>
            <a:off x="265471" y="1017639"/>
            <a:ext cx="11533239" cy="5703835"/>
          </a:xfrm>
        </p:spPr>
        <p:txBody>
          <a:bodyPr>
            <a:normAutofit fontScale="70000" lnSpcReduction="20000"/>
          </a:bodyPr>
          <a:lstStyle/>
          <a:p>
            <a:r>
              <a:rPr lang="fr-FR" dirty="0">
                <a:latin typeface="+mj-lt"/>
              </a:rPr>
              <a:t>SMOTE: Implémentation de base. Utilise les « k voisins » de Classe_1 les plus proches" pour créer le nouvel exemple. </a:t>
            </a:r>
          </a:p>
          <a:p>
            <a:r>
              <a:rPr lang="fr-FR" dirty="0">
                <a:latin typeface="+mj-lt"/>
              </a:rPr>
              <a:t>SMOTE SVM : Implémentation similaire à SMOTE mais utilise SVM pour créer le nouvel exemple.</a:t>
            </a:r>
          </a:p>
          <a:p>
            <a:r>
              <a:rPr lang="fr-FR" dirty="0">
                <a:latin typeface="+mj-lt"/>
              </a:rPr>
              <a:t>Borderline SMOTE_1 : En utilisant classification des "k voisins de Classe_1 les plus proches", on va</a:t>
            </a:r>
            <a:br>
              <a:rPr lang="fr-FR" dirty="0">
                <a:latin typeface="+mj-lt"/>
              </a:rPr>
            </a:br>
            <a:r>
              <a:rPr lang="fr-FR" u="sng" dirty="0">
                <a:latin typeface="+mj-lt"/>
              </a:rPr>
              <a:t>choisir les instances de la Classe_1 se trouvant à côté de la frontière et qui sont mal classées</a:t>
            </a:r>
            <a:r>
              <a:rPr lang="fr-FR" dirty="0">
                <a:latin typeface="+mj-lt"/>
              </a:rPr>
              <a:t>. On</a:t>
            </a:r>
            <a:br>
              <a:rPr lang="fr-FR" dirty="0">
                <a:latin typeface="+mj-lt"/>
              </a:rPr>
            </a:br>
            <a:r>
              <a:rPr lang="fr-FR" dirty="0">
                <a:latin typeface="+mj-lt"/>
              </a:rPr>
              <a:t>suréchantillonne uniquement ces cas difficiles, en fournissant plus de résolution uniquement là où</a:t>
            </a:r>
            <a:br>
              <a:rPr lang="fr-FR" dirty="0">
                <a:latin typeface="+mj-lt"/>
              </a:rPr>
            </a:br>
            <a:r>
              <a:rPr lang="fr-FR" dirty="0">
                <a:latin typeface="+mj-lt"/>
              </a:rPr>
              <a:t>cela peut être nécessaire. La sélection se fait comme avec un modèle de classification du voisin le</a:t>
            </a:r>
            <a:br>
              <a:rPr lang="fr-FR" dirty="0">
                <a:latin typeface="+mj-lt"/>
              </a:rPr>
            </a:br>
            <a:r>
              <a:rPr lang="fr-FR" dirty="0">
                <a:latin typeface="+mj-lt"/>
              </a:rPr>
              <a:t>plus proche</a:t>
            </a:r>
          </a:p>
          <a:p>
            <a:r>
              <a:rPr lang="fr-FR" dirty="0">
                <a:latin typeface="+mj-lt"/>
              </a:rPr>
              <a:t>Borderline SMOTE_2 : Semblable à Borderline SMOTE_1 en suréchantillonnant aussi les exemples</a:t>
            </a:r>
            <a:br>
              <a:rPr lang="fr-FR" dirty="0">
                <a:latin typeface="+mj-lt"/>
              </a:rPr>
            </a:br>
            <a:r>
              <a:rPr lang="fr-FR" dirty="0">
                <a:latin typeface="+mj-lt"/>
              </a:rPr>
              <a:t>de Classe_0, la classe majoritaire. L'idée consiste à suréchantillonner les exemples à la frontière et</a:t>
            </a:r>
            <a:br>
              <a:rPr lang="fr-FR" dirty="0">
                <a:latin typeface="+mj-lt"/>
              </a:rPr>
            </a:br>
            <a:r>
              <a:rPr lang="fr-FR" dirty="0">
                <a:latin typeface="+mj-lt"/>
              </a:rPr>
              <a:t>qui sont mal classés.</a:t>
            </a:r>
          </a:p>
          <a:p>
            <a:r>
              <a:rPr lang="fr-FR" dirty="0">
                <a:latin typeface="+mj-lt"/>
              </a:rPr>
              <a:t>Borderline SMOTE SVM : Implémentation similaire à Borderline SMOTE, mais en utilisant</a:t>
            </a:r>
            <a:br>
              <a:rPr lang="fr-FR" dirty="0">
                <a:latin typeface="+mj-lt"/>
              </a:rPr>
            </a:br>
            <a:r>
              <a:rPr lang="fr-FR" dirty="0">
                <a:latin typeface="+mj-lt"/>
              </a:rPr>
              <a:t>l'algorithme SVM au lieu de KNN pour identifier les exemples mal classifiés autour de la frontière.</a:t>
            </a:r>
          </a:p>
          <a:p>
            <a:r>
              <a:rPr lang="fr-FR" dirty="0">
                <a:latin typeface="+mj-lt"/>
              </a:rPr>
              <a:t>ASADYN (Adaptive Synthetic Sampling) : C’est une autre approche qui consiste à générer des</a:t>
            </a:r>
            <a:br>
              <a:rPr lang="fr-FR" dirty="0">
                <a:latin typeface="+mj-lt"/>
              </a:rPr>
            </a:br>
            <a:r>
              <a:rPr lang="fr-FR" dirty="0">
                <a:latin typeface="+mj-lt"/>
              </a:rPr>
              <a:t>échantillons synthétiques inversement proportionnels à la densité des exemples dans la classe</a:t>
            </a:r>
            <a:br>
              <a:rPr lang="fr-FR" dirty="0">
                <a:latin typeface="+mj-lt"/>
              </a:rPr>
            </a:br>
            <a:r>
              <a:rPr lang="fr-FR" dirty="0">
                <a:latin typeface="+mj-lt"/>
              </a:rPr>
              <a:t>minoritaire =&gt; Il s’agit de générer des données pour les échantillons de classe minoritaire qui sont</a:t>
            </a:r>
            <a:br>
              <a:rPr lang="fr-FR" dirty="0">
                <a:latin typeface="+mj-lt"/>
              </a:rPr>
            </a:br>
            <a:r>
              <a:rPr lang="fr-FR" dirty="0">
                <a:latin typeface="+mj-lt"/>
              </a:rPr>
              <a:t>plus difficiles à apprendre par rapport aux échantillons minoritaires qui sont plus faciles à</a:t>
            </a:r>
            <a:br>
              <a:rPr lang="fr-FR" dirty="0">
                <a:latin typeface="+mj-lt"/>
              </a:rPr>
            </a:br>
            <a:r>
              <a:rPr lang="fr-FR" dirty="0">
                <a:latin typeface="+mj-lt"/>
              </a:rPr>
              <a:t>apprendre. Avant d'appliquer cette méthode, il faut supprimer les valeurs aberrantes afin de ne pas</a:t>
            </a:r>
            <a:br>
              <a:rPr lang="fr-FR" dirty="0">
                <a:latin typeface="+mj-lt"/>
              </a:rPr>
            </a:br>
            <a:r>
              <a:rPr lang="fr-FR" dirty="0">
                <a:latin typeface="+mj-lt"/>
              </a:rPr>
              <a:t>les suréchantillonner.</a:t>
            </a:r>
          </a:p>
          <a:p>
            <a:r>
              <a:rPr lang="fr-FR" dirty="0">
                <a:latin typeface="+mj-lt"/>
              </a:rPr>
              <a:t>RandomOverSampler : Suréchantillonnage d'une manière aléatoire. </a:t>
            </a:r>
            <a:br>
              <a:rPr lang="fr-FR" dirty="0"/>
            </a:br>
            <a:endParaRPr lang="fr-FR" dirty="0"/>
          </a:p>
        </p:txBody>
      </p:sp>
      <p:sp>
        <p:nvSpPr>
          <p:cNvPr id="5" name="Espace réservé du numéro de diapositive 4">
            <a:extLst>
              <a:ext uri="{FF2B5EF4-FFF2-40B4-BE49-F238E27FC236}">
                <a16:creationId xmlns:a16="http://schemas.microsoft.com/office/drawing/2014/main" id="{72EBF65F-FB38-4D21-B381-FD10E9B16414}"/>
              </a:ext>
            </a:extLst>
          </p:cNvPr>
          <p:cNvSpPr>
            <a:spLocks noGrp="1"/>
          </p:cNvSpPr>
          <p:nvPr>
            <p:ph type="sldNum" sz="quarter" idx="12"/>
          </p:nvPr>
        </p:nvSpPr>
        <p:spPr/>
        <p:txBody>
          <a:bodyPr/>
          <a:lstStyle/>
          <a:p>
            <a:fld id="{5007E085-261E-4E29-899A-AEA28DAA02ED}" type="slidenum">
              <a:rPr lang="fr-FR" smtClean="0"/>
              <a:t>23</a:t>
            </a:fld>
            <a:endParaRPr lang="fr-FR"/>
          </a:p>
        </p:txBody>
      </p:sp>
    </p:spTree>
    <p:extLst>
      <p:ext uri="{BB962C8B-B14F-4D97-AF65-F5344CB8AC3E}">
        <p14:creationId xmlns:p14="http://schemas.microsoft.com/office/powerpoint/2010/main" val="331197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3E9977-AA82-4CA8-BB54-62E74910CE6C}"/>
              </a:ext>
            </a:extLst>
          </p:cNvPr>
          <p:cNvSpPr>
            <a:spLocks noGrp="1"/>
          </p:cNvSpPr>
          <p:nvPr>
            <p:ph type="title"/>
          </p:nvPr>
        </p:nvSpPr>
        <p:spPr>
          <a:xfrm>
            <a:off x="235974" y="334450"/>
            <a:ext cx="10943304" cy="693174"/>
          </a:xfrm>
        </p:spPr>
        <p:txBody>
          <a:bodyPr>
            <a:normAutofit fontScale="90000"/>
          </a:bodyPr>
          <a:lstStyle/>
          <a:p>
            <a:r>
              <a:rPr lang="fr-FR" sz="3600" dirty="0"/>
              <a:t>Combinaison du sous échantillonnage et du suréchantillonnage </a:t>
            </a:r>
            <a:endParaRPr lang="fr-FR" dirty="0"/>
          </a:p>
        </p:txBody>
      </p:sp>
      <p:sp>
        <p:nvSpPr>
          <p:cNvPr id="3" name="Espace réservé du contenu 2">
            <a:extLst>
              <a:ext uri="{FF2B5EF4-FFF2-40B4-BE49-F238E27FC236}">
                <a16:creationId xmlns:a16="http://schemas.microsoft.com/office/drawing/2014/main" id="{B62A3E46-4558-4177-8C66-10BC325EFCEA}"/>
              </a:ext>
            </a:extLst>
          </p:cNvPr>
          <p:cNvSpPr>
            <a:spLocks noGrp="1"/>
          </p:cNvSpPr>
          <p:nvPr>
            <p:ph sz="half" idx="1"/>
          </p:nvPr>
        </p:nvSpPr>
        <p:spPr>
          <a:xfrm>
            <a:off x="235974" y="1027624"/>
            <a:ext cx="11117826" cy="5149339"/>
          </a:xfrm>
        </p:spPr>
        <p:txBody>
          <a:bodyPr>
            <a:normAutofit fontScale="85000" lnSpcReduction="20000"/>
          </a:bodyPr>
          <a:lstStyle/>
          <a:p>
            <a:r>
              <a:rPr lang="fr-FR" dirty="0">
                <a:latin typeface="+mj-lt"/>
              </a:rPr>
              <a:t>Les techniques de SMOTE sont enclins à générer des échantillons bruyants. Ce problème est  résolu en nettoyant l'espace résultant d'un suréchantillonnage.</a:t>
            </a:r>
          </a:p>
          <a:p>
            <a:endParaRPr lang="fr-FR" dirty="0">
              <a:latin typeface="+mj-lt"/>
            </a:endParaRPr>
          </a:p>
          <a:p>
            <a:r>
              <a:rPr lang="fr-FR" dirty="0">
                <a:latin typeface="+mj-lt"/>
              </a:rPr>
              <a:t>La solution consiste à combiner en pipeline un suréchantillonnage SMOTE suivi d'un sous échantillonnage TOMEK, ENN (</a:t>
            </a:r>
            <a:r>
              <a:rPr lang="fr-FR" dirty="0" err="1">
                <a:latin typeface="+mj-lt"/>
              </a:rPr>
              <a:t>Edited</a:t>
            </a:r>
            <a:r>
              <a:rPr lang="fr-FR" dirty="0">
                <a:latin typeface="+mj-lt"/>
              </a:rPr>
              <a:t> </a:t>
            </a:r>
            <a:r>
              <a:rPr lang="fr-FR" dirty="0" err="1">
                <a:latin typeface="+mj-lt"/>
              </a:rPr>
              <a:t>Nearest</a:t>
            </a:r>
            <a:r>
              <a:rPr lang="fr-FR" dirty="0">
                <a:latin typeface="+mj-lt"/>
              </a:rPr>
              <a:t> </a:t>
            </a:r>
            <a:r>
              <a:rPr lang="fr-FR" dirty="0" err="1">
                <a:latin typeface="+mj-lt"/>
              </a:rPr>
              <a:t>Neighbours</a:t>
            </a:r>
            <a:r>
              <a:rPr lang="fr-FR" dirty="0">
                <a:latin typeface="+mj-lt"/>
              </a:rPr>
              <a:t>) … pour obtenir un espace plus propre.</a:t>
            </a:r>
          </a:p>
          <a:p>
            <a:endParaRPr lang="fr-FR" dirty="0">
              <a:latin typeface="+mj-lt"/>
            </a:endParaRPr>
          </a:p>
          <a:p>
            <a:r>
              <a:rPr lang="fr-FR" dirty="0">
                <a:latin typeface="+mj-lt"/>
              </a:rPr>
              <a:t>TOMEK links consiste à :</a:t>
            </a:r>
          </a:p>
          <a:p>
            <a:pPr lvl="1"/>
            <a:r>
              <a:rPr lang="fr-FR" dirty="0">
                <a:latin typeface="+mj-lt"/>
              </a:rPr>
              <a:t>Trouver 2 échantillons, '2 voisins les plus proches', dont chacun appartient à une classe</a:t>
            </a:r>
            <a:br>
              <a:rPr lang="fr-FR" dirty="0">
                <a:latin typeface="+mj-lt"/>
              </a:rPr>
            </a:br>
            <a:r>
              <a:rPr lang="fr-FR" dirty="0">
                <a:latin typeface="+mj-lt"/>
              </a:rPr>
              <a:t>différente</a:t>
            </a:r>
          </a:p>
          <a:p>
            <a:pPr lvl="1"/>
            <a:r>
              <a:rPr lang="fr-FR" dirty="0">
                <a:latin typeface="+mj-lt"/>
              </a:rPr>
              <a:t>Supprimer un échantillon (l'échantillon majoritaire ou minoritaire) des 2 ou bien de</a:t>
            </a:r>
            <a:br>
              <a:rPr lang="fr-FR" dirty="0">
                <a:latin typeface="+mj-lt"/>
              </a:rPr>
            </a:br>
            <a:r>
              <a:rPr lang="fr-FR" dirty="0">
                <a:latin typeface="+mj-lt"/>
              </a:rPr>
              <a:t>supprimer les 2. Le choix par défaut étant de supprimer l'échantillon majoritaire.</a:t>
            </a:r>
          </a:p>
          <a:p>
            <a:pPr marL="457200" lvl="1" indent="0">
              <a:buNone/>
            </a:pPr>
            <a:endParaRPr lang="fr-FR" dirty="0">
              <a:latin typeface="+mj-lt"/>
            </a:endParaRPr>
          </a:p>
          <a:p>
            <a:r>
              <a:rPr lang="fr-FR" dirty="0">
                <a:latin typeface="+mj-lt"/>
              </a:rPr>
              <a:t>ENN consiste à:</a:t>
            </a:r>
          </a:p>
          <a:p>
            <a:pPr lvl="1"/>
            <a:r>
              <a:rPr lang="fr-FR" dirty="0">
                <a:latin typeface="+mj-lt"/>
              </a:rPr>
              <a:t>Pour tout 'échantillon' de la classe à sous échantillonner, trouver le 'voisin le plus proche’</a:t>
            </a:r>
          </a:p>
          <a:p>
            <a:pPr lvl="1"/>
            <a:r>
              <a:rPr lang="fr-FR" dirty="0">
                <a:latin typeface="+mj-lt"/>
              </a:rPr>
              <a:t>Si ce voisin n'appartient pas à la classe du dit 'échantillon', supprimer alors l'échantillon' </a:t>
            </a:r>
            <a:br>
              <a:rPr lang="fr-FR" dirty="0"/>
            </a:br>
            <a:endParaRPr lang="fr-FR" dirty="0"/>
          </a:p>
        </p:txBody>
      </p:sp>
      <p:sp>
        <p:nvSpPr>
          <p:cNvPr id="5" name="Espace réservé du numéro de diapositive 4">
            <a:extLst>
              <a:ext uri="{FF2B5EF4-FFF2-40B4-BE49-F238E27FC236}">
                <a16:creationId xmlns:a16="http://schemas.microsoft.com/office/drawing/2014/main" id="{556C580C-36EB-46F3-8512-2D0146A142C7}"/>
              </a:ext>
            </a:extLst>
          </p:cNvPr>
          <p:cNvSpPr>
            <a:spLocks noGrp="1"/>
          </p:cNvSpPr>
          <p:nvPr>
            <p:ph type="sldNum" sz="quarter" idx="12"/>
          </p:nvPr>
        </p:nvSpPr>
        <p:spPr/>
        <p:txBody>
          <a:bodyPr/>
          <a:lstStyle/>
          <a:p>
            <a:fld id="{5007E085-261E-4E29-899A-AEA28DAA02ED}" type="slidenum">
              <a:rPr lang="fr-FR" smtClean="0"/>
              <a:t>24</a:t>
            </a:fld>
            <a:endParaRPr lang="fr-FR"/>
          </a:p>
        </p:txBody>
      </p:sp>
    </p:spTree>
    <p:extLst>
      <p:ext uri="{BB962C8B-B14F-4D97-AF65-F5344CB8AC3E}">
        <p14:creationId xmlns:p14="http://schemas.microsoft.com/office/powerpoint/2010/main" val="426670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99FCC-7321-47B7-8C28-0F9D91E5F382}"/>
              </a:ext>
            </a:extLst>
          </p:cNvPr>
          <p:cNvSpPr>
            <a:spLocks noGrp="1"/>
          </p:cNvSpPr>
          <p:nvPr>
            <p:ph type="title"/>
          </p:nvPr>
        </p:nvSpPr>
        <p:spPr/>
        <p:txBody>
          <a:bodyPr/>
          <a:lstStyle/>
          <a:p>
            <a:r>
              <a:rPr lang="fr-FR" dirty="0" err="1"/>
              <a:t>Echantilonnage</a:t>
            </a:r>
            <a:r>
              <a:rPr lang="fr-FR"/>
              <a:t> </a:t>
            </a:r>
          </a:p>
        </p:txBody>
      </p:sp>
      <p:sp>
        <p:nvSpPr>
          <p:cNvPr id="3" name="Espace réservé du contenu 2">
            <a:extLst>
              <a:ext uri="{FF2B5EF4-FFF2-40B4-BE49-F238E27FC236}">
                <a16:creationId xmlns:a16="http://schemas.microsoft.com/office/drawing/2014/main" id="{D87DBF27-77A3-47C9-9838-8734330B4BC2}"/>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A225258A-3222-42D1-B8D6-65A00A3D62F4}"/>
              </a:ext>
            </a:extLst>
          </p:cNvPr>
          <p:cNvSpPr>
            <a:spLocks noGrp="1"/>
          </p:cNvSpPr>
          <p:nvPr>
            <p:ph sz="half" idx="2"/>
          </p:nvPr>
        </p:nvSpPr>
        <p:spPr/>
        <p:txBody>
          <a:bodyPr/>
          <a:lstStyle/>
          <a:p>
            <a:endParaRPr lang="fr-FR"/>
          </a:p>
        </p:txBody>
      </p:sp>
      <p:sp>
        <p:nvSpPr>
          <p:cNvPr id="5" name="Espace réservé du numéro de diapositive 4">
            <a:extLst>
              <a:ext uri="{FF2B5EF4-FFF2-40B4-BE49-F238E27FC236}">
                <a16:creationId xmlns:a16="http://schemas.microsoft.com/office/drawing/2014/main" id="{1C2E20DB-720B-4BBA-8B5A-2DF8E2B45224}"/>
              </a:ext>
            </a:extLst>
          </p:cNvPr>
          <p:cNvSpPr>
            <a:spLocks noGrp="1"/>
          </p:cNvSpPr>
          <p:nvPr>
            <p:ph type="sldNum" sz="quarter" idx="12"/>
          </p:nvPr>
        </p:nvSpPr>
        <p:spPr/>
        <p:txBody>
          <a:bodyPr/>
          <a:lstStyle/>
          <a:p>
            <a:fld id="{5007E085-261E-4E29-899A-AEA28DAA02ED}" type="slidenum">
              <a:rPr lang="fr-FR" smtClean="0"/>
              <a:t>25</a:t>
            </a:fld>
            <a:endParaRPr lang="fr-FR"/>
          </a:p>
        </p:txBody>
      </p:sp>
    </p:spTree>
    <p:extLst>
      <p:ext uri="{BB962C8B-B14F-4D97-AF65-F5344CB8AC3E}">
        <p14:creationId xmlns:p14="http://schemas.microsoft.com/office/powerpoint/2010/main" val="29466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D9246-3A62-4FF3-95A9-8E0D6AD7AD3D}"/>
              </a:ext>
            </a:extLst>
          </p:cNvPr>
          <p:cNvSpPr>
            <a:spLocks noGrp="1"/>
          </p:cNvSpPr>
          <p:nvPr>
            <p:ph type="title"/>
          </p:nvPr>
        </p:nvSpPr>
        <p:spPr>
          <a:xfrm>
            <a:off x="333830" y="365125"/>
            <a:ext cx="11019970" cy="1325563"/>
          </a:xfrm>
        </p:spPr>
        <p:txBody>
          <a:bodyPr>
            <a:normAutofit/>
          </a:bodyPr>
          <a:lstStyle/>
          <a:p>
            <a:r>
              <a:rPr lang="fr-FR" sz="4000" dirty="0"/>
              <a:t>Contexte de l’étude</a:t>
            </a:r>
          </a:p>
        </p:txBody>
      </p:sp>
      <p:sp>
        <p:nvSpPr>
          <p:cNvPr id="3" name="Espace réservé du contenu 2">
            <a:extLst>
              <a:ext uri="{FF2B5EF4-FFF2-40B4-BE49-F238E27FC236}">
                <a16:creationId xmlns:a16="http://schemas.microsoft.com/office/drawing/2014/main" id="{6A8A5B5F-532D-4866-B3E9-F572611241EF}"/>
              </a:ext>
            </a:extLst>
          </p:cNvPr>
          <p:cNvSpPr>
            <a:spLocks noGrp="1"/>
          </p:cNvSpPr>
          <p:nvPr>
            <p:ph idx="1"/>
          </p:nvPr>
        </p:nvSpPr>
        <p:spPr>
          <a:xfrm>
            <a:off x="333830" y="1825625"/>
            <a:ext cx="6197599" cy="4667250"/>
          </a:xfrm>
        </p:spPr>
        <p:txBody>
          <a:bodyPr>
            <a:normAutofit lnSpcReduction="10000"/>
          </a:bodyPr>
          <a:lstStyle/>
          <a:p>
            <a:pPr>
              <a:buClr>
                <a:schemeClr val="accent1"/>
              </a:buClr>
            </a:pPr>
            <a:r>
              <a:rPr lang="fr-FR" sz="2600" dirty="0">
                <a:latin typeface="+mj-lt"/>
              </a:rPr>
              <a:t>L'étude correspond à un défi industriel du type data proposé par Valéo.</a:t>
            </a:r>
          </a:p>
          <a:p>
            <a:pPr>
              <a:buClr>
                <a:schemeClr val="accent1"/>
              </a:buClr>
            </a:pPr>
            <a:r>
              <a:rPr lang="fr-FR" sz="2600" dirty="0">
                <a:latin typeface="+mj-lt"/>
              </a:rPr>
              <a:t>Le jeu de données objet de l'étude est issu d'une ligne de production d’assemblage de démarreurs.</a:t>
            </a:r>
          </a:p>
          <a:p>
            <a:pPr>
              <a:buClr>
                <a:schemeClr val="accent1"/>
              </a:buClr>
            </a:pPr>
            <a:r>
              <a:rPr lang="fr-FR" sz="2600" dirty="0">
                <a:latin typeface="+mj-lt"/>
              </a:rPr>
              <a:t>Des robots assemblent les démarreurs et stockent toutes les mesures enregistrées : </a:t>
            </a:r>
          </a:p>
          <a:p>
            <a:pPr lvl="1">
              <a:buClr>
                <a:schemeClr val="accent1"/>
              </a:buClr>
              <a:buFont typeface="Courier New" panose="02070309020205020404" pitchFamily="49" charset="0"/>
              <a:buChar char="o"/>
            </a:pPr>
            <a:r>
              <a:rPr lang="fr-FR" sz="2200" dirty="0">
                <a:latin typeface="+mj-lt"/>
              </a:rPr>
              <a:t>Angles et couples de vissages </a:t>
            </a:r>
          </a:p>
          <a:p>
            <a:pPr lvl="1">
              <a:buClr>
                <a:schemeClr val="accent1"/>
              </a:buClr>
              <a:buFont typeface="Courier New" panose="02070309020205020404" pitchFamily="49" charset="0"/>
              <a:buChar char="o"/>
            </a:pPr>
            <a:r>
              <a:rPr lang="fr-FR" sz="2200" dirty="0">
                <a:latin typeface="+mj-lt"/>
              </a:rPr>
              <a:t>Mesures d'insertions</a:t>
            </a:r>
          </a:p>
          <a:p>
            <a:pPr lvl="1">
              <a:buClr>
                <a:schemeClr val="accent1"/>
              </a:buClr>
              <a:buFont typeface="Courier New" panose="02070309020205020404" pitchFamily="49" charset="0"/>
              <a:buChar char="o"/>
            </a:pPr>
            <a:r>
              <a:rPr lang="fr-FR" sz="2200" dirty="0">
                <a:latin typeface="+mj-lt"/>
              </a:rPr>
              <a:t>Emmanchements …</a:t>
            </a:r>
          </a:p>
          <a:p>
            <a:pPr>
              <a:buClr>
                <a:schemeClr val="accent1"/>
              </a:buClr>
            </a:pPr>
            <a:r>
              <a:rPr lang="fr-FR" sz="2600" dirty="0">
                <a:latin typeface="+mj-lt"/>
              </a:rPr>
              <a:t>En fin de ligne, un banc de test vérifie si le démarreur est en bon où en mauvais état.</a:t>
            </a:r>
          </a:p>
          <a:p>
            <a:endParaRPr lang="fr-FR" dirty="0">
              <a:latin typeface="+mj-lt"/>
            </a:endParaRPr>
          </a:p>
        </p:txBody>
      </p:sp>
      <p:grpSp>
        <p:nvGrpSpPr>
          <p:cNvPr id="6" name="Groupe 5">
            <a:extLst>
              <a:ext uri="{FF2B5EF4-FFF2-40B4-BE49-F238E27FC236}">
                <a16:creationId xmlns:a16="http://schemas.microsoft.com/office/drawing/2014/main" id="{2DF954B8-BB3E-4254-84A4-65360DBC8202}"/>
              </a:ext>
            </a:extLst>
          </p:cNvPr>
          <p:cNvGrpSpPr/>
          <p:nvPr/>
        </p:nvGrpSpPr>
        <p:grpSpPr>
          <a:xfrm>
            <a:off x="6942220" y="1925054"/>
            <a:ext cx="4915950" cy="3597442"/>
            <a:chOff x="6954577" y="1925054"/>
            <a:chExt cx="4915950" cy="3597442"/>
          </a:xfrm>
        </p:grpSpPr>
        <p:sp>
          <p:nvSpPr>
            <p:cNvPr id="4" name="Rectangle 3">
              <a:extLst>
                <a:ext uri="{FF2B5EF4-FFF2-40B4-BE49-F238E27FC236}">
                  <a16:creationId xmlns:a16="http://schemas.microsoft.com/office/drawing/2014/main" id="{F9B3AEA7-4F94-4B1C-A870-FE0EAE7EA9FF}"/>
                </a:ext>
              </a:extLst>
            </p:cNvPr>
            <p:cNvSpPr/>
            <p:nvPr/>
          </p:nvSpPr>
          <p:spPr>
            <a:xfrm>
              <a:off x="6954577" y="1925054"/>
              <a:ext cx="4915950" cy="35974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2350BB4-DF13-4163-9CDE-DC367688AE74}"/>
                </a:ext>
              </a:extLst>
            </p:cNvPr>
            <p:cNvPicPr>
              <a:picLocks noChangeAspect="1"/>
            </p:cNvPicPr>
            <p:nvPr/>
          </p:nvPicPr>
          <p:blipFill rotWithShape="1">
            <a:blip r:embed="rId2"/>
            <a:srcRect l="30529" r="-2" b="-2"/>
            <a:stretch/>
          </p:blipFill>
          <p:spPr>
            <a:xfrm>
              <a:off x="7101698" y="2039932"/>
              <a:ext cx="4626864" cy="3346704"/>
            </a:xfrm>
            <a:prstGeom prst="rect">
              <a:avLst/>
            </a:prstGeom>
            <a:ln w="12700">
              <a:noFill/>
            </a:ln>
          </p:spPr>
        </p:pic>
      </p:grpSp>
      <p:sp>
        <p:nvSpPr>
          <p:cNvPr id="7" name="Espace réservé du numéro de diapositive 6">
            <a:extLst>
              <a:ext uri="{FF2B5EF4-FFF2-40B4-BE49-F238E27FC236}">
                <a16:creationId xmlns:a16="http://schemas.microsoft.com/office/drawing/2014/main" id="{82D35220-A0E4-4718-BB47-6D7691A59D3E}"/>
              </a:ext>
            </a:extLst>
          </p:cNvPr>
          <p:cNvSpPr>
            <a:spLocks noGrp="1"/>
          </p:cNvSpPr>
          <p:nvPr>
            <p:ph type="sldNum" sz="quarter" idx="12"/>
          </p:nvPr>
        </p:nvSpPr>
        <p:spPr/>
        <p:txBody>
          <a:bodyPr/>
          <a:lstStyle/>
          <a:p>
            <a:fld id="{5007E085-261E-4E29-899A-AEA28DAA02ED}" type="slidenum">
              <a:rPr lang="fr-FR" smtClean="0"/>
              <a:t>3</a:t>
            </a:fld>
            <a:endParaRPr lang="fr-FR"/>
          </a:p>
        </p:txBody>
      </p:sp>
    </p:spTree>
    <p:extLst>
      <p:ext uri="{BB962C8B-B14F-4D97-AF65-F5344CB8AC3E}">
        <p14:creationId xmlns:p14="http://schemas.microsoft.com/office/powerpoint/2010/main" val="15581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D9246-3A62-4FF3-95A9-8E0D6AD7AD3D}"/>
              </a:ext>
            </a:extLst>
          </p:cNvPr>
          <p:cNvSpPr>
            <a:spLocks noGrp="1"/>
          </p:cNvSpPr>
          <p:nvPr>
            <p:ph type="title"/>
          </p:nvPr>
        </p:nvSpPr>
        <p:spPr>
          <a:xfrm>
            <a:off x="333830" y="365125"/>
            <a:ext cx="11019970" cy="1325563"/>
          </a:xfrm>
        </p:spPr>
        <p:txBody>
          <a:bodyPr>
            <a:normAutofit/>
          </a:bodyPr>
          <a:lstStyle/>
          <a:p>
            <a:r>
              <a:rPr lang="fr-FR" sz="4000" dirty="0"/>
              <a:t>Objectif de l’étude</a:t>
            </a:r>
          </a:p>
        </p:txBody>
      </p:sp>
      <p:sp>
        <p:nvSpPr>
          <p:cNvPr id="3" name="Espace réservé du contenu 2">
            <a:extLst>
              <a:ext uri="{FF2B5EF4-FFF2-40B4-BE49-F238E27FC236}">
                <a16:creationId xmlns:a16="http://schemas.microsoft.com/office/drawing/2014/main" id="{6A8A5B5F-532D-4866-B3E9-F572611241EF}"/>
              </a:ext>
            </a:extLst>
          </p:cNvPr>
          <p:cNvSpPr>
            <a:spLocks noGrp="1"/>
          </p:cNvSpPr>
          <p:nvPr>
            <p:ph idx="1"/>
          </p:nvPr>
        </p:nvSpPr>
        <p:spPr>
          <a:xfrm>
            <a:off x="333830" y="1825625"/>
            <a:ext cx="6197599" cy="4351338"/>
          </a:xfrm>
        </p:spPr>
        <p:txBody>
          <a:bodyPr>
            <a:normAutofit fontScale="77500" lnSpcReduction="20000"/>
          </a:bodyPr>
          <a:lstStyle/>
          <a:p>
            <a:pPr>
              <a:buClr>
                <a:srgbClr val="3A7ED8"/>
              </a:buClr>
            </a:pPr>
            <a:r>
              <a:rPr lang="fr-FR" sz="2600" dirty="0">
                <a:latin typeface="+mj-lt"/>
              </a:rPr>
              <a:t>L’étude correspond à une classification binaire déterminant le statut du démarreur assemblé.</a:t>
            </a:r>
          </a:p>
          <a:p>
            <a:pPr>
              <a:buClr>
                <a:srgbClr val="3A7ED8"/>
              </a:buClr>
            </a:pPr>
            <a:r>
              <a:rPr lang="fr-FR" sz="2600" dirty="0">
                <a:latin typeface="+mj-lt"/>
              </a:rPr>
              <a:t>Dans le cas échéant, la classification se base sur un combiné de multiples tests électriques, acoustiques et vibro-acoustiques.</a:t>
            </a:r>
          </a:p>
          <a:p>
            <a:pPr>
              <a:buClr>
                <a:srgbClr val="3A7ED8"/>
              </a:buClr>
            </a:pPr>
            <a:r>
              <a:rPr lang="fr-FR" sz="2600" dirty="0">
                <a:latin typeface="+mj-lt"/>
              </a:rPr>
              <a:t>Ce modèle basé sur des abaques statiques, ne faisant pas appel à des modèles prédictifs « vivants », fournit un résultat ROC/AUC de 0.635.</a:t>
            </a:r>
          </a:p>
          <a:p>
            <a:pPr>
              <a:buClr>
                <a:srgbClr val="3A7ED8"/>
              </a:buClr>
            </a:pPr>
            <a:r>
              <a:rPr lang="fr-FR" sz="2600" dirty="0">
                <a:latin typeface="+mj-lt"/>
              </a:rPr>
              <a:t>L’industriel souhaite détecter les « démarreurs en mauvais état » le plutôt en amont, sans pour autant rejeter les « démarreurs en bon état ».</a:t>
            </a:r>
          </a:p>
          <a:p>
            <a:pPr>
              <a:buClr>
                <a:srgbClr val="3A7ED8"/>
              </a:buClr>
            </a:pPr>
            <a:r>
              <a:rPr lang="fr-FR" sz="2600" dirty="0">
                <a:latin typeface="+mj-lt"/>
              </a:rPr>
              <a:t>Concevoir un modèle prédictifs ayant un ROC/AUC élevé permettra à Valéo d’identifier les facteurs et les mesures qui influent au plus le résultat. Ceci permettra à l’industriel de recalibrer les features en entrée dont il a la maitrise afin d’améliorer le ROC/AUC.</a:t>
            </a:r>
            <a:endParaRPr lang="fr-FR" dirty="0">
              <a:latin typeface="+mj-lt"/>
            </a:endParaRPr>
          </a:p>
        </p:txBody>
      </p:sp>
      <p:sp>
        <p:nvSpPr>
          <p:cNvPr id="4" name="Rectangle 3">
            <a:extLst>
              <a:ext uri="{FF2B5EF4-FFF2-40B4-BE49-F238E27FC236}">
                <a16:creationId xmlns:a16="http://schemas.microsoft.com/office/drawing/2014/main" id="{F9B3AEA7-4F94-4B1C-A870-FE0EAE7EA9FF}"/>
              </a:ext>
            </a:extLst>
          </p:cNvPr>
          <p:cNvSpPr/>
          <p:nvPr/>
        </p:nvSpPr>
        <p:spPr>
          <a:xfrm>
            <a:off x="7290486" y="1825626"/>
            <a:ext cx="4567684" cy="21161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B57B994D-D8B6-43FF-8AF9-F5EB41D84F12}"/>
              </a:ext>
            </a:extLst>
          </p:cNvPr>
          <p:cNvPicPr>
            <a:picLocks noChangeAspect="1"/>
          </p:cNvPicPr>
          <p:nvPr/>
        </p:nvPicPr>
        <p:blipFill>
          <a:blip r:embed="rId2"/>
          <a:stretch>
            <a:fillRect/>
          </a:stretch>
        </p:blipFill>
        <p:spPr>
          <a:xfrm>
            <a:off x="7459362" y="1947089"/>
            <a:ext cx="4267200" cy="1876425"/>
          </a:xfrm>
          <a:prstGeom prst="rect">
            <a:avLst/>
          </a:prstGeom>
        </p:spPr>
      </p:pic>
      <p:sp>
        <p:nvSpPr>
          <p:cNvPr id="9" name="Espace réservé du numéro de diapositive 8">
            <a:extLst>
              <a:ext uri="{FF2B5EF4-FFF2-40B4-BE49-F238E27FC236}">
                <a16:creationId xmlns:a16="http://schemas.microsoft.com/office/drawing/2014/main" id="{BC2D420D-4648-40B0-AB39-9195FDA00AF7}"/>
              </a:ext>
            </a:extLst>
          </p:cNvPr>
          <p:cNvSpPr>
            <a:spLocks noGrp="1"/>
          </p:cNvSpPr>
          <p:nvPr>
            <p:ph type="sldNum" sz="quarter" idx="12"/>
          </p:nvPr>
        </p:nvSpPr>
        <p:spPr/>
        <p:txBody>
          <a:bodyPr/>
          <a:lstStyle/>
          <a:p>
            <a:fld id="{5007E085-261E-4E29-899A-AEA28DAA02ED}" type="slidenum">
              <a:rPr lang="fr-FR" smtClean="0"/>
              <a:t>4</a:t>
            </a:fld>
            <a:endParaRPr lang="fr-FR" dirty="0"/>
          </a:p>
        </p:txBody>
      </p:sp>
    </p:spTree>
    <p:extLst>
      <p:ext uri="{BB962C8B-B14F-4D97-AF65-F5344CB8AC3E}">
        <p14:creationId xmlns:p14="http://schemas.microsoft.com/office/powerpoint/2010/main" val="72997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368490" y="365125"/>
            <a:ext cx="10985310" cy="1325563"/>
          </a:xfrm>
        </p:spPr>
        <p:txBody>
          <a:bodyPr>
            <a:normAutofit/>
          </a:bodyPr>
          <a:lstStyle/>
          <a:p>
            <a:r>
              <a:rPr lang="fr-FR" sz="4000" dirty="0"/>
              <a:t>Jeu de données : Accès </a:t>
            </a:r>
          </a:p>
        </p:txBody>
      </p:sp>
      <p:sp>
        <p:nvSpPr>
          <p:cNvPr id="3" name="Espace réservé du contenu 2">
            <a:extLst>
              <a:ext uri="{FF2B5EF4-FFF2-40B4-BE49-F238E27FC236}">
                <a16:creationId xmlns:a16="http://schemas.microsoft.com/office/drawing/2014/main" id="{3B82BBBE-8323-4221-957B-C6BC4D48972A}"/>
              </a:ext>
            </a:extLst>
          </p:cNvPr>
          <p:cNvSpPr>
            <a:spLocks noGrp="1"/>
          </p:cNvSpPr>
          <p:nvPr>
            <p:ph idx="1"/>
          </p:nvPr>
        </p:nvSpPr>
        <p:spPr>
          <a:xfrm>
            <a:off x="368490" y="1825625"/>
            <a:ext cx="10985310" cy="4351338"/>
          </a:xfrm>
        </p:spPr>
        <p:txBody>
          <a:bodyPr/>
          <a:lstStyle/>
          <a:p>
            <a:r>
              <a:rPr lang="fr-FR" sz="2600" dirty="0">
                <a:latin typeface="+mj-lt"/>
              </a:rPr>
              <a:t>Le jeu de données est fourni sous format de fichiers CSV</a:t>
            </a:r>
          </a:p>
          <a:p>
            <a:r>
              <a:rPr lang="fr-FR" sz="2600" dirty="0">
                <a:latin typeface="+mj-lt"/>
              </a:rPr>
              <a:t>Deux fichiers regroupant « features - X » et « target - y » à utiliser pour le Training et la Validation.</a:t>
            </a:r>
          </a:p>
          <a:p>
            <a:r>
              <a:rPr lang="fr-FR" sz="2600" dirty="0">
                <a:latin typeface="+mj-lt"/>
              </a:rPr>
              <a:t>Un troisième fichier regroupant les « features » à tester.</a:t>
            </a:r>
          </a:p>
          <a:p>
            <a:r>
              <a:rPr lang="fr-FR" sz="2600" dirty="0">
                <a:latin typeface="+mj-lt"/>
              </a:rPr>
              <a:t>Les prédictions générées par le système sont téléversés (</a:t>
            </a:r>
            <a:r>
              <a:rPr lang="fr-FR" sz="2600" dirty="0" err="1">
                <a:latin typeface="+mj-lt"/>
              </a:rPr>
              <a:t>upload</a:t>
            </a:r>
            <a:r>
              <a:rPr lang="fr-FR" sz="2600" dirty="0">
                <a:latin typeface="+mj-lt"/>
              </a:rPr>
              <a:t>) au site de l’ENS, organisateur du challenge</a:t>
            </a:r>
          </a:p>
          <a:p>
            <a:pPr marL="0" indent="0">
              <a:buNone/>
            </a:pPr>
            <a:endParaRPr lang="fr-FR" dirty="0"/>
          </a:p>
        </p:txBody>
      </p:sp>
      <p:pic>
        <p:nvPicPr>
          <p:cNvPr id="4" name="Image 3">
            <a:extLst>
              <a:ext uri="{FF2B5EF4-FFF2-40B4-BE49-F238E27FC236}">
                <a16:creationId xmlns:a16="http://schemas.microsoft.com/office/drawing/2014/main" id="{DA907975-2C71-4183-B9F5-CD2FF359B260}"/>
              </a:ext>
            </a:extLst>
          </p:cNvPr>
          <p:cNvPicPr>
            <a:picLocks noChangeAspect="1"/>
          </p:cNvPicPr>
          <p:nvPr/>
        </p:nvPicPr>
        <p:blipFill>
          <a:blip r:embed="rId2"/>
          <a:stretch>
            <a:fillRect/>
          </a:stretch>
        </p:blipFill>
        <p:spPr>
          <a:xfrm>
            <a:off x="7048820" y="4603838"/>
            <a:ext cx="3919538" cy="1819275"/>
          </a:xfrm>
          <a:prstGeom prst="rect">
            <a:avLst/>
          </a:prstGeom>
        </p:spPr>
      </p:pic>
      <p:sp>
        <p:nvSpPr>
          <p:cNvPr id="5" name="Rectangle 4">
            <a:extLst>
              <a:ext uri="{FF2B5EF4-FFF2-40B4-BE49-F238E27FC236}">
                <a16:creationId xmlns:a16="http://schemas.microsoft.com/office/drawing/2014/main" id="{5269ADA1-36BC-42D2-9F09-EAAE75F57F06}"/>
              </a:ext>
            </a:extLst>
          </p:cNvPr>
          <p:cNvSpPr/>
          <p:nvPr/>
        </p:nvSpPr>
        <p:spPr>
          <a:xfrm>
            <a:off x="6974678" y="4537770"/>
            <a:ext cx="4084619" cy="1934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A41D5CF1-C2E9-4A0D-8F67-DF2A66377DF9}"/>
              </a:ext>
            </a:extLst>
          </p:cNvPr>
          <p:cNvSpPr>
            <a:spLocks noGrp="1"/>
          </p:cNvSpPr>
          <p:nvPr>
            <p:ph type="sldNum" sz="quarter" idx="12"/>
          </p:nvPr>
        </p:nvSpPr>
        <p:spPr/>
        <p:txBody>
          <a:bodyPr/>
          <a:lstStyle/>
          <a:p>
            <a:fld id="{5007E085-261E-4E29-899A-AEA28DAA02ED}" type="slidenum">
              <a:rPr lang="fr-FR" smtClean="0"/>
              <a:t>5</a:t>
            </a:fld>
            <a:endParaRPr lang="fr-FR"/>
          </a:p>
        </p:txBody>
      </p:sp>
    </p:spTree>
    <p:extLst>
      <p:ext uri="{BB962C8B-B14F-4D97-AF65-F5344CB8AC3E}">
        <p14:creationId xmlns:p14="http://schemas.microsoft.com/office/powerpoint/2010/main" val="340282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normAutofit/>
          </a:bodyPr>
          <a:lstStyle/>
          <a:p>
            <a:r>
              <a:rPr lang="fr-FR" sz="4000" dirty="0"/>
              <a:t>Jeu de données : Contenu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3" y="1524000"/>
            <a:ext cx="7399062" cy="5197475"/>
          </a:xfrm>
        </p:spPr>
        <p:txBody>
          <a:bodyPr>
            <a:normAutofit fontScale="70000" lnSpcReduction="20000"/>
          </a:bodyPr>
          <a:lstStyle/>
          <a:p>
            <a:r>
              <a:rPr lang="fr-FR" sz="2600" dirty="0">
                <a:latin typeface="+mj-lt"/>
              </a:rPr>
              <a:t>Le jeu de donnée est composé de 34500 lignes à peu près. Chaque ligne correspond aux mesures d’un démarreur.</a:t>
            </a:r>
          </a:p>
          <a:p>
            <a:r>
              <a:rPr lang="fr-FR" sz="2600" dirty="0">
                <a:latin typeface="+mj-lt"/>
              </a:rPr>
              <a:t>On distingue 13 colonnes numériques continues et 1 colonne de type chaine de caractère (POC_TRACEINFO)</a:t>
            </a:r>
          </a:p>
          <a:p>
            <a:r>
              <a:rPr lang="fr-FR" sz="2600" dirty="0">
                <a:latin typeface="+mj-lt"/>
              </a:rPr>
              <a:t>Plus de la moitié des valeurs de la colonne OP100_Capuchon_insertion_mesure sont manquantes.</a:t>
            </a:r>
          </a:p>
          <a:p>
            <a:endParaRPr lang="fr-FR" sz="2600" dirty="0">
              <a:latin typeface="+mj-lt"/>
            </a:endParaRPr>
          </a:p>
          <a:p>
            <a:r>
              <a:rPr lang="fr-FR" sz="2600" dirty="0">
                <a:latin typeface="+mj-lt"/>
              </a:rPr>
              <a:t>La colonne POC_TRACEINFO est l’identifiant unique d’un démarreur. Elle possède une forme particulière qui porte une information « métier » : </a:t>
            </a:r>
            <a:r>
              <a:rPr lang="fr-FR" sz="2400" dirty="0">
                <a:latin typeface="+mj-lt"/>
              </a:rPr>
              <a:t>I-B-XA1207672-190701-00494</a:t>
            </a:r>
            <a:r>
              <a:rPr lang="fr-FR" sz="2400" dirty="0"/>
              <a:t>.</a:t>
            </a:r>
          </a:p>
          <a:p>
            <a:pPr lvl="1">
              <a:buFont typeface="Courier New" panose="02070309020205020404" pitchFamily="49" charset="0"/>
              <a:buChar char="o"/>
            </a:pPr>
            <a:r>
              <a:rPr lang="fr-FR" sz="2000" dirty="0">
                <a:latin typeface="+mj-lt"/>
              </a:rPr>
              <a:t>XA1207672 : référence du produit </a:t>
            </a:r>
            <a:endParaRPr lang="fr-FR" sz="2200" dirty="0">
              <a:latin typeface="+mj-lt"/>
            </a:endParaRPr>
          </a:p>
          <a:p>
            <a:pPr lvl="1">
              <a:buFont typeface="Courier New" panose="02070309020205020404" pitchFamily="49" charset="0"/>
              <a:buChar char="o"/>
            </a:pPr>
            <a:r>
              <a:rPr lang="fr-FR" sz="2000" dirty="0">
                <a:latin typeface="+mj-lt"/>
              </a:rPr>
              <a:t>190701 : date de fabrication. Le cas échéant c’est le 01 juillet de l'année 2019. Cette information servira à enrichir le jeu de données en phase de feature engineering.</a:t>
            </a:r>
            <a:endParaRPr lang="fr-FR" sz="2200" dirty="0">
              <a:latin typeface="+mj-lt"/>
            </a:endParaRPr>
          </a:p>
          <a:p>
            <a:pPr lvl="1">
              <a:buFont typeface="Courier New" panose="02070309020205020404" pitchFamily="49" charset="0"/>
              <a:buChar char="o"/>
            </a:pPr>
            <a:r>
              <a:rPr lang="fr-FR" sz="2000" dirty="0">
                <a:latin typeface="+mj-lt"/>
              </a:rPr>
              <a:t>00494 : code unique attribué au produit. Ce nombre est augmenté de 1 pour chaque nouveau produit, CEPENDANT </a:t>
            </a:r>
          </a:p>
          <a:p>
            <a:pPr marL="457200" lvl="1" indent="0">
              <a:buNone/>
            </a:pPr>
            <a:r>
              <a:rPr lang="fr-FR" sz="2000" dirty="0">
                <a:latin typeface="+mj-lt"/>
              </a:rPr>
              <a:t>      - Il peut être remis à 0 d’une manière aléatoire</a:t>
            </a:r>
          </a:p>
          <a:p>
            <a:pPr marL="457200" lvl="1" indent="0">
              <a:buNone/>
            </a:pPr>
            <a:r>
              <a:rPr lang="fr-FR" sz="2000" dirty="0">
                <a:latin typeface="+mj-lt"/>
              </a:rPr>
              <a:t>      - Rien ne garantit l’existence des « trous de valeurs » lors de l’attribution de ce code.</a:t>
            </a:r>
          </a:p>
          <a:p>
            <a:pPr marL="457200" lvl="1" indent="0">
              <a:buNone/>
            </a:pPr>
            <a:r>
              <a:rPr lang="fr-FR" sz="2200" dirty="0">
                <a:latin typeface="+mj-lt"/>
              </a:rPr>
              <a:t>      Par la suite, ce code ne pourra pas servir pour enrichir les données d’une manière fiable.</a:t>
            </a:r>
          </a:p>
          <a:p>
            <a:pPr marL="457200" lvl="1" indent="0">
              <a:buNone/>
            </a:pPr>
            <a:br>
              <a:rPr lang="fr-FR" sz="2000" dirty="0"/>
            </a:br>
            <a:endParaRPr lang="fr-FR" sz="2200" dirty="0">
              <a:latin typeface="+mj-lt"/>
            </a:endParaRPr>
          </a:p>
        </p:txBody>
      </p:sp>
      <p:pic>
        <p:nvPicPr>
          <p:cNvPr id="9" name="Image 8">
            <a:extLst>
              <a:ext uri="{FF2B5EF4-FFF2-40B4-BE49-F238E27FC236}">
                <a16:creationId xmlns:a16="http://schemas.microsoft.com/office/drawing/2014/main" id="{EFED5BE5-2415-4A37-B3FD-CD7A6276AF62}"/>
              </a:ext>
            </a:extLst>
          </p:cNvPr>
          <p:cNvPicPr>
            <a:picLocks noChangeAspect="1"/>
          </p:cNvPicPr>
          <p:nvPr/>
        </p:nvPicPr>
        <p:blipFill>
          <a:blip r:embed="rId2"/>
          <a:stretch>
            <a:fillRect/>
          </a:stretch>
        </p:blipFill>
        <p:spPr>
          <a:xfrm>
            <a:off x="8058901" y="1690688"/>
            <a:ext cx="3533775" cy="2647950"/>
          </a:xfrm>
          <a:prstGeom prst="rect">
            <a:avLst/>
          </a:prstGeom>
        </p:spPr>
      </p:pic>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6</a:t>
            </a:fld>
            <a:endParaRPr lang="fr-FR"/>
          </a:p>
        </p:txBody>
      </p:sp>
    </p:spTree>
    <p:extLst>
      <p:ext uri="{BB962C8B-B14F-4D97-AF65-F5344CB8AC3E}">
        <p14:creationId xmlns:p14="http://schemas.microsoft.com/office/powerpoint/2010/main" val="54211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normAutofit/>
          </a:bodyPr>
          <a:lstStyle/>
          <a:p>
            <a:r>
              <a:rPr lang="fr-FR" sz="4000" dirty="0"/>
              <a:t>Jeu de données : Répartition de la classification</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3" y="1825625"/>
            <a:ext cx="7399062" cy="4351338"/>
          </a:xfrm>
        </p:spPr>
        <p:txBody>
          <a:bodyPr>
            <a:normAutofit fontScale="92500" lnSpcReduction="20000"/>
          </a:bodyPr>
          <a:lstStyle/>
          <a:p>
            <a:r>
              <a:rPr lang="fr-FR" dirty="0">
                <a:latin typeface="+mj-lt"/>
              </a:rPr>
              <a:t>C’est une classification binaire : Le démarreur est en bon état ou en mauvais état.</a:t>
            </a:r>
          </a:p>
          <a:p>
            <a:r>
              <a:rPr lang="fr-FR" dirty="0">
                <a:latin typeface="+mj-lt"/>
              </a:rPr>
              <a:t>D’après l’interrogation du jeu de données, on constate que parmi les 34.515 classifications:</a:t>
            </a:r>
          </a:p>
          <a:p>
            <a:pPr lvl="1"/>
            <a:r>
              <a:rPr lang="fr-FR" sz="2000" dirty="0">
                <a:latin typeface="+mj-lt"/>
              </a:rPr>
              <a:t>34.210 classifications, soit 99.12% correspondent aux démarreurs en bon état, dénommés classe majoritaire.</a:t>
            </a:r>
          </a:p>
          <a:p>
            <a:pPr lvl="1"/>
            <a:r>
              <a:rPr lang="fr-FR" sz="2000" dirty="0">
                <a:latin typeface="+mj-lt"/>
              </a:rPr>
              <a:t>305 classifications, soit 0.88% correspondent aux démarreurs en mauvais , dénommés classe minoritaire.</a:t>
            </a:r>
          </a:p>
          <a:p>
            <a:r>
              <a:rPr lang="fr-FR" dirty="0">
                <a:latin typeface="+mj-lt"/>
              </a:rPr>
              <a:t>Donc, l'étude concerne une classification de données déséquilibrées. </a:t>
            </a:r>
          </a:p>
          <a:p>
            <a:r>
              <a:rPr lang="fr-FR" dirty="0">
                <a:latin typeface="+mj-lt"/>
              </a:rPr>
              <a:t>C'est un problème classique dans l'industrie et dans bien d'autres domaines : détection de fraude,</a:t>
            </a:r>
            <a:br>
              <a:rPr lang="fr-FR" dirty="0">
                <a:latin typeface="+mj-lt"/>
              </a:rPr>
            </a:br>
            <a:r>
              <a:rPr lang="fr-FR" dirty="0">
                <a:latin typeface="+mj-lt"/>
              </a:rPr>
              <a:t>détection de spam, domaine médical, ....</a:t>
            </a:r>
            <a:br>
              <a:rPr lang="fr-FR" dirty="0">
                <a:latin typeface="+mj-lt"/>
              </a:rPr>
            </a:br>
            <a:br>
              <a:rPr lang="fr-FR" sz="1600" dirty="0">
                <a:latin typeface="+mj-lt"/>
              </a:rPr>
            </a:br>
            <a:endParaRPr lang="fr-FR" sz="14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7</a:t>
            </a:fld>
            <a:endParaRPr lang="fr-FR"/>
          </a:p>
        </p:txBody>
      </p:sp>
      <p:pic>
        <p:nvPicPr>
          <p:cNvPr id="10" name="Picture">
            <a:extLst>
              <a:ext uri="{FF2B5EF4-FFF2-40B4-BE49-F238E27FC236}">
                <a16:creationId xmlns:a16="http://schemas.microsoft.com/office/drawing/2014/main" id="{C631E984-4BD2-4187-A9D8-E085727E27F2}"/>
              </a:ext>
            </a:extLst>
          </p:cNvPr>
          <p:cNvPicPr/>
          <p:nvPr/>
        </p:nvPicPr>
        <p:blipFill>
          <a:blip r:embed="rId2"/>
          <a:stretch>
            <a:fillRect/>
          </a:stretch>
        </p:blipFill>
        <p:spPr bwMode="auto">
          <a:xfrm>
            <a:off x="7819264" y="1527627"/>
            <a:ext cx="3963303" cy="4534933"/>
          </a:xfrm>
          <a:prstGeom prst="rect">
            <a:avLst/>
          </a:prstGeom>
          <a:noFill/>
          <a:ln w="9525">
            <a:noFill/>
            <a:headEnd/>
            <a:tailEnd/>
          </a:ln>
        </p:spPr>
      </p:pic>
    </p:spTree>
    <p:extLst>
      <p:ext uri="{BB962C8B-B14F-4D97-AF65-F5344CB8AC3E}">
        <p14:creationId xmlns:p14="http://schemas.microsoft.com/office/powerpoint/2010/main" val="44112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lstStyle/>
          <a:p>
            <a:r>
              <a:rPr lang="fr-FR" dirty="0"/>
              <a:t>Données déséquilibrées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690688"/>
            <a:ext cx="11261199" cy="4802187"/>
          </a:xfrm>
        </p:spPr>
        <p:txBody>
          <a:bodyPr>
            <a:normAutofit fontScale="25000" lnSpcReduction="20000"/>
          </a:bodyPr>
          <a:lstStyle/>
          <a:p>
            <a:r>
              <a:rPr lang="fr-FR" sz="9600" dirty="0">
                <a:latin typeface="+mj-lt"/>
              </a:rPr>
              <a:t>Une classification dont les données sont déséquilibrées dans la répartition pose un défi pour la modélisation prédictive.</a:t>
            </a:r>
          </a:p>
          <a:p>
            <a:r>
              <a:rPr lang="fr-FR" sz="9600" dirty="0">
                <a:latin typeface="+mj-lt"/>
              </a:rPr>
              <a:t>La plupart des algorithmes considèrent que les données sont uniformément distribuées, ce qui les rend plus biaisés vers la classe majoritaire et les rend inadaptés pour la détection de la classe minoritaire. </a:t>
            </a:r>
          </a:p>
          <a:p>
            <a:r>
              <a:rPr lang="fr-FR" sz="9600" dirty="0">
                <a:latin typeface="+mj-lt"/>
              </a:rPr>
              <a:t>Le préjudice de ne pas identifier la classe minoritaire « démarreurs en mauvais état » est largement plus élevé que celui de ne pas identifier la classe majoritaire « démarreurs en bon état », ou bien de la classifier à tort. </a:t>
            </a:r>
          </a:p>
          <a:p>
            <a:r>
              <a:rPr lang="fr-FR" sz="9600" dirty="0">
                <a:latin typeface="+mj-lt"/>
              </a:rPr>
              <a:t>Il ne faut pas pour autant tolérer le rejet des "démarreurs en bon état".</a:t>
            </a:r>
            <a:br>
              <a:rPr lang="fr-FR" sz="9600" dirty="0">
                <a:latin typeface="+mj-lt"/>
              </a:rPr>
            </a:br>
            <a:r>
              <a:rPr lang="fr-FR" sz="9600" dirty="0">
                <a:latin typeface="+mj-lt"/>
              </a:rPr>
              <a:t>L'objectif est de détecter les "démarreurs en mauvais état" sans rejeter les "démarreurs en bon état. </a:t>
            </a:r>
          </a:p>
          <a:p>
            <a:r>
              <a:rPr lang="fr-FR" sz="9600" dirty="0">
                <a:latin typeface="+mj-lt"/>
              </a:rPr>
              <a:t>Pour un jeu de données dont la classe majoritaire est à 95% et appartenant à la Classe_0 , si on dispose d’un classifieur qui répond toujours avec la Classe_0, alors l’ « </a:t>
            </a:r>
            <a:r>
              <a:rPr lang="fr-FR" sz="9600" dirty="0" err="1">
                <a:latin typeface="+mj-lt"/>
              </a:rPr>
              <a:t>Accuracy</a:t>
            </a:r>
            <a:r>
              <a:rPr lang="fr-FR" sz="9600" dirty="0">
                <a:latin typeface="+mj-lt"/>
              </a:rPr>
              <a:t> » sera élevé à 95%, mais le classifieur n’aura identifié aucune classe minoritaire.</a:t>
            </a:r>
          </a:p>
          <a:p>
            <a:r>
              <a:rPr lang="fr-FR" sz="9600" dirty="0">
                <a:latin typeface="+mj-lt"/>
              </a:rPr>
              <a:t>Dans un contexte de données déséquilibrées, quelle sera la métrique adaptée pour mesurer la performance du système ?</a:t>
            </a: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8</a:t>
            </a:fld>
            <a:endParaRPr lang="fr-FR"/>
          </a:p>
        </p:txBody>
      </p:sp>
    </p:spTree>
    <p:extLst>
      <p:ext uri="{BB962C8B-B14F-4D97-AF65-F5344CB8AC3E}">
        <p14:creationId xmlns:p14="http://schemas.microsoft.com/office/powerpoint/2010/main" val="358369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656491"/>
          </a:xfrm>
        </p:spPr>
        <p:txBody>
          <a:bodyPr>
            <a:normAutofit fontScale="90000"/>
          </a:bodyPr>
          <a:lstStyle/>
          <a:p>
            <a:r>
              <a:rPr lang="fr-FR" dirty="0"/>
              <a:t>Métriques : Recall et Précision</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201003"/>
            <a:ext cx="11261199" cy="4975960"/>
          </a:xfrm>
        </p:spPr>
        <p:txBody>
          <a:bodyPr>
            <a:normAutofit fontScale="85000" lnSpcReduction="20000"/>
          </a:bodyPr>
          <a:lstStyle/>
          <a:p>
            <a:r>
              <a:rPr lang="fr-FR" dirty="0">
                <a:latin typeface="+mj-lt"/>
              </a:rPr>
              <a:t>Un modèle optimal doit répondre aux critères suivants :</a:t>
            </a:r>
          </a:p>
          <a:p>
            <a:pPr lvl="1"/>
            <a:r>
              <a:rPr lang="fr-FR" dirty="0">
                <a:latin typeface="+mj-lt"/>
              </a:rPr>
              <a:t>Il faut qu'il soit capable d'identifier le maximum de vraies classes minoritaires dénommées les TRUE POSITIVEs, c’est le RECALL du modèle. </a:t>
            </a:r>
          </a:p>
          <a:p>
            <a:pPr lvl="2"/>
            <a:r>
              <a:rPr lang="fr-FR" dirty="0">
                <a:latin typeface="+mj-lt"/>
              </a:rPr>
              <a:t>Un RECALL élevé implique une performance plus élevée du modèle.</a:t>
            </a:r>
          </a:p>
          <a:p>
            <a:pPr lvl="2"/>
            <a:r>
              <a:rPr lang="fr-FR" dirty="0">
                <a:latin typeface="+mj-lt"/>
              </a:rPr>
              <a:t>RECALL = TP / (TP + FN)</a:t>
            </a:r>
          </a:p>
          <a:p>
            <a:pPr lvl="1"/>
            <a:r>
              <a:rPr lang="fr-FR" dirty="0">
                <a:latin typeface="+mj-lt"/>
              </a:rPr>
              <a:t>Il faut qu'il soit capable de ne pas se tromper sur les vrais classes majoritaires dénommées les TRUE NEGATIVEs en les qualifiant à tort de classes POSITIVEs, c'est à dire les qualifier de FALSE POSITIVE, c’est la PRECISION du modèle. </a:t>
            </a:r>
          </a:p>
          <a:p>
            <a:pPr lvl="2"/>
            <a:r>
              <a:rPr lang="fr-FR" dirty="0">
                <a:latin typeface="+mj-lt"/>
              </a:rPr>
              <a:t>Une PRECISION élevée implique une performance plus élevée du modèle </a:t>
            </a:r>
          </a:p>
          <a:p>
            <a:pPr lvl="2"/>
            <a:r>
              <a:rPr lang="fr-FR" dirty="0">
                <a:latin typeface="+mj-lt"/>
              </a:rPr>
              <a:t>PRECISION = TP / (TP + FP)</a:t>
            </a:r>
          </a:p>
          <a:p>
            <a:r>
              <a:rPr lang="fr-FR" dirty="0">
                <a:latin typeface="+mj-lt"/>
              </a:rPr>
              <a:t>La matrice de confusion permet de mesurer la qualité d’un système de classification. Elle permet de recenser les classes qui sont prédites correctement et celles qui sont incorrectes avec leurs types d’erreurs </a:t>
            </a:r>
            <a:br>
              <a:rPr lang="fr-FR" dirty="0">
                <a:latin typeface="+mj-lt"/>
              </a:rPr>
            </a:br>
            <a:br>
              <a:rPr lang="fr-FR" dirty="0">
                <a:latin typeface="+mj-lt"/>
              </a:rPr>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9</a:t>
            </a:fld>
            <a:endParaRPr lang="fr-FR"/>
          </a:p>
        </p:txBody>
      </p:sp>
      <p:pic>
        <p:nvPicPr>
          <p:cNvPr id="5" name="Picture">
            <a:extLst>
              <a:ext uri="{FF2B5EF4-FFF2-40B4-BE49-F238E27FC236}">
                <a16:creationId xmlns:a16="http://schemas.microsoft.com/office/drawing/2014/main" id="{3FE54067-FAEE-46A9-978C-D070CB41EA68}"/>
              </a:ext>
            </a:extLst>
          </p:cNvPr>
          <p:cNvPicPr/>
          <p:nvPr/>
        </p:nvPicPr>
        <p:blipFill>
          <a:blip r:embed="rId3"/>
          <a:stretch>
            <a:fillRect/>
          </a:stretch>
        </p:blipFill>
        <p:spPr bwMode="auto">
          <a:xfrm>
            <a:off x="7465695" y="4297045"/>
            <a:ext cx="3888105" cy="2059305"/>
          </a:xfrm>
          <a:prstGeom prst="rect">
            <a:avLst/>
          </a:prstGeom>
          <a:noFill/>
          <a:ln w="9525">
            <a:noFill/>
            <a:headEnd/>
            <a:tailEnd/>
          </a:ln>
        </p:spPr>
      </p:pic>
    </p:spTree>
    <p:extLst>
      <p:ext uri="{BB962C8B-B14F-4D97-AF65-F5344CB8AC3E}">
        <p14:creationId xmlns:p14="http://schemas.microsoft.com/office/powerpoint/2010/main" val="18532840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1730</Words>
  <Application>Microsoft Office PowerPoint</Application>
  <PresentationFormat>Grand écran</PresentationFormat>
  <Paragraphs>246</Paragraphs>
  <Slides>25</Slides>
  <Notes>11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25</vt:i4>
      </vt:variant>
    </vt:vector>
  </HeadingPairs>
  <TitlesOfParts>
    <vt:vector size="31" baseType="lpstr">
      <vt:lpstr>Arial</vt:lpstr>
      <vt:lpstr>Calibri</vt:lpstr>
      <vt:lpstr>Calibri Light</vt:lpstr>
      <vt:lpstr>Courier New</vt:lpstr>
      <vt:lpstr>Thème Office</vt:lpstr>
      <vt:lpstr>Conception personnalisée</vt:lpstr>
      <vt:lpstr>Defect Prediction on production lines by Valeo</vt:lpstr>
      <vt:lpstr>Sommaire</vt:lpstr>
      <vt:lpstr>Contexte de l’étude</vt:lpstr>
      <vt:lpstr>Objectif de l’étude</vt:lpstr>
      <vt:lpstr>Jeu de données : Accès </vt:lpstr>
      <vt:lpstr>Jeu de données : Contenu </vt:lpstr>
      <vt:lpstr>Jeu de données : Répartition de la classification</vt:lpstr>
      <vt:lpstr>Données déséquilibrées</vt:lpstr>
      <vt:lpstr>Métriques : Recall et Précision</vt:lpstr>
      <vt:lpstr>Courbes : ROC/AUC et PR/AUC</vt:lpstr>
      <vt:lpstr>Moyenne harmonique : F1</vt:lpstr>
      <vt:lpstr>Exploration tabulaires des données: Eléments marquants</vt:lpstr>
      <vt:lpstr>Exploration graphique  univariable des données</vt:lpstr>
      <vt:lpstr>Exploration graphique et pistes de transformations  des données</vt:lpstr>
      <vt:lpstr>Exploration bivariables 'feature/target' des données </vt:lpstr>
      <vt:lpstr>Exploration bivariables entre features </vt:lpstr>
      <vt:lpstr>Feature engineering</vt:lpstr>
      <vt:lpstr>Défis de la distribution déséquilibrée</vt:lpstr>
      <vt:lpstr>Défis de la distribution déséquilibrée</vt:lpstr>
      <vt:lpstr>Défis de la distribution déséquilibrée</vt:lpstr>
      <vt:lpstr>Comment gérer la distribution déséquilibrée</vt:lpstr>
      <vt:lpstr>Principe du SMOTE</vt:lpstr>
      <vt:lpstr>Techniques du SMOTE</vt:lpstr>
      <vt:lpstr>Combinaison du sous échantillonnage et du suréchantillonnage </vt:lpstr>
      <vt:lpstr>Echantilonnage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Prediction on production lines by Valeo</dc:title>
  <dc:creator>HAROUNY Alphonse</dc:creator>
  <cp:lastModifiedBy>HAROUNY Alphonse</cp:lastModifiedBy>
  <cp:revision>220</cp:revision>
  <dcterms:created xsi:type="dcterms:W3CDTF">2020-07-01T15:27:36Z</dcterms:created>
  <dcterms:modified xsi:type="dcterms:W3CDTF">2020-07-03T18:05:47Z</dcterms:modified>
</cp:coreProperties>
</file>