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6"/>
  </p:notesMasterIdLst>
  <p:sldIdLst>
    <p:sldId id="256" r:id="rId2"/>
    <p:sldId id="258" r:id="rId3"/>
    <p:sldId id="311" r:id="rId4"/>
    <p:sldId id="312" r:id="rId5"/>
    <p:sldId id="313" r:id="rId6"/>
    <p:sldId id="314" r:id="rId7"/>
    <p:sldId id="315" r:id="rId8"/>
    <p:sldId id="316" r:id="rId9"/>
    <p:sldId id="260" r:id="rId10"/>
    <p:sldId id="317" r:id="rId11"/>
    <p:sldId id="348" r:id="rId12"/>
    <p:sldId id="318" r:id="rId13"/>
    <p:sldId id="319" r:id="rId14"/>
    <p:sldId id="347" r:id="rId15"/>
    <p:sldId id="320" r:id="rId16"/>
    <p:sldId id="321" r:id="rId17"/>
    <p:sldId id="322" r:id="rId18"/>
    <p:sldId id="262" r:id="rId19"/>
    <p:sldId id="323" r:id="rId20"/>
    <p:sldId id="324" r:id="rId21"/>
    <p:sldId id="344" r:id="rId22"/>
    <p:sldId id="349" r:id="rId23"/>
    <p:sldId id="279" r:id="rId24"/>
    <p:sldId id="327" r:id="rId25"/>
    <p:sldId id="326" r:id="rId26"/>
    <p:sldId id="328" r:id="rId27"/>
    <p:sldId id="329" r:id="rId28"/>
    <p:sldId id="345" r:id="rId29"/>
    <p:sldId id="350" r:id="rId30"/>
    <p:sldId id="351" r:id="rId31"/>
    <p:sldId id="352" r:id="rId32"/>
    <p:sldId id="353" r:id="rId33"/>
    <p:sldId id="354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54" autoAdjust="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158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C9C6-662D-408F-9C8C-8594903EBEB7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DD347-5917-4575-8E86-BDED6BB8A0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86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3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16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28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6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FBEB4E3-D633-4EC3-8CE7-A558771D491F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BEB4E3-D633-4EC3-8CE7-A558771D491F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FBEB4E3-D633-4EC3-8CE7-A558771D491F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BEB4E3-D633-4EC3-8CE7-A558771D491F}" type="datetimeFigureOut">
              <a:rPr lang="en-US" smtClean="0"/>
              <a:t>15-Nov-24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ow%20a%20DNS%20Server%20(Domain%20Name%20System)%20works..mp4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Application Layer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MY" dirty="0" smtClean="0"/>
              <a:t>Another type of network architecture is known as a </a:t>
            </a:r>
            <a:r>
              <a:rPr lang="en-MY" i="1" dirty="0" smtClean="0"/>
              <a:t>peer-to-peer</a:t>
            </a:r>
            <a:r>
              <a:rPr lang="en-MY" dirty="0" smtClean="0"/>
              <a:t> architecture because each </a:t>
            </a:r>
            <a:r>
              <a:rPr lang="en-MY" i="1" dirty="0" smtClean="0"/>
              <a:t>node</a:t>
            </a:r>
            <a:r>
              <a:rPr lang="en-MY" dirty="0" smtClean="0"/>
              <a:t> has </a:t>
            </a:r>
            <a:r>
              <a:rPr lang="en-MY" dirty="0" smtClean="0">
                <a:solidFill>
                  <a:srgbClr val="FF0000"/>
                </a:solidFill>
              </a:rPr>
              <a:t>equivalent responsibilities</a:t>
            </a:r>
            <a:r>
              <a:rPr lang="en-MY" dirty="0" smtClean="0"/>
              <a:t>.</a:t>
            </a:r>
          </a:p>
          <a:p>
            <a:pPr algn="just"/>
            <a:endParaRPr lang="en-MY" dirty="0" smtClean="0"/>
          </a:p>
          <a:p>
            <a:pPr algn="just"/>
            <a:r>
              <a:rPr lang="en-MY" dirty="0" smtClean="0"/>
              <a:t>Each communicating node can be server or client. </a:t>
            </a:r>
          </a:p>
          <a:p>
            <a:pPr algn="just"/>
            <a:endParaRPr lang="en-MY" dirty="0"/>
          </a:p>
          <a:p>
            <a:pPr algn="just"/>
            <a:r>
              <a:rPr lang="en-US" dirty="0"/>
              <a:t>Resource sharing is </a:t>
            </a:r>
            <a:r>
              <a:rPr lang="en-US" dirty="0" smtClean="0">
                <a:solidFill>
                  <a:srgbClr val="FF0000"/>
                </a:solidFill>
              </a:rPr>
              <a:t>decentralized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15" y="2249170"/>
            <a:ext cx="8891905" cy="4324985"/>
          </a:xfrm>
        </p:spPr>
        <p:txBody>
          <a:bodyPr/>
          <a:lstStyle/>
          <a:p>
            <a:pPr algn="just"/>
            <a:r>
              <a:rPr lang="en-US" altLang="en-US" dirty="0"/>
              <a:t>A P2P application allows a device to act as both a client and a server within the same communication.</a:t>
            </a:r>
          </a:p>
          <a:p>
            <a:pPr algn="just"/>
            <a:endParaRPr lang="en-US" altLang="en-US" sz="1800" dirty="0" smtClean="0"/>
          </a:p>
          <a:p>
            <a:pPr algn="just"/>
            <a:r>
              <a:rPr lang="en-US" altLang="en-US" dirty="0" smtClean="0"/>
              <a:t>Common </a:t>
            </a:r>
            <a:r>
              <a:rPr lang="en-US" altLang="en-US" dirty="0"/>
              <a:t>P2P networks include:</a:t>
            </a:r>
          </a:p>
          <a:p>
            <a:pPr lvl="1" algn="just"/>
            <a:r>
              <a:rPr lang="en-US" altLang="en-US" sz="2400" dirty="0"/>
              <a:t>G2</a:t>
            </a:r>
          </a:p>
          <a:p>
            <a:pPr lvl="1" algn="just"/>
            <a:r>
              <a:rPr lang="en-US" altLang="en-US" sz="2400" dirty="0"/>
              <a:t>Bitcoin</a:t>
            </a:r>
          </a:p>
          <a:p>
            <a:pPr lvl="1" algn="just"/>
            <a:r>
              <a:rPr lang="en-US" altLang="en-US" sz="2400" dirty="0" err="1"/>
              <a:t>BitTorrent</a:t>
            </a:r>
            <a:endParaRPr lang="en-US" altLang="en-US" sz="2400" dirty="0"/>
          </a:p>
          <a:p>
            <a:pPr lvl="1" algn="just"/>
            <a:r>
              <a:rPr lang="en-US" altLang="en-US" sz="2400" dirty="0" err="1"/>
              <a:t>eDonkey</a:t>
            </a:r>
            <a:endParaRPr lang="en-US" altLang="en-US" sz="2400" dirty="0"/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sourceforge.net/apps/mediawiki/shareaza/nfs/project/s/sh/shareaza/1/1a/Network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286" y="1447800"/>
            <a:ext cx="7906946" cy="4724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205" indent="-514350">
              <a:buAutoNum type="arabicPeriod"/>
            </a:pPr>
            <a:r>
              <a:rPr lang="en-US" dirty="0" smtClean="0"/>
              <a:t>Domain Name System (DNS)</a:t>
            </a:r>
          </a:p>
          <a:p>
            <a:pPr marL="624205" indent="-514350">
              <a:buAutoNum type="arabicPeriod"/>
            </a:pPr>
            <a:r>
              <a:rPr lang="en-US" dirty="0" smtClean="0"/>
              <a:t>Hypertext  Transfer Protocol (HTTP)</a:t>
            </a:r>
          </a:p>
          <a:p>
            <a:pPr marL="624205" indent="-514350">
              <a:buAutoNum type="arabicPeriod"/>
            </a:pPr>
            <a:r>
              <a:rPr lang="en-US" dirty="0" smtClean="0"/>
              <a:t>Simple Mail Transfer Protocol (SMTP)</a:t>
            </a:r>
          </a:p>
          <a:p>
            <a:pPr marL="624205" indent="-514350">
              <a:buAutoNum type="arabicPeriod"/>
            </a:pPr>
            <a:r>
              <a:rPr lang="en-US" dirty="0" smtClean="0"/>
              <a:t>Post Office Protocol v3 (POP3)</a:t>
            </a:r>
          </a:p>
          <a:p>
            <a:pPr marL="624205" indent="-514350">
              <a:buAutoNum type="arabicPeriod"/>
            </a:pPr>
            <a:r>
              <a:rPr lang="en-US" dirty="0" smtClean="0"/>
              <a:t>File Transfer Protocol (FTP)</a:t>
            </a:r>
          </a:p>
          <a:p>
            <a:pPr marL="624205" indent="-514350">
              <a:buAutoNum type="arabicPeriod"/>
            </a:pPr>
            <a:r>
              <a:rPr lang="en-US" dirty="0" smtClean="0"/>
              <a:t>Telnet</a:t>
            </a:r>
          </a:p>
          <a:p>
            <a:pPr marL="624205" indent="-514350">
              <a:buAutoNum type="arabicPeriod"/>
            </a:pPr>
            <a:r>
              <a:rPr lang="en-US" dirty="0" smtClean="0"/>
              <a:t>Dynamic Host Configuration Protocol (DHCP)</a:t>
            </a:r>
          </a:p>
          <a:p>
            <a:pPr marL="624205" indent="-514350">
              <a:buAutoNum type="arabicPeriod"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8554577" cy="60345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762000"/>
            <a:ext cx="8305800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	Domain Name System (DNS)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 smtClean="0"/>
              <a:t> </a:t>
            </a:r>
            <a:r>
              <a:rPr lang="en-MY" dirty="0" smtClean="0">
                <a:solidFill>
                  <a:srgbClr val="FF0000"/>
                </a:solidFill>
              </a:rPr>
              <a:t>translates </a:t>
            </a:r>
            <a:r>
              <a:rPr lang="en-MY" dirty="0" smtClean="0"/>
              <a:t>Internet </a:t>
            </a:r>
            <a:r>
              <a:rPr lang="en-MY" dirty="0" smtClean="0">
                <a:solidFill>
                  <a:srgbClr val="FF0000"/>
                </a:solidFill>
              </a:rPr>
              <a:t>domain name</a:t>
            </a:r>
            <a:r>
              <a:rPr lang="en-MY" dirty="0" smtClean="0"/>
              <a:t> (in English words) to </a:t>
            </a:r>
            <a:r>
              <a:rPr lang="en-MY" dirty="0" smtClean="0">
                <a:solidFill>
                  <a:srgbClr val="FF0000"/>
                </a:solidFill>
              </a:rPr>
              <a:t>IP addresses  </a:t>
            </a:r>
            <a:r>
              <a:rPr lang="en-MY" dirty="0" smtClean="0"/>
              <a:t>(in string of numbers).</a:t>
            </a:r>
          </a:p>
          <a:p>
            <a:endParaRPr lang="en-MY" dirty="0" smtClean="0"/>
          </a:p>
          <a:p>
            <a:r>
              <a:rPr lang="en-MY" dirty="0" smtClean="0"/>
              <a:t>It provides </a:t>
            </a:r>
            <a:r>
              <a:rPr lang="en-MY" dirty="0" smtClean="0">
                <a:solidFill>
                  <a:srgbClr val="FF0000"/>
                </a:solidFill>
              </a:rPr>
              <a:t>name resolution </a:t>
            </a:r>
            <a:r>
              <a:rPr lang="en-MY" dirty="0" smtClean="0"/>
              <a:t>service</a:t>
            </a:r>
          </a:p>
          <a:p>
            <a:pPr>
              <a:buNone/>
            </a:pPr>
            <a:r>
              <a:rPr lang="en-MY" dirty="0" smtClean="0"/>
              <a:t> </a:t>
            </a:r>
          </a:p>
          <a:p>
            <a:r>
              <a:rPr lang="en-MY" dirty="0" smtClean="0"/>
              <a:t>The process is done automatically when an URL is entered </a:t>
            </a:r>
          </a:p>
          <a:p>
            <a:endParaRPr lang="en-MY" dirty="0" smtClean="0"/>
          </a:p>
          <a:p>
            <a:pPr>
              <a:buNone/>
            </a:pPr>
            <a:r>
              <a:rPr lang="en-MY" dirty="0" smtClean="0"/>
              <a:t>	</a:t>
            </a:r>
            <a:r>
              <a:rPr lang="en-MY" dirty="0" smtClean="0">
                <a:hlinkClick r:id="rId3"/>
              </a:rPr>
              <a:t>www.cisco.com</a:t>
            </a:r>
            <a:r>
              <a:rPr lang="en-MY" dirty="0" smtClean="0"/>
              <a:t>  </a:t>
            </a:r>
            <a:r>
              <a:rPr lang="en-MY" dirty="0" smtClean="0">
                <a:sym typeface="Wingdings" panose="05000000000000000000" pitchFamily="2" charset="2"/>
              </a:rPr>
              <a:t>  198.133.219.25</a:t>
            </a:r>
          </a:p>
          <a:p>
            <a:pPr>
              <a:buNone/>
            </a:pPr>
            <a:endParaRPr lang="en-MY" dirty="0" smtClean="0">
              <a:sym typeface="Wingdings" panose="05000000000000000000" pitchFamily="2" charset="2"/>
            </a:endParaRPr>
          </a:p>
          <a:p>
            <a:r>
              <a:rPr lang="en-MY" dirty="0" smtClean="0"/>
              <a:t>The network devices will then use the IP address generated to </a:t>
            </a:r>
            <a:r>
              <a:rPr lang="en-MY" dirty="0" smtClean="0">
                <a:solidFill>
                  <a:srgbClr val="FF0000"/>
                </a:solidFill>
              </a:rPr>
              <a:t>route a message to the destination</a:t>
            </a:r>
          </a:p>
          <a:p>
            <a:pPr>
              <a:buNone/>
            </a:pPr>
            <a:endParaRPr lang="en-MY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services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71342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 descr="services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71342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2743200" y="1371600"/>
            <a:ext cx="1752600" cy="381000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4343400" y="2438400"/>
            <a:ext cx="1752600" cy="381000"/>
          </a:xfrm>
          <a:prstGeom prst="rect">
            <a:avLst/>
          </a:prstGeom>
          <a:noFill/>
          <a:ln w="57150" algn="ctr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Domain Name mapping database is stored in servers called </a:t>
            </a:r>
            <a:r>
              <a:rPr lang="en-US" dirty="0" smtClean="0">
                <a:solidFill>
                  <a:srgbClr val="FF0000"/>
                </a:solidFill>
              </a:rPr>
              <a:t>Domain Name Servers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 a client makes request, the server’s daemon </a:t>
            </a:r>
            <a:r>
              <a:rPr lang="en-US" i="1" dirty="0" smtClean="0">
                <a:solidFill>
                  <a:srgbClr val="FF0000"/>
                </a:solidFill>
              </a:rPr>
              <a:t>named</a:t>
            </a:r>
            <a:r>
              <a:rPr lang="en-US" dirty="0" smtClean="0"/>
              <a:t> will lookup own database to see whether it can be resolved</a:t>
            </a:r>
          </a:p>
          <a:p>
            <a:endParaRPr lang="en-US" dirty="0" smtClean="0"/>
          </a:p>
          <a:p>
            <a:r>
              <a:rPr lang="en-US" dirty="0" smtClean="0"/>
              <a:t>If it is not able to resolve, it will contact other Domain Name Servers. Once it is found, it will return the result (</a:t>
            </a:r>
            <a:r>
              <a:rPr lang="en-US" dirty="0" smtClean="0">
                <a:solidFill>
                  <a:srgbClr val="FF0000"/>
                </a:solidFill>
              </a:rPr>
              <a:t>matched IP address</a:t>
            </a:r>
            <a:r>
              <a:rPr lang="en-US" dirty="0" smtClean="0"/>
              <a:t>) to the requesting server, the server will then </a:t>
            </a:r>
            <a:r>
              <a:rPr lang="en-US" dirty="0" smtClean="0">
                <a:solidFill>
                  <a:srgbClr val="FF0000"/>
                </a:solidFill>
              </a:rPr>
              <a:t>make a cache </a:t>
            </a:r>
            <a:r>
              <a:rPr lang="en-US" dirty="0" smtClean="0"/>
              <a:t>on it before replying to the client.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omputer Networking Image Galle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143000"/>
            <a:ext cx="8000999" cy="5410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Domain Name System is arranged in </a:t>
            </a:r>
            <a:r>
              <a:rPr lang="en-US" dirty="0" smtClean="0">
                <a:solidFill>
                  <a:srgbClr val="FF0000"/>
                </a:solidFill>
              </a:rPr>
              <a:t>hierarchical</a:t>
            </a:r>
            <a:r>
              <a:rPr lang="en-US" dirty="0" smtClean="0"/>
              <a:t> way.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At the </a:t>
            </a:r>
            <a:r>
              <a:rPr lang="en-US" dirty="0">
                <a:solidFill>
                  <a:srgbClr val="FF0000"/>
                </a:solidFill>
              </a:rPr>
              <a:t>top of the hierarchy</a:t>
            </a:r>
            <a:r>
              <a:rPr lang="en-US" dirty="0"/>
              <a:t>, the </a:t>
            </a:r>
            <a:r>
              <a:rPr lang="en-US" i="1" dirty="0">
                <a:solidFill>
                  <a:srgbClr val="7030A0"/>
                </a:solidFill>
              </a:rPr>
              <a:t>root </a:t>
            </a:r>
            <a:r>
              <a:rPr lang="en-US" i="1" dirty="0" smtClean="0">
                <a:solidFill>
                  <a:srgbClr val="7030A0"/>
                </a:solidFill>
              </a:rPr>
              <a:t>servers </a:t>
            </a:r>
            <a:r>
              <a:rPr lang="en-US" dirty="0"/>
              <a:t>maintain records about how to reach the </a:t>
            </a:r>
            <a:r>
              <a:rPr lang="en-US" i="1" dirty="0" smtClean="0">
                <a:solidFill>
                  <a:srgbClr val="7030A0"/>
                </a:solidFill>
              </a:rPr>
              <a:t>top-level domain (TLD) servers</a:t>
            </a:r>
            <a:r>
              <a:rPr lang="en-US" dirty="0"/>
              <a:t>, which in turn have records that point to the </a:t>
            </a:r>
            <a:r>
              <a:rPr lang="en-US" i="1" dirty="0">
                <a:solidFill>
                  <a:srgbClr val="7030A0"/>
                </a:solidFill>
              </a:rPr>
              <a:t>secondary level domain servers </a:t>
            </a:r>
            <a:r>
              <a:rPr lang="en-US" dirty="0"/>
              <a:t>and so on. 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 smtClean="0"/>
              <a:t>DNS uses </a:t>
            </a:r>
            <a:r>
              <a:rPr lang="en-US" dirty="0"/>
              <a:t>port </a:t>
            </a:r>
            <a:r>
              <a:rPr lang="en-US" dirty="0" smtClean="0">
                <a:solidFill>
                  <a:srgbClr val="FF0000"/>
                </a:solidFill>
              </a:rPr>
              <a:t>53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200" i="1" dirty="0" smtClean="0"/>
              <a:t>*port is a virtual connection point for application communication</a:t>
            </a:r>
            <a:endParaRPr lang="en-US" sz="2200" i="1" dirty="0"/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Roles of Application Layer</a:t>
            </a:r>
          </a:p>
          <a:p>
            <a:endParaRPr lang="en-US" dirty="0" smtClean="0"/>
          </a:p>
          <a:p>
            <a:r>
              <a:rPr lang="en-US" dirty="0" smtClean="0"/>
              <a:t>Client/Server model, P2P model, Daemon </a:t>
            </a:r>
          </a:p>
          <a:p>
            <a:endParaRPr lang="en-US" dirty="0" smtClean="0"/>
          </a:p>
          <a:p>
            <a:r>
              <a:rPr lang="en-US" dirty="0" smtClean="0"/>
              <a:t>Commonly involved protocols:</a:t>
            </a:r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DNS **</a:t>
            </a:r>
          </a:p>
          <a:p>
            <a:pPr lvl="1"/>
            <a:r>
              <a:rPr lang="en-US" dirty="0" smtClean="0"/>
              <a:t>SMTP **</a:t>
            </a:r>
          </a:p>
          <a:p>
            <a:pPr lvl="1"/>
            <a:r>
              <a:rPr lang="en-US" dirty="0" smtClean="0"/>
              <a:t>POP3 / IMAP**</a:t>
            </a:r>
          </a:p>
          <a:p>
            <a:pPr lvl="1"/>
            <a:r>
              <a:rPr lang="en-US" dirty="0" smtClean="0"/>
              <a:t>FTP</a:t>
            </a:r>
          </a:p>
          <a:p>
            <a:pPr lvl="1"/>
            <a:r>
              <a:rPr lang="en-US" dirty="0" smtClean="0"/>
              <a:t>Telnet</a:t>
            </a:r>
          </a:p>
          <a:p>
            <a:pPr lvl="1"/>
            <a:r>
              <a:rPr lang="en-US" dirty="0" smtClean="0"/>
              <a:t>DHCP  **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ervices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82709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7620000" y="2438400"/>
            <a:ext cx="1372309" cy="1066800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67200" y="4953000"/>
            <a:ext cx="1592538" cy="1066800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941862" y="3810000"/>
            <a:ext cx="1592538" cy="1374577"/>
            <a:chOff x="6941862" y="3810000"/>
            <a:chExt cx="1592538" cy="1374577"/>
          </a:xfrm>
        </p:grpSpPr>
        <p:sp>
          <p:nvSpPr>
            <p:cNvPr id="2" name="Oval 1"/>
            <p:cNvSpPr/>
            <p:nvPr/>
          </p:nvSpPr>
          <p:spPr>
            <a:xfrm>
              <a:off x="6941862" y="3810000"/>
              <a:ext cx="1592538" cy="106680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19720" y="4876800"/>
              <a:ext cx="10368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Calibri" panose="020F0502020204030204" charset="0"/>
                </a:rPr>
                <a:t>TLD servers</a:t>
              </a:r>
              <a:endParaRPr lang="en-US" sz="1400" b="1" dirty="0">
                <a:solidFill>
                  <a:srgbClr val="FF0000"/>
                </a:solidFill>
                <a:latin typeface="Calibri" panose="020F050202020403020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743200" y="64918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 action="ppaction://hlinkfile"/>
              </a:rPr>
              <a:t>Video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38400"/>
            <a:ext cx="838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05200" y="6324600"/>
            <a:ext cx="2016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top-level domains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56372"/>
            <a:ext cx="9144000" cy="757551"/>
          </a:xfrm>
        </p:spPr>
        <p:txBody>
          <a:bodyPr>
            <a:normAutofit fontScale="90000"/>
          </a:bodyPr>
          <a:lstStyle/>
          <a:p>
            <a:r>
              <a:rPr lang="en-US" altLang="en-US" sz="1600" dirty="0"/>
              <a:t>IP Addressing Services</a:t>
            </a:r>
            <a:br>
              <a:rPr lang="en-US" altLang="en-US" sz="1600" dirty="0"/>
            </a:br>
            <a:r>
              <a:rPr lang="en-US" altLang="en-US" dirty="0"/>
              <a:t>The nslookup Command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9700" y="1527433"/>
            <a:ext cx="3752850" cy="3989625"/>
          </a:xfrm>
        </p:spPr>
        <p:txBody>
          <a:bodyPr/>
          <a:lstStyle/>
          <a:p>
            <a:r>
              <a:rPr lang="en-US" altLang="en-US" sz="2000" b="1" dirty="0" err="1"/>
              <a:t>Nslookup</a:t>
            </a:r>
            <a:r>
              <a:rPr lang="en-US" altLang="en-US" sz="2000" b="1" dirty="0"/>
              <a:t> </a:t>
            </a:r>
            <a:r>
              <a:rPr lang="en-US" altLang="en-US" sz="2000" dirty="0"/>
              <a:t>- a utility that allows a user </a:t>
            </a:r>
            <a:r>
              <a:rPr lang="en-US" altLang="en-US" sz="2000" dirty="0">
                <a:solidFill>
                  <a:srgbClr val="FF0000"/>
                </a:solidFill>
              </a:rPr>
              <a:t>to manually query the name servers to resolve a given host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lvl="1"/>
            <a:r>
              <a:rPr lang="en-US" altLang="en-US" sz="1800" dirty="0"/>
              <a:t>Can also be used to troubleshoot name resolution issues and to verify the current status of the name servers. </a:t>
            </a: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8048" y="1713922"/>
            <a:ext cx="4975057" cy="4080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4582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	Hypertext Transfer Protocol (HTTP)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defines </a:t>
            </a:r>
            <a:r>
              <a:rPr lang="en-US" dirty="0">
                <a:solidFill>
                  <a:srgbClr val="FF0000"/>
                </a:solidFill>
              </a:rPr>
              <a:t>how </a:t>
            </a:r>
            <a:r>
              <a:rPr lang="en-US" dirty="0" smtClean="0">
                <a:solidFill>
                  <a:srgbClr val="FF0000"/>
                </a:solidFill>
              </a:rPr>
              <a:t>web pages </a:t>
            </a:r>
            <a:r>
              <a:rPr lang="en-US" dirty="0">
                <a:solidFill>
                  <a:srgbClr val="FF0000"/>
                </a:solidFill>
              </a:rPr>
              <a:t>are formatted and transmitted</a:t>
            </a:r>
            <a:r>
              <a:rPr lang="en-US" dirty="0"/>
              <a:t>, and what actions </a:t>
            </a:r>
            <a:r>
              <a:rPr lang="en-US" dirty="0">
                <a:solidFill>
                  <a:srgbClr val="FF0000"/>
                </a:solidFill>
              </a:rPr>
              <a:t>Web servers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browsers</a:t>
            </a:r>
            <a:r>
              <a:rPr lang="en-US" dirty="0"/>
              <a:t> should take in </a:t>
            </a:r>
            <a:r>
              <a:rPr lang="en-US" dirty="0">
                <a:solidFill>
                  <a:srgbClr val="FF0000"/>
                </a:solidFill>
              </a:rPr>
              <a:t>response</a:t>
            </a:r>
            <a:r>
              <a:rPr lang="en-US" dirty="0"/>
              <a:t> to various </a:t>
            </a:r>
            <a:r>
              <a:rPr lang="en-US" dirty="0" smtClean="0"/>
              <a:t>commands.</a:t>
            </a:r>
          </a:p>
          <a:p>
            <a:endParaRPr lang="en-US" dirty="0"/>
          </a:p>
          <a:p>
            <a:r>
              <a:rPr lang="en-US" dirty="0" smtClean="0"/>
              <a:t>HTTP </a:t>
            </a:r>
            <a:r>
              <a:rPr lang="en-US" dirty="0"/>
              <a:t>uses port </a:t>
            </a:r>
            <a:r>
              <a:rPr lang="en-US" dirty="0" smtClean="0">
                <a:solidFill>
                  <a:srgbClr val="FF0000"/>
                </a:solidFill>
              </a:rPr>
              <a:t>80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7563967" cy="432713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182" y="1447800"/>
            <a:ext cx="7020304" cy="419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6553200" y="3543300"/>
            <a:ext cx="1592538" cy="1066800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68" y="2286000"/>
            <a:ext cx="6985000" cy="4572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6400800"/>
            <a:ext cx="3048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nimation, show, slide, slideshow, transition icon - Download on Iconfi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46710"/>
            <a:ext cx="5365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algn="just">
              <a:buFont typeface="Tahoma" panose="020B0604030504040204" charset="0"/>
              <a:buChar char="•"/>
              <a:defRPr/>
            </a:pPr>
            <a:r>
              <a:rPr lang="en-US" dirty="0"/>
              <a:t>HTTP </a:t>
            </a:r>
            <a:r>
              <a:rPr lang="en-US" dirty="0" smtClean="0"/>
              <a:t>categories the message types into three:</a:t>
            </a:r>
          </a:p>
          <a:p>
            <a:pPr marL="109855" indent="0" algn="just">
              <a:buNone/>
              <a:defRPr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GET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PUT</a:t>
            </a:r>
            <a:r>
              <a:rPr lang="en-US" dirty="0"/>
              <a:t>.</a:t>
            </a:r>
          </a:p>
          <a:p>
            <a:pPr algn="just">
              <a:buNone/>
              <a:defRPr/>
            </a:pPr>
            <a:endParaRPr lang="en-US" sz="2400" dirty="0"/>
          </a:p>
          <a:p>
            <a:pPr algn="just">
              <a:buFont typeface="Tahoma" panose="020B060403050404020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client request </a:t>
            </a:r>
            <a:r>
              <a:rPr lang="en-US" dirty="0"/>
              <a:t>for data. A web browser sends the GET message to request pages from a web server. </a:t>
            </a:r>
            <a:endParaRPr lang="en-US" dirty="0" smtClean="0"/>
          </a:p>
          <a:p>
            <a:pPr algn="just">
              <a:buFont typeface="Tahoma" panose="020B0604030504040204" charset="0"/>
              <a:buChar char="•"/>
              <a:defRPr/>
            </a:pPr>
            <a:endParaRPr lang="en-US" dirty="0">
              <a:solidFill>
                <a:schemeClr val="hlink"/>
              </a:solidFill>
            </a:endParaRPr>
          </a:p>
          <a:p>
            <a:pPr algn="just">
              <a:buFont typeface="Tahoma" panose="020B060403050404020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POST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PUT</a:t>
            </a:r>
            <a:r>
              <a:rPr lang="en-US" dirty="0"/>
              <a:t> are used to </a:t>
            </a:r>
            <a:r>
              <a:rPr lang="en-US" dirty="0" smtClean="0">
                <a:solidFill>
                  <a:srgbClr val="FF0000"/>
                </a:solidFill>
              </a:rPr>
              <a:t>upload data</a:t>
            </a:r>
            <a:r>
              <a:rPr lang="en-US" dirty="0" smtClean="0"/>
              <a:t> </a:t>
            </a:r>
            <a:r>
              <a:rPr lang="en-US" dirty="0"/>
              <a:t>to the web server. </a:t>
            </a:r>
            <a:r>
              <a:rPr lang="en-US" dirty="0" smtClean="0"/>
              <a:t>When </a:t>
            </a:r>
            <a:r>
              <a:rPr lang="en-US" dirty="0"/>
              <a:t>user enters data into a </a:t>
            </a:r>
            <a:r>
              <a:rPr lang="en-US" b="1" dirty="0">
                <a:solidFill>
                  <a:srgbClr val="7030A0"/>
                </a:solidFill>
              </a:rPr>
              <a:t>form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embedded in a web page, </a:t>
            </a:r>
            <a:r>
              <a:rPr lang="en-US" dirty="0">
                <a:solidFill>
                  <a:srgbClr val="FF0000"/>
                </a:solidFill>
              </a:rPr>
              <a:t>POST includes the data in the message</a:t>
            </a:r>
            <a:r>
              <a:rPr lang="en-US" dirty="0"/>
              <a:t> sent to the server. </a:t>
            </a:r>
            <a:r>
              <a:rPr lang="en-US" dirty="0">
                <a:solidFill>
                  <a:srgbClr val="FF0000"/>
                </a:solidFill>
              </a:rPr>
              <a:t>PUT uploads resource or content to web server</a:t>
            </a:r>
            <a:r>
              <a:rPr lang="en-US" i="1" dirty="0" smtClean="0">
                <a:solidFill>
                  <a:srgbClr val="FF0000"/>
                </a:solidFill>
              </a:rPr>
              <a:t>. (upload / modify web server contents)</a:t>
            </a:r>
            <a:endParaRPr lang="en-US" i="1" dirty="0">
              <a:solidFill>
                <a:srgbClr val="FF0000"/>
              </a:solid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162800" cy="455417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226677" y="4419600"/>
            <a:ext cx="762000" cy="838200"/>
            <a:chOff x="1905000" y="1828800"/>
            <a:chExt cx="762000" cy="838200"/>
          </a:xfrm>
        </p:grpSpPr>
        <p:sp>
          <p:nvSpPr>
            <p:cNvPr id="2" name="TextBox 1"/>
            <p:cNvSpPr txBox="1"/>
            <p:nvPr/>
          </p:nvSpPr>
          <p:spPr>
            <a:xfrm>
              <a:off x="2116723" y="19812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905000" y="1828800"/>
              <a:ext cx="762000" cy="838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57400" y="1981200"/>
            <a:ext cx="762000" cy="838200"/>
            <a:chOff x="1905000" y="1828800"/>
            <a:chExt cx="762000" cy="838200"/>
          </a:xfrm>
        </p:grpSpPr>
        <p:sp>
          <p:nvSpPr>
            <p:cNvPr id="7" name="TextBox 6"/>
            <p:cNvSpPr txBox="1"/>
            <p:nvPr/>
          </p:nvSpPr>
          <p:spPr>
            <a:xfrm>
              <a:off x="2116723" y="1981200"/>
              <a:ext cx="338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1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905000" y="1828800"/>
              <a:ext cx="762000" cy="838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5029200" y="1905000"/>
            <a:ext cx="533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is not a secure protocol as message send / received can be easily intercepted and read</a:t>
            </a:r>
          </a:p>
          <a:p>
            <a:endParaRPr lang="en-US" dirty="0" smtClean="0"/>
          </a:p>
          <a:p>
            <a:r>
              <a:rPr lang="en-US" dirty="0" smtClean="0"/>
              <a:t>HTTPS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Hypertext Transfer Protocol Secure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encrypts</a:t>
            </a:r>
            <a:r>
              <a:rPr lang="en-US" dirty="0"/>
              <a:t> an HTTP message prior to transmission and </a:t>
            </a:r>
            <a:r>
              <a:rPr lang="en-US" dirty="0">
                <a:solidFill>
                  <a:srgbClr val="FF0000"/>
                </a:solidFill>
              </a:rPr>
              <a:t>decrypts</a:t>
            </a:r>
            <a:r>
              <a:rPr lang="en-US" dirty="0"/>
              <a:t> a message upon </a:t>
            </a:r>
            <a:r>
              <a:rPr lang="en-US" dirty="0" smtClean="0"/>
              <a:t>arrival (using Secure Socket Layer, SSL)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2344" r="48148" b="23582"/>
          <a:stretch>
            <a:fillRect/>
          </a:stretch>
        </p:blipFill>
        <p:spPr bwMode="auto">
          <a:xfrm>
            <a:off x="381000" y="609600"/>
            <a:ext cx="8001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ounded Rectangle 1"/>
          <p:cNvSpPr/>
          <p:nvPr/>
        </p:nvSpPr>
        <p:spPr>
          <a:xfrm>
            <a:off x="1219200" y="609600"/>
            <a:ext cx="762000" cy="2286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610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	Simple Mail Transfer Protocol (SMTP)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/ Post Office Protocol (POP) &amp; IMAP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They are protocols </a:t>
            </a:r>
            <a:r>
              <a:rPr lang="en-US" dirty="0"/>
              <a:t>used for </a:t>
            </a:r>
            <a:r>
              <a:rPr lang="en-US" dirty="0" smtClean="0">
                <a:solidFill>
                  <a:srgbClr val="FF0000"/>
                </a:solidFill>
              </a:rPr>
              <a:t>email delivery.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SMTP is generally used to </a:t>
            </a:r>
            <a:r>
              <a:rPr lang="en-US" dirty="0">
                <a:solidFill>
                  <a:srgbClr val="FF0000"/>
                </a:solidFill>
              </a:rPr>
              <a:t>send messages from a mail client to a mail server</a:t>
            </a:r>
            <a:r>
              <a:rPr lang="en-US" dirty="0" smtClean="0"/>
              <a:t>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SMTP </a:t>
            </a:r>
            <a:r>
              <a:rPr lang="en-US" dirty="0" smtClean="0"/>
              <a:t>uses </a:t>
            </a:r>
            <a:r>
              <a:rPr lang="en-US" dirty="0"/>
              <a:t>port </a:t>
            </a:r>
            <a:r>
              <a:rPr lang="en-US" dirty="0" smtClean="0">
                <a:solidFill>
                  <a:srgbClr val="FF0000"/>
                </a:solidFill>
              </a:rPr>
              <a:t>25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POP &amp; IMAP used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retrieve e-mail</a:t>
            </a:r>
            <a:r>
              <a:rPr lang="en-US" dirty="0"/>
              <a:t> from a mail server. The newer version, POP3, can be used with or without SMTP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POP </a:t>
            </a:r>
            <a:r>
              <a:rPr lang="fr-FR" dirty="0" smtClean="0"/>
              <a:t>uses </a:t>
            </a:r>
            <a:r>
              <a:rPr lang="fr-FR" dirty="0"/>
              <a:t>port </a:t>
            </a:r>
            <a:r>
              <a:rPr lang="fr-FR" dirty="0" smtClean="0">
                <a:solidFill>
                  <a:srgbClr val="FF0000"/>
                </a:solidFill>
              </a:rPr>
              <a:t>110 </a:t>
            </a:r>
            <a:r>
              <a:rPr lang="fr-FR" dirty="0" err="1" smtClean="0"/>
              <a:t>while</a:t>
            </a:r>
            <a:r>
              <a:rPr lang="fr-FR" dirty="0" smtClean="0"/>
              <a:t> IMAP uses port </a:t>
            </a:r>
            <a:r>
              <a:rPr lang="fr-FR" dirty="0" smtClean="0">
                <a:solidFill>
                  <a:srgbClr val="FF0000"/>
                </a:solidFill>
              </a:rPr>
              <a:t>143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and TCP/IP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23279"/>
          <a:stretch>
            <a:fillRect/>
          </a:stretch>
        </p:blipFill>
        <p:spPr bwMode="auto">
          <a:xfrm>
            <a:off x="1447800" y="2209800"/>
            <a:ext cx="6934200" cy="43957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90600" y="2514600"/>
            <a:ext cx="7696200" cy="1905000"/>
          </a:xfrm>
          <a:prstGeom prst="rect">
            <a:avLst/>
          </a:prstGeom>
          <a:blipFill dpi="0" rotWithShape="1">
            <a:blip r:embed="rId4">
              <a:alphaModFix amt="52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96200" cy="525779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22968" y="1524000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MS Outlook, Gmail, </a:t>
            </a:r>
          </a:p>
          <a:p>
            <a:pPr algn="ctr"/>
            <a:r>
              <a:rPr lang="en-US" sz="1400" dirty="0" err="1" smtClean="0"/>
              <a:t>Yahoo!mail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962400" y="2743200"/>
            <a:ext cx="1676400" cy="1219200"/>
            <a:chOff x="3962400" y="2743200"/>
            <a:chExt cx="1676400" cy="1219200"/>
          </a:xfrm>
        </p:grpSpPr>
        <p:grpSp>
          <p:nvGrpSpPr>
            <p:cNvPr id="7" name="Group 6"/>
            <p:cNvGrpSpPr/>
            <p:nvPr/>
          </p:nvGrpSpPr>
          <p:grpSpPr>
            <a:xfrm>
              <a:off x="3962400" y="2743200"/>
              <a:ext cx="762000" cy="838200"/>
              <a:chOff x="1905000" y="1828800"/>
              <a:chExt cx="762000" cy="83820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16723" y="1981200"/>
                <a:ext cx="3385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1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905000" y="1828800"/>
                <a:ext cx="762000" cy="83820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ounded Rectangle 9"/>
            <p:cNvSpPr/>
            <p:nvPr/>
          </p:nvSpPr>
          <p:spPr>
            <a:xfrm>
              <a:off x="4343400" y="3733800"/>
              <a:ext cx="1295400" cy="22860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24458" y="4591878"/>
            <a:ext cx="2576542" cy="1153180"/>
            <a:chOff x="5424458" y="4591878"/>
            <a:chExt cx="2576542" cy="1153180"/>
          </a:xfrm>
        </p:grpSpPr>
        <p:grpSp>
          <p:nvGrpSpPr>
            <p:cNvPr id="4" name="Group 3"/>
            <p:cNvGrpSpPr/>
            <p:nvPr/>
          </p:nvGrpSpPr>
          <p:grpSpPr>
            <a:xfrm>
              <a:off x="6579507" y="4906858"/>
              <a:ext cx="762000" cy="838200"/>
              <a:chOff x="1905000" y="1828800"/>
              <a:chExt cx="762000" cy="8382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16723" y="1981200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905000" y="1828800"/>
                <a:ext cx="762000" cy="83820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5424458" y="4591878"/>
              <a:ext cx="2576542" cy="30480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29358" y="4591878"/>
            <a:ext cx="170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 IMAP Protocol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6791230" y="5990823"/>
            <a:ext cx="1021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/IMAP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server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e-mail server operates two </a:t>
            </a:r>
            <a:r>
              <a:rPr lang="en-US" dirty="0" smtClean="0"/>
              <a:t>processes:</a:t>
            </a:r>
          </a:p>
          <a:p>
            <a:pPr lvl="1"/>
            <a:r>
              <a:rPr lang="en-US" dirty="0" smtClean="0"/>
              <a:t>Mail </a:t>
            </a:r>
            <a:r>
              <a:rPr lang="en-US" dirty="0"/>
              <a:t>Transfer Agent (MTA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Mail </a:t>
            </a:r>
            <a:r>
              <a:rPr lang="en-US" dirty="0"/>
              <a:t>Delivery Agent (MDA)</a:t>
            </a:r>
          </a:p>
          <a:p>
            <a:endParaRPr lang="en-US" dirty="0" smtClean="0"/>
          </a:p>
          <a:p>
            <a:r>
              <a:rPr lang="en-US" dirty="0" smtClean="0"/>
              <a:t>MTA is responsible in </a:t>
            </a:r>
            <a:r>
              <a:rPr lang="en-US" dirty="0" smtClean="0">
                <a:solidFill>
                  <a:srgbClr val="FF0000"/>
                </a:solidFill>
              </a:rPr>
              <a:t>forwarding email to correct destination server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MDA  is responsible in </a:t>
            </a:r>
            <a:r>
              <a:rPr lang="en-US" dirty="0" smtClean="0">
                <a:solidFill>
                  <a:srgbClr val="FF0000"/>
                </a:solidFill>
              </a:rPr>
              <a:t>placing email in appropriate user’s mail box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23794"/>
            <a:ext cx="8382000" cy="555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029200" y="1227406"/>
            <a:ext cx="762000" cy="838200"/>
            <a:chOff x="1905000" y="1828800"/>
            <a:chExt cx="762000" cy="838200"/>
          </a:xfrm>
        </p:grpSpPr>
        <p:sp>
          <p:nvSpPr>
            <p:cNvPr id="4" name="TextBox 3"/>
            <p:cNvSpPr txBox="1"/>
            <p:nvPr/>
          </p:nvSpPr>
          <p:spPr>
            <a:xfrm>
              <a:off x="2116723" y="1981200"/>
              <a:ext cx="338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1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905000" y="1828800"/>
              <a:ext cx="762000" cy="838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72400" y="3810000"/>
            <a:ext cx="762000" cy="838200"/>
            <a:chOff x="1905000" y="1828800"/>
            <a:chExt cx="762000" cy="838200"/>
          </a:xfrm>
        </p:grpSpPr>
        <p:sp>
          <p:nvSpPr>
            <p:cNvPr id="7" name="TextBox 6"/>
            <p:cNvSpPr txBox="1"/>
            <p:nvPr/>
          </p:nvSpPr>
          <p:spPr>
            <a:xfrm>
              <a:off x="2116723" y="19812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905000" y="1828800"/>
              <a:ext cx="762000" cy="838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39640" y="5029200"/>
            <a:ext cx="762000" cy="838200"/>
            <a:chOff x="1905000" y="1828800"/>
            <a:chExt cx="762000" cy="838200"/>
          </a:xfrm>
        </p:grpSpPr>
        <p:sp>
          <p:nvSpPr>
            <p:cNvPr id="10" name="TextBox 9"/>
            <p:cNvSpPr txBox="1"/>
            <p:nvPr/>
          </p:nvSpPr>
          <p:spPr>
            <a:xfrm>
              <a:off x="2116723" y="1981200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905000" y="1828800"/>
              <a:ext cx="762000" cy="838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2000" y="3782451"/>
            <a:ext cx="762000" cy="838200"/>
            <a:chOff x="1905000" y="1828800"/>
            <a:chExt cx="762000" cy="838200"/>
          </a:xfrm>
        </p:grpSpPr>
        <p:sp>
          <p:nvSpPr>
            <p:cNvPr id="13" name="TextBox 12"/>
            <p:cNvSpPr txBox="1"/>
            <p:nvPr/>
          </p:nvSpPr>
          <p:spPr>
            <a:xfrm>
              <a:off x="2116723" y="1981200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905000" y="1828800"/>
              <a:ext cx="762000" cy="838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5240922" y="5605790"/>
            <a:ext cx="2531477" cy="25143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240922" y="5867400"/>
            <a:ext cx="2531477" cy="25143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73723" y="5605790"/>
            <a:ext cx="1617077" cy="251430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49925" y="5915680"/>
            <a:ext cx="1617077" cy="251430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7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vs IMAP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POP:</a:t>
            </a:r>
            <a:r>
              <a:rPr lang="en-US" dirty="0"/>
              <a:t> When using POP, </a:t>
            </a:r>
            <a:r>
              <a:rPr lang="en-US" dirty="0">
                <a:solidFill>
                  <a:srgbClr val="FF0000"/>
                </a:solidFill>
              </a:rPr>
              <a:t>emails are typically downloaded from the server to the client device. </a:t>
            </a:r>
            <a:r>
              <a:rPr lang="en-US" dirty="0"/>
              <a:t>The messages may be removed from the server after download, depending on the client settings.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IMAP</a:t>
            </a:r>
            <a:r>
              <a:rPr lang="en-US" b="1" dirty="0"/>
              <a:t>:</a:t>
            </a:r>
            <a:r>
              <a:rPr lang="en-US" dirty="0"/>
              <a:t> With IMAP, </a:t>
            </a:r>
            <a:r>
              <a:rPr lang="en-US" dirty="0" smtClean="0">
                <a:solidFill>
                  <a:srgbClr val="FF0000"/>
                </a:solidFill>
              </a:rPr>
              <a:t>emails remain stored on the server, </a:t>
            </a:r>
            <a:r>
              <a:rPr lang="en-US" dirty="0" smtClean="0"/>
              <a:t>and the client device accesses them without necessarily downloading them. </a:t>
            </a:r>
            <a:r>
              <a:rPr lang="en-US" dirty="0" smtClean="0">
                <a:solidFill>
                  <a:srgbClr val="FF0000"/>
                </a:solidFill>
              </a:rPr>
              <a:t>Changes </a:t>
            </a:r>
            <a:r>
              <a:rPr lang="en-US" dirty="0">
                <a:solidFill>
                  <a:srgbClr val="FF0000"/>
                </a:solidFill>
              </a:rPr>
              <a:t>made on one device are </a:t>
            </a:r>
            <a:r>
              <a:rPr lang="en-US" dirty="0" smtClean="0">
                <a:solidFill>
                  <a:srgbClr val="FF0000"/>
                </a:solidFill>
              </a:rPr>
              <a:t>synchronized</a:t>
            </a:r>
            <a:r>
              <a:rPr lang="en-US" dirty="0" smtClean="0"/>
              <a:t> </a:t>
            </a:r>
            <a:r>
              <a:rPr lang="en-US" dirty="0"/>
              <a:t>with the server, providing a consistent view of emails across multiple devices.</a:t>
            </a:r>
          </a:p>
        </p:txBody>
      </p:sp>
    </p:spTree>
    <p:extLst>
      <p:ext uri="{BB962C8B-B14F-4D97-AF65-F5344CB8AC3E}">
        <p14:creationId xmlns:p14="http://schemas.microsoft.com/office/powerpoint/2010/main" val="272379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	Files Transfer Protocol (FTP)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FTP defines </a:t>
            </a:r>
            <a:r>
              <a:rPr lang="en-US" dirty="0" smtClean="0">
                <a:solidFill>
                  <a:srgbClr val="FF0000"/>
                </a:solidFill>
              </a:rPr>
              <a:t>how files are exchanged </a:t>
            </a:r>
            <a:r>
              <a:rPr lang="en-US" dirty="0" smtClean="0"/>
              <a:t>over </a:t>
            </a:r>
            <a:r>
              <a:rPr lang="en-US" dirty="0"/>
              <a:t>the </a:t>
            </a:r>
            <a:r>
              <a:rPr lang="en-US" dirty="0" smtClean="0"/>
              <a:t>Internet</a:t>
            </a:r>
          </a:p>
          <a:p>
            <a:endParaRPr lang="en-US" dirty="0"/>
          </a:p>
          <a:p>
            <a:r>
              <a:rPr lang="en-US" dirty="0"/>
              <a:t>FTP is most commonly used to </a:t>
            </a:r>
            <a:r>
              <a:rPr lang="en-US" dirty="0">
                <a:solidFill>
                  <a:srgbClr val="FF0000"/>
                </a:solidFill>
              </a:rPr>
              <a:t>download </a:t>
            </a:r>
            <a:r>
              <a:rPr lang="en-US" dirty="0"/>
              <a:t>a file from a server using the Internet or to </a:t>
            </a:r>
            <a:r>
              <a:rPr lang="en-US" dirty="0">
                <a:solidFill>
                  <a:srgbClr val="FF0000"/>
                </a:solidFill>
              </a:rPr>
              <a:t>upload</a:t>
            </a:r>
            <a:r>
              <a:rPr lang="en-US" dirty="0"/>
              <a:t> a file to a server (</a:t>
            </a:r>
            <a:r>
              <a:rPr lang="en-US" dirty="0" err="1" smtClean="0"/>
              <a:t>eg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uploading a Web page file to a server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FTP </a:t>
            </a:r>
            <a:r>
              <a:rPr lang="fr-FR" dirty="0"/>
              <a:t>uses port </a:t>
            </a:r>
            <a:r>
              <a:rPr lang="fr-FR" dirty="0" smtClean="0">
                <a:solidFill>
                  <a:srgbClr val="FF0000"/>
                </a:solidFill>
              </a:rPr>
              <a:t>20 (data port) ,21 (control port)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user </a:t>
            </a:r>
            <a:r>
              <a:rPr lang="en-US" dirty="0" smtClean="0">
                <a:solidFill>
                  <a:srgbClr val="FF0000"/>
                </a:solidFill>
              </a:rPr>
              <a:t>download</a:t>
            </a:r>
            <a:r>
              <a:rPr lang="en-US" dirty="0" smtClean="0"/>
              <a:t> files from a server, it is known as  </a:t>
            </a:r>
            <a:r>
              <a:rPr lang="en-US" dirty="0" smtClean="0">
                <a:solidFill>
                  <a:srgbClr val="FF0000"/>
                </a:solidFill>
              </a:rPr>
              <a:t>PULL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When user </a:t>
            </a:r>
            <a:r>
              <a:rPr lang="en-US" dirty="0" smtClean="0">
                <a:solidFill>
                  <a:srgbClr val="FF0000"/>
                </a:solidFill>
              </a:rPr>
              <a:t>upload</a:t>
            </a:r>
            <a:r>
              <a:rPr lang="en-US" dirty="0" smtClean="0"/>
              <a:t> files to server, it is known as </a:t>
            </a:r>
            <a:r>
              <a:rPr lang="en-US" dirty="0" smtClean="0">
                <a:solidFill>
                  <a:srgbClr val="FF0000"/>
                </a:solidFill>
              </a:rPr>
              <a:t>PUSH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Aft>
                <a:spcPts val="1200"/>
              </a:spcAft>
              <a:buFont typeface="Tahoma" panose="020B0604030504040204" charset="0"/>
              <a:buChar char="•"/>
              <a:defRPr/>
            </a:pPr>
            <a:r>
              <a:rPr lang="en-US" sz="3200" dirty="0"/>
              <a:t>FTP </a:t>
            </a:r>
            <a:r>
              <a:rPr lang="en-US" sz="3200" dirty="0" smtClean="0"/>
              <a:t>requires </a:t>
            </a:r>
            <a:r>
              <a:rPr lang="en-US" sz="3200" dirty="0"/>
              <a:t>two separate TCP connections</a:t>
            </a:r>
          </a:p>
          <a:p>
            <a:pPr lvl="1">
              <a:spcAft>
                <a:spcPts val="1200"/>
              </a:spcAft>
              <a:defRPr/>
            </a:pPr>
            <a:r>
              <a:rPr lang="en-US" dirty="0">
                <a:solidFill>
                  <a:srgbClr val="006666"/>
                </a:solidFill>
              </a:rPr>
              <a:t>The client establishes the first connection to the server on TCP </a:t>
            </a:r>
            <a:r>
              <a:rPr lang="en-US" dirty="0">
                <a:solidFill>
                  <a:srgbClr val="FF0000"/>
                </a:solidFill>
              </a:rPr>
              <a:t>port </a:t>
            </a:r>
            <a:r>
              <a:rPr lang="en-US" dirty="0" smtClean="0">
                <a:solidFill>
                  <a:srgbClr val="FF0000"/>
                </a:solidFill>
              </a:rPr>
              <a:t>21 (control port)</a:t>
            </a:r>
            <a:r>
              <a:rPr lang="en-US" dirty="0" smtClean="0">
                <a:solidFill>
                  <a:srgbClr val="006666"/>
                </a:solidFill>
              </a:rPr>
              <a:t>. </a:t>
            </a:r>
            <a:r>
              <a:rPr lang="en-US" dirty="0">
                <a:solidFill>
                  <a:srgbClr val="006666"/>
                </a:solidFill>
              </a:rPr>
              <a:t>This connection is used for </a:t>
            </a:r>
            <a:r>
              <a:rPr lang="en-US" dirty="0">
                <a:solidFill>
                  <a:srgbClr val="FF0000"/>
                </a:solidFill>
              </a:rPr>
              <a:t>control traffic, consisting of client commands and server replies. </a:t>
            </a:r>
          </a:p>
          <a:p>
            <a:pPr lvl="1">
              <a:spcAft>
                <a:spcPts val="1200"/>
              </a:spcAft>
              <a:defRPr/>
            </a:pPr>
            <a:endParaRPr lang="en-US" dirty="0">
              <a:solidFill>
                <a:srgbClr val="006666"/>
              </a:solidFill>
            </a:endParaRPr>
          </a:p>
          <a:p>
            <a:pPr lvl="1">
              <a:spcAft>
                <a:spcPts val="1200"/>
              </a:spcAft>
              <a:defRPr/>
            </a:pPr>
            <a:r>
              <a:rPr lang="en-US" dirty="0">
                <a:solidFill>
                  <a:srgbClr val="006666"/>
                </a:solidFill>
              </a:rPr>
              <a:t>The client establishes the second connection to the server over TCP </a:t>
            </a:r>
            <a:r>
              <a:rPr lang="en-US" dirty="0">
                <a:solidFill>
                  <a:srgbClr val="FF0000"/>
                </a:solidFill>
              </a:rPr>
              <a:t>port </a:t>
            </a:r>
            <a:r>
              <a:rPr lang="en-US" dirty="0" smtClean="0">
                <a:solidFill>
                  <a:srgbClr val="FF0000"/>
                </a:solidFill>
              </a:rPr>
              <a:t>20 (data port)</a:t>
            </a:r>
            <a:r>
              <a:rPr lang="en-US" dirty="0" smtClean="0">
                <a:solidFill>
                  <a:srgbClr val="006666"/>
                </a:solidFill>
              </a:rPr>
              <a:t>. </a:t>
            </a:r>
            <a:r>
              <a:rPr lang="en-US" dirty="0">
                <a:solidFill>
                  <a:srgbClr val="006666"/>
                </a:solidFill>
              </a:rPr>
              <a:t>This connection is for the actual </a:t>
            </a:r>
            <a:r>
              <a:rPr lang="en-US" dirty="0">
                <a:solidFill>
                  <a:srgbClr val="FF0000"/>
                </a:solidFill>
              </a:rPr>
              <a:t>file transfer</a:t>
            </a:r>
            <a:r>
              <a:rPr lang="en-US" dirty="0">
                <a:solidFill>
                  <a:srgbClr val="006666"/>
                </a:solidFill>
              </a:rPr>
              <a:t> and is created every time there is a file transferred.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tp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711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9"/>
          <p:cNvGrpSpPr/>
          <p:nvPr/>
        </p:nvGrpSpPr>
        <p:grpSpPr bwMode="auto">
          <a:xfrm>
            <a:off x="914400" y="1447800"/>
            <a:ext cx="7620000" cy="1905000"/>
            <a:chOff x="576" y="912"/>
            <a:chExt cx="4800" cy="1200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112" y="2112"/>
              <a:ext cx="158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576" y="912"/>
              <a:ext cx="4800" cy="407"/>
            </a:xfrm>
            <a:prstGeom prst="rect">
              <a:avLst/>
            </a:prstGeom>
            <a:solidFill>
              <a:srgbClr val="800000"/>
            </a:solidFill>
            <a:ln w="38100" algn="ctr">
              <a:solidFill>
                <a:srgbClr val="FF00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FFFF00"/>
                  </a:solidFill>
                </a:rPr>
                <a:t>Client initiates a TCP control connection on Port 21. Username and password….</a:t>
              </a: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688" y="1680"/>
              <a:ext cx="480" cy="233"/>
            </a:xfrm>
            <a:prstGeom prst="rect">
              <a:avLst/>
            </a:prstGeom>
            <a:solidFill>
              <a:srgbClr val="800000"/>
            </a:solidFill>
            <a:ln w="38100" algn="ctr">
              <a:solidFill>
                <a:srgbClr val="FF000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FFFF00"/>
                  </a:solidFill>
                </a:rPr>
                <a:t>21</a:t>
              </a:r>
            </a:p>
          </p:txBody>
        </p:sp>
      </p:grpSp>
      <p:grpSp>
        <p:nvGrpSpPr>
          <p:cNvPr id="9" name="Group 20"/>
          <p:cNvGrpSpPr/>
          <p:nvPr/>
        </p:nvGrpSpPr>
        <p:grpSpPr bwMode="auto">
          <a:xfrm>
            <a:off x="1600200" y="4495801"/>
            <a:ext cx="6019800" cy="1636713"/>
            <a:chOff x="1008" y="2784"/>
            <a:chExt cx="3792" cy="1031"/>
          </a:xfrm>
        </p:grpSpPr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112" y="2784"/>
              <a:ext cx="1584" cy="0"/>
            </a:xfrm>
            <a:prstGeom prst="line">
              <a:avLst/>
            </a:prstGeom>
            <a:noFill/>
            <a:ln w="57150">
              <a:solidFill>
                <a:srgbClr val="003366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008" y="3408"/>
              <a:ext cx="3792" cy="407"/>
            </a:xfrm>
            <a:prstGeom prst="rect">
              <a:avLst/>
            </a:prstGeom>
            <a:solidFill>
              <a:srgbClr val="003366"/>
            </a:solidFill>
            <a:ln w="38100" algn="ctr">
              <a:solidFill>
                <a:srgbClr val="33CCCC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For each file transferred, TCP opens and closes a Data connection on Port 20.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2688" y="2928"/>
              <a:ext cx="480" cy="233"/>
            </a:xfrm>
            <a:prstGeom prst="rect">
              <a:avLst/>
            </a:prstGeom>
            <a:solidFill>
              <a:srgbClr val="003366"/>
            </a:solidFill>
            <a:ln w="38100" algn="ctr">
              <a:solidFill>
                <a:srgbClr val="33CCCC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FFFF00"/>
                  </a:solidFill>
                </a:rPr>
                <a:t>20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90678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5.	</a:t>
            </a:r>
            <a:r>
              <a:rPr lang="en-US" dirty="0"/>
              <a:t>Dynamic Host Configuration Protocol </a:t>
            </a:r>
            <a:r>
              <a:rPr lang="en-US" dirty="0" smtClean="0"/>
              <a:t>	(</a:t>
            </a:r>
            <a:r>
              <a:rPr lang="en-US" dirty="0"/>
              <a:t>DHCP)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MY" dirty="0" smtClean="0"/>
              <a:t>Each machine that can connect to the Internet needs a </a:t>
            </a:r>
            <a:r>
              <a:rPr lang="en-MY" dirty="0" smtClean="0">
                <a:solidFill>
                  <a:srgbClr val="FF0000"/>
                </a:solidFill>
              </a:rPr>
              <a:t>unique IP address</a:t>
            </a:r>
          </a:p>
          <a:p>
            <a:pPr algn="just">
              <a:buNone/>
            </a:pPr>
            <a:endParaRPr lang="en-MY" dirty="0" smtClean="0"/>
          </a:p>
          <a:p>
            <a:pPr algn="just"/>
            <a:r>
              <a:rPr lang="en-MY" dirty="0" smtClean="0"/>
              <a:t>DHCP – A communication protocol </a:t>
            </a:r>
            <a:r>
              <a:rPr lang="en-MY" smtClean="0"/>
              <a:t>that </a:t>
            </a:r>
            <a:r>
              <a:rPr lang="en-MY" smtClean="0">
                <a:solidFill>
                  <a:srgbClr val="FF0000"/>
                </a:solidFill>
              </a:rPr>
              <a:t>automatically </a:t>
            </a:r>
            <a:r>
              <a:rPr lang="en-MY" dirty="0" smtClean="0">
                <a:solidFill>
                  <a:srgbClr val="FF0000"/>
                </a:solidFill>
              </a:rPr>
              <a:t>and dynamically assign IP address</a:t>
            </a:r>
            <a:r>
              <a:rPr lang="en-MY" dirty="0" smtClean="0"/>
              <a:t> (and other related info) to device in a network</a:t>
            </a:r>
          </a:p>
          <a:p>
            <a:pPr algn="just"/>
            <a:endParaRPr lang="en-MY" dirty="0" smtClean="0"/>
          </a:p>
          <a:p>
            <a:pPr algn="just"/>
            <a:r>
              <a:rPr lang="en-MY" dirty="0" smtClean="0"/>
              <a:t>It provides </a:t>
            </a:r>
            <a:r>
              <a:rPr lang="en-MY" dirty="0" smtClean="0">
                <a:solidFill>
                  <a:srgbClr val="FF0000"/>
                </a:solidFill>
              </a:rPr>
              <a:t>IP address lease </a:t>
            </a:r>
            <a:r>
              <a:rPr lang="en-MY" dirty="0" smtClean="0"/>
              <a:t>service</a:t>
            </a:r>
          </a:p>
          <a:p>
            <a:pPr algn="just">
              <a:buNone/>
            </a:pPr>
            <a:endParaRPr lang="en-MY" dirty="0" smtClean="0"/>
          </a:p>
          <a:p>
            <a:pPr algn="just"/>
            <a:r>
              <a:rPr lang="en-MY" dirty="0" smtClean="0"/>
              <a:t>Without DHCP, the IP address must be entered manually at each computer in a network</a:t>
            </a:r>
          </a:p>
          <a:p>
            <a:pPr algn="just"/>
            <a:endParaRPr lang="en-MY" dirty="0" smtClean="0"/>
          </a:p>
          <a:p>
            <a:pPr algn="just"/>
            <a:r>
              <a:rPr lang="en-MY" dirty="0" smtClean="0"/>
              <a:t>DHCP uses port </a:t>
            </a:r>
            <a:r>
              <a:rPr lang="en-MY" dirty="0" smtClean="0">
                <a:solidFill>
                  <a:srgbClr val="FF0000"/>
                </a:solidFill>
              </a:rPr>
              <a:t>67, 68</a:t>
            </a:r>
          </a:p>
          <a:p>
            <a:pPr algn="just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How DHCP works?</a:t>
            </a:r>
            <a:endParaRPr lang="en-US" dirty="0"/>
          </a:p>
        </p:txBody>
      </p:sp>
      <p:pic>
        <p:nvPicPr>
          <p:cNvPr id="6" name="Picture 6" descr="dhcp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556500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048000" y="3048000"/>
            <a:ext cx="2971800" cy="16764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5103674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dirty="0" smtClean="0">
                <a:solidFill>
                  <a:srgbClr val="002060"/>
                </a:solidFill>
              </a:rPr>
              <a:t>S1.	Client </a:t>
            </a:r>
            <a:r>
              <a:rPr lang="en-US" dirty="0" smtClean="0">
                <a:solidFill>
                  <a:srgbClr val="FF0000"/>
                </a:solidFill>
              </a:rPr>
              <a:t>broadcasts</a:t>
            </a:r>
            <a:r>
              <a:rPr lang="en-US" dirty="0" smtClean="0">
                <a:solidFill>
                  <a:srgbClr val="002060"/>
                </a:solidFill>
              </a:rPr>
              <a:t> a </a:t>
            </a:r>
            <a:r>
              <a:rPr lang="en-US" i="1" dirty="0" smtClean="0">
                <a:solidFill>
                  <a:srgbClr val="FF0000"/>
                </a:solidFill>
              </a:rPr>
              <a:t>DHCP Discover </a:t>
            </a:r>
            <a:r>
              <a:rPr lang="en-US" dirty="0" smtClean="0">
                <a:solidFill>
                  <a:srgbClr val="002060"/>
                </a:solidFill>
              </a:rPr>
              <a:t>frame (using </a:t>
            </a:r>
            <a:r>
              <a:rPr lang="en-US" dirty="0" smtClean="0">
                <a:solidFill>
                  <a:srgbClr val="FF0000"/>
                </a:solidFill>
              </a:rPr>
              <a:t>port 68</a:t>
            </a:r>
            <a:r>
              <a:rPr lang="en-US" dirty="0" smtClean="0">
                <a:solidFill>
                  <a:srgbClr val="002060"/>
                </a:solidFill>
              </a:rPr>
              <a:t>) to find a DHCP server available. There may be more than one available.</a:t>
            </a:r>
          </a:p>
          <a:p>
            <a:pPr marL="342900" indent="-342900"/>
            <a:r>
              <a:rPr lang="en-MY" dirty="0" smtClean="0"/>
              <a:t>	</a:t>
            </a:r>
          </a:p>
          <a:p>
            <a:pPr marL="342900" indent="-342900"/>
            <a:r>
              <a:rPr lang="en-MY" dirty="0" smtClean="0"/>
              <a:t>	</a:t>
            </a:r>
            <a:r>
              <a:rPr lang="en-MY" i="1" dirty="0" smtClean="0"/>
              <a:t>(DHCP server maintains a pool of IP addresses and leases an address to any DHCP-enabled client when the client is powered on.)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Top 3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</a:p>
          <a:p>
            <a:pPr lvl="1"/>
            <a:r>
              <a:rPr lang="en-US" dirty="0" smtClean="0"/>
              <a:t>Provide network processes to application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Presentation Layer</a:t>
            </a:r>
          </a:p>
          <a:p>
            <a:pPr lvl="1"/>
            <a:r>
              <a:rPr lang="en-US" dirty="0" smtClean="0"/>
              <a:t>Data representation and encryption</a:t>
            </a:r>
          </a:p>
          <a:p>
            <a:endParaRPr lang="en-US" dirty="0" smtClean="0"/>
          </a:p>
          <a:p>
            <a:r>
              <a:rPr lang="en-US" dirty="0" smtClean="0"/>
              <a:t>Session Layer </a:t>
            </a:r>
          </a:p>
          <a:p>
            <a:pPr lvl="1"/>
            <a:r>
              <a:rPr lang="en-US" dirty="0" smtClean="0"/>
              <a:t>Session establishment, management and termination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pic>
        <p:nvPicPr>
          <p:cNvPr id="4" name="Picture 5" descr="dhcp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556500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00" y="3581400"/>
            <a:ext cx="3048000" cy="11430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51054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FFFF00"/>
              </a:buClr>
              <a:defRPr/>
            </a:pPr>
            <a:r>
              <a:rPr lang="en-US" dirty="0" smtClean="0"/>
              <a:t>S2.	A DHCP server responds with a </a:t>
            </a:r>
            <a:r>
              <a:rPr lang="en-US" i="1" dirty="0" smtClean="0">
                <a:solidFill>
                  <a:srgbClr val="FF0000"/>
                </a:solidFill>
              </a:rPr>
              <a:t>DHCP Offer </a:t>
            </a:r>
            <a:r>
              <a:rPr lang="en-US" dirty="0" smtClean="0"/>
              <a:t>frame (using </a:t>
            </a:r>
            <a:r>
              <a:rPr lang="en-US" dirty="0" smtClean="0">
                <a:solidFill>
                  <a:srgbClr val="FF0000"/>
                </a:solidFill>
              </a:rPr>
              <a:t>port 67</a:t>
            </a:r>
            <a:r>
              <a:rPr lang="en-US" dirty="0" smtClean="0"/>
              <a:t>) containing a </a:t>
            </a:r>
            <a:r>
              <a:rPr lang="en-US" i="1" dirty="0" smtClean="0">
                <a:solidFill>
                  <a:srgbClr val="7030A0"/>
                </a:solidFill>
              </a:rPr>
              <a:t>lease time, an IP Address,  Subnet Mask, and addresses for a Default Gateway and DNS Server.</a:t>
            </a:r>
            <a:endParaRPr lang="en-US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pic>
        <p:nvPicPr>
          <p:cNvPr id="4" name="Picture 5" descr="dhcp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556500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00" y="4114800"/>
            <a:ext cx="2590800" cy="6096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10600" cy="646331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Clr>
                <a:srgbClr val="FFFF00"/>
              </a:buClr>
              <a:defRPr/>
            </a:pPr>
            <a:r>
              <a:rPr lang="en-US" dirty="0" smtClean="0"/>
              <a:t>S3.	The </a:t>
            </a:r>
            <a:r>
              <a:rPr lang="en-US" dirty="0"/>
              <a:t>client responds by broadcasting a </a:t>
            </a:r>
            <a:r>
              <a:rPr lang="en-US" i="1" dirty="0">
                <a:solidFill>
                  <a:srgbClr val="FF0000"/>
                </a:solidFill>
              </a:rPr>
              <a:t>DHCP Request</a:t>
            </a:r>
            <a:r>
              <a:rPr lang="en-US" dirty="0"/>
              <a:t> that identifies the server and the lease offer it is accepting.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pic>
        <p:nvPicPr>
          <p:cNvPr id="4" name="Picture 5" descr="dhcp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556500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10600" cy="1200329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Clr>
                <a:srgbClr val="FFFF00"/>
              </a:buClr>
              <a:defRPr/>
            </a:pPr>
            <a:r>
              <a:rPr lang="en-US" dirty="0" smtClean="0"/>
              <a:t>S4.	If </a:t>
            </a:r>
            <a:r>
              <a:rPr lang="en-US" dirty="0"/>
              <a:t>the offer is still valid, the server returns a </a:t>
            </a:r>
            <a:r>
              <a:rPr lang="en-US" i="1" dirty="0">
                <a:solidFill>
                  <a:srgbClr val="FF0000"/>
                </a:solidFill>
              </a:rPr>
              <a:t>DHCP Acknowledgement </a:t>
            </a:r>
            <a:r>
              <a:rPr lang="en-US" i="1" dirty="0" smtClean="0">
                <a:solidFill>
                  <a:srgbClr val="FF0000"/>
                </a:solidFill>
              </a:rPr>
              <a:t>(ACK) </a:t>
            </a:r>
            <a:r>
              <a:rPr lang="en-US" dirty="0" smtClean="0"/>
              <a:t>and </a:t>
            </a:r>
            <a:r>
              <a:rPr lang="en-US" dirty="0"/>
              <a:t>records that information as used.  If it is no longer </a:t>
            </a:r>
            <a:r>
              <a:rPr lang="en-US" dirty="0" smtClean="0"/>
              <a:t>valid (time-out or taken by someone), </a:t>
            </a:r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DHCP Negative Acknowledgement </a:t>
            </a:r>
            <a:r>
              <a:rPr lang="en-US" i="1" dirty="0" smtClean="0">
                <a:solidFill>
                  <a:srgbClr val="FF0000"/>
                </a:solidFill>
              </a:rPr>
              <a:t>(NAK)</a:t>
            </a:r>
            <a:r>
              <a:rPr lang="en-US" dirty="0" smtClean="0"/>
              <a:t> is </a:t>
            </a:r>
            <a:r>
              <a:rPr lang="en-US" dirty="0"/>
              <a:t>sent and the process </a:t>
            </a:r>
            <a:r>
              <a:rPr lang="en-US" dirty="0" smtClean="0"/>
              <a:t>DHCP Discover begins </a:t>
            </a:r>
            <a:r>
              <a:rPr lang="en-US" dirty="0"/>
              <a:t>again.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715000" y="2514600"/>
            <a:ext cx="533400" cy="2123658"/>
          </a:xfrm>
          <a:prstGeom prst="rect">
            <a:avLst/>
          </a:prstGeom>
          <a:solidFill>
            <a:srgbClr val="800000"/>
          </a:solidFill>
          <a:ln w="38100" algn="ctr">
            <a:solidFill>
              <a:srgbClr val="FF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	Telnet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MY" dirty="0" smtClean="0"/>
              <a:t>A communication protocol for </a:t>
            </a:r>
            <a:r>
              <a:rPr lang="en-MY" dirty="0" smtClean="0">
                <a:solidFill>
                  <a:srgbClr val="FF0000"/>
                </a:solidFill>
              </a:rPr>
              <a:t>remotely accessing (log in) to a computer.</a:t>
            </a:r>
          </a:p>
          <a:p>
            <a:pPr algn="just"/>
            <a:endParaRPr lang="en-MY" dirty="0" smtClean="0"/>
          </a:p>
          <a:p>
            <a:pPr algn="just"/>
            <a:r>
              <a:rPr lang="en-MY" dirty="0" smtClean="0">
                <a:solidFill>
                  <a:srgbClr val="FF0000"/>
                </a:solidFill>
              </a:rPr>
              <a:t>HTTP</a:t>
            </a:r>
            <a:r>
              <a:rPr lang="en-MY" dirty="0" smtClean="0"/>
              <a:t> and </a:t>
            </a:r>
            <a:r>
              <a:rPr lang="en-MY" dirty="0" smtClean="0">
                <a:solidFill>
                  <a:srgbClr val="FF0000"/>
                </a:solidFill>
              </a:rPr>
              <a:t>FTP</a:t>
            </a:r>
            <a:r>
              <a:rPr lang="en-MY" dirty="0" smtClean="0"/>
              <a:t> protocols allow you to request specific files from remote computers, but </a:t>
            </a:r>
            <a:r>
              <a:rPr lang="en-MY" dirty="0" smtClean="0">
                <a:solidFill>
                  <a:srgbClr val="FF0000"/>
                </a:solidFill>
              </a:rPr>
              <a:t>not to actually be logged on as a user </a:t>
            </a:r>
            <a:r>
              <a:rPr lang="en-MY" dirty="0" smtClean="0"/>
              <a:t>of that computer. </a:t>
            </a:r>
          </a:p>
          <a:p>
            <a:pPr algn="just"/>
            <a:endParaRPr lang="en-MY" dirty="0" smtClean="0"/>
          </a:p>
          <a:p>
            <a:pPr algn="just"/>
            <a:r>
              <a:rPr lang="en-MY" dirty="0" smtClean="0"/>
              <a:t>With Telnet, you </a:t>
            </a:r>
            <a:r>
              <a:rPr lang="en-MY" dirty="0" smtClean="0">
                <a:solidFill>
                  <a:srgbClr val="FF0000"/>
                </a:solidFill>
              </a:rPr>
              <a:t>log on as a regular user </a:t>
            </a:r>
            <a:r>
              <a:rPr lang="en-MY" dirty="0" smtClean="0"/>
              <a:t>with whatever privileges you may have been granted to the specific application and data on that computer.</a:t>
            </a:r>
          </a:p>
          <a:p>
            <a:pPr algn="just"/>
            <a:endParaRPr lang="en-MY" dirty="0" smtClean="0"/>
          </a:p>
          <a:p>
            <a:pPr algn="just"/>
            <a:r>
              <a:rPr lang="en-MY" dirty="0" smtClean="0"/>
              <a:t>Telnet uses port </a:t>
            </a:r>
            <a:r>
              <a:rPr lang="en-MY" dirty="0" smtClean="0">
                <a:solidFill>
                  <a:srgbClr val="FF0000"/>
                </a:solidFill>
              </a:rPr>
              <a:t>23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Roles of Application Layer</a:t>
            </a:r>
          </a:p>
          <a:p>
            <a:endParaRPr lang="en-US" dirty="0" smtClean="0"/>
          </a:p>
          <a:p>
            <a:r>
              <a:rPr lang="en-US" dirty="0" smtClean="0"/>
              <a:t>Client/Server model, P2P model, Daemon </a:t>
            </a:r>
          </a:p>
          <a:p>
            <a:endParaRPr lang="en-US" dirty="0" smtClean="0"/>
          </a:p>
          <a:p>
            <a:r>
              <a:rPr lang="en-US" dirty="0" smtClean="0"/>
              <a:t>Commonly involved protocols:</a:t>
            </a:r>
          </a:p>
          <a:p>
            <a:pPr lvl="1"/>
            <a:r>
              <a:rPr lang="en-US" dirty="0" smtClean="0"/>
              <a:t>HTTP (web protocol)</a:t>
            </a:r>
          </a:p>
          <a:p>
            <a:pPr lvl="1"/>
            <a:r>
              <a:rPr lang="en-US" dirty="0" smtClean="0"/>
              <a:t>DNS (IP addressing services)</a:t>
            </a:r>
          </a:p>
          <a:p>
            <a:pPr lvl="1"/>
            <a:r>
              <a:rPr lang="en-US" dirty="0" smtClean="0"/>
              <a:t>SMTP (email protocol)</a:t>
            </a:r>
          </a:p>
          <a:p>
            <a:pPr lvl="1"/>
            <a:r>
              <a:rPr lang="en-US" dirty="0" smtClean="0"/>
              <a:t>POP3 / IMAP (email protocol)</a:t>
            </a:r>
          </a:p>
          <a:p>
            <a:pPr lvl="1"/>
            <a:r>
              <a:rPr lang="en-US" dirty="0" smtClean="0"/>
              <a:t>FTP (file sharing protocol)</a:t>
            </a:r>
          </a:p>
          <a:p>
            <a:pPr lvl="1"/>
            <a:r>
              <a:rPr lang="en-US" dirty="0" smtClean="0"/>
              <a:t>Telnet (remote access protocol)</a:t>
            </a:r>
          </a:p>
          <a:p>
            <a:pPr lvl="1"/>
            <a:r>
              <a:rPr lang="en-US" dirty="0" smtClean="0"/>
              <a:t>DHCP (IP addressing services)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Application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TCP/IP Application Layer’s functionality </a:t>
            </a:r>
            <a:r>
              <a:rPr lang="en-US" dirty="0" smtClean="0">
                <a:solidFill>
                  <a:srgbClr val="FF0000"/>
                </a:solidFill>
              </a:rPr>
              <a:t>fits roughly into the top three layers</a:t>
            </a:r>
            <a:r>
              <a:rPr lang="en-US" dirty="0" smtClean="0"/>
              <a:t> of the OSI Model.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exchange process can happen in the following models: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Client / Server model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P2P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534400" cy="432511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MY" dirty="0" smtClean="0"/>
              <a:t>In the client/server model, the device </a:t>
            </a:r>
            <a:r>
              <a:rPr lang="en-MY" dirty="0" smtClean="0">
                <a:solidFill>
                  <a:srgbClr val="FF0000"/>
                </a:solidFill>
              </a:rPr>
              <a:t>requesting the information</a:t>
            </a:r>
            <a:r>
              <a:rPr lang="en-MY" dirty="0" smtClean="0"/>
              <a:t> is called a </a:t>
            </a:r>
            <a:r>
              <a:rPr lang="en-MY" i="1" dirty="0" smtClean="0">
                <a:solidFill>
                  <a:srgbClr val="FF0000"/>
                </a:solidFill>
              </a:rPr>
              <a:t>Client</a:t>
            </a:r>
            <a:r>
              <a:rPr lang="en-MY" dirty="0" smtClean="0"/>
              <a:t> and the device </a:t>
            </a:r>
            <a:r>
              <a:rPr lang="en-MY" dirty="0" smtClean="0">
                <a:solidFill>
                  <a:srgbClr val="FF0000"/>
                </a:solidFill>
              </a:rPr>
              <a:t>responding to the request</a:t>
            </a:r>
            <a:r>
              <a:rPr lang="en-MY" dirty="0" smtClean="0"/>
              <a:t> is called a </a:t>
            </a:r>
            <a:r>
              <a:rPr lang="en-MY" i="1" dirty="0" smtClean="0">
                <a:solidFill>
                  <a:srgbClr val="FF0000"/>
                </a:solidFill>
              </a:rPr>
              <a:t>Server</a:t>
            </a:r>
            <a:r>
              <a:rPr lang="en-MY" dirty="0" smtClean="0"/>
              <a:t>.</a:t>
            </a:r>
          </a:p>
          <a:p>
            <a:pPr algn="just"/>
            <a:endParaRPr lang="en-MY" dirty="0" smtClean="0"/>
          </a:p>
          <a:p>
            <a:pPr algn="just"/>
            <a:r>
              <a:rPr lang="en-MY" dirty="0" smtClean="0"/>
              <a:t>Servers usually are powerful computers that manage and share resources </a:t>
            </a:r>
            <a:r>
              <a:rPr lang="en-MY" dirty="0" err="1" smtClean="0"/>
              <a:t>eg</a:t>
            </a:r>
            <a:r>
              <a:rPr lang="en-MY" dirty="0" smtClean="0"/>
              <a:t>. web server, print server, database server</a:t>
            </a:r>
          </a:p>
          <a:p>
            <a:pPr algn="just"/>
            <a:endParaRPr lang="en-MY" dirty="0" smtClean="0"/>
          </a:p>
          <a:p>
            <a:pPr algn="just"/>
            <a:r>
              <a:rPr lang="en-MY" dirty="0" smtClean="0"/>
              <a:t>Clients do not share resources but request a server’s content or function</a:t>
            </a:r>
          </a:p>
          <a:p>
            <a:pPr algn="just"/>
            <a:endParaRPr lang="en-MY" dirty="0"/>
          </a:p>
          <a:p>
            <a:pPr algn="just"/>
            <a:r>
              <a:rPr lang="en-US" dirty="0" smtClean="0"/>
              <a:t>Resource </a:t>
            </a:r>
            <a:r>
              <a:rPr lang="en-US" dirty="0"/>
              <a:t>sharing is </a:t>
            </a:r>
            <a:r>
              <a:rPr lang="en-US" dirty="0" smtClean="0">
                <a:solidFill>
                  <a:srgbClr val="FF0000"/>
                </a:solidFill>
              </a:rPr>
              <a:t>centralized</a:t>
            </a:r>
            <a:r>
              <a:rPr lang="en-US" dirty="0" smtClean="0"/>
              <a:t> (on the server)</a:t>
            </a:r>
            <a:endParaRPr lang="en-US" dirty="0"/>
          </a:p>
          <a:p>
            <a:endParaRPr lang="en-MY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fcit.usf.edu/network/chap6/pics/clntserv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160586" cy="4572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Daemon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1713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MY" dirty="0" smtClean="0"/>
              <a:t>Definition: a computer program that runs as a </a:t>
            </a:r>
            <a:r>
              <a:rPr lang="en-MY" dirty="0" smtClean="0">
                <a:solidFill>
                  <a:srgbClr val="FF0000"/>
                </a:solidFill>
              </a:rPr>
              <a:t>background process</a:t>
            </a:r>
            <a:r>
              <a:rPr lang="en-MY" dirty="0" smtClean="0"/>
              <a:t>, rather than being under the direct control of an interactive user.</a:t>
            </a:r>
          </a:p>
          <a:p>
            <a:pPr algn="just">
              <a:buNone/>
            </a:pPr>
            <a:r>
              <a:rPr lang="en-MY" dirty="0" smtClean="0"/>
              <a:t>	</a:t>
            </a:r>
            <a:r>
              <a:rPr lang="en-MY" dirty="0" err="1" smtClean="0"/>
              <a:t>Eg</a:t>
            </a:r>
            <a:r>
              <a:rPr lang="en-MY" dirty="0" smtClean="0"/>
              <a:t>.	</a:t>
            </a:r>
            <a:r>
              <a:rPr lang="en-MY" i="1" dirty="0" err="1" smtClean="0"/>
              <a:t>telnetd</a:t>
            </a:r>
            <a:r>
              <a:rPr lang="en-MY" i="1" dirty="0" smtClean="0"/>
              <a:t>, </a:t>
            </a:r>
            <a:r>
              <a:rPr lang="en-MY" i="1" dirty="0" err="1" smtClean="0"/>
              <a:t>ftpd</a:t>
            </a:r>
            <a:endParaRPr lang="en-US" i="1" dirty="0" smtClean="0"/>
          </a:p>
          <a:p>
            <a:pPr algn="just">
              <a:buNone/>
            </a:pPr>
            <a:endParaRPr lang="en-MY" dirty="0" smtClean="0"/>
          </a:p>
          <a:p>
            <a:pPr algn="just"/>
            <a:r>
              <a:rPr lang="en-MY" dirty="0" smtClean="0"/>
              <a:t>Server runs </a:t>
            </a:r>
            <a:r>
              <a:rPr lang="en-MY" dirty="0" smtClean="0">
                <a:solidFill>
                  <a:srgbClr val="FF0000"/>
                </a:solidFill>
              </a:rPr>
              <a:t>daemon </a:t>
            </a:r>
            <a:r>
              <a:rPr lang="en-MY" dirty="0" smtClean="0"/>
              <a:t>to handle </a:t>
            </a:r>
            <a:r>
              <a:rPr lang="en-MY" dirty="0" smtClean="0">
                <a:solidFill>
                  <a:srgbClr val="FF0000"/>
                </a:solidFill>
              </a:rPr>
              <a:t>periodic service requests </a:t>
            </a:r>
            <a:r>
              <a:rPr lang="en-MY" dirty="0" smtClean="0"/>
              <a:t>that a computer system expects to receive. </a:t>
            </a:r>
          </a:p>
          <a:p>
            <a:pPr algn="just"/>
            <a:endParaRPr lang="en-MY" dirty="0" smtClean="0"/>
          </a:p>
          <a:p>
            <a:pPr algn="just"/>
            <a:r>
              <a:rPr lang="en-MY" dirty="0" smtClean="0"/>
              <a:t>The daemon program </a:t>
            </a:r>
            <a:r>
              <a:rPr lang="en-MY" dirty="0" smtClean="0">
                <a:solidFill>
                  <a:srgbClr val="FF0000"/>
                </a:solidFill>
              </a:rPr>
              <a:t>forwards the requests to appropriate programs</a:t>
            </a:r>
            <a:r>
              <a:rPr lang="en-MY" dirty="0" smtClean="0"/>
              <a:t> as required in the protocols. </a:t>
            </a:r>
          </a:p>
          <a:p>
            <a:pPr algn="just"/>
            <a:endParaRPr lang="en-MY" dirty="0" smtClean="0"/>
          </a:p>
          <a:p>
            <a:pPr algn="just"/>
            <a:r>
              <a:rPr lang="en-MY" dirty="0" err="1" smtClean="0"/>
              <a:t>Eg</a:t>
            </a:r>
            <a:r>
              <a:rPr lang="en-MY" dirty="0" smtClean="0"/>
              <a:t>. Web server activates a daemon called </a:t>
            </a:r>
            <a:r>
              <a:rPr lang="en-MY" i="1" dirty="0" smtClean="0">
                <a:solidFill>
                  <a:srgbClr val="00B050"/>
                </a:solidFill>
              </a:rPr>
              <a:t>HTTPD</a:t>
            </a:r>
            <a:r>
              <a:rPr lang="en-MY" dirty="0" smtClean="0">
                <a:solidFill>
                  <a:srgbClr val="00B050"/>
                </a:solidFill>
              </a:rPr>
              <a:t> </a:t>
            </a:r>
            <a:r>
              <a:rPr lang="en-MY" dirty="0" smtClean="0"/>
              <a:t>that continually waits for requests from the Web clients. </a:t>
            </a:r>
          </a:p>
          <a:p>
            <a:pPr>
              <a:buNone/>
            </a:pPr>
            <a:endParaRPr lang="en-MY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1169</Words>
  <Application>Microsoft Office PowerPoint</Application>
  <PresentationFormat>On-screen Show (4:3)</PresentationFormat>
  <Paragraphs>249</Paragraphs>
  <Slides>44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Georgia</vt:lpstr>
      <vt:lpstr>Tahoma</vt:lpstr>
      <vt:lpstr>Trebuchet MS</vt:lpstr>
      <vt:lpstr>Wingdings</vt:lpstr>
      <vt:lpstr>Wingdings 2</vt:lpstr>
      <vt:lpstr>Urban</vt:lpstr>
      <vt:lpstr>Chapter 10</vt:lpstr>
      <vt:lpstr>Objectives</vt:lpstr>
      <vt:lpstr>OSI and TCP/IP model</vt:lpstr>
      <vt:lpstr>OSI Top 3 Layers</vt:lpstr>
      <vt:lpstr>TCP/IP Application Layer</vt:lpstr>
      <vt:lpstr>Network Architectures</vt:lpstr>
      <vt:lpstr>Client/Server Model</vt:lpstr>
      <vt:lpstr>PowerPoint Presentation</vt:lpstr>
      <vt:lpstr>Daemon</vt:lpstr>
      <vt:lpstr>P2P model</vt:lpstr>
      <vt:lpstr>P2P Applications</vt:lpstr>
      <vt:lpstr>PowerPoint Presentation</vt:lpstr>
      <vt:lpstr>Application Layer Protocols</vt:lpstr>
      <vt:lpstr>PowerPoint Presentation</vt:lpstr>
      <vt:lpstr>1. Domain Name System (DNS)</vt:lpstr>
      <vt:lpstr>PowerPoint Presentation</vt:lpstr>
      <vt:lpstr>Cont’d…</vt:lpstr>
      <vt:lpstr>PowerPoint Presentation</vt:lpstr>
      <vt:lpstr>Cont’d…</vt:lpstr>
      <vt:lpstr>PowerPoint Presentation</vt:lpstr>
      <vt:lpstr>Cont’d…</vt:lpstr>
      <vt:lpstr>IP Addressing Services The nslookup Command</vt:lpstr>
      <vt:lpstr>2. Hypertext Transfer Protocol (HTTP)</vt:lpstr>
      <vt:lpstr>PowerPoint Presentation</vt:lpstr>
      <vt:lpstr>Cont’d…</vt:lpstr>
      <vt:lpstr>PowerPoint Presentation</vt:lpstr>
      <vt:lpstr>Cont’d…</vt:lpstr>
      <vt:lpstr>PowerPoint Presentation</vt:lpstr>
      <vt:lpstr>3. Simple Mail Transfer Protocol (SMTP)          / Post Office Protocol (POP) &amp; IMAP</vt:lpstr>
      <vt:lpstr>PowerPoint Presentation</vt:lpstr>
      <vt:lpstr>Email server processes</vt:lpstr>
      <vt:lpstr>PowerPoint Presentation</vt:lpstr>
      <vt:lpstr>POP vs IMAP</vt:lpstr>
      <vt:lpstr>4. Files Transfer Protocol (FTP)</vt:lpstr>
      <vt:lpstr>Cont’d…</vt:lpstr>
      <vt:lpstr>Cont’d…</vt:lpstr>
      <vt:lpstr>PowerPoint Presentation</vt:lpstr>
      <vt:lpstr>5. Dynamic Host Configuration Protocol  (DHCP) </vt:lpstr>
      <vt:lpstr>How DHCP works?</vt:lpstr>
      <vt:lpstr>Cont’d…</vt:lpstr>
      <vt:lpstr>Cont’d…</vt:lpstr>
      <vt:lpstr>Cont’d…</vt:lpstr>
      <vt:lpstr>6. Telnet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2024-11-14T16:20:47Z</dcterms:created>
  <dcterms:modified xsi:type="dcterms:W3CDTF">2024-11-14T16:21:21Z</dcterms:modified>
</cp:coreProperties>
</file>