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79"/>
  </p:notesMasterIdLst>
  <p:sldIdLst>
    <p:sldId id="256" r:id="rId2"/>
    <p:sldId id="469" r:id="rId3"/>
    <p:sldId id="470" r:id="rId4"/>
    <p:sldId id="411" r:id="rId5"/>
    <p:sldId id="412" r:id="rId6"/>
    <p:sldId id="414" r:id="rId7"/>
    <p:sldId id="415" r:id="rId8"/>
    <p:sldId id="423" r:id="rId9"/>
    <p:sldId id="430" r:id="rId10"/>
    <p:sldId id="431" r:id="rId11"/>
    <p:sldId id="417" r:id="rId12"/>
    <p:sldId id="418" r:id="rId13"/>
    <p:sldId id="419" r:id="rId14"/>
    <p:sldId id="429" r:id="rId15"/>
    <p:sldId id="422" r:id="rId16"/>
    <p:sldId id="420" r:id="rId17"/>
    <p:sldId id="424" r:id="rId18"/>
    <p:sldId id="425" r:id="rId19"/>
    <p:sldId id="426" r:id="rId20"/>
    <p:sldId id="428" r:id="rId21"/>
    <p:sldId id="548" r:id="rId22"/>
    <p:sldId id="427" r:id="rId23"/>
    <p:sldId id="434" r:id="rId24"/>
    <p:sldId id="435" r:id="rId25"/>
    <p:sldId id="438" r:id="rId26"/>
    <p:sldId id="448" r:id="rId27"/>
    <p:sldId id="449" r:id="rId28"/>
    <p:sldId id="450" r:id="rId29"/>
    <p:sldId id="451" r:id="rId30"/>
    <p:sldId id="563" r:id="rId31"/>
    <p:sldId id="564" r:id="rId32"/>
    <p:sldId id="565" r:id="rId33"/>
    <p:sldId id="467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462" r:id="rId42"/>
    <p:sldId id="463" r:id="rId43"/>
    <p:sldId id="464" r:id="rId44"/>
    <p:sldId id="466" r:id="rId45"/>
    <p:sldId id="549" r:id="rId46"/>
    <p:sldId id="550" r:id="rId47"/>
    <p:sldId id="551" r:id="rId48"/>
    <p:sldId id="552" r:id="rId49"/>
    <p:sldId id="553" r:id="rId50"/>
    <p:sldId id="554" r:id="rId51"/>
    <p:sldId id="555" r:id="rId52"/>
    <p:sldId id="556" r:id="rId53"/>
    <p:sldId id="557" r:id="rId54"/>
    <p:sldId id="558" r:id="rId55"/>
    <p:sldId id="559" r:id="rId56"/>
    <p:sldId id="560" r:id="rId57"/>
    <p:sldId id="561" r:id="rId58"/>
    <p:sldId id="471" r:id="rId59"/>
    <p:sldId id="473" r:id="rId60"/>
    <p:sldId id="532" r:id="rId61"/>
    <p:sldId id="533" r:id="rId62"/>
    <p:sldId id="534" r:id="rId63"/>
    <p:sldId id="479" r:id="rId64"/>
    <p:sldId id="480" r:id="rId65"/>
    <p:sldId id="535" r:id="rId66"/>
    <p:sldId id="536" r:id="rId67"/>
    <p:sldId id="484" r:id="rId68"/>
    <p:sldId id="562" r:id="rId69"/>
    <p:sldId id="483" r:id="rId70"/>
    <p:sldId id="546" r:id="rId71"/>
    <p:sldId id="538" r:id="rId72"/>
    <p:sldId id="566" r:id="rId73"/>
    <p:sldId id="540" r:id="rId74"/>
    <p:sldId id="494" r:id="rId75"/>
    <p:sldId id="544" r:id="rId76"/>
    <p:sldId id="468" r:id="rId77"/>
    <p:sldId id="547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5" autoAdjust="0"/>
    <p:restoredTop sz="84812" autoAdjust="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3C9C6-662D-408F-9C8C-8594903EBEB7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DD347-5917-4575-8E86-BDED6BB8A0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30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11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D1A4364D-7D8A-FF42-B132-A95366D63434}" type="slidenum">
              <a:rPr lang="en-US" sz="800"/>
              <a:t>58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126C4740-6176-6B42-AE8B-248565D05237}" type="slidenum">
              <a:rPr lang="en-US" sz="800"/>
              <a:t>59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126C4740-6176-6B42-AE8B-248565D05237}" type="slidenum">
              <a:rPr lang="en-US" sz="800"/>
              <a:t>60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126C4740-6176-6B42-AE8B-248565D05237}" type="slidenum">
              <a:rPr lang="en-US" sz="800"/>
              <a:t>61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126C4740-6176-6B42-AE8B-248565D05237}" type="slidenum">
              <a:rPr lang="en-US" sz="800"/>
              <a:t>62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9B7DDF54-6F0F-7949-9A6F-AE3E2DFFAA6B}" type="slidenum">
              <a:rPr lang="en-US" sz="800"/>
              <a:t>63</a:t>
            </a:fld>
            <a:endParaRPr lang="en-US" sz="80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6C92755B-29FD-8743-9094-C0E3A734D22E}" type="slidenum">
              <a:rPr lang="en-US" sz="800"/>
              <a:t>64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6C92755B-29FD-8743-9094-C0E3A734D22E}" type="slidenum">
              <a:rPr lang="en-US" sz="800"/>
              <a:t>65</a:t>
            </a:fld>
            <a:endParaRPr lang="en-US" sz="80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66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4EE133E6-1A71-3948-B0E1-530C95DEAFDE}" type="slidenum">
              <a:rPr lang="en-US" sz="800"/>
              <a:t>67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68</a:t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4EE133E6-1A71-3948-B0E1-530C95DEAFDE}" type="slidenum">
              <a:rPr lang="en-US" sz="800"/>
              <a:t>69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70</a:t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71</a:t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73</a:t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4EE133E6-1A71-3948-B0E1-530C95DEAFDE}" type="slidenum">
              <a:rPr lang="en-US" sz="800"/>
              <a:t>74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71450" indent="-171450">
              <a:lnSpc>
                <a:spcPct val="80000"/>
              </a:lnSpc>
              <a:buFontTx/>
              <a:buChar char="-"/>
            </a:pPr>
            <a:endParaRPr 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728980" indent="-280670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2pPr>
            <a:lvl3pPr marL="1121410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3pPr>
            <a:lvl4pPr marL="157035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4pPr>
            <a:lvl5pPr marL="2018665" indent="-224155" defTabSz="88646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5pPr>
            <a:lvl6pPr marL="24676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6pPr>
            <a:lvl7pPr marL="291592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7pPr>
            <a:lvl8pPr marL="3364865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8pPr>
            <a:lvl9pPr marL="3813810" indent="-224155" algn="ctr" defTabSz="88646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</a:defRPr>
            </a:lvl9pPr>
          </a:lstStyle>
          <a:p>
            <a:fld id="{4EE133E6-1A71-3948-B0E1-530C95DEAFDE}" type="slidenum">
              <a:rPr lang="en-US" sz="800"/>
              <a:t>75</a:t>
            </a:fld>
            <a:endParaRPr lang="en-US" sz="80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2DD347-5917-4575-8E86-BDED6BB8A01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135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889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BFBEB4E3-D633-4EC3-8CE7-A558771D491F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6CA39BE-7F84-4587-8570-12027979898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5905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495" indent="-247015" algn="l" rtl="0" eaLnBrk="1" latinLnBrk="0" hangingPunct="1">
        <a:spcBef>
          <a:spcPts val="300"/>
        </a:spcBef>
        <a:buClr>
          <a:schemeClr val="accent2"/>
        </a:buClr>
        <a:buFont typeface="Georgia" panose="02040502050405020303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290" indent="-21971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830" indent="-201295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9001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09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30095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 panose="02040502050405020303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3899938"/>
            <a:ext cx="5791200" cy="17526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Network Layer – Part 2</a:t>
            </a:r>
          </a:p>
          <a:p>
            <a:r>
              <a:rPr lang="en-US" sz="3200" b="1" dirty="0" smtClean="0">
                <a:solidFill>
                  <a:srgbClr val="0070C0"/>
                </a:solidFill>
              </a:rPr>
              <a:t>(IP addressing)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" y="59436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Module 11: IPv4 Addressing Introduction to Networks v7.0 (ITN)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1250" t="22656" r="5625" b="11719"/>
          <a:stretch>
            <a:fillRect/>
          </a:stretch>
        </p:blipFill>
        <p:spPr bwMode="auto">
          <a:xfrm>
            <a:off x="3886200" y="2209800"/>
            <a:ext cx="5105400" cy="3810000"/>
          </a:xfrm>
          <a:prstGeom prst="rect">
            <a:avLst/>
          </a:prstGeom>
          <a:noFill/>
          <a:ln w="25400">
            <a:solidFill>
              <a:schemeClr val="accent6">
                <a:lumMod val="5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2400" y="2362200"/>
            <a:ext cx="3733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Candara" panose="020E0502030303020204" pitchFamily="34" charset="0"/>
              </a:rPr>
              <a:t>Eg</a:t>
            </a:r>
            <a:r>
              <a:rPr lang="en-US" sz="2000" dirty="0" smtClean="0">
                <a:latin typeface="Candara" panose="020E0502030303020204" pitchFamily="34" charset="0"/>
              </a:rPr>
              <a:t>. 192.168.18.57</a:t>
            </a:r>
          </a:p>
          <a:p>
            <a:endParaRPr lang="en-US" sz="2000" dirty="0" smtClean="0">
              <a:latin typeface="Candara" panose="020E0502030303020204" pitchFamily="34" charset="0"/>
            </a:endParaRPr>
          </a:p>
          <a:p>
            <a:r>
              <a:rPr lang="en-US" sz="2000" dirty="0" smtClean="0">
                <a:latin typeface="Candara" panose="020E0502030303020204" pitchFamily="34" charset="0"/>
              </a:rPr>
              <a:t>The first three octets (192.168.18) can be used to identify the network and the last octet (57) can be used to identify the host.</a:t>
            </a:r>
          </a:p>
          <a:p>
            <a:endParaRPr lang="en-US" sz="2000" dirty="0" smtClean="0">
              <a:latin typeface="Candara" panose="020E0502030303020204" pitchFamily="34" charset="0"/>
            </a:endParaRPr>
          </a:p>
          <a:p>
            <a:r>
              <a:rPr lang="en-US" sz="2000" dirty="0">
                <a:latin typeface="Candara" panose="020E0502030303020204" pitchFamily="34" charset="0"/>
              </a:rPr>
              <a:t>T</a:t>
            </a:r>
            <a:r>
              <a:rPr lang="en-US" sz="2000" dirty="0" smtClean="0">
                <a:latin typeface="Candara" panose="020E0502030303020204" pitchFamily="34" charset="0"/>
              </a:rPr>
              <a:t>he network portion of address can also be </a:t>
            </a:r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extended to use the BITS in the host portion</a:t>
            </a:r>
            <a:r>
              <a:rPr lang="en-US" sz="2000" dirty="0" smtClean="0">
                <a:latin typeface="Candara" panose="020E0502030303020204" pitchFamily="34" charset="0"/>
              </a:rPr>
              <a:t> of address  </a:t>
            </a:r>
            <a:r>
              <a:rPr lang="en-US" sz="2000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sz="2000" i="1" dirty="0" err="1" smtClean="0">
                <a:solidFill>
                  <a:srgbClr val="00B05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Subnetting</a:t>
            </a:r>
            <a:r>
              <a:rPr lang="en-US" sz="2000" i="1" dirty="0" smtClean="0">
                <a:solidFill>
                  <a:srgbClr val="00B05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  (next week)</a:t>
            </a:r>
            <a:endParaRPr lang="en-US" sz="2000" i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62400" y="4343400"/>
            <a:ext cx="3657600" cy="457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44284" y="4343400"/>
            <a:ext cx="1194916" cy="45720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Subnet Mask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How are we going to know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which portion (how many bits) of the 32-bits</a:t>
            </a:r>
            <a:r>
              <a:rPr lang="en-MY" dirty="0" smtClean="0">
                <a:latin typeface="Candara" panose="020E0502030303020204" pitchFamily="34" charset="0"/>
              </a:rPr>
              <a:t> is the network and which is the host?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This is done by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comparing the IP address with the </a:t>
            </a:r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Subnet Mask</a:t>
            </a:r>
          </a:p>
          <a:p>
            <a:pPr marL="462280" indent="-462280" algn="just">
              <a:buBlip>
                <a:blip r:embed="rId3"/>
              </a:buBlip>
            </a:pPr>
            <a:endParaRPr lang="en-MY" i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Subnet Mask</a:t>
            </a:r>
            <a:r>
              <a:rPr lang="en-US" dirty="0" smtClean="0">
                <a:latin typeface="Candara" panose="020E0502030303020204" pitchFamily="34" charset="0"/>
              </a:rPr>
              <a:t> is a separated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32-bit pattern</a:t>
            </a: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that is used to identify the network and host portions of   a </a:t>
            </a:r>
            <a:r>
              <a:rPr lang="en-US" dirty="0">
                <a:latin typeface="Candara" panose="020E0502030303020204" pitchFamily="34" charset="0"/>
              </a:rPr>
              <a:t>given IPv4 address</a:t>
            </a:r>
          </a:p>
          <a:p>
            <a:pPr algn="just">
              <a:buNone/>
            </a:pP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281" y="2209800"/>
            <a:ext cx="8767119" cy="4325112"/>
          </a:xfrm>
        </p:spPr>
        <p:txBody>
          <a:bodyPr>
            <a:normAutofit fontScale="92500" lnSpcReduction="20000"/>
          </a:bodyPr>
          <a:lstStyle/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When an IP host is configured, a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subnet mask</a:t>
            </a:r>
            <a:r>
              <a:rPr lang="en-MY" dirty="0" smtClean="0">
                <a:latin typeface="Candara" panose="020E0502030303020204" pitchFamily="34" charset="0"/>
              </a:rPr>
              <a:t> is assigned along with an IP address. 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 subnet mask signifies which part of the IP address is </a:t>
            </a:r>
            <a:r>
              <a:rPr lang="en-MY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</a:t>
            </a:r>
            <a:r>
              <a:rPr lang="en-MY" dirty="0" smtClean="0">
                <a:latin typeface="Candara" panose="020E0502030303020204" pitchFamily="34" charset="0"/>
              </a:rPr>
              <a:t> and which part is </a:t>
            </a:r>
            <a:r>
              <a:rPr lang="en-MY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host</a:t>
            </a:r>
            <a:r>
              <a:rPr lang="en-MY" dirty="0" smtClean="0">
                <a:latin typeface="Candara" panose="020E0502030303020204" pitchFamily="34" charset="0"/>
              </a:rPr>
              <a:t>.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“1”</a:t>
            </a:r>
            <a:r>
              <a:rPr lang="en-MY" dirty="0" smtClean="0">
                <a:latin typeface="Candara" panose="020E0502030303020204" pitchFamily="34" charset="0"/>
              </a:rPr>
              <a:t> in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subnet mask </a:t>
            </a:r>
            <a:r>
              <a:rPr lang="en-MY" dirty="0" smtClean="0">
                <a:latin typeface="Candara" panose="020E0502030303020204" pitchFamily="34" charset="0"/>
              </a:rPr>
              <a:t>represent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 portion</a:t>
            </a:r>
            <a:r>
              <a:rPr lang="en-MY" dirty="0" smtClean="0">
                <a:latin typeface="Candara" panose="020E0502030303020204" pitchFamily="34" charset="0"/>
              </a:rPr>
              <a:t> </a:t>
            </a:r>
          </a:p>
          <a:p>
            <a:pPr marL="0" indent="0" algn="just">
              <a:buNone/>
            </a:pPr>
            <a:r>
              <a:rPr lang="en-MY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     “0”</a:t>
            </a:r>
            <a:r>
              <a:rPr lang="en-MY" dirty="0" smtClean="0">
                <a:latin typeface="Candara" panose="020E0502030303020204" pitchFamily="34" charset="0"/>
              </a:rPr>
              <a:t> in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subnet mask </a:t>
            </a:r>
            <a:r>
              <a:rPr lang="en-MY" dirty="0" smtClean="0">
                <a:latin typeface="Candara" panose="020E0502030303020204" pitchFamily="34" charset="0"/>
              </a:rPr>
              <a:t>represent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host</a:t>
            </a:r>
            <a:r>
              <a:rPr lang="en-MY" dirty="0" smtClean="0">
                <a:latin typeface="Candara" panose="020E0502030303020204" pitchFamily="34" charset="0"/>
              </a:rPr>
              <a:t>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portion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subnet mask TOGETHER with IPv4 address </a:t>
            </a:r>
            <a:r>
              <a:rPr lang="en-MY" dirty="0" smtClean="0">
                <a:latin typeface="Candara" panose="020E0502030303020204" pitchFamily="34" charset="0"/>
              </a:rPr>
              <a:t>are required for a host to determine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which network it belongs to. 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69" y="990827"/>
            <a:ext cx="8372475" cy="517207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1981200" y="2286000"/>
            <a:ext cx="4419600" cy="342900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77000" y="2286000"/>
            <a:ext cx="1600200" cy="342900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743200" y="5943600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24 bits for network address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800" y="5943600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8 bits for host address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0" y="1905000"/>
          <a:ext cx="9144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IPv4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Address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ndara" panose="020E0502030303020204" pitchFamily="34" charset="0"/>
                        </a:rPr>
                        <a:t>172.16.4.1</a:t>
                      </a:r>
                      <a:endParaRPr lang="en-US" dirty="0">
                        <a:solidFill>
                          <a:srgbClr val="0070C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Subnet Mask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ndara" panose="020E0502030303020204" pitchFamily="34" charset="0"/>
                        </a:rPr>
                        <a:t>255.255.255.0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ndara" panose="020E0502030303020204" pitchFamily="34" charset="0"/>
                        </a:rPr>
                        <a:t>IPv4 Address in binary</a:t>
                      </a:r>
                      <a:endParaRPr lang="en-US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1" dirty="0" smtClean="0">
                          <a:latin typeface="Candara" panose="020E0502030303020204" pitchFamily="34" charset="0"/>
                        </a:rPr>
                        <a:t>Subnet Mask</a:t>
                      </a:r>
                      <a:r>
                        <a:rPr lang="en-US" i="1" baseline="0" dirty="0" smtClean="0">
                          <a:latin typeface="Candara" panose="020E0502030303020204" pitchFamily="34" charset="0"/>
                        </a:rPr>
                        <a:t> i</a:t>
                      </a:r>
                      <a:r>
                        <a:rPr lang="en-US" i="1" dirty="0" smtClean="0">
                          <a:latin typeface="Candara" panose="020E0502030303020204" pitchFamily="34" charset="0"/>
                        </a:rPr>
                        <a:t>n binary?</a:t>
                      </a:r>
                      <a:endParaRPr lang="en-US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How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many bits for Network Address?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How many bits for Host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Address?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4" name="Content Placeholder 4"/>
          <p:cNvGraphicFramePr/>
          <p:nvPr/>
        </p:nvGraphicFramePr>
        <p:xfrm>
          <a:off x="0" y="4495800"/>
          <a:ext cx="9144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IPv4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Address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ndara" panose="020E0502030303020204" pitchFamily="34" charset="0"/>
                        </a:rPr>
                        <a:t>172.16.4.1</a:t>
                      </a:r>
                      <a:endParaRPr lang="en-US" dirty="0">
                        <a:solidFill>
                          <a:srgbClr val="0070C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Subnet Mask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 smtClean="0">
                          <a:solidFill>
                            <a:srgbClr val="0070C0"/>
                          </a:solidFill>
                          <a:latin typeface="Candara" panose="020E0502030303020204" pitchFamily="34" charset="0"/>
                        </a:rPr>
                        <a:t>255.255.128.0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Candara" panose="020E0502030303020204" pitchFamily="34" charset="0"/>
                        </a:rPr>
                        <a:t>IPv4 Address in binary</a:t>
                      </a:r>
                      <a:endParaRPr lang="en-US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i="1" dirty="0" smtClean="0">
                          <a:latin typeface="Candara" panose="020E0502030303020204" pitchFamily="34" charset="0"/>
                        </a:rPr>
                        <a:t>Subnet Mask</a:t>
                      </a:r>
                      <a:r>
                        <a:rPr lang="en-US" i="1" baseline="0" dirty="0" smtClean="0">
                          <a:latin typeface="Candara" panose="020E0502030303020204" pitchFamily="34" charset="0"/>
                        </a:rPr>
                        <a:t> i</a:t>
                      </a:r>
                      <a:r>
                        <a:rPr lang="en-US" i="1" dirty="0" smtClean="0">
                          <a:latin typeface="Candara" panose="020E0502030303020204" pitchFamily="34" charset="0"/>
                        </a:rPr>
                        <a:t>n binary?</a:t>
                      </a:r>
                      <a:endParaRPr lang="en-US" i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How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many bits for Network Address?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andara" panose="020E0502030303020204" pitchFamily="34" charset="0"/>
                        </a:rPr>
                        <a:t>How many bits for Host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Address?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48859" y="2615821"/>
            <a:ext cx="44951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>
              <a:lnSpc>
                <a:spcPct val="150000"/>
              </a:lnSpc>
            </a:pPr>
            <a:r>
              <a:rPr lang="en-US" sz="1400" b="1" kern="1600" dirty="0" smtClean="0">
                <a:solidFill>
                  <a:srgbClr val="00B050"/>
                </a:solidFill>
                <a:latin typeface="Lucida Sans" panose="020B0602030504020204" pitchFamily="34" charset="0"/>
              </a:rPr>
              <a:t>10101100  00010000  00000100  00000001</a:t>
            </a:r>
          </a:p>
          <a:p>
            <a:pPr fontAlgn="t">
              <a:lnSpc>
                <a:spcPct val="150000"/>
              </a:lnSpc>
            </a:pPr>
            <a:r>
              <a:rPr lang="en-US" sz="1400" b="1" kern="1600" dirty="0" smtClean="0">
                <a:solidFill>
                  <a:srgbClr val="00B050"/>
                </a:solidFill>
                <a:latin typeface="Lucida Sans" panose="020B0602030504020204" pitchFamily="34" charset="0"/>
              </a:rPr>
              <a:t>11111111  11111111  11111111  00000000</a:t>
            </a:r>
          </a:p>
          <a:p>
            <a:pPr fontAlgn="t">
              <a:lnSpc>
                <a:spcPct val="150000"/>
              </a:lnSpc>
            </a:pPr>
            <a:r>
              <a:rPr lang="en-US" sz="1400" b="1" kern="1600" dirty="0" smtClean="0">
                <a:solidFill>
                  <a:srgbClr val="00B050"/>
                </a:solidFill>
                <a:latin typeface="Lucida Sans" panose="020B0602030504020204" pitchFamily="34" charset="0"/>
              </a:rPr>
              <a:t>24 bits</a:t>
            </a:r>
          </a:p>
          <a:p>
            <a:pPr fontAlgn="t">
              <a:lnSpc>
                <a:spcPct val="150000"/>
              </a:lnSpc>
            </a:pPr>
            <a:r>
              <a:rPr lang="en-US" sz="1400" b="1" kern="1600" dirty="0" smtClean="0">
                <a:solidFill>
                  <a:srgbClr val="00B050"/>
                </a:solidFill>
                <a:latin typeface="Lucida Sans" panose="020B0602030504020204" pitchFamily="34" charset="0"/>
              </a:rPr>
              <a:t>8 bits</a:t>
            </a:r>
          </a:p>
          <a:p>
            <a:endParaRPr lang="en-US" sz="1600" b="1" i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48859" y="5236191"/>
            <a:ext cx="48006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Lucida Sans" panose="020B0602030504020204" pitchFamily="34" charset="0"/>
              </a:rPr>
              <a:t>10101100  00010000  00000100  00000001</a:t>
            </a:r>
          </a:p>
          <a:p>
            <a:pPr fontAlgn="t">
              <a:lnSpc>
                <a:spcPct val="15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Lucida Sans" panose="020B0602030504020204" pitchFamily="34" charset="0"/>
              </a:rPr>
              <a:t>11111111  11111111  10000000  00000000</a:t>
            </a:r>
          </a:p>
          <a:p>
            <a:pPr fontAlgn="t">
              <a:lnSpc>
                <a:spcPct val="15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Lucida Sans" panose="020B0602030504020204" pitchFamily="34" charset="0"/>
              </a:rPr>
              <a:t>17 bits</a:t>
            </a:r>
          </a:p>
          <a:p>
            <a:pPr fontAlgn="t">
              <a:lnSpc>
                <a:spcPct val="150000"/>
              </a:lnSpc>
            </a:pPr>
            <a:r>
              <a:rPr lang="en-US" sz="1400" b="1" dirty="0" smtClean="0">
                <a:solidFill>
                  <a:srgbClr val="00B050"/>
                </a:solidFill>
                <a:latin typeface="Lucida Sans" panose="020B0602030504020204" pitchFamily="34" charset="0"/>
              </a:rPr>
              <a:t>15 bits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00B050"/>
              </a:solidFill>
              <a:latin typeface="Lucida Sans" panose="020B0602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17136"/>
          </a:xfrm>
        </p:spPr>
        <p:txBody>
          <a:bodyPr>
            <a:normAutofit fontScale="85000" lnSpcReduction="20000"/>
          </a:bodyPr>
          <a:lstStyle/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 </a:t>
            </a:r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prefix length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MY" dirty="0" smtClean="0">
                <a:latin typeface="Candara" panose="020E0502030303020204" pitchFamily="34" charset="0"/>
              </a:rPr>
              <a:t>is another way of expressing the subnet mask. </a:t>
            </a:r>
          </a:p>
          <a:p>
            <a:pPr marL="462280" indent="-462280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It shows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number of bits set to 1 in the subnet mask </a:t>
            </a:r>
            <a:r>
              <a:rPr lang="en-MY" dirty="0" smtClean="0">
                <a:latin typeface="Candara" panose="020E0502030303020204" pitchFamily="34" charset="0"/>
              </a:rPr>
              <a:t>by using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“slash notation ( / )”.</a:t>
            </a:r>
            <a:endParaRPr lang="en-MY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endParaRPr lang="en-MY" dirty="0" smtClean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err="1" smtClean="0">
                <a:latin typeface="Candara" panose="020E0502030303020204" pitchFamily="34" charset="0"/>
              </a:rPr>
              <a:t>Eg</a:t>
            </a:r>
            <a:r>
              <a:rPr lang="en-MY" dirty="0" smtClean="0">
                <a:latin typeface="Candara" panose="020E0502030303020204" pitchFamily="34" charset="0"/>
              </a:rPr>
              <a:t>. </a:t>
            </a:r>
          </a:p>
          <a:p>
            <a:pPr>
              <a:buNone/>
            </a:pPr>
            <a:r>
              <a:rPr lang="en-MY" dirty="0" smtClean="0">
                <a:latin typeface="Candara" panose="020E0502030303020204" pitchFamily="34" charset="0"/>
              </a:rPr>
              <a:t>	Subnet mask = 255.255.255.0 (decimal dotted format)</a:t>
            </a:r>
          </a:p>
          <a:p>
            <a:pPr>
              <a:buNone/>
            </a:pPr>
            <a:r>
              <a:rPr lang="en-MY" dirty="0" smtClean="0">
                <a:latin typeface="Candara" panose="020E0502030303020204" pitchFamily="34" charset="0"/>
              </a:rPr>
              <a:t>	                         = 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11111111.11111111.11111111</a:t>
            </a:r>
            <a:r>
              <a:rPr lang="en-MY" dirty="0" smtClean="0">
                <a:latin typeface="Candara" panose="020E0502030303020204" pitchFamily="34" charset="0"/>
              </a:rPr>
              <a:t>.00000000</a:t>
            </a:r>
          </a:p>
          <a:p>
            <a:pPr>
              <a:buNone/>
            </a:pPr>
            <a:r>
              <a:rPr lang="en-MY" dirty="0" smtClean="0">
                <a:latin typeface="Candara" panose="020E0502030303020204" pitchFamily="34" charset="0"/>
              </a:rPr>
              <a:t>   	</a:t>
            </a:r>
            <a:r>
              <a:rPr lang="en-MY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MY" dirty="0" smtClean="0">
                <a:latin typeface="Candara" panose="020E0502030303020204" pitchFamily="34" charset="0"/>
              </a:rPr>
              <a:t>24 “1” bits </a:t>
            </a:r>
          </a:p>
          <a:p>
            <a:pPr>
              <a:buNone/>
            </a:pPr>
            <a:r>
              <a:rPr lang="en-MY" dirty="0" smtClean="0">
                <a:latin typeface="Candara" panose="020E0502030303020204" pitchFamily="34" charset="0"/>
                <a:sym typeface="Wingdings" panose="05000000000000000000" pitchFamily="2" charset="2"/>
              </a:rPr>
              <a:t>	 </a:t>
            </a:r>
            <a:r>
              <a:rPr lang="en-MY" dirty="0" smtClean="0">
                <a:latin typeface="Candara" panose="020E0502030303020204" pitchFamily="34" charset="0"/>
              </a:rPr>
              <a:t>prefix length = 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/24</a:t>
            </a:r>
          </a:p>
          <a:p>
            <a:pPr>
              <a:buNone/>
            </a:pPr>
            <a:r>
              <a:rPr lang="en-MY" dirty="0" smtClean="0">
                <a:latin typeface="Candara" panose="020E0502030303020204" pitchFamily="34" charset="0"/>
              </a:rPr>
              <a:t>   	</a:t>
            </a:r>
            <a:r>
              <a:rPr lang="en-MY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 24 bits of IP address are used for network portion /    </a:t>
            </a:r>
          </a:p>
          <a:p>
            <a:pPr>
              <a:buNone/>
            </a:pPr>
            <a:r>
              <a:rPr lang="en-MY" dirty="0" smtClean="0">
                <a:latin typeface="Candara" panose="020E0502030303020204" pitchFamily="34" charset="0"/>
                <a:sym typeface="Wingdings" panose="05000000000000000000" pitchFamily="2" charset="2"/>
              </a:rPr>
              <a:t>        the remaining 8 bits are used for host portion  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of addresses in a 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There are 3 major types of addresses within the address range of each IPv4 network:</a:t>
            </a:r>
          </a:p>
          <a:p>
            <a:pPr marL="462280" indent="-462280">
              <a:buBlip>
                <a:blip r:embed="rId3"/>
              </a:buBlip>
            </a:pPr>
            <a:endParaRPr lang="en-MY" i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754380" lvl="1" indent="-462280">
              <a:buBlip>
                <a:blip r:embed="rId3"/>
              </a:buBlip>
            </a:pPr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Network address*</a:t>
            </a:r>
          </a:p>
          <a:p>
            <a:pPr marL="292735" lvl="1" indent="0">
              <a:buNone/>
            </a:pPr>
            <a:r>
              <a:rPr lang="en-US" dirty="0">
                <a:latin typeface="Candara" panose="020E0502030303020204" pitchFamily="34" charset="0"/>
              </a:rPr>
              <a:t> </a:t>
            </a:r>
            <a:r>
              <a:rPr lang="en-US" dirty="0" smtClean="0">
                <a:latin typeface="Candara" panose="020E0502030303020204" pitchFamily="34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An address that is used to identify a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(</a:t>
            </a:r>
            <a:r>
              <a:rPr lang="en-US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HOST PORTION will be </a:t>
            </a:r>
          </a:p>
          <a:p>
            <a:pPr marL="292735" lvl="1" indent="0">
              <a:buNone/>
            </a:pPr>
            <a:r>
              <a:rPr lang="en-US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       ALL “0”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)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–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first address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of a network, not assignable</a:t>
            </a:r>
          </a:p>
          <a:p>
            <a:pPr marL="292735" lvl="1" indent="0">
              <a:buNone/>
            </a:pPr>
            <a:endParaRPr lang="en-US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754380" lvl="1" indent="-462280">
              <a:buBlip>
                <a:blip r:embed="rId3"/>
              </a:buBlip>
            </a:pPr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Host address</a:t>
            </a:r>
          </a:p>
          <a:p>
            <a:pPr marL="292735" lvl="1" indent="0">
              <a:buNone/>
            </a:pPr>
            <a:r>
              <a:rPr lang="en-MY" dirty="0" smtClean="0">
                <a:latin typeface="Candara" panose="020E0502030303020204" pitchFamily="34" charset="0"/>
              </a:rPr>
              <a:t>       </a:t>
            </a:r>
            <a:r>
              <a:rPr lang="en-MY" dirty="0" smtClean="0">
                <a:solidFill>
                  <a:schemeClr val="tx1"/>
                </a:solidFill>
                <a:latin typeface="Candara" panose="020E0502030303020204" pitchFamily="34" charset="0"/>
              </a:rPr>
              <a:t>An address which is used to identify a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host</a:t>
            </a:r>
            <a:r>
              <a:rPr lang="en-MY" dirty="0" smtClean="0">
                <a:latin typeface="Candara" panose="020E0502030303020204" pitchFamily="34" charset="0"/>
              </a:rPr>
              <a:t> </a:t>
            </a:r>
            <a:r>
              <a:rPr lang="en-MY" dirty="0" smtClean="0">
                <a:solidFill>
                  <a:schemeClr val="tx1"/>
                </a:solidFill>
                <a:latin typeface="Candara" panose="020E0502030303020204" pitchFamily="34" charset="0"/>
              </a:rPr>
              <a:t>in a network   </a:t>
            </a:r>
          </a:p>
          <a:p>
            <a:pPr marL="292735" lvl="1" indent="0">
              <a:buNone/>
            </a:pPr>
            <a:r>
              <a:rPr lang="en-MY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(host portion will consist of  “0” and “1”)</a:t>
            </a:r>
          </a:p>
          <a:p>
            <a:pPr marL="292735" lvl="1" indent="0">
              <a:buNone/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754380" lvl="1" indent="-462280">
              <a:buBlip>
                <a:blip r:embed="rId3"/>
              </a:buBlip>
            </a:pPr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Broadcast address*</a:t>
            </a:r>
          </a:p>
          <a:p>
            <a:pPr marL="292735" lvl="1" indent="0">
              <a:buNone/>
            </a:pPr>
            <a:r>
              <a:rPr lang="en-MY" dirty="0" smtClean="0">
                <a:solidFill>
                  <a:schemeClr val="tx1"/>
                </a:solidFill>
                <a:latin typeface="Candara" panose="020E0502030303020204" pitchFamily="34" charset="0"/>
              </a:rPr>
              <a:t>        A special address used to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send data to all hosts in a network (</a:t>
            </a:r>
            <a:r>
              <a:rPr lang="en-MY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HOST  </a:t>
            </a:r>
          </a:p>
          <a:p>
            <a:pPr marL="292735" lvl="1" indent="0">
              <a:buNone/>
            </a:pPr>
            <a:r>
              <a:rPr lang="en-MY" i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MY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       PORTION will be ALL “1”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r>
              <a:rPr lang="en-MY" dirty="0" smtClean="0">
                <a:solidFill>
                  <a:schemeClr val="tx1"/>
                </a:solidFill>
                <a:latin typeface="Candara" panose="020E0502030303020204" pitchFamily="34" charset="0"/>
              </a:rPr>
              <a:t> –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last address </a:t>
            </a:r>
            <a:r>
              <a:rPr lang="en-MY" dirty="0" smtClean="0">
                <a:solidFill>
                  <a:schemeClr val="tx1"/>
                </a:solidFill>
                <a:latin typeface="Candara" panose="020E0502030303020204" pitchFamily="34" charset="0"/>
              </a:rPr>
              <a:t>of a network, not assignable</a:t>
            </a:r>
          </a:p>
          <a:p>
            <a:pPr lvl="1"/>
            <a:endParaRPr lang="en-MY" dirty="0" smtClean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 l="48750" t="30469" r="6250" b="18750"/>
          <a:stretch>
            <a:fillRect/>
          </a:stretch>
        </p:blipFill>
        <p:spPr bwMode="auto">
          <a:xfrm>
            <a:off x="228600" y="609600"/>
            <a:ext cx="83058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6" name="Group 5"/>
          <p:cNvGrpSpPr/>
          <p:nvPr/>
        </p:nvGrpSpPr>
        <p:grpSpPr>
          <a:xfrm>
            <a:off x="5620978" y="647199"/>
            <a:ext cx="1026243" cy="1318091"/>
            <a:chOff x="5620978" y="647199"/>
            <a:chExt cx="1026243" cy="1318091"/>
          </a:xfrm>
        </p:grpSpPr>
        <p:sp>
          <p:nvSpPr>
            <p:cNvPr id="3" name="Rectangle 2"/>
            <p:cNvSpPr/>
            <p:nvPr/>
          </p:nvSpPr>
          <p:spPr>
            <a:xfrm>
              <a:off x="5791200" y="1752600"/>
              <a:ext cx="685800" cy="212690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5620978" y="647199"/>
              <a:ext cx="10262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latin typeface="Candara" panose="020E0502030303020204" pitchFamily="34" charset="0"/>
                </a:rPr>
                <a:t>network</a:t>
              </a:r>
              <a:endParaRPr lang="en-US" b="1" dirty="0">
                <a:solidFill>
                  <a:srgbClr val="FFC000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477000" y="661352"/>
            <a:ext cx="1066800" cy="1303938"/>
            <a:chOff x="6477000" y="661352"/>
            <a:chExt cx="1066800" cy="1303938"/>
          </a:xfrm>
        </p:grpSpPr>
        <p:sp>
          <p:nvSpPr>
            <p:cNvPr id="5" name="Rectangle 4"/>
            <p:cNvSpPr/>
            <p:nvPr/>
          </p:nvSpPr>
          <p:spPr>
            <a:xfrm>
              <a:off x="6477000" y="1752600"/>
              <a:ext cx="1066800" cy="212690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54977" y="661352"/>
              <a:ext cx="623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B050"/>
                  </a:solidFill>
                  <a:latin typeface="Candara" panose="020E0502030303020204" pitchFamily="34" charset="0"/>
                </a:rPr>
                <a:t>host</a:t>
              </a:r>
              <a:endParaRPr lang="en-US" b="1" dirty="0">
                <a:solidFill>
                  <a:srgbClr val="00B050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620978" y="1447800"/>
            <a:ext cx="856022" cy="1241891"/>
            <a:chOff x="5620978" y="647199"/>
            <a:chExt cx="856022" cy="1318091"/>
          </a:xfrm>
        </p:grpSpPr>
        <p:sp>
          <p:nvSpPr>
            <p:cNvPr id="10" name="Rectangle 9"/>
            <p:cNvSpPr/>
            <p:nvPr/>
          </p:nvSpPr>
          <p:spPr>
            <a:xfrm>
              <a:off x="5791200" y="1752600"/>
              <a:ext cx="685800" cy="212690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20978" y="647199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FFC000"/>
                </a:solidFill>
                <a:latin typeface="Candara" panose="020E0502030303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77000" y="1461135"/>
            <a:ext cx="1066800" cy="1228556"/>
            <a:chOff x="6477000" y="661352"/>
            <a:chExt cx="1066800" cy="1303938"/>
          </a:xfrm>
        </p:grpSpPr>
        <p:sp>
          <p:nvSpPr>
            <p:cNvPr id="13" name="Rectangle 12"/>
            <p:cNvSpPr/>
            <p:nvPr/>
          </p:nvSpPr>
          <p:spPr>
            <a:xfrm>
              <a:off x="6477000" y="1752600"/>
              <a:ext cx="1066800" cy="212690"/>
            </a:xfrm>
            <a:prstGeom prst="rect">
              <a:avLst/>
            </a:prstGeom>
            <a:noFill/>
            <a:ln w="317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54977" y="661352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b="1" dirty="0">
                <a:solidFill>
                  <a:srgbClr val="00B050"/>
                </a:solidFill>
                <a:latin typeface="Candara" panose="020E0502030303020204" pitchFamily="34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2133600" y="2689691"/>
            <a:ext cx="2057400" cy="28210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151911" y="2689691"/>
            <a:ext cx="9925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Usable IP</a:t>
            </a:r>
            <a:endParaRPr lang="en-US" sz="16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 l="48750" t="39844" r="6250" b="27344"/>
          <a:stretch>
            <a:fillRect/>
          </a:stretch>
        </p:blipFill>
        <p:spPr bwMode="auto">
          <a:xfrm>
            <a:off x="457200" y="1143000"/>
            <a:ext cx="796834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Given a </a:t>
            </a:r>
            <a:r>
              <a:rPr lang="en-US" i="1" dirty="0" smtClean="0">
                <a:latin typeface="Candara" panose="020E0502030303020204" pitchFamily="34" charset="0"/>
              </a:rPr>
              <a:t>network</a:t>
            </a:r>
            <a:r>
              <a:rPr lang="en-US" dirty="0" smtClean="0">
                <a:latin typeface="Candara" panose="020E0502030303020204" pitchFamily="34" charset="0"/>
              </a:rPr>
              <a:t> 110.112.1.0/26</a:t>
            </a:r>
          </a:p>
          <a:p>
            <a:endParaRPr lang="en-US" dirty="0" smtClean="0">
              <a:latin typeface="Candara" panose="020E0502030303020204" pitchFamily="34" charset="0"/>
            </a:endParaRP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</a:t>
            </a:r>
            <a:r>
              <a:rPr lang="en-US" u="sng" dirty="0" smtClean="0">
                <a:latin typeface="Candara" panose="020E0502030303020204" pitchFamily="34" charset="0"/>
              </a:rPr>
              <a:t>Calculate: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bits for network portion	: 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bits for host portion		: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host addresses range		: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broadcast address		:   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no. of hosts			: </a:t>
            </a:r>
          </a:p>
          <a:p>
            <a:pPr>
              <a:buNone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3733800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26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41910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6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4648200"/>
            <a:ext cx="320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110.112.1.1 – 110.112.1.62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3000" y="2819400"/>
            <a:ext cx="6316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Candara" panose="020E0502030303020204" pitchFamily="34" charset="0"/>
              </a:rPr>
              <a:t>01101110  01110000  00000001  00</a:t>
            </a:r>
            <a:r>
              <a:rPr lang="en-US" sz="28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000000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410200" y="5181600"/>
            <a:ext cx="29899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110.112.1.63 (</a:t>
            </a:r>
            <a:r>
              <a:rPr lang="en-US" sz="2000" dirty="0" smtClean="0">
                <a:solidFill>
                  <a:srgbClr val="00B050"/>
                </a:solidFill>
                <a:latin typeface="Candara" panose="020E0502030303020204" pitchFamily="34" charset="0"/>
              </a:rPr>
              <a:t>x.x.x.00</a:t>
            </a:r>
            <a:r>
              <a:rPr lang="en-US" sz="2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111111</a:t>
            </a:r>
            <a:r>
              <a:rPr lang="en-US" sz="2000" dirty="0" smtClean="0">
                <a:latin typeface="Candara" panose="020E0502030303020204" pitchFamily="34" charset="0"/>
              </a:rPr>
              <a:t>)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4000" y="5638800"/>
            <a:ext cx="2165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2</a:t>
            </a:r>
            <a:r>
              <a:rPr lang="en-US" sz="2000" baseline="30000" dirty="0" smtClean="0">
                <a:latin typeface="Candara" panose="020E0502030303020204" pitchFamily="34" charset="0"/>
              </a:rPr>
              <a:t>6 </a:t>
            </a:r>
            <a:r>
              <a:rPr lang="en-US" sz="2000" dirty="0" smtClean="0">
                <a:latin typeface="Candara" panose="020E0502030303020204" pitchFamily="34" charset="0"/>
              </a:rPr>
              <a:t> - 2 = 64 – 2 = 62 </a:t>
            </a:r>
            <a:endParaRPr lang="en-US" sz="2000" baseline="30000" dirty="0">
              <a:latin typeface="Candara" panose="020E0502030303020204" pitchFamily="3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301076" y="619155"/>
            <a:ext cx="4718994" cy="2209800"/>
            <a:chOff x="4301076" y="619155"/>
            <a:chExt cx="4718994" cy="2209800"/>
          </a:xfrm>
        </p:grpSpPr>
        <p:sp>
          <p:nvSpPr>
            <p:cNvPr id="10" name="Oval 9"/>
            <p:cNvSpPr/>
            <p:nvPr/>
          </p:nvSpPr>
          <p:spPr>
            <a:xfrm>
              <a:off x="5438670" y="619155"/>
              <a:ext cx="3581400" cy="22098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301076" y="785804"/>
              <a:ext cx="141417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FFC000"/>
                  </a:solidFill>
                  <a:latin typeface="Candara" panose="020E0502030303020204" pitchFamily="34" charset="0"/>
                </a:rPr>
                <a:t>110.112.1.0/26</a:t>
              </a:r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361" y="1085910"/>
            <a:ext cx="536287" cy="50411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28" y="851321"/>
            <a:ext cx="536287" cy="50411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752" y="1804720"/>
            <a:ext cx="536287" cy="50411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083" y="1990446"/>
            <a:ext cx="536287" cy="5041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500" y="1066260"/>
            <a:ext cx="536287" cy="5041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727" y="1850970"/>
            <a:ext cx="536287" cy="50411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509686" y="1554778"/>
            <a:ext cx="13805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Max 62 hosts </a:t>
            </a:r>
            <a:endParaRPr lang="en-US" sz="16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Objectives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MY" dirty="0" smtClean="0"/>
              <a:t>7.1	IPv4 Addressing</a:t>
            </a:r>
          </a:p>
          <a:p>
            <a:pPr marL="109855" indent="0">
              <a:buNone/>
            </a:pPr>
            <a:endParaRPr lang="en-MY" dirty="0"/>
          </a:p>
          <a:p>
            <a:pPr marL="109855" indent="0">
              <a:buNone/>
            </a:pPr>
            <a:r>
              <a:rPr lang="en-MY" dirty="0" smtClean="0"/>
              <a:t>7.2	IPv6 Addressing</a:t>
            </a:r>
            <a:endParaRPr lang="en-MY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Given a </a:t>
            </a:r>
            <a:r>
              <a:rPr lang="en-US" i="1" dirty="0" smtClean="0">
                <a:latin typeface="Candara" panose="020E0502030303020204" pitchFamily="34" charset="0"/>
              </a:rPr>
              <a:t>network</a:t>
            </a:r>
            <a:r>
              <a:rPr lang="en-US" dirty="0" smtClean="0">
                <a:latin typeface="Candara" panose="020E0502030303020204" pitchFamily="34" charset="0"/>
              </a:rPr>
              <a:t> 209.165.200.224/30</a:t>
            </a:r>
          </a:p>
          <a:p>
            <a:endParaRPr lang="en-US" dirty="0" smtClean="0">
              <a:latin typeface="Candara" panose="020E0502030303020204" pitchFamily="34" charset="0"/>
            </a:endParaRP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</a:t>
            </a:r>
            <a:r>
              <a:rPr lang="en-US" u="sng" dirty="0" smtClean="0">
                <a:latin typeface="Candara" panose="020E0502030303020204" pitchFamily="34" charset="0"/>
              </a:rPr>
              <a:t>Calculate: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bits for network portion	: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bits for host portion		: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host addresses range		: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broadcast address		:</a:t>
            </a: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no. of hosts			:</a:t>
            </a:r>
          </a:p>
          <a:p>
            <a:pPr>
              <a:buNone/>
            </a:pP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0" y="3733800"/>
            <a:ext cx="450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30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62600" y="4191000"/>
            <a:ext cx="30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2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34000" y="4495800"/>
            <a:ext cx="320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209.165.200.225 – 209.165.200.226</a:t>
            </a:r>
            <a:endParaRPr lang="en-US" sz="2000" dirty="0">
              <a:latin typeface="Candara" panose="020E0502030303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0" y="5638800"/>
            <a:ext cx="18678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andara" panose="020E0502030303020204" pitchFamily="34" charset="0"/>
              </a:rPr>
              <a:t>2</a:t>
            </a:r>
            <a:r>
              <a:rPr lang="en-US" sz="2000" baseline="30000" dirty="0" smtClean="0">
                <a:latin typeface="Candara" panose="020E0502030303020204" pitchFamily="34" charset="0"/>
              </a:rPr>
              <a:t>2 </a:t>
            </a:r>
            <a:r>
              <a:rPr lang="en-US" sz="2000" dirty="0" smtClean="0">
                <a:latin typeface="Candara" panose="020E0502030303020204" pitchFamily="34" charset="0"/>
              </a:rPr>
              <a:t> - 2 = 4 – 2 = 2 </a:t>
            </a:r>
            <a:endParaRPr lang="en-US" sz="2000" baseline="30000" dirty="0">
              <a:latin typeface="Candara" panose="020E0502030303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43000" y="2819400"/>
            <a:ext cx="57534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  <a:latin typeface="Candara" panose="020E0502030303020204" pitchFamily="34" charset="0"/>
              </a:rPr>
              <a:t>11010001.10100101.11001000.111000</a:t>
            </a:r>
            <a:r>
              <a:rPr lang="en-US" sz="28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00</a:t>
            </a:r>
            <a:endParaRPr lang="en-US" sz="28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4027871" y="560457"/>
            <a:ext cx="4430330" cy="1880919"/>
            <a:chOff x="3706030" y="627102"/>
            <a:chExt cx="4754987" cy="1880919"/>
          </a:xfrm>
        </p:grpSpPr>
        <p:sp>
          <p:nvSpPr>
            <p:cNvPr id="11" name="Oval 10"/>
            <p:cNvSpPr/>
            <p:nvPr/>
          </p:nvSpPr>
          <p:spPr>
            <a:xfrm>
              <a:off x="6007496" y="828645"/>
              <a:ext cx="2453521" cy="16793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06030" y="627102"/>
              <a:ext cx="20665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>
                  <a:solidFill>
                    <a:srgbClr val="FFC000"/>
                  </a:solidFill>
                  <a:latin typeface="Candara" panose="020E0502030303020204" pitchFamily="34" charset="0"/>
                </a:rPr>
                <a:t>209.165.200.224 /30</a:t>
              </a:r>
              <a:endParaRPr lang="en-US" b="1" dirty="0">
                <a:solidFill>
                  <a:srgbClr val="FFC000"/>
                </a:solidFill>
                <a:latin typeface="Candara" panose="020E0502030303020204" pitchFamily="34" charset="0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384" y="1763427"/>
            <a:ext cx="536287" cy="50411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71" y="930801"/>
            <a:ext cx="536287" cy="50411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6606893" y="1454723"/>
            <a:ext cx="1266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Max 2 hosts </a:t>
            </a:r>
            <a:endParaRPr lang="en-US" sz="16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410200" y="5181600"/>
            <a:ext cx="3483056" cy="400110"/>
            <a:chOff x="5410200" y="5181600"/>
            <a:chExt cx="3483056" cy="400110"/>
          </a:xfrm>
        </p:grpSpPr>
        <p:sp>
          <p:nvSpPr>
            <p:cNvPr id="7" name="Rectangle 6"/>
            <p:cNvSpPr/>
            <p:nvPr/>
          </p:nvSpPr>
          <p:spPr>
            <a:xfrm>
              <a:off x="5410200" y="5181600"/>
              <a:ext cx="189507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latin typeface="Candara" panose="020E0502030303020204" pitchFamily="34" charset="0"/>
                </a:rPr>
                <a:t>209.165.200.227</a:t>
              </a:r>
              <a:endParaRPr lang="en-US" sz="2000" dirty="0">
                <a:latin typeface="Candara" panose="020E0502030303020204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240239" y="5212378"/>
              <a:ext cx="165301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ndara" panose="020E0502030303020204" pitchFamily="34" charset="0"/>
                </a:rPr>
                <a:t>(</a:t>
              </a:r>
              <a:r>
                <a:rPr lang="en-US" dirty="0" smtClean="0">
                  <a:solidFill>
                    <a:srgbClr val="00B050"/>
                  </a:solidFill>
                  <a:latin typeface="Candara" panose="020E0502030303020204" pitchFamily="34" charset="0"/>
                </a:rPr>
                <a:t>x.x.x.111000</a:t>
              </a:r>
              <a:r>
                <a:rPr lang="en-US" dirty="0" smtClean="0">
                  <a:solidFill>
                    <a:srgbClr val="FF0000"/>
                  </a:solidFill>
                  <a:latin typeface="Candara" panose="020E0502030303020204" pitchFamily="34" charset="0"/>
                </a:rPr>
                <a:t>11</a:t>
              </a:r>
              <a:r>
                <a:rPr lang="en-US" dirty="0">
                  <a:latin typeface="Candara" panose="020E0502030303020204" pitchFamily="34" charset="0"/>
                </a:rPr>
                <a:t>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855" indent="0">
              <a:buNone/>
            </a:pPr>
            <a:r>
              <a:rPr lang="en-US" dirty="0" smtClean="0"/>
              <a:t>Given a host IPv4 address 192.168.10.10, which network does this IP belong to?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4651086" y="4351512"/>
            <a:ext cx="2286002" cy="16793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206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0" y="3982180"/>
            <a:ext cx="4299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  <a:latin typeface="Candara" panose="020E0502030303020204" pitchFamily="34" charset="0"/>
              </a:rPr>
              <a:t>???</a:t>
            </a:r>
            <a:endParaRPr lang="en-US" b="1" dirty="0">
              <a:solidFill>
                <a:srgbClr val="002060"/>
              </a:solidFill>
              <a:latin typeface="Candara" panose="020E0502030303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5312571"/>
            <a:ext cx="536287" cy="5041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687" y="4479945"/>
            <a:ext cx="536287" cy="50411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161829" y="4499204"/>
            <a:ext cx="16429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192.168.10.10</a:t>
            </a:r>
            <a:endParaRPr lang="en-US" b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682" y="5088426"/>
            <a:ext cx="536287" cy="50411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56" y="4732000"/>
            <a:ext cx="536287" cy="504110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Determining Network Address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AND </a:t>
            </a:r>
            <a:r>
              <a:rPr lang="en-MY" dirty="0"/>
              <a:t>O</a:t>
            </a:r>
            <a:r>
              <a:rPr lang="en-MY" dirty="0" smtClean="0"/>
              <a:t>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2280" indent="-462280">
              <a:buBlip>
                <a:blip r:embed="rId2"/>
              </a:buBlip>
            </a:pPr>
            <a:r>
              <a:rPr lang="en-MY" dirty="0" smtClean="0">
                <a:latin typeface="Candara" panose="020E0502030303020204" pitchFamily="34" charset="0"/>
              </a:rPr>
              <a:t>When an IPv4 address is assigned to a device, that device uses the </a:t>
            </a:r>
            <a:r>
              <a:rPr lang="en-MY" dirty="0">
                <a:solidFill>
                  <a:srgbClr val="00B050"/>
                </a:solidFill>
                <a:latin typeface="Candara" panose="020E0502030303020204" pitchFamily="34" charset="0"/>
              </a:rPr>
              <a:t>S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ubnet </a:t>
            </a:r>
            <a:r>
              <a:rPr lang="en-MY" dirty="0">
                <a:solidFill>
                  <a:srgbClr val="00B050"/>
                </a:solidFill>
                <a:latin typeface="Candara" panose="020E0502030303020204" pitchFamily="34" charset="0"/>
              </a:rPr>
              <a:t>M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ask </a:t>
            </a:r>
            <a:r>
              <a:rPr lang="en-MY" dirty="0" smtClean="0">
                <a:latin typeface="Candara" panose="020E0502030303020204" pitchFamily="34" charset="0"/>
              </a:rPr>
              <a:t>to determine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which network the device belongs to</a:t>
            </a:r>
            <a:r>
              <a:rPr lang="en-MY" dirty="0" smtClean="0">
                <a:latin typeface="Candara" panose="020E0502030303020204" pitchFamily="34" charset="0"/>
              </a:rPr>
              <a:t>.</a:t>
            </a:r>
          </a:p>
          <a:p>
            <a:pPr marL="462280" indent="-462280">
              <a:buBlip>
                <a:blip r:embed="rId2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2"/>
              </a:buBlip>
            </a:pPr>
            <a:r>
              <a:rPr lang="en-MY" dirty="0" smtClean="0">
                <a:latin typeface="Candara" panose="020E0502030303020204" pitchFamily="34" charset="0"/>
              </a:rPr>
              <a:t>So when a host send data it can decide how a packet should be send (send directly or go through the gateway)</a:t>
            </a:r>
          </a:p>
          <a:p>
            <a:endParaRPr lang="en-MY" dirty="0" smtClean="0">
              <a:latin typeface="Candara" panose="020E0502030303020204" pitchFamily="34" charset="0"/>
            </a:endParaRPr>
          </a:p>
          <a:p>
            <a:endParaRPr lang="en-MY" dirty="0" smtClean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5867400"/>
            <a:ext cx="8077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2400" b="1" i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How to use Subnet Mask to find the </a:t>
            </a:r>
            <a:r>
              <a:rPr lang="en-MY" sz="2400" b="1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 address </a:t>
            </a:r>
            <a:r>
              <a:rPr lang="en-MY" sz="2400" b="1" i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immediately?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297" y="762000"/>
            <a:ext cx="8229600" cy="1066800"/>
          </a:xfrm>
        </p:spPr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876800"/>
          </a:xfrm>
        </p:spPr>
        <p:txBody>
          <a:bodyPr>
            <a:normAutofit fontScale="92500" lnSpcReduction="10000"/>
          </a:bodyPr>
          <a:lstStyle/>
          <a:p>
            <a:endParaRPr lang="en-MY" dirty="0" smtClean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 </a:t>
            </a:r>
            <a:r>
              <a:rPr lang="en-MY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AND</a:t>
            </a:r>
            <a:r>
              <a:rPr lang="en-MY" dirty="0" smtClean="0">
                <a:latin typeface="Candara" panose="020E0502030303020204" pitchFamily="34" charset="0"/>
              </a:rPr>
              <a:t> operator is used in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determining the network address</a:t>
            </a:r>
            <a:r>
              <a:rPr lang="en-MY" dirty="0" smtClean="0">
                <a:latin typeface="Candara" panose="020E0502030303020204" pitchFamily="34" charset="0"/>
              </a:rPr>
              <a:t> </a:t>
            </a:r>
            <a:r>
              <a:rPr lang="en-MY" i="1" dirty="0" smtClean="0">
                <a:latin typeface="Candara" panose="020E0502030303020204" pitchFamily="34" charset="0"/>
              </a:rPr>
              <a:t>(which network the host belongs to)</a:t>
            </a:r>
          </a:p>
          <a:p>
            <a:pPr marL="109855" indent="0">
              <a:buNone/>
            </a:pPr>
            <a:endParaRPr lang="en-MY" dirty="0" smtClean="0">
              <a:latin typeface="Candara" panose="020E0502030303020204" pitchFamily="34" charset="0"/>
            </a:endParaRPr>
          </a:p>
          <a:p>
            <a:pPr>
              <a:buNone/>
            </a:pPr>
            <a:r>
              <a:rPr lang="en-MY" dirty="0" smtClean="0">
                <a:latin typeface="Candara" panose="020E0502030303020204" pitchFamily="34" charset="0"/>
              </a:rPr>
              <a:t>	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1 AND 1 =  1</a:t>
            </a:r>
          </a:p>
          <a:p>
            <a:pPr>
              <a:buNone/>
            </a:pP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	0 AND 1 = 0</a:t>
            </a:r>
          </a:p>
          <a:p>
            <a:pPr>
              <a:buNone/>
            </a:pP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	0 AND 0 = 0</a:t>
            </a:r>
          </a:p>
          <a:p>
            <a:pPr>
              <a:buNone/>
            </a:pP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	1 AND 0 =  0</a:t>
            </a:r>
          </a:p>
          <a:p>
            <a:pPr>
              <a:buNone/>
            </a:pPr>
            <a:endParaRPr lang="en-MY" dirty="0" smtClean="0">
              <a:latin typeface="Candara" panose="020E0502030303020204" pitchFamily="34" charset="0"/>
            </a:endParaRPr>
          </a:p>
          <a:p>
            <a:pPr>
              <a:buNone/>
            </a:pPr>
            <a:r>
              <a:rPr lang="en-MY" dirty="0" smtClean="0">
                <a:latin typeface="Candara" panose="020E0502030303020204" pitchFamily="34" charset="0"/>
              </a:rPr>
              <a:t>	The IPv4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host address </a:t>
            </a:r>
            <a:r>
              <a:rPr lang="en-MY" dirty="0" smtClean="0">
                <a:latin typeface="Candara" panose="020E0502030303020204" pitchFamily="34" charset="0"/>
              </a:rPr>
              <a:t>is logically </a:t>
            </a:r>
            <a:r>
              <a:rPr lang="en-MY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ANDed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, bit by bit</a:t>
            </a:r>
            <a:r>
              <a:rPr lang="en-MY" dirty="0" smtClean="0">
                <a:latin typeface="Candara" panose="020E0502030303020204" pitchFamily="34" charset="0"/>
              </a:rPr>
              <a:t>, with its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subnet mask </a:t>
            </a:r>
            <a:r>
              <a:rPr lang="en-MY" dirty="0" smtClean="0">
                <a:latin typeface="Candara" panose="020E0502030303020204" pitchFamily="34" charset="0"/>
              </a:rPr>
              <a:t>to determine the network address to which the host is associated. </a:t>
            </a:r>
          </a:p>
          <a:p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29000" y="3897868"/>
            <a:ext cx="380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00B0F0"/>
                </a:solidFill>
              </a:rPr>
              <a:t>When both are “1” then “1”, else “0”</a:t>
            </a:r>
            <a:endParaRPr lang="en-US" i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9375" t="38281" r="1875" b="50000"/>
          <a:stretch>
            <a:fillRect/>
          </a:stretch>
        </p:blipFill>
        <p:spPr bwMode="auto">
          <a:xfrm>
            <a:off x="304800" y="2209800"/>
            <a:ext cx="8458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 l="49375" t="50000" r="1875" b="39844"/>
          <a:stretch>
            <a:fillRect/>
          </a:stretch>
        </p:blipFill>
        <p:spPr bwMode="auto">
          <a:xfrm>
            <a:off x="304800" y="3505200"/>
            <a:ext cx="8458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 l="49375" t="59375" r="1875" b="29688"/>
          <a:stretch>
            <a:fillRect/>
          </a:stretch>
        </p:blipFill>
        <p:spPr bwMode="auto">
          <a:xfrm>
            <a:off x="304800" y="4648200"/>
            <a:ext cx="84582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The AND operation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1489780" y="4211559"/>
            <a:ext cx="2056606" cy="79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1643855" y="4228306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5400000">
            <a:off x="1797136" y="4228306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1943894" y="4228306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081441" y="4194018"/>
            <a:ext cx="2056606" cy="79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>
            <a:off x="2235516" y="4210765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360060" y="4206578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2484604" y="4206578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6130670" y="4158055"/>
            <a:ext cx="2056606" cy="79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6284745" y="4174802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5400000">
            <a:off x="6438026" y="4174802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6584784" y="4174802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6722331" y="4140514"/>
            <a:ext cx="2056606" cy="794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6876406" y="4157261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7000950" y="4153074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125494" y="4153074"/>
            <a:ext cx="2057400" cy="1588"/>
          </a:xfrm>
          <a:prstGeom prst="straightConnector1">
            <a:avLst/>
          </a:prstGeom>
          <a:ln w="2540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175" y="1143000"/>
            <a:ext cx="1546851" cy="1454040"/>
          </a:xfrm>
          <a:prstGeom prst="rect">
            <a:avLst/>
          </a:prstGeom>
        </p:spPr>
      </p:pic>
      <p:sp>
        <p:nvSpPr>
          <p:cNvPr id="2" name="Cloud Callout 1"/>
          <p:cNvSpPr/>
          <p:nvPr/>
        </p:nvSpPr>
        <p:spPr>
          <a:xfrm>
            <a:off x="6858001" y="748191"/>
            <a:ext cx="2286000" cy="542053"/>
          </a:xfrm>
          <a:prstGeom prst="cloudCallout">
            <a:avLst>
              <a:gd name="adj1" fmla="val -75331"/>
              <a:gd name="adj2" fmla="val 982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rgbClr val="FFFF00"/>
                </a:solidFill>
              </a:rPr>
              <a:t>Which network do I belong to?</a:t>
            </a:r>
            <a:endParaRPr lang="en-US" sz="1200" dirty="0">
              <a:solidFill>
                <a:srgbClr val="FFFF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31465" y="3015734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</a:rPr>
              <a:t>AND operation</a:t>
            </a:r>
            <a:endParaRPr lang="en-US" i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517686" y="5922438"/>
            <a:ext cx="495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7030A0"/>
                </a:solidFill>
              </a:rPr>
              <a:t>192.168.10.10 belongs to network 192.168.10.0</a:t>
            </a:r>
            <a:endParaRPr lang="en-US" i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 l="23750" t="16407" r="25000" b="54687"/>
          <a:stretch>
            <a:fillRect/>
          </a:stretch>
        </p:blipFill>
        <p:spPr bwMode="auto">
          <a:xfrm>
            <a:off x="0" y="2209800"/>
            <a:ext cx="9144000" cy="4367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</p:spPr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800600" y="5334000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rgbClr val="002060"/>
                </a:solidFill>
                <a:latin typeface="Lucida Sans" panose="020B0602030504020204" pitchFamily="34" charset="0"/>
                <a:ea typeface="Adobe Fan Heiti Std B" pitchFamily="34" charset="-128"/>
              </a:rPr>
              <a:t>11000000 10101000 00001010 00001010</a:t>
            </a:r>
            <a:endParaRPr lang="en-US" sz="1400" b="1" kern="0" dirty="0">
              <a:solidFill>
                <a:srgbClr val="002060"/>
              </a:solidFill>
              <a:latin typeface="Lucida Sans" panose="020B0602030504020204" pitchFamily="34" charset="0"/>
              <a:ea typeface="Adobe Fan Heiti Std B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0600" y="5715000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rgbClr val="002060"/>
                </a:solidFill>
                <a:latin typeface="Lucida Sans" panose="020B0602030504020204" pitchFamily="34" charset="0"/>
                <a:ea typeface="Adobe Fan Heiti Std B" pitchFamily="34" charset="-128"/>
              </a:rPr>
              <a:t>11111111 11111111 11111111 00000000</a:t>
            </a:r>
            <a:endParaRPr lang="en-US" sz="1400" b="1" kern="0" dirty="0">
              <a:solidFill>
                <a:srgbClr val="002060"/>
              </a:solidFill>
              <a:latin typeface="Lucida Sans" panose="020B0602030504020204" pitchFamily="34" charset="0"/>
              <a:ea typeface="Adobe Fan Heiti Std B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6096000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rgbClr val="002060"/>
                </a:solidFill>
                <a:latin typeface="Lucida Sans" panose="020B0602030504020204" pitchFamily="34" charset="0"/>
                <a:ea typeface="Adobe Fan Heiti Std B" pitchFamily="34" charset="-128"/>
              </a:rPr>
              <a:t>11000000 10101000 00001010 00000000</a:t>
            </a:r>
            <a:endParaRPr lang="en-US" sz="1400" b="1" kern="0" dirty="0">
              <a:solidFill>
                <a:srgbClr val="002060"/>
              </a:solidFill>
              <a:latin typeface="Lucida Sans" panose="020B0602030504020204" pitchFamily="34" charset="0"/>
              <a:ea typeface="Adobe Fan Heiti Std B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19400" y="609600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rgbClr val="002060"/>
                </a:solidFill>
                <a:latin typeface="Lucida Sans" panose="020B0602030504020204" pitchFamily="34" charset="0"/>
                <a:ea typeface="Adobe Fan Heiti Std B" pitchFamily="34" charset="-128"/>
              </a:rPr>
              <a:t>192.168.10.0</a:t>
            </a:r>
            <a:endParaRPr lang="en-US" sz="1400" b="1" kern="0" dirty="0">
              <a:solidFill>
                <a:srgbClr val="002060"/>
              </a:solidFill>
              <a:latin typeface="Lucida Sans" panose="020B0602030504020204" pitchFamily="34" charset="0"/>
              <a:ea typeface="Adobe Fan Heiti Std B" pitchFamily="34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65431" y="3597077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rgbClr val="002060"/>
                </a:solidFill>
                <a:latin typeface="Lucida Sans" panose="020B0602030504020204" pitchFamily="34" charset="0"/>
                <a:ea typeface="Adobe Fan Heiti Std B" pitchFamily="34" charset="-128"/>
              </a:rPr>
              <a:t>11111111 11111111 00000000 00000000</a:t>
            </a:r>
            <a:endParaRPr lang="en-US" sz="1400" b="1" kern="0" dirty="0">
              <a:solidFill>
                <a:srgbClr val="002060"/>
              </a:solidFill>
              <a:latin typeface="Lucida Sans" panose="020B0602030504020204" pitchFamily="34" charset="0"/>
              <a:ea typeface="Adobe Fan Heiti Std B" pitchFamily="34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44497" y="3216077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rgbClr val="002060"/>
                </a:solidFill>
                <a:latin typeface="Lucida Sans" panose="020B0602030504020204" pitchFamily="34" charset="0"/>
                <a:ea typeface="Adobe Fan Heiti Std B" pitchFamily="34" charset="-128"/>
              </a:rPr>
              <a:t>10101100 00010000 10010001 00011101</a:t>
            </a:r>
            <a:endParaRPr lang="en-US" sz="1400" b="1" kern="0" dirty="0">
              <a:solidFill>
                <a:srgbClr val="002060"/>
              </a:solidFill>
              <a:latin typeface="Lucida Sans" panose="020B0602030504020204" pitchFamily="34" charset="0"/>
              <a:ea typeface="Adobe Fan Heiti Std B" pitchFamily="34" charset="-12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0504" y="3967261"/>
            <a:ext cx="4051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dirty="0" smtClean="0">
                <a:solidFill>
                  <a:srgbClr val="002060"/>
                </a:solidFill>
                <a:latin typeface="Lucida Sans" panose="020B0602030504020204" pitchFamily="34" charset="0"/>
                <a:ea typeface="Adobe Fan Heiti Std B" pitchFamily="34" charset="-128"/>
              </a:rPr>
              <a:t>10101100 00010000 00000000 00000000</a:t>
            </a:r>
            <a:endParaRPr lang="en-US" sz="1400" b="1" kern="0" dirty="0">
              <a:solidFill>
                <a:srgbClr val="002060"/>
              </a:solidFill>
              <a:latin typeface="Lucida Sans" panose="020B0602030504020204" pitchFamily="34" charset="0"/>
              <a:ea typeface="Adobe Fan Heiti Std B" pitchFamily="34" charset="-12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775696" y="3946978"/>
            <a:ext cx="1127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kern="0" smtClean="0">
                <a:solidFill>
                  <a:srgbClr val="002060"/>
                </a:solidFill>
                <a:latin typeface="Lucida Sans" panose="020B0602030504020204" pitchFamily="34" charset="0"/>
                <a:ea typeface="Adobe Fan Heiti Std B" pitchFamily="34" charset="-128"/>
              </a:rPr>
              <a:t>172.16.0.0</a:t>
            </a:r>
            <a:endParaRPr lang="en-US" sz="1400" b="1" kern="0" dirty="0">
              <a:solidFill>
                <a:srgbClr val="002060"/>
              </a:solidFill>
              <a:latin typeface="Lucida Sans" panose="020B0602030504020204" pitchFamily="34" charset="0"/>
              <a:ea typeface="Adobe Fan Heiti Std B" pitchFamily="34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Unicast</a:t>
            </a:r>
            <a:r>
              <a:rPr lang="en-US" dirty="0" smtClean="0"/>
              <a:t>, Multicast, Broadcast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2280" indent="-462280">
              <a:buBlip>
                <a:blip r:embed="rId2"/>
              </a:buBlip>
            </a:pPr>
            <a:r>
              <a:rPr lang="en-MY" dirty="0" smtClean="0">
                <a:latin typeface="Candara" panose="020E0502030303020204" pitchFamily="34" charset="0"/>
              </a:rPr>
              <a:t>In an IPv4 network, the hosts can communicate one of three ways:</a:t>
            </a:r>
          </a:p>
          <a:p>
            <a:pPr marL="462280" indent="-462280">
              <a:buBlip>
                <a:blip r:embed="rId2"/>
              </a:buBlip>
            </a:pPr>
            <a:endParaRPr lang="en-MY" b="1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2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Unicast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 </a:t>
            </a:r>
            <a:r>
              <a:rPr lang="en-MY" dirty="0" smtClean="0">
                <a:latin typeface="Candara" panose="020E0502030303020204" pitchFamily="34" charset="0"/>
              </a:rPr>
              <a:t>- The process of sending a packet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from one host to an individual host</a:t>
            </a:r>
          </a:p>
          <a:p>
            <a:pPr marL="462280" indent="-462280">
              <a:buBlip>
                <a:blip r:embed="rId2"/>
              </a:buBlip>
            </a:pPr>
            <a:endParaRPr lang="en-MY" b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>
              <a:buBlip>
                <a:blip r:embed="rId2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Broadcast</a:t>
            </a:r>
            <a:r>
              <a:rPr lang="en-MY" dirty="0" smtClean="0">
                <a:latin typeface="Candara" panose="020E0502030303020204" pitchFamily="34" charset="0"/>
              </a:rPr>
              <a:t> - The process of sending a packet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from one host to ALL hosts</a:t>
            </a:r>
            <a:r>
              <a:rPr lang="en-MY" dirty="0" smtClean="0">
                <a:latin typeface="Candara" panose="020E0502030303020204" pitchFamily="34" charset="0"/>
              </a:rPr>
              <a:t> in the network</a:t>
            </a:r>
          </a:p>
          <a:p>
            <a:pPr marL="462280" indent="-462280">
              <a:buBlip>
                <a:blip r:embed="rId2"/>
              </a:buBlip>
            </a:pPr>
            <a:endParaRPr lang="en-MY" b="1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2"/>
              </a:buBlip>
            </a:pPr>
            <a:r>
              <a:rPr lang="en-MY" b="1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Multicast</a:t>
            </a:r>
            <a:r>
              <a:rPr lang="en-MY" dirty="0" smtClean="0">
                <a:latin typeface="Candara" panose="020E0502030303020204" pitchFamily="34" charset="0"/>
              </a:rPr>
              <a:t> - The process of sending a packet from one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host to a SELECTED group of hosts</a:t>
            </a:r>
            <a:r>
              <a:rPr lang="en-MY" dirty="0" smtClean="0">
                <a:latin typeface="Candara" panose="020E0502030303020204" pitchFamily="34" charset="0"/>
              </a:rPr>
              <a:t>, possibly in different networks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>
                <a:solidFill>
                  <a:srgbClr val="00B050"/>
                </a:solidFill>
              </a:rPr>
              <a:t>Unicast</a:t>
            </a:r>
            <a:r>
              <a:rPr lang="en-US" i="1" dirty="0" smtClean="0">
                <a:solidFill>
                  <a:srgbClr val="00B050"/>
                </a:solidFill>
              </a:rPr>
              <a:t> Transmission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4400" y="2587625"/>
            <a:ext cx="6858000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762000" y="4343400"/>
            <a:ext cx="3048000" cy="1371600"/>
            <a:chOff x="762000" y="4343400"/>
            <a:chExt cx="3048000" cy="1371600"/>
          </a:xfrm>
        </p:grpSpPr>
        <p:cxnSp>
          <p:nvCxnSpPr>
            <p:cNvPr id="5" name="Straight Arrow Connector 5"/>
            <p:cNvCxnSpPr>
              <a:cxnSpLocks noChangeShapeType="1"/>
            </p:cNvCxnSpPr>
            <p:nvPr/>
          </p:nvCxnSpPr>
          <p:spPr bwMode="auto">
            <a:xfrm flipV="1">
              <a:off x="2209800" y="4419600"/>
              <a:ext cx="1600200" cy="5334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tailEnd type="arrow" w="med" len="med"/>
            </a:ln>
          </p:spPr>
        </p:cxnSp>
        <p:sp>
          <p:nvSpPr>
            <p:cNvPr id="3" name="Oval 2"/>
            <p:cNvSpPr/>
            <p:nvPr/>
          </p:nvSpPr>
          <p:spPr>
            <a:xfrm>
              <a:off x="762000" y="4343400"/>
              <a:ext cx="1447800" cy="1371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257800" y="4191000"/>
            <a:ext cx="2667000" cy="1371600"/>
            <a:chOff x="5257800" y="4191000"/>
            <a:chExt cx="2667000" cy="1371600"/>
          </a:xfrm>
        </p:grpSpPr>
        <p:cxnSp>
          <p:nvCxnSpPr>
            <p:cNvPr id="6" name="Straight Arrow Connector 7"/>
            <p:cNvCxnSpPr>
              <a:cxnSpLocks noChangeShapeType="1"/>
            </p:cNvCxnSpPr>
            <p:nvPr/>
          </p:nvCxnSpPr>
          <p:spPr bwMode="auto">
            <a:xfrm>
              <a:off x="5257800" y="4343400"/>
              <a:ext cx="1143000" cy="53340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</p:spPr>
        </p:cxnSp>
        <p:sp>
          <p:nvSpPr>
            <p:cNvPr id="7" name="Oval 6"/>
            <p:cNvSpPr/>
            <p:nvPr/>
          </p:nvSpPr>
          <p:spPr>
            <a:xfrm>
              <a:off x="6477000" y="4191000"/>
              <a:ext cx="1447800" cy="13716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Broadcast Transmission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1725" y="2438400"/>
            <a:ext cx="7127875" cy="403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2" name="Group 21"/>
          <p:cNvGrpSpPr/>
          <p:nvPr/>
        </p:nvGrpSpPr>
        <p:grpSpPr>
          <a:xfrm>
            <a:off x="1101725" y="4191000"/>
            <a:ext cx="2860675" cy="1752600"/>
            <a:chOff x="1101725" y="4191000"/>
            <a:chExt cx="2860675" cy="1752600"/>
          </a:xfrm>
        </p:grpSpPr>
        <p:cxnSp>
          <p:nvCxnSpPr>
            <p:cNvPr id="5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2057400" y="4191000"/>
              <a:ext cx="1905000" cy="6858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tailEnd type="arrow" w="med" len="med"/>
            </a:ln>
          </p:spPr>
        </p:cxnSp>
        <p:sp>
          <p:nvSpPr>
            <p:cNvPr id="14" name="Oval 13"/>
            <p:cNvSpPr/>
            <p:nvPr/>
          </p:nvSpPr>
          <p:spPr>
            <a:xfrm>
              <a:off x="1101725" y="4876800"/>
              <a:ext cx="1260475" cy="10668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2798763" y="3200399"/>
            <a:ext cx="4907756" cy="3497263"/>
            <a:chOff x="2798763" y="3200399"/>
            <a:chExt cx="4907756" cy="3497263"/>
          </a:xfrm>
        </p:grpSpPr>
        <p:cxnSp>
          <p:nvCxnSpPr>
            <p:cNvPr id="6" name="Straight Arrow Connector 5"/>
            <p:cNvCxnSpPr>
              <a:cxnSpLocks noChangeShapeType="1"/>
            </p:cNvCxnSpPr>
            <p:nvPr/>
          </p:nvCxnSpPr>
          <p:spPr bwMode="auto">
            <a:xfrm>
              <a:off x="5486400" y="4114800"/>
              <a:ext cx="1371600" cy="76200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</p:spPr>
        </p:cxnSp>
        <p:cxnSp>
          <p:nvCxnSpPr>
            <p:cNvPr id="7" name="Straight Arrow Connector 7"/>
            <p:cNvCxnSpPr>
              <a:cxnSpLocks noChangeShapeType="1"/>
            </p:cNvCxnSpPr>
            <p:nvPr/>
          </p:nvCxnSpPr>
          <p:spPr bwMode="auto">
            <a:xfrm rot="16200000" flipH="1">
              <a:off x="4762500" y="4686300"/>
              <a:ext cx="1295400" cy="60960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</p:spPr>
        </p:cxnSp>
        <p:cxnSp>
          <p:nvCxnSpPr>
            <p:cNvPr id="8" name="Straight Arrow Connector 9"/>
            <p:cNvCxnSpPr>
              <a:cxnSpLocks noChangeShapeType="1"/>
            </p:cNvCxnSpPr>
            <p:nvPr/>
          </p:nvCxnSpPr>
          <p:spPr bwMode="auto">
            <a:xfrm rot="5400000">
              <a:off x="3432175" y="4568825"/>
              <a:ext cx="990600" cy="69215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</p:spPr>
        </p:cxnSp>
        <p:cxnSp>
          <p:nvCxnSpPr>
            <p:cNvPr id="9" name="Straight Arrow Connector 9"/>
            <p:cNvCxnSpPr>
              <a:cxnSpLocks noChangeShapeType="1"/>
            </p:cNvCxnSpPr>
            <p:nvPr/>
          </p:nvCxnSpPr>
          <p:spPr bwMode="auto">
            <a:xfrm flipH="1" flipV="1">
              <a:off x="4648200" y="3695698"/>
              <a:ext cx="23812" cy="241582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</p:spPr>
        </p:cxnSp>
        <p:sp>
          <p:nvSpPr>
            <p:cNvPr id="16" name="Oval 15"/>
            <p:cNvSpPr/>
            <p:nvPr/>
          </p:nvSpPr>
          <p:spPr>
            <a:xfrm>
              <a:off x="2798763" y="5398295"/>
              <a:ext cx="1260475" cy="1066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4952756" y="5630862"/>
              <a:ext cx="1260475" cy="1066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6446044" y="4876800"/>
              <a:ext cx="1260475" cy="1066800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Oval 19"/>
            <p:cNvSpPr/>
            <p:nvPr/>
          </p:nvSpPr>
          <p:spPr>
            <a:xfrm>
              <a:off x="4176521" y="3200399"/>
              <a:ext cx="1260475" cy="495299"/>
            </a:xfrm>
            <a:prstGeom prst="ellipse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Multicast Transmission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4" name="Content Placeholder 6" descr="60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0" y="2514600"/>
            <a:ext cx="72390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04800" y="2133600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dirty="0" smtClean="0">
                <a:latin typeface="Candara" panose="020E0502030303020204" pitchFamily="34" charset="0"/>
              </a:rPr>
              <a:t>Multicast clients need to subscribe to a multicast group using </a:t>
            </a:r>
            <a:r>
              <a:rPr lang="en-MY" b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multicast address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(224.0.0.0 to 239.255.255.255)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2000" y="4191000"/>
            <a:ext cx="3200400" cy="1905000"/>
            <a:chOff x="762000" y="4191000"/>
            <a:chExt cx="3200400" cy="1905000"/>
          </a:xfrm>
        </p:grpSpPr>
        <p:cxnSp>
          <p:nvCxnSpPr>
            <p:cNvPr id="5" name="Straight Arrow Connector 3"/>
            <p:cNvCxnSpPr>
              <a:cxnSpLocks noChangeShapeType="1"/>
            </p:cNvCxnSpPr>
            <p:nvPr/>
          </p:nvCxnSpPr>
          <p:spPr bwMode="auto">
            <a:xfrm flipV="1">
              <a:off x="2057400" y="4191000"/>
              <a:ext cx="1905000" cy="685800"/>
            </a:xfrm>
            <a:prstGeom prst="straightConnector1">
              <a:avLst/>
            </a:prstGeom>
            <a:noFill/>
            <a:ln w="25400" algn="ctr">
              <a:solidFill>
                <a:srgbClr val="FF0000"/>
              </a:solidFill>
              <a:round/>
              <a:tailEnd type="arrow" w="med" len="med"/>
            </a:ln>
          </p:spPr>
        </p:cxnSp>
        <p:sp>
          <p:nvSpPr>
            <p:cNvPr id="3" name="Oval 2"/>
            <p:cNvSpPr/>
            <p:nvPr/>
          </p:nvSpPr>
          <p:spPr>
            <a:xfrm>
              <a:off x="762000" y="4724400"/>
              <a:ext cx="1524000" cy="13716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229100" y="4419600"/>
            <a:ext cx="3165021" cy="2270299"/>
            <a:chOff x="4229100" y="4419600"/>
            <a:chExt cx="3165021" cy="2270299"/>
          </a:xfrm>
        </p:grpSpPr>
        <p:cxnSp>
          <p:nvCxnSpPr>
            <p:cNvPr id="6" name="Straight Arrow Connector 7"/>
            <p:cNvCxnSpPr>
              <a:cxnSpLocks noChangeShapeType="1"/>
            </p:cNvCxnSpPr>
            <p:nvPr/>
          </p:nvCxnSpPr>
          <p:spPr bwMode="auto">
            <a:xfrm>
              <a:off x="4648200" y="4419600"/>
              <a:ext cx="152400" cy="990600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</p:spPr>
        </p:cxnSp>
        <p:cxnSp>
          <p:nvCxnSpPr>
            <p:cNvPr id="8" name="Straight Arrow Connector 7"/>
            <p:cNvCxnSpPr>
              <a:cxnSpLocks noChangeShapeType="1"/>
              <a:endCxn id="12" idx="1"/>
            </p:cNvCxnSpPr>
            <p:nvPr/>
          </p:nvCxnSpPr>
          <p:spPr bwMode="auto">
            <a:xfrm>
              <a:off x="4933950" y="4533900"/>
              <a:ext cx="1256917" cy="1142149"/>
            </a:xfrm>
            <a:prstGeom prst="straightConnector1">
              <a:avLst/>
            </a:prstGeom>
            <a:noFill/>
            <a:ln w="25400" algn="ctr">
              <a:solidFill>
                <a:srgbClr val="FFC000"/>
              </a:solidFill>
              <a:round/>
              <a:tailEnd type="arrow" w="med" len="med"/>
            </a:ln>
          </p:spPr>
        </p:cxnSp>
        <p:sp>
          <p:nvSpPr>
            <p:cNvPr id="11" name="Oval 10"/>
            <p:cNvSpPr/>
            <p:nvPr/>
          </p:nvSpPr>
          <p:spPr>
            <a:xfrm>
              <a:off x="4229100" y="5410200"/>
              <a:ext cx="1409700" cy="1187799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5984421" y="5502100"/>
              <a:ext cx="1409700" cy="1187799"/>
            </a:xfrm>
            <a:prstGeom prst="ellipse">
              <a:avLst/>
            </a:pr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 smtClean="0"/>
              <a:t>7.1  </a:t>
            </a:r>
            <a:r>
              <a:rPr lang="en-US" u="sng" dirty="0"/>
              <a:t>IPv4 Addressing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2130" indent="-53213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Each </a:t>
            </a:r>
            <a:r>
              <a:rPr lang="en-US" dirty="0">
                <a:latin typeface="Candara" panose="020E0502030303020204" pitchFamily="34" charset="0"/>
              </a:rPr>
              <a:t>device on a network must be uniquely defined by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32-bit /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4 OCTETS IPv4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address </a:t>
            </a:r>
            <a:r>
              <a:rPr lang="en-US" dirty="0">
                <a:latin typeface="Candara" panose="020E0502030303020204" pitchFamily="34" charset="0"/>
              </a:rPr>
              <a:t>regardless it is in the same network or different </a:t>
            </a:r>
            <a:r>
              <a:rPr lang="en-US" dirty="0" smtClean="0">
                <a:latin typeface="Candara" panose="020E0502030303020204" pitchFamily="34" charset="0"/>
              </a:rPr>
              <a:t>networks.</a:t>
            </a:r>
          </a:p>
          <a:p>
            <a:pPr indent="-46228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532130" indent="-53213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IP </a:t>
            </a:r>
            <a:r>
              <a:rPr lang="en-MY" dirty="0">
                <a:latin typeface="Candara" panose="020E0502030303020204" pitchFamily="34" charset="0"/>
              </a:rPr>
              <a:t>address is </a:t>
            </a:r>
            <a:r>
              <a:rPr lang="en-MY" dirty="0">
                <a:solidFill>
                  <a:srgbClr val="FF0000"/>
                </a:solidFill>
                <a:latin typeface="Candara" panose="020E0502030303020204" pitchFamily="34" charset="0"/>
              </a:rPr>
              <a:t>unique and used universally </a:t>
            </a:r>
            <a:r>
              <a:rPr lang="en-MY" dirty="0">
                <a:latin typeface="Candara" panose="020E0502030303020204" pitchFamily="34" charset="0"/>
              </a:rPr>
              <a:t>to define the connection of a host or router to the Internet.</a:t>
            </a:r>
          </a:p>
          <a:p>
            <a:pPr marL="900430" lvl="1" indent="-488950" algn="just">
              <a:buFont typeface="Wingdings" panose="05000000000000000000" pitchFamily="2" charset="2"/>
              <a:buChar char="Ø"/>
            </a:pPr>
            <a:r>
              <a:rPr lang="en-MY" dirty="0">
                <a:latin typeface="Candara" panose="020E0502030303020204" pitchFamily="34" charset="0"/>
              </a:rPr>
              <a:t>Unique     :  one and only one </a:t>
            </a:r>
            <a:r>
              <a:rPr lang="en-MY" dirty="0" smtClean="0">
                <a:latin typeface="Candara" panose="020E0502030303020204" pitchFamily="34" charset="0"/>
              </a:rPr>
              <a:t>identifier</a:t>
            </a:r>
          </a:p>
          <a:p>
            <a:pPr marL="900430" lvl="1" indent="-488950" algn="just">
              <a:buFont typeface="Wingdings" panose="05000000000000000000" pitchFamily="2" charset="2"/>
              <a:buChar char="Ø"/>
            </a:pPr>
            <a:r>
              <a:rPr lang="en-MY" dirty="0" smtClean="0">
                <a:latin typeface="Candara" panose="020E0502030303020204" pitchFamily="34" charset="0"/>
              </a:rPr>
              <a:t>Universal : The addressing system is accepted in the Internet world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 l="40000" t="34375" r="20625" b="22656"/>
          <a:stretch>
            <a:fillRect/>
          </a:stretch>
        </p:blipFill>
        <p:spPr bwMode="auto">
          <a:xfrm>
            <a:off x="685800" y="14478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6400800" y="2514600"/>
            <a:ext cx="1981200" cy="1676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0500" y="5207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Exercise (Communication Mode)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8600" y="2057400"/>
            <a:ext cx="19050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39375" t="33594" r="20625" b="22656"/>
          <a:stretch>
            <a:fillRect/>
          </a:stretch>
        </p:blipFill>
        <p:spPr bwMode="auto">
          <a:xfrm>
            <a:off x="609600" y="114300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1143000" y="4267200"/>
            <a:ext cx="1981200" cy="1676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477000" y="4114800"/>
            <a:ext cx="1981200" cy="1676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0" y="18288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 l="40625" t="34375" r="20625" b="22656"/>
          <a:stretch>
            <a:fillRect/>
          </a:stretch>
        </p:blipFill>
        <p:spPr bwMode="auto">
          <a:xfrm>
            <a:off x="381000" y="914400"/>
            <a:ext cx="82296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/>
          <p:cNvSpPr/>
          <p:nvPr/>
        </p:nvSpPr>
        <p:spPr>
          <a:xfrm>
            <a:off x="685800" y="2286000"/>
            <a:ext cx="1981200" cy="1676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477000" y="2286000"/>
            <a:ext cx="1981200" cy="1676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5800" y="4343400"/>
            <a:ext cx="1981200" cy="1676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581400" y="5029200"/>
            <a:ext cx="1981200" cy="1676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3200" y="4419600"/>
            <a:ext cx="1981200" cy="16764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33800" y="1600200"/>
            <a:ext cx="19050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81600" y="1143000"/>
            <a:ext cx="609600" cy="38100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IPv4 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2"/>
              </a:buBlip>
            </a:pPr>
            <a:r>
              <a:rPr lang="en-US" dirty="0" smtClean="0">
                <a:solidFill>
                  <a:srgbClr val="00B050"/>
                </a:solidFill>
              </a:rPr>
              <a:t>Public IP addresses</a:t>
            </a:r>
          </a:p>
          <a:p>
            <a:pPr marL="462280" indent="-462280">
              <a:buBlip>
                <a:blip r:embed="rId2"/>
              </a:buBlip>
            </a:pPr>
            <a:endParaRPr lang="en-US" dirty="0">
              <a:solidFill>
                <a:srgbClr val="00B050"/>
              </a:solidFill>
            </a:endParaRPr>
          </a:p>
          <a:p>
            <a:pPr marL="462280" indent="-462280">
              <a:buBlip>
                <a:blip r:embed="rId2"/>
              </a:buBlip>
            </a:pPr>
            <a:r>
              <a:rPr lang="en-US" dirty="0" smtClean="0">
                <a:solidFill>
                  <a:srgbClr val="00B050"/>
                </a:solidFill>
              </a:rPr>
              <a:t>Private IP addresses</a:t>
            </a:r>
          </a:p>
          <a:p>
            <a:pPr marL="462280" indent="-462280">
              <a:buBlip>
                <a:blip r:embed="rId2"/>
              </a:buBlip>
            </a:pPr>
            <a:endParaRPr lang="en-US" dirty="0">
              <a:solidFill>
                <a:srgbClr val="00B050"/>
              </a:solidFill>
            </a:endParaRPr>
          </a:p>
          <a:p>
            <a:pPr marL="462280" indent="-462280">
              <a:buBlip>
                <a:blip r:embed="rId2"/>
              </a:buBlip>
            </a:pPr>
            <a:r>
              <a:rPr lang="en-US" dirty="0" smtClean="0">
                <a:solidFill>
                  <a:srgbClr val="00B050"/>
                </a:solidFill>
              </a:rPr>
              <a:t>Special IP addresses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Public </a:t>
            </a:r>
            <a:r>
              <a:rPr lang="en-US" i="1" dirty="0" err="1" smtClean="0">
                <a:solidFill>
                  <a:srgbClr val="00B050"/>
                </a:solidFill>
              </a:rPr>
              <a:t>vs</a:t>
            </a:r>
            <a:r>
              <a:rPr lang="en-US" i="1" dirty="0" smtClean="0">
                <a:solidFill>
                  <a:srgbClr val="00B050"/>
                </a:solidFill>
              </a:rPr>
              <a:t> Private IPv4 address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i="1" u="sng" dirty="0" smtClean="0">
                <a:solidFill>
                  <a:srgbClr val="00B050"/>
                </a:solidFill>
                <a:latin typeface="Candara" panose="020E0502030303020204" pitchFamily="34" charset="0"/>
              </a:rPr>
              <a:t>Public Addresses</a:t>
            </a: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Unique</a:t>
            </a:r>
            <a:r>
              <a:rPr lang="en-US" dirty="0" smtClean="0">
                <a:latin typeface="Candara" panose="020E0502030303020204" pitchFamily="34" charset="0"/>
              </a:rPr>
              <a:t> IP </a:t>
            </a:r>
            <a:r>
              <a:rPr lang="en-MY" dirty="0" smtClean="0">
                <a:latin typeface="Candara" panose="020E0502030303020204" pitchFamily="34" charset="0"/>
              </a:rPr>
              <a:t>Addresses that are designed to be used in the hosts that are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publicly accessible from the Internet.</a:t>
            </a:r>
          </a:p>
          <a:p>
            <a:pPr marL="462280" indent="-462280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External IP </a:t>
            </a:r>
            <a:r>
              <a:rPr lang="en-MY" dirty="0" smtClean="0">
                <a:latin typeface="Candara" panose="020E0502030303020204" pitchFamily="34" charset="0"/>
              </a:rPr>
              <a:t>that is </a:t>
            </a:r>
            <a:r>
              <a:rPr lang="en-MY" dirty="0">
                <a:solidFill>
                  <a:srgbClr val="FF0000"/>
                </a:solidFill>
                <a:latin typeface="Candara" panose="020E0502030303020204" pitchFamily="34" charset="0"/>
              </a:rPr>
              <a:t>g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lobally routable </a:t>
            </a: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endParaRPr lang="en-MY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MY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>
              <a:buNone/>
            </a:pPr>
            <a:endParaRPr lang="en-MY" dirty="0" smtClean="0">
              <a:latin typeface="Candara" panose="020E0502030303020204" pitchFamily="34" charset="0"/>
            </a:endParaRPr>
          </a:p>
          <a:p>
            <a:pPr>
              <a:buNone/>
            </a:pP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458200" cy="4325112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MY" b="1" i="1" u="sng" dirty="0" smtClean="0">
                <a:solidFill>
                  <a:srgbClr val="00B050"/>
                </a:solidFill>
                <a:latin typeface="Candara" panose="020E0502030303020204" pitchFamily="34" charset="0"/>
              </a:rPr>
              <a:t>Private Address</a:t>
            </a: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IP addresses that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require limited or no Internet access.</a:t>
            </a:r>
            <a:r>
              <a:rPr lang="en-MY" dirty="0" smtClean="0">
                <a:latin typeface="Candara" panose="020E0502030303020204" pitchFamily="34" charset="0"/>
              </a:rPr>
              <a:t> </a:t>
            </a:r>
          </a:p>
          <a:p>
            <a:pPr marL="462280" indent="-462280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They are usually used in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private network (internal IP)</a:t>
            </a:r>
          </a:p>
          <a:p>
            <a:pPr marL="462280" indent="-462280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 private address blocks are: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10.0.0.0 to 10.255.255.255 (10.0.0.0/8) Class A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172.16.0.0 to 172.31.255.255 (172.16.0.0/12) Class B</a:t>
            </a:r>
          </a:p>
          <a:p>
            <a:pPr lvl="1"/>
            <a:r>
              <a:rPr lang="en-US" dirty="0" smtClean="0">
                <a:solidFill>
                  <a:srgbClr val="00B050"/>
                </a:solidFill>
              </a:rPr>
              <a:t>192.168.0.0 to 192.168.255.255 (192.168.0.0/16) Class C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Private IP addresses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can be duplicated </a:t>
            </a:r>
            <a:r>
              <a:rPr lang="en-MY" dirty="0" smtClean="0">
                <a:latin typeface="Candara" panose="020E0502030303020204" pitchFamily="34" charset="0"/>
              </a:rPr>
              <a:t>in different networks.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Packets using these addresses as the source or destination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should not appear on the public Internet. 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 router or firewall device of the network will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block or translate </a:t>
            </a:r>
            <a:r>
              <a:rPr lang="en-MY" dirty="0" smtClean="0">
                <a:latin typeface="Candara" panose="020E0502030303020204" pitchFamily="34" charset="0"/>
              </a:rPr>
              <a:t>(NAT) these addresses </a:t>
            </a:r>
            <a:r>
              <a:rPr lang="en-MY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non-routable addresses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8750" t="28906" b="15625"/>
          <a:stretch>
            <a:fillRect/>
          </a:stretch>
        </p:blipFill>
        <p:spPr bwMode="auto">
          <a:xfrm>
            <a:off x="609600" y="1066800"/>
            <a:ext cx="8001000" cy="5410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Special IPv4 Address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There are certain addresses that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cannot be assigned to hosts. (non-usable IP)</a:t>
            </a:r>
          </a:p>
          <a:p>
            <a:pPr marL="462280" indent="-462280" algn="just">
              <a:buBlip>
                <a:blip r:embed="rId3"/>
              </a:buBlip>
            </a:pPr>
            <a:endParaRPr lang="en-MY" i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754380" lvl="1" indent="-46228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Network and Broadcast Addresses</a:t>
            </a:r>
          </a:p>
          <a:p>
            <a:pPr marL="754380" lvl="1" indent="-46228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Default route</a:t>
            </a:r>
          </a:p>
          <a:p>
            <a:pPr marL="754380" lvl="1" indent="-46228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Loopback</a:t>
            </a:r>
            <a:endParaRPr lang="en-US" i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754380" lvl="1" indent="-46228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Link-Local Addresses</a:t>
            </a:r>
          </a:p>
          <a:p>
            <a:pPr marL="754380" lvl="1" indent="-462280" algn="just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TEST-NET Addresses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Network and Broadcast Addresses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 algn="just">
              <a:buBlip>
                <a:blip r:embed="rId2"/>
              </a:buBlip>
            </a:pP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First and last addresses </a:t>
            </a:r>
            <a:r>
              <a:rPr lang="en-MY" dirty="0" smtClean="0">
                <a:latin typeface="Candara" panose="020E0502030303020204" pitchFamily="34" charset="0"/>
              </a:rPr>
              <a:t>of a network cannot be assigned to hosts.</a:t>
            </a:r>
          </a:p>
          <a:p>
            <a:pPr marL="462280" indent="-462280" algn="just">
              <a:buBlip>
                <a:blip r:embed="rId2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2"/>
              </a:buBlip>
            </a:pPr>
            <a:r>
              <a:rPr lang="en-MY" dirty="0" err="1" smtClean="0">
                <a:latin typeface="Candara" panose="020E0502030303020204" pitchFamily="34" charset="0"/>
              </a:rPr>
              <a:t>Eg</a:t>
            </a:r>
            <a:r>
              <a:rPr lang="en-MY" dirty="0" smtClean="0">
                <a:latin typeface="Candara" panose="020E0502030303020204" pitchFamily="34" charset="0"/>
              </a:rPr>
              <a:t>. 192.168.1.0 /24 (network address)</a:t>
            </a:r>
          </a:p>
          <a:p>
            <a:pPr algn="just">
              <a:buNone/>
            </a:pPr>
            <a:r>
              <a:rPr lang="en-MY" dirty="0" smtClean="0">
                <a:latin typeface="Candara" panose="020E0502030303020204" pitchFamily="34" charset="0"/>
              </a:rPr>
              <a:t>		192.168.1.255 /24 (broadcast address)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IPv4 address in 32-bit format is not easy to remember. Hence, it is represented in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4 segments of decimal number, separated by  dots “.”</a:t>
            </a:r>
          </a:p>
          <a:p>
            <a:pPr algn="just"/>
            <a:endParaRPr lang="en-US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just">
              <a:buNone/>
            </a:pPr>
            <a:endParaRPr lang="en-US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just">
              <a:buNone/>
            </a:pP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62200" y="3886200"/>
            <a:ext cx="40719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>
                <a:solidFill>
                  <a:srgbClr val="00B050"/>
                </a:solidFill>
                <a:latin typeface="Candara" panose="020E0502030303020204" pitchFamily="34" charset="0"/>
              </a:rPr>
              <a:t>192.168.1.1</a:t>
            </a:r>
            <a:endParaRPr lang="en-US" sz="6000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5334000"/>
            <a:ext cx="765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70C0"/>
                </a:solidFill>
                <a:latin typeface="Candara" panose="020E0502030303020204" pitchFamily="34" charset="0"/>
              </a:rPr>
              <a:t>11000000   10101000   00000001   00000001</a:t>
            </a:r>
            <a:endParaRPr lang="en-US" sz="3200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33800" y="6324600"/>
            <a:ext cx="2135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4 Octets with no “.”</a:t>
            </a:r>
            <a:endParaRPr lang="en-US" b="1" dirty="0">
              <a:latin typeface="Candara" panose="020E0502030303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1828800" y="5867400"/>
            <a:ext cx="1600200" cy="6096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10800000">
            <a:off x="3200408" y="5867400"/>
            <a:ext cx="838193" cy="381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9200" y="5867400"/>
            <a:ext cx="481486" cy="457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3"/>
          </p:cNvCxnSpPr>
          <p:nvPr/>
        </p:nvCxnSpPr>
        <p:spPr>
          <a:xfrm flipV="1">
            <a:off x="5869321" y="5867400"/>
            <a:ext cx="1369679" cy="6418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043863" y="4209365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Decimal form</a:t>
            </a:r>
            <a:endParaRPr lang="en-US" b="1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0957" y="6292334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latin typeface="Candara" panose="020E0502030303020204" pitchFamily="34" charset="0"/>
              </a:rPr>
              <a:t>Binary form</a:t>
            </a:r>
            <a:endParaRPr lang="en-US" b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2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Default route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A packet forwarding route </a:t>
            </a:r>
            <a:r>
              <a:rPr lang="en-US" altLang="en-MY" dirty="0" smtClean="0">
                <a:latin typeface="Candara" panose="020E0502030303020204" pitchFamily="34" charset="0"/>
              </a:rPr>
              <a:t>that will be used </a:t>
            </a:r>
            <a:r>
              <a:rPr lang="en-MY" dirty="0" smtClean="0">
                <a:latin typeface="Candara" panose="020E0502030303020204" pitchFamily="34" charset="0"/>
              </a:rPr>
              <a:t>when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no other matched routes</a:t>
            </a:r>
            <a:r>
              <a:rPr lang="en-MY" dirty="0" smtClean="0">
                <a:latin typeface="Candara" panose="020E0502030303020204" pitchFamily="34" charset="0"/>
              </a:rPr>
              <a:t> can be found  in a routing table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0.0.0.0 /0</a:t>
            </a:r>
          </a:p>
          <a:p>
            <a:pPr marL="462280" indent="-462280" algn="just">
              <a:buBlip>
                <a:blip r:embed="rId3"/>
              </a:buBlip>
            </a:pPr>
            <a:endParaRPr lang="en-MY" i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i="1" dirty="0" smtClean="0">
                <a:latin typeface="Candara" panose="020E0502030303020204" pitchFamily="34" charset="0"/>
                <a:sym typeface="Wingdings" panose="05000000000000000000" pitchFamily="2" charset="2"/>
              </a:rPr>
              <a:t>The address is </a:t>
            </a:r>
            <a:r>
              <a:rPr lang="en-US" i="1" dirty="0" smtClean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non-routable </a:t>
            </a:r>
            <a:r>
              <a:rPr lang="en-US" i="1" dirty="0" smtClean="0">
                <a:latin typeface="Candara" panose="020E0502030303020204" pitchFamily="34" charset="0"/>
                <a:sym typeface="Wingdings" panose="05000000000000000000" pitchFamily="2" charset="2"/>
              </a:rPr>
              <a:t>on the global internet</a:t>
            </a:r>
            <a:endParaRPr lang="en-US" i="1" dirty="0" smtClean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Loopback </a:t>
            </a:r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A special address that hosts use to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direct traffic to itself</a:t>
            </a:r>
            <a:r>
              <a:rPr lang="en-MY" dirty="0">
                <a:latin typeface="Candara" panose="020E0502030303020204" pitchFamily="34" charset="0"/>
              </a:rPr>
              <a:t> </a:t>
            </a:r>
            <a:r>
              <a:rPr lang="en-MY" dirty="0" smtClean="0">
                <a:latin typeface="Candara" panose="020E0502030303020204" pitchFamily="34" charset="0"/>
              </a:rPr>
              <a:t>(ping itself)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Usually use for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testing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TCP/IP configuration </a:t>
            </a:r>
            <a:r>
              <a:rPr lang="en-US" dirty="0" smtClean="0">
                <a:latin typeface="Candara" panose="020E0502030303020204" pitchFamily="34" charset="0"/>
              </a:rPr>
              <a:t>whether it is operational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127.0.0.1 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to 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127.255.255.254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127.0.0.0 /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8)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MY" i="1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i="1" dirty="0">
                <a:latin typeface="Candara" panose="020E0502030303020204" pitchFamily="34" charset="0"/>
                <a:sym typeface="Wingdings" panose="05000000000000000000" pitchFamily="2" charset="2"/>
              </a:rPr>
              <a:t>The address is </a:t>
            </a:r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non-routable </a:t>
            </a:r>
            <a:r>
              <a:rPr lang="en-US" i="1" dirty="0" smtClean="0">
                <a:latin typeface="Candara" panose="020E0502030303020204" pitchFamily="34" charset="0"/>
                <a:sym typeface="Wingdings" panose="05000000000000000000" pitchFamily="2" charset="2"/>
              </a:rPr>
              <a:t>on the global internet</a:t>
            </a:r>
            <a:endParaRPr lang="en-US" i="1" dirty="0">
              <a:latin typeface="Candara" panose="020E0502030303020204" pitchFamily="34" charset="0"/>
            </a:endParaRPr>
          </a:p>
          <a:p>
            <a:pPr algn="just"/>
            <a:endParaRPr lang="en-MY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Link-Local Addresses</a:t>
            </a:r>
            <a:endParaRPr lang="en-US" i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Addresses that can be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automatically assigned to the local host </a:t>
            </a:r>
            <a:r>
              <a:rPr lang="en-MY" dirty="0">
                <a:solidFill>
                  <a:srgbClr val="FF0000"/>
                </a:solidFill>
                <a:latin typeface="Candara" panose="020E0502030303020204" pitchFamily="34" charset="0"/>
              </a:rPr>
              <a:t>(self-assigned) </a:t>
            </a:r>
            <a:r>
              <a:rPr lang="en-MY" dirty="0" smtClean="0">
                <a:latin typeface="Candara" panose="020E0502030303020204" pitchFamily="34" charset="0"/>
              </a:rPr>
              <a:t>by the operating system when service of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DHCP is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absent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Aka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Automatic Private IP Addressing (APIPA)</a:t>
            </a:r>
            <a:endParaRPr lang="en-MY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169.254.0.1 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to 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169.254.255.254 (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169.254.0.0 /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16)</a:t>
            </a:r>
          </a:p>
          <a:p>
            <a:pPr marL="462280" indent="-462280" algn="just">
              <a:buBlip>
                <a:blip r:embed="rId3"/>
              </a:buBlip>
            </a:pPr>
            <a:endParaRPr lang="en-US" i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i="1" dirty="0">
                <a:latin typeface="Candara" panose="020E0502030303020204" pitchFamily="34" charset="0"/>
                <a:sym typeface="Wingdings" panose="05000000000000000000" pitchFamily="2" charset="2"/>
              </a:rPr>
              <a:t>The address is </a:t>
            </a:r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non-routable </a:t>
            </a:r>
            <a:r>
              <a:rPr lang="en-US" i="1" dirty="0">
                <a:latin typeface="Candara" panose="020E0502030303020204" pitchFamily="34" charset="0"/>
                <a:sym typeface="Wingdings" panose="05000000000000000000" pitchFamily="2" charset="2"/>
              </a:rPr>
              <a:t>on the global internet</a:t>
            </a:r>
            <a:endParaRPr lang="en-US" i="1" dirty="0">
              <a:latin typeface="Candara" panose="020E0502030303020204" pitchFamily="34" charset="0"/>
            </a:endParaRPr>
          </a:p>
          <a:p>
            <a:pPr algn="just"/>
            <a:endParaRPr lang="en-MY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algn="just"/>
            <a:endParaRPr lang="en-MY" dirty="0" smtClean="0">
              <a:latin typeface="Candara" panose="020E0502030303020204" pitchFamily="34" charset="0"/>
            </a:endParaRPr>
          </a:p>
          <a:p>
            <a:pPr algn="just"/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TEST-NET Addresses</a:t>
            </a:r>
            <a:endParaRPr lang="en-US" i="1" dirty="0">
              <a:solidFill>
                <a:srgbClr val="00B050"/>
              </a:solidFill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Set aside for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teaching and learning purposes</a:t>
            </a:r>
            <a:r>
              <a:rPr lang="en-MY" dirty="0" smtClean="0">
                <a:latin typeface="Candara" panose="020E0502030303020204" pitchFamily="34" charset="0"/>
              </a:rPr>
              <a:t>. </a:t>
            </a:r>
          </a:p>
          <a:p>
            <a:pPr marL="462280" indent="-462280">
              <a:buBlip>
                <a:blip r:embed="rId3"/>
              </a:buBlip>
            </a:pPr>
            <a:endParaRPr lang="en-MY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solidFill>
                  <a:srgbClr val="00B050"/>
                </a:solidFill>
              </a:rPr>
              <a:t>192.0.2.0 </a:t>
            </a:r>
            <a:r>
              <a:rPr lang="en-US" dirty="0">
                <a:solidFill>
                  <a:srgbClr val="00B050"/>
                </a:solidFill>
              </a:rPr>
              <a:t>to </a:t>
            </a:r>
            <a:r>
              <a:rPr lang="en-US" dirty="0" smtClean="0">
                <a:solidFill>
                  <a:srgbClr val="00B050"/>
                </a:solidFill>
              </a:rPr>
              <a:t>192.0.2.255 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 smtClean="0">
                <a:solidFill>
                  <a:srgbClr val="00B050"/>
                </a:solidFill>
              </a:rPr>
              <a:t>192.0.2.0/24)</a:t>
            </a:r>
          </a:p>
          <a:p>
            <a:pPr marL="462280" indent="-462280">
              <a:buBlip>
                <a:blip r:embed="rId3"/>
              </a:buBlip>
            </a:pPr>
            <a:endParaRPr lang="en-MY" i="1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i="1" dirty="0">
                <a:latin typeface="Candara" panose="020E0502030303020204" pitchFamily="34" charset="0"/>
                <a:sym typeface="Wingdings" panose="05000000000000000000" pitchFamily="2" charset="2"/>
              </a:rPr>
              <a:t>The address is </a:t>
            </a:r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non-routable </a:t>
            </a:r>
            <a:r>
              <a:rPr lang="en-US" i="1" dirty="0">
                <a:latin typeface="Candara" panose="020E0502030303020204" pitchFamily="34" charset="0"/>
                <a:sym typeface="Wingdings" panose="05000000000000000000" pitchFamily="2" charset="2"/>
              </a:rPr>
              <a:t>on the global internet</a:t>
            </a:r>
            <a:endParaRPr lang="en-US" i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48125" t="30469" r="1875" b="16406"/>
          <a:stretch>
            <a:fillRect/>
          </a:stretch>
        </p:blipFill>
        <p:spPr bwMode="auto">
          <a:xfrm>
            <a:off x="381000" y="914400"/>
            <a:ext cx="8382000" cy="5562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Depending on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size of the network</a:t>
            </a:r>
            <a:r>
              <a:rPr lang="en-MY" dirty="0" smtClean="0">
                <a:latin typeface="Candara" panose="020E0502030303020204" pitchFamily="34" charset="0"/>
              </a:rPr>
              <a:t>, IP-based networks are initially (abandoned in the late 1990s and replaced by </a:t>
            </a:r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classless addressing</a:t>
            </a:r>
            <a:r>
              <a:rPr lang="en-MY" dirty="0" smtClean="0">
                <a:latin typeface="Candara" panose="020E0502030303020204" pitchFamily="34" charset="0"/>
              </a:rPr>
              <a:t>)</a:t>
            </a:r>
            <a:r>
              <a:rPr lang="en-MY" dirty="0" smtClean="0"/>
              <a:t> </a:t>
            </a:r>
            <a:r>
              <a:rPr lang="en-MY" dirty="0" smtClean="0">
                <a:latin typeface="Candara" panose="020E0502030303020204" pitchFamily="34" charset="0"/>
              </a:rPr>
              <a:t>divided into five classes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(classful addressing)</a:t>
            </a:r>
            <a:r>
              <a:rPr lang="en-MY" dirty="0" smtClean="0">
                <a:latin typeface="Candara" panose="020E0502030303020204" pitchFamily="34" charset="0"/>
              </a:rPr>
              <a:t>. 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>
              <a:solidFill>
                <a:srgbClr val="00B0F0"/>
              </a:solidFill>
              <a:latin typeface="Candara" panose="020E0502030303020204" pitchFamily="34" charset="0"/>
            </a:endParaRPr>
          </a:p>
          <a:p>
            <a:pPr marL="754380" lvl="1" indent="-462280" algn="just">
              <a:buBlip>
                <a:blip r:embed="rId3"/>
              </a:buBlip>
            </a:pPr>
            <a:r>
              <a:rPr lang="en-MY" dirty="0" smtClean="0">
                <a:solidFill>
                  <a:srgbClr val="00B0F0"/>
                </a:solidFill>
                <a:latin typeface="Candara" panose="020E0502030303020204" pitchFamily="34" charset="0"/>
              </a:rPr>
              <a:t>Class A</a:t>
            </a:r>
          </a:p>
          <a:p>
            <a:pPr marL="754380" lvl="1" indent="-462280" algn="just">
              <a:buBlip>
                <a:blip r:embed="rId3"/>
              </a:buBlip>
            </a:pPr>
            <a:r>
              <a:rPr lang="en-MY" dirty="0" smtClean="0">
                <a:solidFill>
                  <a:srgbClr val="00B0F0"/>
                </a:solidFill>
                <a:latin typeface="Candara" panose="020E0502030303020204" pitchFamily="34" charset="0"/>
              </a:rPr>
              <a:t>Class B</a:t>
            </a:r>
          </a:p>
          <a:p>
            <a:pPr marL="754380" lvl="1" indent="-462280" algn="just">
              <a:buBlip>
                <a:blip r:embed="rId3"/>
              </a:buBlip>
            </a:pPr>
            <a:r>
              <a:rPr lang="en-MY" dirty="0" smtClean="0">
                <a:solidFill>
                  <a:srgbClr val="00B0F0"/>
                </a:solidFill>
                <a:latin typeface="Candara" panose="020E0502030303020204" pitchFamily="34" charset="0"/>
              </a:rPr>
              <a:t>Class C </a:t>
            </a:r>
          </a:p>
          <a:p>
            <a:pPr marL="754380" lvl="1" indent="-46228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Class D (multicast) and E (for experimental)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Class A networks are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mega monster networks </a:t>
            </a:r>
            <a:r>
              <a:rPr lang="en-MY" dirty="0" smtClean="0">
                <a:latin typeface="Candara" panose="020E0502030303020204" pitchFamily="34" charset="0"/>
              </a:rPr>
              <a:t>with up to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16 million plus </a:t>
            </a:r>
            <a:r>
              <a:rPr lang="en-MY" dirty="0" smtClean="0">
                <a:latin typeface="Candara" panose="020E0502030303020204" pitchFamily="34" charset="0"/>
              </a:rPr>
              <a:t>nodes. </a:t>
            </a:r>
          </a:p>
          <a:p>
            <a:pPr marL="462280" indent="-462280">
              <a:buBlip>
                <a:blip r:embed="rId3"/>
              </a:buBlip>
            </a:pPr>
            <a:endParaRPr lang="en-MY" i="1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It uses fixed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/8 prefix </a:t>
            </a:r>
            <a:r>
              <a:rPr lang="en-MY" dirty="0" smtClean="0">
                <a:latin typeface="Candara" panose="020E0502030303020204" pitchFamily="34" charset="0"/>
              </a:rPr>
              <a:t>to indicate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 address</a:t>
            </a:r>
            <a:r>
              <a:rPr lang="en-MY" dirty="0" smtClean="0">
                <a:latin typeface="Candara" panose="020E0502030303020204" pitchFamily="34" charset="0"/>
              </a:rPr>
              <a:t>. </a:t>
            </a:r>
            <a:endParaRPr lang="en-MY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endParaRPr lang="en-MY" dirty="0" smtClean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most significant bit </a:t>
            </a:r>
            <a:r>
              <a:rPr lang="en-MY" dirty="0" smtClean="0">
                <a:latin typeface="Candara" panose="020E0502030303020204" pitchFamily="34" charset="0"/>
              </a:rPr>
              <a:t>of the high-order octet must be a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“0”</a:t>
            </a:r>
            <a:r>
              <a:rPr lang="en-MY" dirty="0" smtClean="0">
                <a:latin typeface="Candara" panose="020E0502030303020204" pitchFamily="34" charset="0"/>
              </a:rPr>
              <a:t>. </a:t>
            </a:r>
          </a:p>
          <a:p>
            <a:endParaRPr lang="en-MY" dirty="0" smtClean="0">
              <a:latin typeface="Candara" panose="020E0502030303020204" pitchFamily="34" charset="0"/>
            </a:endParaRPr>
          </a:p>
          <a:p>
            <a:pPr algn="ctr">
              <a:buNone/>
            </a:pPr>
            <a:r>
              <a:rPr lang="en-MY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0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nnnnnnn</a:t>
            </a:r>
            <a:r>
              <a:rPr lang="en-MY" dirty="0" smtClean="0">
                <a:latin typeface="Candara" panose="020E0502030303020204" pitchFamily="34" charset="0"/>
              </a:rPr>
              <a:t>.</a:t>
            </a:r>
            <a:r>
              <a:rPr lang="en-MY" dirty="0" smtClean="0">
                <a:solidFill>
                  <a:srgbClr val="FFC000"/>
                </a:solidFill>
                <a:latin typeface="Candara" panose="020E0502030303020204" pitchFamily="34" charset="0"/>
              </a:rPr>
              <a:t>hhhhhhhh.hhhhhhhh.hhhhhhhh</a:t>
            </a:r>
          </a:p>
          <a:p>
            <a:endParaRPr lang="en-MY" dirty="0" smtClean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This meant that there were only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128 possible class A networks</a:t>
            </a:r>
            <a:r>
              <a:rPr lang="en-MY" dirty="0" smtClean="0">
                <a:latin typeface="Candara" panose="020E0502030303020204" pitchFamily="34" charset="0"/>
              </a:rPr>
              <a:t>, </a:t>
            </a:r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0.0.0.0/8 to 127.0.0.0/8</a:t>
            </a:r>
            <a:r>
              <a:rPr lang="en-MY" i="1" dirty="0" smtClean="0">
                <a:latin typeface="Candara" panose="020E0502030303020204" pitchFamily="34" charset="0"/>
              </a:rPr>
              <a:t> </a:t>
            </a:r>
            <a:endParaRPr lang="en-US" i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19600" y="2590800"/>
            <a:ext cx="3373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i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 (why is it 16 millions plus nodes ?)</a:t>
            </a:r>
            <a:endParaRPr lang="en-MY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0237" y="6265762"/>
            <a:ext cx="3716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i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 (why is it 128 class A networks only? )</a:t>
            </a:r>
            <a:endParaRPr lang="en-MY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2280" indent="-462280" algn="just">
              <a:buBlip>
                <a:blip r:embed="rId2"/>
              </a:buBlip>
            </a:pPr>
            <a:r>
              <a:rPr lang="en-US" dirty="0" smtClean="0">
                <a:latin typeface="Candara" panose="020E0502030303020204" pitchFamily="34" charset="0"/>
              </a:rPr>
              <a:t>Only large organizations such as the </a:t>
            </a:r>
            <a:r>
              <a:rPr lang="en-US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military, government agencies, universities, and large corporations</a:t>
            </a:r>
            <a:r>
              <a:rPr lang="en-US" dirty="0" smtClean="0">
                <a:latin typeface="Candara" panose="020E0502030303020204" pitchFamily="34" charset="0"/>
              </a:rPr>
              <a:t> are assigned with class A addresses. </a:t>
            </a:r>
            <a:endParaRPr lang="en-US" i="1" dirty="0" smtClean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2"/>
              </a:buBlip>
            </a:pPr>
            <a:endParaRPr lang="en-US" i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B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Class B networks are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smaller networks </a:t>
            </a:r>
            <a:r>
              <a:rPr lang="en-MY" dirty="0" smtClean="0">
                <a:latin typeface="Candara" panose="020E0502030303020204" pitchFamily="34" charset="0"/>
              </a:rPr>
              <a:t>in comparison because they can have only about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65,000 </a:t>
            </a:r>
            <a:r>
              <a:rPr lang="en-MY" dirty="0" smtClean="0">
                <a:latin typeface="Candara" panose="020E0502030303020204" pitchFamily="34" charset="0"/>
              </a:rPr>
              <a:t>nodes. </a:t>
            </a:r>
          </a:p>
          <a:p>
            <a:pPr marL="462280" indent="-462280">
              <a:buBlip>
                <a:blip r:embed="rId3"/>
              </a:buBlip>
            </a:pPr>
            <a:endParaRPr lang="en-MY" i="1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It uses the two high-order octets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(/16 prefix) </a:t>
            </a:r>
            <a:r>
              <a:rPr lang="en-MY" dirty="0" smtClean="0">
                <a:latin typeface="Candara" panose="020E0502030303020204" pitchFamily="34" charset="0"/>
              </a:rPr>
              <a:t>to indicate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 address</a:t>
            </a:r>
            <a:r>
              <a:rPr lang="en-MY" dirty="0" smtClean="0">
                <a:latin typeface="Candara" panose="020E0502030303020204" pitchFamily="34" charset="0"/>
              </a:rPr>
              <a:t>.</a:t>
            </a:r>
          </a:p>
          <a:p>
            <a:pPr marL="462280" indent="-462280">
              <a:buBlip>
                <a:blip r:embed="rId3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For class B addresses,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most significant two bits </a:t>
            </a:r>
            <a:r>
              <a:rPr lang="en-MY" dirty="0" smtClean="0">
                <a:latin typeface="Candara" panose="020E0502030303020204" pitchFamily="34" charset="0"/>
              </a:rPr>
              <a:t>of the high-order octet were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“10”</a:t>
            </a:r>
            <a:r>
              <a:rPr lang="en-MY" dirty="0" smtClean="0">
                <a:latin typeface="Candara" panose="020E0502030303020204" pitchFamily="34" charset="0"/>
              </a:rPr>
              <a:t>. </a:t>
            </a:r>
          </a:p>
          <a:p>
            <a:endParaRPr lang="en-MY" dirty="0" smtClean="0">
              <a:latin typeface="Candara" panose="020E0502030303020204" pitchFamily="34" charset="0"/>
            </a:endParaRPr>
          </a:p>
          <a:p>
            <a:pPr algn="ctr">
              <a:buNone/>
            </a:pPr>
            <a:r>
              <a:rPr lang="en-MY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	10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nnnnnn.nnnnnnnn</a:t>
            </a:r>
            <a:r>
              <a:rPr lang="en-MY" dirty="0" smtClean="0">
                <a:solidFill>
                  <a:srgbClr val="FFC000"/>
                </a:solidFill>
                <a:latin typeface="Candara" panose="020E0502030303020204" pitchFamily="34" charset="0"/>
              </a:rPr>
              <a:t>.hhhhhhhh.hhhhhhhh</a:t>
            </a:r>
          </a:p>
          <a:p>
            <a:endParaRPr lang="en-MY" dirty="0" smtClean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Network addresses will range from </a:t>
            </a:r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128.0.0.0/16 to 191.255.0.0/16</a:t>
            </a:r>
            <a:r>
              <a:rPr lang="en-MY" i="1" dirty="0" smtClean="0">
                <a:latin typeface="Candara" panose="020E0502030303020204" pitchFamily="34" charset="0"/>
              </a:rPr>
              <a:t>.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(&gt;16k Class B networks</a:t>
            </a:r>
            <a:r>
              <a:rPr lang="en-MY" dirty="0">
                <a:solidFill>
                  <a:srgbClr val="FF0000"/>
                </a:solidFill>
                <a:latin typeface="Candara" panose="020E0502030303020204" pitchFamily="34" charset="0"/>
              </a:rPr>
              <a:t>)</a:t>
            </a:r>
            <a:endParaRPr lang="en-US" i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79429" y="2819400"/>
            <a:ext cx="2300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i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 (why is it 65k nodes ?)</a:t>
            </a:r>
            <a:endParaRPr lang="en-MY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6096000"/>
            <a:ext cx="2720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i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 (why is it &gt;16k networks ?)</a:t>
            </a:r>
            <a:endParaRPr lang="en-MY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 algn="just">
              <a:buBlip>
                <a:blip r:embed="rId2"/>
              </a:buBlip>
            </a:pPr>
            <a:r>
              <a:rPr lang="en-US" dirty="0" smtClean="0">
                <a:latin typeface="Candara" panose="020E0502030303020204" pitchFamily="34" charset="0"/>
              </a:rPr>
              <a:t>Class B addresses are assigned to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large organizations</a:t>
            </a:r>
            <a:r>
              <a:rPr lang="en-US" dirty="0" smtClean="0">
                <a:latin typeface="Candara" panose="020E0502030303020204" pitchFamily="34" charset="0"/>
              </a:rPr>
              <a:t> including corporations (such as Cisco, government agencies, and school districts).</a:t>
            </a:r>
          </a:p>
          <a:p>
            <a:pPr marL="462280" indent="-462280">
              <a:buBlip>
                <a:blip r:embed="rId2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Decimal </a:t>
            </a:r>
            <a:r>
              <a:rPr lang="en-US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 Binary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(division method)</a:t>
            </a:r>
          </a:p>
          <a:p>
            <a:pPr>
              <a:buNone/>
            </a:pPr>
            <a:endParaRPr lang="en-US" dirty="0" smtClean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dirty="0" smtClean="0">
                <a:solidFill>
                  <a:srgbClr val="00B0F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	</a:t>
            </a:r>
            <a:r>
              <a:rPr lang="en-US" i="1" dirty="0" smtClean="0">
                <a:solidFill>
                  <a:srgbClr val="00B0F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64 to binary ?    </a:t>
            </a:r>
            <a:r>
              <a:rPr lang="en-US" i="1" dirty="0" smtClean="0">
                <a:solidFill>
                  <a:srgbClr val="92D05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0100 0000</a:t>
            </a:r>
            <a:r>
              <a:rPr lang="en-US" sz="1400" i="1" dirty="0" smtClean="0">
                <a:solidFill>
                  <a:srgbClr val="92D05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2</a:t>
            </a:r>
            <a:endParaRPr lang="en-US" i="1" dirty="0" smtClean="0">
              <a:solidFill>
                <a:srgbClr val="92D050"/>
              </a:solidFill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>
              <a:buNone/>
            </a:pPr>
            <a:endParaRPr lang="en-US" dirty="0" smtClean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  <a:sym typeface="Wingdings" panose="05000000000000000000" pitchFamily="2" charset="2"/>
              </a:rPr>
              <a:t>Binary  Decimal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(multiply with the weight)</a:t>
            </a:r>
          </a:p>
          <a:p>
            <a:pPr>
              <a:buNone/>
            </a:pPr>
            <a:endParaRPr lang="en-US" dirty="0" smtClean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  <a:sym typeface="Wingdings" panose="05000000000000000000" pitchFamily="2" charset="2"/>
              </a:rPr>
              <a:t>	</a:t>
            </a:r>
            <a:r>
              <a:rPr lang="en-US" i="1" dirty="0" smtClean="0">
                <a:solidFill>
                  <a:srgbClr val="00B0F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1100 0011</a:t>
            </a:r>
            <a:r>
              <a:rPr lang="en-US" sz="1400" i="1" dirty="0" smtClean="0">
                <a:solidFill>
                  <a:srgbClr val="00B0F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2</a:t>
            </a:r>
            <a:r>
              <a:rPr lang="en-US" i="1" dirty="0" smtClean="0">
                <a:solidFill>
                  <a:srgbClr val="00B0F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 to decimal ?   </a:t>
            </a:r>
            <a:r>
              <a:rPr lang="en-US" i="1" dirty="0" smtClean="0">
                <a:solidFill>
                  <a:srgbClr val="92D05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195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C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62280" indent="-462280">
              <a:buBlip>
                <a:blip r:embed="rId2"/>
              </a:buBlip>
            </a:pPr>
            <a:r>
              <a:rPr lang="en-MY" dirty="0" smtClean="0">
                <a:latin typeface="Candara" panose="020E0502030303020204" pitchFamily="34" charset="0"/>
              </a:rPr>
              <a:t>These are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baby networks </a:t>
            </a:r>
            <a:r>
              <a:rPr lang="en-MY" dirty="0" smtClean="0">
                <a:latin typeface="Candara" panose="020E0502030303020204" pitchFamily="34" charset="0"/>
              </a:rPr>
              <a:t>that can have only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254 nodes (2</a:t>
            </a:r>
            <a:r>
              <a:rPr lang="en-MY" baseline="300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8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) </a:t>
            </a:r>
            <a:r>
              <a:rPr lang="en-MY" dirty="0" smtClean="0">
                <a:latin typeface="Candara" panose="020E0502030303020204" pitchFamily="34" charset="0"/>
              </a:rPr>
              <a:t>at the maximum </a:t>
            </a:r>
            <a:endParaRPr lang="en-MY" i="1" dirty="0" smtClean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2"/>
              </a:buBlip>
            </a:pPr>
            <a:endParaRPr lang="en-MY" i="1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2"/>
              </a:buBlip>
            </a:pPr>
            <a:r>
              <a:rPr lang="en-MY" dirty="0" smtClean="0">
                <a:latin typeface="Candara" panose="020E0502030303020204" pitchFamily="34" charset="0"/>
              </a:rPr>
              <a:t>Class C address blocks used a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/24 prefix </a:t>
            </a:r>
            <a:r>
              <a:rPr lang="en-MY" dirty="0" smtClean="0">
                <a:latin typeface="Candara" panose="020E0502030303020204" pitchFamily="34" charset="0"/>
              </a:rPr>
              <a:t>(how many octet?)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MY" dirty="0" smtClean="0">
                <a:latin typeface="Candara" panose="020E0502030303020204" pitchFamily="34" charset="0"/>
              </a:rPr>
              <a:t>to indicate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 address</a:t>
            </a:r>
            <a:r>
              <a:rPr lang="en-MY" dirty="0" smtClean="0">
                <a:latin typeface="Candara" panose="020E0502030303020204" pitchFamily="34" charset="0"/>
              </a:rPr>
              <a:t>. </a:t>
            </a:r>
          </a:p>
          <a:p>
            <a:pPr marL="462280" indent="-462280">
              <a:buBlip>
                <a:blip r:embed="rId2"/>
              </a:buBlip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2"/>
              </a:buBlip>
            </a:pPr>
            <a:r>
              <a:rPr lang="en-MY" dirty="0" smtClean="0">
                <a:latin typeface="Candara" panose="020E0502030303020204" pitchFamily="34" charset="0"/>
              </a:rPr>
              <a:t>For Class C addresses,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most significant three bits </a:t>
            </a:r>
            <a:r>
              <a:rPr lang="en-MY" dirty="0" smtClean="0">
                <a:latin typeface="Candara" panose="020E0502030303020204" pitchFamily="34" charset="0"/>
              </a:rPr>
              <a:t>of the high-order octet were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“110”</a:t>
            </a:r>
            <a:r>
              <a:rPr lang="en-MY" dirty="0" smtClean="0">
                <a:latin typeface="Candara" panose="020E0502030303020204" pitchFamily="34" charset="0"/>
              </a:rPr>
              <a:t>. </a:t>
            </a:r>
          </a:p>
          <a:p>
            <a:endParaRPr lang="en-MY" dirty="0" smtClean="0">
              <a:latin typeface="Candara" panose="020E0502030303020204" pitchFamily="34" charset="0"/>
            </a:endParaRPr>
          </a:p>
          <a:p>
            <a:pPr algn="ctr">
              <a:buNone/>
            </a:pPr>
            <a:r>
              <a:rPr lang="en-MY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110</a:t>
            </a:r>
            <a:r>
              <a:rPr lang="en-MY" dirty="0" smtClean="0">
                <a:solidFill>
                  <a:srgbClr val="00B050"/>
                </a:solidFill>
                <a:latin typeface="Candara" panose="020E0502030303020204" pitchFamily="34" charset="0"/>
              </a:rPr>
              <a:t>nnnnn.nnnnnnnn.nnnnnnnn.</a:t>
            </a:r>
            <a:r>
              <a:rPr lang="en-MY" dirty="0" smtClean="0">
                <a:solidFill>
                  <a:srgbClr val="FFC000"/>
                </a:solidFill>
                <a:latin typeface="Candara" panose="020E0502030303020204" pitchFamily="34" charset="0"/>
              </a:rPr>
              <a:t>hhhhhhhh</a:t>
            </a:r>
            <a:endParaRPr lang="en-MY" dirty="0" smtClean="0">
              <a:latin typeface="Candara" panose="020E0502030303020204" pitchFamily="34" charset="0"/>
            </a:endParaRPr>
          </a:p>
          <a:p>
            <a:endParaRPr lang="en-MY" dirty="0" smtClean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2"/>
              </a:buBlip>
            </a:pPr>
            <a:r>
              <a:rPr lang="en-MY" dirty="0" smtClean="0">
                <a:latin typeface="Candara" panose="020E0502030303020204" pitchFamily="34" charset="0"/>
              </a:rPr>
              <a:t>This restricted the address block for class C from </a:t>
            </a:r>
            <a:r>
              <a:rPr lang="en-MY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192.0.0.0/24 to 223.255.255.0/24</a:t>
            </a:r>
            <a:r>
              <a:rPr lang="en-MY" i="1" dirty="0" smtClean="0">
                <a:latin typeface="Candara" panose="020E0502030303020204" pitchFamily="34" charset="0"/>
              </a:rPr>
              <a:t>. 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(&gt; 2millions Class C networks)</a:t>
            </a:r>
            <a:endParaRPr lang="en-US" i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71800" y="2514600"/>
            <a:ext cx="2282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i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 (why is it 254 nodes ?)</a:t>
            </a:r>
            <a:endParaRPr lang="en-MY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36875" y="6096000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i="1" dirty="0" smtClean="0">
                <a:solidFill>
                  <a:srgbClr val="0070C0"/>
                </a:solidFill>
                <a:latin typeface="Candara" panose="020E0502030303020204" pitchFamily="34" charset="0"/>
              </a:rPr>
              <a:t> (why is it &gt;2m networks ?)</a:t>
            </a:r>
            <a:endParaRPr lang="en-MY" i="1" dirty="0">
              <a:solidFill>
                <a:srgbClr val="0070C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 algn="just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ClrTx/>
              <a:buSzPct val="100000"/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The number of IP addresses in class C is smaller than the needs of most organizations. </a:t>
            </a:r>
            <a:endParaRPr lang="en-US" dirty="0">
              <a:latin typeface="Candara" panose="020E0502030303020204" pitchFamily="34" charset="0"/>
            </a:endParaRPr>
          </a:p>
          <a:p>
            <a:pPr marL="462280" indent="-462280" algn="just">
              <a:lnSpc>
                <a:spcPct val="80000"/>
              </a:lnSpc>
              <a:spcBef>
                <a:spcPts val="1200"/>
              </a:spcBef>
              <a:spcAft>
                <a:spcPts val="1000"/>
              </a:spcAft>
              <a:buClrTx/>
              <a:buSzPct val="100000"/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…. but is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too big </a:t>
            </a:r>
            <a:r>
              <a:rPr lang="en-US" dirty="0" smtClean="0">
                <a:latin typeface="Candara" panose="020E0502030303020204" pitchFamily="34" charset="0"/>
              </a:rPr>
              <a:t>for small business or household that needs only a small amount of IP addresses.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Determine the network class of the following addresses:</a:t>
            </a:r>
          </a:p>
          <a:p>
            <a:endParaRPr lang="en-US" dirty="0" smtClean="0">
              <a:latin typeface="Candara" panose="020E0502030303020204" pitchFamily="34" charset="0"/>
            </a:endParaRPr>
          </a:p>
          <a:p>
            <a:pPr>
              <a:buNone/>
            </a:pPr>
            <a:r>
              <a:rPr lang="fr-FR" dirty="0" smtClean="0">
                <a:latin typeface="Candara" panose="020E0502030303020204" pitchFamily="34" charset="0"/>
              </a:rPr>
              <a:t>	(1) 00000001  00001011  </a:t>
            </a:r>
            <a:r>
              <a:rPr lang="fr-FR" dirty="0" err="1" smtClean="0">
                <a:latin typeface="Candara" panose="020E0502030303020204" pitchFamily="34" charset="0"/>
              </a:rPr>
              <a:t>00001011</a:t>
            </a:r>
            <a:r>
              <a:rPr lang="fr-FR" dirty="0" smtClean="0">
                <a:latin typeface="Candara" panose="020E0502030303020204" pitchFamily="34" charset="0"/>
              </a:rPr>
              <a:t>  11101111 </a:t>
            </a:r>
          </a:p>
          <a:p>
            <a:pPr>
              <a:buNone/>
            </a:pPr>
            <a:r>
              <a:rPr lang="fr-FR" dirty="0" smtClean="0">
                <a:latin typeface="Candara" panose="020E0502030303020204" pitchFamily="34" charset="0"/>
              </a:rPr>
              <a:t>	(2) 11010011   10011011  11111011  00001111</a:t>
            </a:r>
          </a:p>
          <a:p>
            <a:pPr>
              <a:buNone/>
            </a:pPr>
            <a:r>
              <a:rPr lang="fr-FR" dirty="0" smtClean="0">
                <a:latin typeface="Candara" panose="020E0502030303020204" pitchFamily="34" charset="0"/>
              </a:rPr>
              <a:t>	(3)	10000000 00000001 11111100 11111111</a:t>
            </a:r>
          </a:p>
          <a:p>
            <a:pPr>
              <a:buNone/>
            </a:pPr>
            <a:r>
              <a:rPr lang="fr-FR" dirty="0" smtClean="0">
                <a:latin typeface="Candara" panose="020E0502030303020204" pitchFamily="34" charset="0"/>
              </a:rPr>
              <a:t>	(4) 227.12.14.87</a:t>
            </a:r>
          </a:p>
          <a:p>
            <a:pPr>
              <a:buNone/>
            </a:pPr>
            <a:r>
              <a:rPr lang="fr-FR" dirty="0" smtClean="0">
                <a:latin typeface="Candara" panose="020E0502030303020204" pitchFamily="34" charset="0"/>
              </a:rPr>
              <a:t>	(5) 134.11.255.13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400" y="2057400"/>
            <a:ext cx="9144000" cy="4343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8848"/>
            <a:ext cx="8229600" cy="1066800"/>
          </a:xfrm>
        </p:spPr>
        <p:txBody>
          <a:bodyPr/>
          <a:lstStyle/>
          <a:p>
            <a:r>
              <a:rPr lang="en-US" dirty="0" smtClean="0"/>
              <a:t>Subnet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4974336"/>
          </a:xfrm>
        </p:spPr>
        <p:txBody>
          <a:bodyPr/>
          <a:lstStyle/>
          <a:p>
            <a:pPr marL="462280" indent="-462280" algn="just">
              <a:buBlip>
                <a:blip r:embed="rId2"/>
              </a:buBlip>
            </a:pPr>
            <a:r>
              <a:rPr lang="en-MY" dirty="0" smtClean="0">
                <a:latin typeface="Candara" panose="020E0502030303020204" pitchFamily="34" charset="0"/>
              </a:rPr>
              <a:t>Although classful addressing has been abandoned but </a:t>
            </a:r>
            <a:r>
              <a:rPr lang="en-MY" dirty="0">
                <a:latin typeface="Candara" panose="020E0502030303020204" pitchFamily="34" charset="0"/>
              </a:rPr>
              <a:t>t</a:t>
            </a:r>
            <a:r>
              <a:rPr lang="en-MY" dirty="0" smtClean="0">
                <a:latin typeface="Candara" panose="020E0502030303020204" pitchFamily="34" charset="0"/>
              </a:rPr>
              <a:t>he operating system still make the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default subnet mask</a:t>
            </a:r>
            <a:r>
              <a:rPr lang="en-MY" dirty="0" smtClean="0">
                <a:latin typeface="Candara" panose="020E0502030303020204" pitchFamily="34" charset="0"/>
              </a:rPr>
              <a:t> assignment base on the class of the network.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5299" y="3657600"/>
          <a:ext cx="8686799" cy="158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43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Class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Prefix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Subnet</a:t>
                      </a:r>
                      <a:r>
                        <a:rPr lang="en-US" sz="2000" b="1" baseline="0" dirty="0" smtClean="0">
                          <a:latin typeface="Candara" panose="020E0502030303020204" pitchFamily="34" charset="0"/>
                        </a:rPr>
                        <a:t> Mask (D)</a:t>
                      </a:r>
                      <a:endParaRPr lang="en-US" sz="2000" b="1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 smtClean="0">
                          <a:latin typeface="Candara" panose="020E0502030303020204" pitchFamily="34" charset="0"/>
                        </a:rPr>
                        <a:t>Subnet</a:t>
                      </a:r>
                      <a:r>
                        <a:rPr lang="en-US" sz="2000" b="1" baseline="0" dirty="0" smtClean="0">
                          <a:latin typeface="Candara" panose="020E0502030303020204" pitchFamily="34" charset="0"/>
                        </a:rPr>
                        <a:t> Mask (B)</a:t>
                      </a:r>
                      <a:endParaRPr lang="en-US" sz="2000" b="1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A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/8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Candara" panose="020E0502030303020204" pitchFamily="34" charset="0"/>
                        </a:rPr>
                        <a:t>255.0.0.0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11111111.00000000.00000000.0000000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B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/16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Candara" panose="020E0502030303020204" pitchFamily="34" charset="0"/>
                        </a:rPr>
                        <a:t>255.255.0.0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11111111.11111111.00000000.00000000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C</a:t>
                      </a:r>
                      <a:endParaRPr lang="en-US" sz="20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/24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70C0"/>
                          </a:solidFill>
                          <a:latin typeface="Candara" panose="020E0502030303020204" pitchFamily="34" charset="0"/>
                        </a:rPr>
                        <a:t>255.255.255.0</a:t>
                      </a:r>
                      <a:endParaRPr lang="en-US" sz="2000" b="1" dirty="0">
                        <a:solidFill>
                          <a:srgbClr val="0070C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ndara" panose="020E0502030303020204" pitchFamily="34" charset="0"/>
                        </a:rPr>
                        <a:t>11111111.11111111.11111111.00000000</a:t>
                      </a:r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5867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i="1" dirty="0" smtClean="0">
                <a:latin typeface="Candara" panose="020E0502030303020204" pitchFamily="34" charset="0"/>
              </a:rPr>
              <a:t>Note: In mask, binary “1” represents network portion, and binary “0” represents host portion.</a:t>
            </a:r>
            <a:endParaRPr lang="en-US" b="1" i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2438400"/>
          <a:ext cx="818388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IPv4 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Default Mask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198.162.1.3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1.12.100.31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172.30.77.5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514600" y="2971800"/>
            <a:ext cx="9172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14600" y="3581400"/>
            <a:ext cx="925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4267200"/>
            <a:ext cx="920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 smtClean="0">
                <a:solidFill>
                  <a:srgbClr val="FF0000"/>
                </a:solidFill>
              </a:rPr>
              <a:t>B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038600" y="2971800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255.255.255.0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91000" y="3581400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255.0.0.0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4191000"/>
            <a:ext cx="1398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255.255.0.0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629400" y="2971800"/>
            <a:ext cx="1337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192.168.1.0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8000" y="3581400"/>
            <a:ext cx="8947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1.0.0.0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781800" y="4191000"/>
            <a:ext cx="126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172.30.0.0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 of Class-based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2280" indent="-46228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Classful allocation of address space often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wasted many addresses</a:t>
            </a:r>
            <a:r>
              <a:rPr lang="en-US" dirty="0" smtClean="0">
                <a:latin typeface="Candara" panose="020E0502030303020204" pitchFamily="34" charset="0"/>
              </a:rPr>
              <a:t>, which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exhausted the availability of IPv4 </a:t>
            </a:r>
            <a:r>
              <a:rPr lang="en-US" dirty="0" smtClean="0">
                <a:latin typeface="Candara" panose="020E0502030303020204" pitchFamily="34" charset="0"/>
              </a:rPr>
              <a:t>addresses. </a:t>
            </a:r>
          </a:p>
          <a:p>
            <a:pPr marL="462280" indent="-46228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i="1" dirty="0" err="1" smtClean="0">
                <a:latin typeface="Candara" panose="020E0502030303020204" pitchFamily="34" charset="0"/>
              </a:rPr>
              <a:t>Eg</a:t>
            </a:r>
            <a:r>
              <a:rPr lang="en-US" i="1" dirty="0" smtClean="0">
                <a:latin typeface="Candara" panose="020E0502030303020204" pitchFamily="34" charset="0"/>
              </a:rPr>
              <a:t>: A company that had a network with 260 hosts would need to be given a class B address with more than 65,000 addresses. </a:t>
            </a:r>
          </a:p>
          <a:p>
            <a:pPr marL="462280" indent="-46228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No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medium</a:t>
            </a:r>
            <a:r>
              <a:rPr lang="en-US" dirty="0" smtClean="0">
                <a:latin typeface="Candara" panose="020E0502030303020204" pitchFamily="34" charset="0"/>
              </a:rPr>
              <a:t> size host networks</a:t>
            </a:r>
          </a:p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of IP </a:t>
            </a:r>
            <a:r>
              <a:rPr lang="en-US" dirty="0" smtClean="0"/>
              <a:t>Addresses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62280" indent="-462280" algn="just">
              <a:buBlip>
                <a:blip r:embed="rId3"/>
              </a:buBlip>
            </a:pPr>
            <a:r>
              <a:rPr lang="en-US" dirty="0">
                <a:latin typeface="Candara" panose="020E0502030303020204" pitchFamily="34" charset="0"/>
              </a:rPr>
              <a:t>Both IPv4 and IPv6 addresses are managed by the 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Internet Assigned Numbers Authority (IANA) </a:t>
            </a:r>
            <a:endParaRPr lang="en-US" dirty="0" smtClean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The </a:t>
            </a:r>
            <a:r>
              <a:rPr lang="en-US" dirty="0">
                <a:latin typeface="Candara" panose="020E0502030303020204" pitchFamily="34" charset="0"/>
              </a:rPr>
              <a:t>IANA manages and allocates blocks of IP addresses to the 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Regional Internet Registries (</a:t>
            </a: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RIRs)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r>
              <a:rPr lang="en-US" dirty="0" err="1" smtClean="0">
                <a:latin typeface="Candara" panose="020E0502030303020204" pitchFamily="34" charset="0"/>
              </a:rPr>
              <a:t>eg</a:t>
            </a:r>
            <a:r>
              <a:rPr lang="en-US" dirty="0" smtClean="0">
                <a:latin typeface="Candara" panose="020E0502030303020204" pitchFamily="34" charset="0"/>
              </a:rPr>
              <a:t>. ARIN, APNIC, RIPE</a:t>
            </a:r>
          </a:p>
          <a:p>
            <a:pPr marL="462280" indent="-46228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RIRs </a:t>
            </a:r>
            <a:r>
              <a:rPr lang="en-US" dirty="0">
                <a:latin typeface="Candara" panose="020E0502030303020204" pitchFamily="34" charset="0"/>
              </a:rPr>
              <a:t>are responsible for allocating IP addresses to </a:t>
            </a:r>
            <a:r>
              <a:rPr lang="en-US" dirty="0">
                <a:solidFill>
                  <a:srgbClr val="00B050"/>
                </a:solidFill>
                <a:latin typeface="Candara" panose="020E0502030303020204" pitchFamily="34" charset="0"/>
              </a:rPr>
              <a:t>ISPs</a:t>
            </a:r>
            <a:r>
              <a:rPr lang="en-US" dirty="0">
                <a:latin typeface="Candara" panose="020E0502030303020204" pitchFamily="34" charset="0"/>
              </a:rPr>
              <a:t> who in turn provide IPv4 address blocks to organizations and smaller ISPs. </a:t>
            </a:r>
          </a:p>
          <a:p>
            <a:pPr algn="just"/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70" y="1829885"/>
            <a:ext cx="7201173" cy="410051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1905000" y="1034570"/>
            <a:ext cx="1718959" cy="2089630"/>
            <a:chOff x="1905000" y="1034570"/>
            <a:chExt cx="1718959" cy="2089630"/>
          </a:xfrm>
        </p:grpSpPr>
        <p:sp>
          <p:nvSpPr>
            <p:cNvPr id="2" name="TextBox 1"/>
            <p:cNvSpPr txBox="1"/>
            <p:nvPr/>
          </p:nvSpPr>
          <p:spPr>
            <a:xfrm rot="16200000">
              <a:off x="2586335" y="458611"/>
              <a:ext cx="461665" cy="1613583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North America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4" name="Straight Arrow Connector 3"/>
            <p:cNvCxnSpPr>
              <a:stCxn id="2" idx="1"/>
            </p:cNvCxnSpPr>
            <p:nvPr/>
          </p:nvCxnSpPr>
          <p:spPr>
            <a:xfrm flipH="1">
              <a:off x="1905000" y="1496235"/>
              <a:ext cx="912168" cy="1627965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76285" y="5444663"/>
            <a:ext cx="3667030" cy="1204850"/>
            <a:chOff x="376285" y="5444663"/>
            <a:chExt cx="3667030" cy="1204850"/>
          </a:xfrm>
        </p:grpSpPr>
        <p:sp>
          <p:nvSpPr>
            <p:cNvPr id="6" name="TextBox 5"/>
            <p:cNvSpPr txBox="1"/>
            <p:nvPr/>
          </p:nvSpPr>
          <p:spPr>
            <a:xfrm rot="16200000">
              <a:off x="1978967" y="4585166"/>
              <a:ext cx="461665" cy="3667030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Latin America &amp; Caribbean Islands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1799624" y="5444663"/>
              <a:ext cx="410176" cy="71548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322448" y="803740"/>
            <a:ext cx="3484287" cy="2089626"/>
            <a:chOff x="4322448" y="803740"/>
            <a:chExt cx="3484287" cy="2089626"/>
          </a:xfrm>
        </p:grpSpPr>
        <p:sp>
          <p:nvSpPr>
            <p:cNvPr id="9" name="TextBox 8"/>
            <p:cNvSpPr txBox="1"/>
            <p:nvPr/>
          </p:nvSpPr>
          <p:spPr>
            <a:xfrm rot="16200000">
              <a:off x="5833759" y="-707571"/>
              <a:ext cx="461665" cy="348428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Europe, Middle East, Centre Asia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52424" y="1265405"/>
              <a:ext cx="912168" cy="162796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894568" y="2057400"/>
            <a:ext cx="2224032" cy="1821656"/>
            <a:chOff x="6894568" y="2057400"/>
            <a:chExt cx="2224032" cy="1821656"/>
          </a:xfrm>
        </p:grpSpPr>
        <p:sp>
          <p:nvSpPr>
            <p:cNvPr id="11" name="TextBox 10"/>
            <p:cNvSpPr txBox="1"/>
            <p:nvPr/>
          </p:nvSpPr>
          <p:spPr>
            <a:xfrm rot="16200000">
              <a:off x="8034489" y="1434954"/>
              <a:ext cx="461665" cy="170655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Asia and Pacific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6894568" y="2519065"/>
              <a:ext cx="1370754" cy="1359991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74983" y="4485733"/>
            <a:ext cx="1788475" cy="2172997"/>
            <a:chOff x="5274983" y="4485733"/>
            <a:chExt cx="1788475" cy="2172997"/>
          </a:xfrm>
        </p:grpSpPr>
        <p:sp>
          <p:nvSpPr>
            <p:cNvPr id="14" name="TextBox 13"/>
            <p:cNvSpPr txBox="1"/>
            <p:nvPr/>
          </p:nvSpPr>
          <p:spPr>
            <a:xfrm rot="16200000">
              <a:off x="6479483" y="6074756"/>
              <a:ext cx="461665" cy="70628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 smtClean="0">
                  <a:solidFill>
                    <a:srgbClr val="7030A0"/>
                  </a:solidFill>
                </a:rPr>
                <a:t>Africa</a:t>
              </a:r>
              <a:endParaRPr lang="en-US" dirty="0">
                <a:solidFill>
                  <a:srgbClr val="7030A0"/>
                </a:solidFill>
              </a:endParaRP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274983" y="4485733"/>
              <a:ext cx="1202017" cy="1776144"/>
            </a:xfrm>
            <a:prstGeom prst="straightConnector1">
              <a:avLst/>
            </a:prstGeom>
            <a:ln w="254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sz="1800" u="sng" dirty="0" smtClean="0"/>
              <a:t/>
            </a:r>
            <a:br>
              <a:rPr lang="en-US" sz="1800" u="sng" dirty="0" smtClean="0"/>
            </a:br>
            <a:r>
              <a:rPr lang="en-US" u="sng" dirty="0" smtClean="0"/>
              <a:t>7.2  IPv6 Addressing</a:t>
            </a:r>
            <a:endParaRPr lang="en-US" u="sng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2057400"/>
            <a:ext cx="8733677" cy="4572000"/>
          </a:xfrm>
        </p:spPr>
        <p:txBody>
          <a:bodyPr>
            <a:normAutofit fontScale="85000" lnSpcReduction="20000"/>
          </a:bodyPr>
          <a:lstStyle/>
          <a:p>
            <a:pPr marL="462280" indent="-462280" algn="just">
              <a:buBlip>
                <a:blip r:embed="rId3"/>
              </a:buBlip>
            </a:pPr>
            <a:endParaRPr lang="en-US" dirty="0" smtClean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Projections </a:t>
            </a:r>
            <a:r>
              <a:rPr lang="en-US" dirty="0">
                <a:latin typeface="Candara" panose="020E0502030303020204" pitchFamily="34" charset="0"/>
              </a:rPr>
              <a:t>show that IPv4 addresses will </a:t>
            </a:r>
            <a:r>
              <a:rPr lang="en-US" dirty="0" smtClean="0">
                <a:latin typeface="Candara" panose="020E0502030303020204" pitchFamily="34" charset="0"/>
              </a:rPr>
              <a:t>be depleted between </a:t>
            </a:r>
            <a:r>
              <a:rPr lang="en-US" dirty="0">
                <a:latin typeface="Candara" panose="020E0502030303020204" pitchFamily="34" charset="0"/>
              </a:rPr>
              <a:t>2015 and </a:t>
            </a:r>
            <a:r>
              <a:rPr lang="en-US" dirty="0" smtClean="0">
                <a:latin typeface="Candara" panose="020E0502030303020204" pitchFamily="34" charset="0"/>
              </a:rPr>
              <a:t>2020.</a:t>
            </a:r>
          </a:p>
          <a:p>
            <a:pPr marL="0" indent="0" algn="just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dirty="0">
                <a:latin typeface="Candara" panose="020E0502030303020204" pitchFamily="34" charset="0"/>
              </a:rPr>
              <a:t>With an </a:t>
            </a:r>
            <a:r>
              <a:rPr lang="en-US" i="1" dirty="0">
                <a:solidFill>
                  <a:srgbClr val="00B050"/>
                </a:solidFill>
                <a:latin typeface="Candara" panose="020E0502030303020204" pitchFamily="34" charset="0"/>
              </a:rPr>
              <a:t>increasing Internet population</a:t>
            </a:r>
            <a:r>
              <a:rPr lang="en-US" dirty="0">
                <a:latin typeface="Candara" panose="020E0502030303020204" pitchFamily="34" charset="0"/>
              </a:rPr>
              <a:t>, a limited IPv4 address </a:t>
            </a:r>
            <a:r>
              <a:rPr lang="en-US" dirty="0" smtClean="0">
                <a:latin typeface="Candara" panose="020E0502030303020204" pitchFamily="34" charset="0"/>
              </a:rPr>
              <a:t>space and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Internet </a:t>
            </a:r>
            <a:r>
              <a:rPr lang="en-US" i="1" dirty="0">
                <a:solidFill>
                  <a:srgbClr val="00B050"/>
                </a:solidFill>
                <a:latin typeface="Candara" panose="020E0502030303020204" pitchFamily="34" charset="0"/>
              </a:rPr>
              <a:t>of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Everything (IOT)</a:t>
            </a:r>
            <a:r>
              <a:rPr lang="en-US" dirty="0" smtClean="0">
                <a:latin typeface="Candara" panose="020E0502030303020204" pitchFamily="34" charset="0"/>
              </a:rPr>
              <a:t>, </a:t>
            </a:r>
            <a:r>
              <a:rPr lang="en-US" dirty="0">
                <a:latin typeface="Candara" panose="020E0502030303020204" pitchFamily="34" charset="0"/>
              </a:rPr>
              <a:t>the time has come to begin the transition to IPv6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</a:p>
          <a:p>
            <a:pPr marL="462280" indent="-46228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dirty="0">
                <a:latin typeface="Candara" panose="020E0502030303020204" pitchFamily="34" charset="0"/>
              </a:rPr>
              <a:t>IPv6 is designed to be the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successor to IPv4</a:t>
            </a:r>
            <a:r>
              <a:rPr lang="en-US" dirty="0" smtClean="0">
                <a:latin typeface="Candara" panose="020E0502030303020204" pitchFamily="34" charset="0"/>
              </a:rPr>
              <a:t>.</a:t>
            </a:r>
          </a:p>
          <a:p>
            <a:pPr marL="462280" indent="-46228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dirty="0">
                <a:solidFill>
                  <a:srgbClr val="333333"/>
                </a:solidFill>
                <a:latin typeface="Candara" panose="020E0502030303020204" pitchFamily="34" charset="0"/>
              </a:rPr>
              <a:t>There is not a single date to move to IPv6.</a:t>
            </a:r>
          </a:p>
          <a:p>
            <a:pPr marL="462280" indent="-462280" algn="just">
              <a:buBlip>
                <a:blip r:embed="rId3"/>
              </a:buBlip>
            </a:pPr>
            <a:endParaRPr lang="en-US" dirty="0">
              <a:solidFill>
                <a:srgbClr val="333333"/>
              </a:solidFill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US" dirty="0">
                <a:solidFill>
                  <a:srgbClr val="333333"/>
                </a:solidFill>
                <a:latin typeface="Candara" panose="020E0502030303020204" pitchFamily="34" charset="0"/>
              </a:rPr>
              <a:t>For the foreseeable future,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both IPv4 and IPv6 will coexist</a:t>
            </a:r>
            <a:r>
              <a:rPr lang="en-US" dirty="0">
                <a:solidFill>
                  <a:srgbClr val="333333"/>
                </a:solidFill>
                <a:latin typeface="Candara" panose="020E0502030303020204" pitchFamily="34" charset="0"/>
              </a:rPr>
              <a:t>. The transition is expected to take years. </a:t>
            </a:r>
            <a:endParaRPr lang="en-US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11315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IPv4 and IPv6 Coexistence</a:t>
            </a:r>
            <a:endParaRPr lang="en-US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81853" y="1905000"/>
            <a:ext cx="8733677" cy="4172016"/>
          </a:xfrm>
        </p:spPr>
        <p:txBody>
          <a:bodyPr>
            <a:normAutofit/>
          </a:bodyPr>
          <a:lstStyle/>
          <a:p>
            <a:pPr marL="462280" indent="-462280">
              <a:buBlip>
                <a:blip r:embed="rId3"/>
              </a:buBlip>
            </a:pPr>
            <a:r>
              <a:rPr lang="en-US" dirty="0">
                <a:latin typeface="Candara" panose="020E0502030303020204" pitchFamily="34" charset="0"/>
              </a:rPr>
              <a:t>The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migration techniques </a:t>
            </a:r>
            <a:r>
              <a:rPr lang="en-US" dirty="0">
                <a:latin typeface="Candara" panose="020E0502030303020204" pitchFamily="34" charset="0"/>
              </a:rPr>
              <a:t>can be divided into three categories</a:t>
            </a:r>
            <a:r>
              <a:rPr lang="en-US" dirty="0" smtClean="0">
                <a:latin typeface="Candara" panose="020E0502030303020204" pitchFamily="34" charset="0"/>
              </a:rPr>
              <a:t>:</a:t>
            </a:r>
          </a:p>
          <a:p>
            <a:pPr marL="462280" indent="-46228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754380" lvl="1" indent="-462280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Dual Stack</a:t>
            </a:r>
          </a:p>
          <a:p>
            <a:pPr marL="754380" lvl="1" indent="-462280">
              <a:buBlip>
                <a:blip r:embed="rId3"/>
              </a:buBlip>
            </a:pPr>
            <a:endParaRPr lang="en-US" i="1" dirty="0" smtClean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754380" lvl="1" indent="-462280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Tunneling</a:t>
            </a:r>
          </a:p>
          <a:p>
            <a:pPr marL="754380" lvl="1" indent="-462280">
              <a:buBlip>
                <a:blip r:embed="rId3"/>
              </a:buBlip>
            </a:pPr>
            <a:endParaRPr lang="en-US" i="1" dirty="0" smtClean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754380" lvl="1" indent="-462280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Translation</a:t>
            </a:r>
          </a:p>
          <a:p>
            <a:pPr marL="292735" lvl="1" indent="0">
              <a:buNone/>
            </a:pPr>
            <a:endParaRPr lang="en-US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" y="2572342"/>
          <a:ext cx="7391400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MY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0</a:t>
                      </a:r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MY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1</a:t>
                      </a:r>
                      <a:endParaRPr lang="en-MY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25964" y="3261360"/>
            <a:ext cx="425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2</a:t>
            </a:r>
            <a:r>
              <a:rPr lang="en-US" sz="2400" baseline="30000" dirty="0" smtClean="0">
                <a:latin typeface="Candara" panose="020E0502030303020204" pitchFamily="34" charset="0"/>
              </a:rPr>
              <a:t>7</a:t>
            </a:r>
            <a:endParaRPr lang="en-US" sz="2400" baseline="30000" dirty="0">
              <a:latin typeface="Candara" panose="020E0502030303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40364" y="326136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2</a:t>
            </a:r>
            <a:r>
              <a:rPr lang="en-US" sz="2400" baseline="30000" dirty="0" smtClean="0">
                <a:latin typeface="Candara" panose="020E0502030303020204" pitchFamily="34" charset="0"/>
              </a:rPr>
              <a:t>6</a:t>
            </a:r>
            <a:endParaRPr lang="en-US" sz="2400" baseline="30000" dirty="0">
              <a:latin typeface="Candara" panose="020E0502030303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754764" y="3261360"/>
            <a:ext cx="428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2</a:t>
            </a:r>
            <a:r>
              <a:rPr lang="en-US" sz="2400" baseline="30000" dirty="0" smtClean="0">
                <a:latin typeface="Candara" panose="020E0502030303020204" pitchFamily="34" charset="0"/>
              </a:rPr>
              <a:t>5</a:t>
            </a:r>
            <a:endParaRPr lang="en-US" sz="2400" baseline="30000" dirty="0">
              <a:latin typeface="Candara" panose="020E0502030303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669164" y="3261360"/>
            <a:ext cx="436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2</a:t>
            </a:r>
            <a:r>
              <a:rPr lang="en-US" sz="2400" baseline="30000" dirty="0" smtClean="0">
                <a:latin typeface="Candara" panose="020E0502030303020204" pitchFamily="34" charset="0"/>
              </a:rPr>
              <a:t>4</a:t>
            </a:r>
            <a:endParaRPr lang="en-US" sz="2400" baseline="30000" dirty="0">
              <a:latin typeface="Candara" panose="020E0502030303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23140" y="3261360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2</a:t>
            </a:r>
            <a:r>
              <a:rPr lang="en-US" sz="2400" baseline="30000" dirty="0" smtClean="0">
                <a:latin typeface="Candara" panose="020E0502030303020204" pitchFamily="34" charset="0"/>
              </a:rPr>
              <a:t>3</a:t>
            </a:r>
            <a:endParaRPr lang="en-US" sz="2400" baseline="30000" dirty="0">
              <a:latin typeface="Candara" panose="020E0502030303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97964" y="3261360"/>
            <a:ext cx="421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2</a:t>
            </a:r>
            <a:r>
              <a:rPr lang="en-US" sz="2400" baseline="30000" dirty="0" smtClean="0">
                <a:latin typeface="Candara" panose="020E0502030303020204" pitchFamily="34" charset="0"/>
              </a:rPr>
              <a:t>2</a:t>
            </a:r>
            <a:endParaRPr lang="en-US" sz="2400" baseline="30000" dirty="0">
              <a:latin typeface="Candara" panose="020E0502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88564" y="3276600"/>
            <a:ext cx="399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2</a:t>
            </a:r>
            <a:r>
              <a:rPr lang="en-US" sz="2400" baseline="30000" dirty="0" smtClean="0">
                <a:latin typeface="Candara" panose="020E0502030303020204" pitchFamily="34" charset="0"/>
              </a:rPr>
              <a:t>1</a:t>
            </a:r>
            <a:endParaRPr lang="en-US" sz="2400" baseline="30000" dirty="0">
              <a:latin typeface="Candara" panose="020E0502030303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02964" y="3276600"/>
            <a:ext cx="439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2</a:t>
            </a:r>
            <a:r>
              <a:rPr lang="en-US" sz="2400" baseline="30000" dirty="0" smtClean="0">
                <a:latin typeface="Candara" panose="020E0502030303020204" pitchFamily="34" charset="0"/>
              </a:rPr>
              <a:t>0</a:t>
            </a:r>
            <a:endParaRPr lang="en-US" sz="2400" baseline="30000" dirty="0">
              <a:latin typeface="Candara" panose="020E0502030303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25964" y="2667000"/>
            <a:ext cx="604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128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0364" y="2667000"/>
            <a:ext cx="518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64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54764" y="266700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32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69164" y="2667000"/>
            <a:ext cx="461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16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723140" y="266700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8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97964" y="2667000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4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488564" y="2682240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2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02964" y="2682240"/>
            <a:ext cx="2920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ndara" panose="020E0502030303020204" pitchFamily="34" charset="0"/>
              </a:rPr>
              <a:t>1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06114" y="5029200"/>
            <a:ext cx="23487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= 128 + 64 + 2 + 1 </a:t>
            </a:r>
          </a:p>
          <a:p>
            <a:r>
              <a:rPr lang="en-US" sz="24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= 195</a:t>
            </a:r>
            <a:endParaRPr lang="en-US" sz="24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11654" y="4651418"/>
            <a:ext cx="6880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1*2</a:t>
            </a:r>
            <a:r>
              <a:rPr lang="en-US" sz="2400" baseline="300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7</a:t>
            </a:r>
            <a:endParaRPr lang="en-US" sz="24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934049" y="4651418"/>
            <a:ext cx="704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1*2</a:t>
            </a:r>
            <a:r>
              <a:rPr lang="en-US" sz="2400" baseline="300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6</a:t>
            </a:r>
            <a:endParaRPr lang="en-US" sz="24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814416" y="4634674"/>
            <a:ext cx="662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1*2</a:t>
            </a:r>
            <a:r>
              <a:rPr lang="en-US" sz="2400" baseline="300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1</a:t>
            </a:r>
            <a:endParaRPr lang="en-US" sz="24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669164" y="4628593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1*2</a:t>
            </a:r>
            <a:r>
              <a:rPr lang="en-US" sz="2400" baseline="30000" dirty="0" smtClean="0">
                <a:solidFill>
                  <a:srgbClr val="00B0F0"/>
                </a:solidFill>
                <a:latin typeface="Candara" panose="020E0502030303020204" pitchFamily="34" charset="0"/>
              </a:rPr>
              <a:t>0</a:t>
            </a:r>
            <a:endParaRPr lang="en-US" sz="24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71583" y="46334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ndara" panose="020E0502030303020204" pitchFamily="34" charset="0"/>
              </a:rPr>
              <a:t>+</a:t>
            </a:r>
            <a:endParaRPr lang="en-US" sz="24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526085" y="46334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ndara" panose="020E0502030303020204" pitchFamily="34" charset="0"/>
              </a:rPr>
              <a:t>+</a:t>
            </a:r>
            <a:endParaRPr lang="en-US" sz="24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398437" y="4626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ndara" panose="020E0502030303020204" pitchFamily="34" charset="0"/>
              </a:rPr>
              <a:t>+</a:t>
            </a:r>
            <a:endParaRPr lang="en-US" sz="2400" baseline="30000" dirty="0">
              <a:solidFill>
                <a:srgbClr val="00B0F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3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0084" y="5257800"/>
            <a:ext cx="7594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2280" indent="-462280" algn="just">
              <a:buBlip>
                <a:blip r:embed="rId3"/>
              </a:buBlip>
            </a:pPr>
            <a:r>
              <a:rPr lang="en-US" sz="2400" dirty="0" smtClean="0">
                <a:latin typeface="Candara" panose="020E0502030303020204" pitchFamily="34" charset="0"/>
              </a:rPr>
              <a:t>Allows 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IPv4 and IPv6 to coexist </a:t>
            </a:r>
            <a:r>
              <a:rPr lang="en-US" sz="2400" dirty="0">
                <a:latin typeface="Candara" panose="020E0502030303020204" pitchFamily="34" charset="0"/>
              </a:rPr>
              <a:t>on the same </a:t>
            </a:r>
            <a:r>
              <a:rPr lang="en-US" sz="2400" dirty="0" smtClean="0">
                <a:latin typeface="Candara" panose="020E0502030303020204" pitchFamily="34" charset="0"/>
              </a:rPr>
              <a:t>network. Devices </a:t>
            </a:r>
            <a:r>
              <a:rPr lang="en-US" sz="2400" dirty="0">
                <a:latin typeface="Candara" panose="020E0502030303020204" pitchFamily="34" charset="0"/>
              </a:rPr>
              <a:t>run both IPv4 and IPv6 protocol stacks </a:t>
            </a:r>
            <a:r>
              <a:rPr lang="en-US" sz="24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simultaneously.</a:t>
            </a:r>
            <a:endParaRPr lang="en-US" sz="2400" dirty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961" y="1676400"/>
            <a:ext cx="4913539" cy="31823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0113"/>
            <a:ext cx="8229600" cy="1066800"/>
          </a:xfrm>
        </p:spPr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Dual Stack</a:t>
            </a:r>
            <a:endParaRPr lang="en-US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0084" y="5257800"/>
            <a:ext cx="75941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2280" indent="-462280">
              <a:buBlip>
                <a:blip r:embed="rId3"/>
              </a:buBlip>
            </a:pPr>
            <a:r>
              <a:rPr lang="en-US" sz="2400" dirty="0"/>
              <a:t>A method of transporting an</a:t>
            </a:r>
            <a:r>
              <a:rPr lang="en-US" sz="2400" dirty="0">
                <a:solidFill>
                  <a:srgbClr val="FF0000"/>
                </a:solidFill>
              </a:rPr>
              <a:t> IPv6 packet over an IPv4 network</a:t>
            </a:r>
            <a:r>
              <a:rPr lang="en-US" sz="2400" dirty="0"/>
              <a:t>. The IPv6 packet is </a:t>
            </a:r>
            <a:r>
              <a:rPr lang="en-US" sz="2400" dirty="0">
                <a:solidFill>
                  <a:srgbClr val="FF0000"/>
                </a:solidFill>
              </a:rPr>
              <a:t>encapsulated inside an IPv4 packet</a:t>
            </a:r>
            <a:r>
              <a:rPr lang="en-US" sz="2400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0113"/>
            <a:ext cx="8229600" cy="1066800"/>
          </a:xfrm>
        </p:spPr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Tunneling 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66913"/>
            <a:ext cx="5181600" cy="301585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1758" y="4871702"/>
            <a:ext cx="75941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2280" indent="-462280">
              <a:buBlip>
                <a:blip r:embed="rId3"/>
              </a:buBlip>
            </a:pPr>
            <a:r>
              <a:rPr lang="en-US" sz="2400" dirty="0">
                <a:solidFill>
                  <a:srgbClr val="FF0000"/>
                </a:solidFill>
              </a:rPr>
              <a:t>Network Address Translation 64 (NAT64) </a:t>
            </a:r>
            <a:r>
              <a:rPr lang="en-US" sz="2400" dirty="0"/>
              <a:t>allows IPv6-enabled devices to communicate with IPv4-enabled devices using a translation technique similar to NAT for IPv4. </a:t>
            </a:r>
            <a:r>
              <a:rPr lang="en-US" sz="2400" dirty="0">
                <a:solidFill>
                  <a:srgbClr val="FF0000"/>
                </a:solidFill>
              </a:rPr>
              <a:t>An IPv6 packet is translated to an IPv4 packet, and vice versa.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900113"/>
            <a:ext cx="8229600" cy="1066800"/>
          </a:xfrm>
        </p:spPr>
        <p:txBody>
          <a:bodyPr/>
          <a:lstStyle/>
          <a:p>
            <a:r>
              <a:rPr lang="en-US" i="1" dirty="0" smtClean="0">
                <a:solidFill>
                  <a:srgbClr val="00B050"/>
                </a:solidFill>
              </a:rPr>
              <a:t>Translation</a:t>
            </a:r>
            <a:endParaRPr lang="en-US" i="1" dirty="0">
              <a:solidFill>
                <a:srgbClr val="00B05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584" y="2106959"/>
            <a:ext cx="7655367" cy="26246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IPv6 Address Representation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2249424"/>
            <a:ext cx="8839200" cy="4608576"/>
          </a:xfrm>
        </p:spPr>
        <p:txBody>
          <a:bodyPr>
            <a:normAutofit fontScale="92500" lnSpcReduction="20000"/>
          </a:bodyPr>
          <a:lstStyle/>
          <a:p>
            <a:pPr marL="462280" indent="-462280">
              <a:buBlip>
                <a:blip r:embed="rId3"/>
              </a:buBlip>
            </a:pPr>
            <a:r>
              <a:rPr lang="en-US" sz="26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128 </a:t>
            </a:r>
            <a:r>
              <a:rPr 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bits </a:t>
            </a:r>
            <a:r>
              <a:rPr lang="en-US" sz="2600" dirty="0">
                <a:latin typeface="Candara" panose="020E0502030303020204" pitchFamily="34" charset="0"/>
              </a:rPr>
              <a:t>in length and written as a string of </a:t>
            </a:r>
            <a:r>
              <a:rPr 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hexadecimal </a:t>
            </a:r>
            <a:r>
              <a:rPr lang="en-US" sz="2600" dirty="0" smtClean="0">
                <a:latin typeface="Candara" panose="020E0502030303020204" pitchFamily="34" charset="0"/>
              </a:rPr>
              <a:t>values</a:t>
            </a:r>
          </a:p>
          <a:p>
            <a:pPr marL="462280" indent="-462280">
              <a:buBlip>
                <a:blip r:embed="rId3"/>
              </a:buBlip>
            </a:pPr>
            <a:endParaRPr lang="en-US" sz="2600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sz="2600" dirty="0" smtClean="0">
                <a:latin typeface="Candara" panose="020E0502030303020204" pitchFamily="34" charset="0"/>
              </a:rPr>
              <a:t>4 </a:t>
            </a:r>
            <a:r>
              <a:rPr lang="en-US" sz="2600" dirty="0">
                <a:latin typeface="Candara" panose="020E0502030303020204" pitchFamily="34" charset="0"/>
              </a:rPr>
              <a:t>bits </a:t>
            </a:r>
            <a:r>
              <a:rPr lang="en-US" sz="2600" dirty="0" smtClean="0">
                <a:latin typeface="Candara" panose="020E0502030303020204" pitchFamily="34" charset="0"/>
              </a:rPr>
              <a:t>represents a </a:t>
            </a:r>
            <a:r>
              <a:rPr lang="en-US" sz="2600" dirty="0">
                <a:latin typeface="Candara" panose="020E0502030303020204" pitchFamily="34" charset="0"/>
              </a:rPr>
              <a:t>single hexadecimal </a:t>
            </a:r>
            <a:r>
              <a:rPr lang="en-US" sz="2600" dirty="0" smtClean="0">
                <a:latin typeface="Candara" panose="020E0502030303020204" pitchFamily="34" charset="0"/>
              </a:rPr>
              <a:t>digit.</a:t>
            </a:r>
          </a:p>
          <a:p>
            <a:pPr marL="462280" indent="-462280">
              <a:buBlip>
                <a:blip r:embed="rId3"/>
              </a:buBlip>
            </a:pPr>
            <a:endParaRPr lang="en-US" sz="2600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sz="2600" dirty="0" smtClean="0">
                <a:latin typeface="Candara" panose="020E0502030303020204" pitchFamily="34" charset="0"/>
              </a:rPr>
              <a:t>IPv6 has </a:t>
            </a:r>
            <a:r>
              <a:rPr lang="en-US" sz="26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32 </a:t>
            </a:r>
            <a:r>
              <a:rPr lang="en-US" sz="2600" dirty="0">
                <a:solidFill>
                  <a:srgbClr val="FF0000"/>
                </a:solidFill>
                <a:latin typeface="Candara" panose="020E0502030303020204" pitchFamily="34" charset="0"/>
              </a:rPr>
              <a:t>hexadecimal </a:t>
            </a:r>
            <a:r>
              <a:rPr lang="en-US" sz="2600" dirty="0" smtClean="0">
                <a:latin typeface="Candara" panose="020E0502030303020204" pitchFamily="34" charset="0"/>
              </a:rPr>
              <a:t>values, represented in </a:t>
            </a:r>
            <a:r>
              <a:rPr lang="en-US" sz="26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8 </a:t>
            </a:r>
            <a:r>
              <a:rPr lang="en-US" sz="2600" dirty="0" err="1" smtClean="0">
                <a:solidFill>
                  <a:srgbClr val="FF0000"/>
                </a:solidFill>
                <a:latin typeface="Candara" panose="020E0502030303020204" pitchFamily="34" charset="0"/>
              </a:rPr>
              <a:t>hextet</a:t>
            </a:r>
            <a:r>
              <a:rPr lang="en-US" sz="2600" dirty="0" smtClean="0">
                <a:latin typeface="Candara" panose="020E0502030303020204" pitchFamily="34" charset="0"/>
              </a:rPr>
              <a:t>. </a:t>
            </a:r>
            <a:endParaRPr lang="en-US" sz="2600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endParaRPr lang="en-US" sz="2600" b="1" dirty="0" smtClean="0">
              <a:latin typeface="Candara" panose="020E0502030303020204" pitchFamily="34" charset="0"/>
              <a:ea typeface="Times New Roman" panose="02020603050405020304"/>
              <a:cs typeface="Courier New" panose="02070309020205020404" pitchFamily="49" charset="0"/>
            </a:endParaRPr>
          </a:p>
          <a:p>
            <a:pPr marL="754380" lvl="1" indent="-462280">
              <a:buBlip>
                <a:blip r:embed="rId3"/>
              </a:buBlip>
            </a:pPr>
            <a:r>
              <a:rPr lang="en-US" b="1" i="1" dirty="0" smtClean="0">
                <a:latin typeface="Candara" panose="020E0502030303020204" pitchFamily="34" charset="0"/>
                <a:ea typeface="Times New Roman" panose="02020603050405020304"/>
                <a:cs typeface="Courier New" panose="02070309020205020404" pitchFamily="49" charset="0"/>
              </a:rPr>
              <a:t>2001:0DB8:0000:1111:0000:0000:0000:0200</a:t>
            </a:r>
            <a:endParaRPr lang="en-US" b="1" i="1" dirty="0">
              <a:latin typeface="Candara" panose="020E0502030303020204" pitchFamily="34" charset="0"/>
              <a:ea typeface="Times New Roman" panose="02020603050405020304"/>
              <a:cs typeface="Courier New" panose="02070309020205020404" pitchFamily="49" charset="0"/>
            </a:endParaRPr>
          </a:p>
          <a:p>
            <a:pPr marL="754380" lvl="1" indent="-462280">
              <a:buBlip>
                <a:blip r:embed="rId3"/>
              </a:buBlip>
            </a:pPr>
            <a:r>
              <a:rPr lang="en-US" b="1" i="1" dirty="0" smtClean="0">
                <a:latin typeface="Candara" panose="020E0502030303020204" pitchFamily="34" charset="0"/>
                <a:ea typeface="Times New Roman" panose="02020603050405020304"/>
                <a:cs typeface="Courier New" panose="02070309020205020404" pitchFamily="49" charset="0"/>
              </a:rPr>
              <a:t>FE80:0000:0000:0000:0123:4567:89AB:CDEF</a:t>
            </a:r>
          </a:p>
          <a:p>
            <a:pPr marL="109855" indent="0">
              <a:buNone/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sz="2600" dirty="0" smtClean="0">
                <a:latin typeface="Candara" panose="020E0502030303020204" pitchFamily="34" charset="0"/>
              </a:rPr>
              <a:t>Can be </a:t>
            </a:r>
            <a:r>
              <a:rPr lang="en-US" sz="2600" dirty="0">
                <a:latin typeface="Candara" panose="020E0502030303020204" pitchFamily="34" charset="0"/>
              </a:rPr>
              <a:t>written in either lowercase or </a:t>
            </a:r>
            <a:r>
              <a:rPr lang="en-US" sz="2600" dirty="0" smtClean="0">
                <a:latin typeface="Candara" panose="020E0502030303020204" pitchFamily="34" charset="0"/>
              </a:rPr>
              <a:t>uppercase </a:t>
            </a:r>
          </a:p>
          <a:p>
            <a:pPr marL="462280" indent="-462280">
              <a:buBlip>
                <a:blip r:embed="rId3"/>
              </a:buBlip>
            </a:pPr>
            <a:endParaRPr lang="en-US" sz="2600" b="1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sz="2600" dirty="0" smtClean="0">
                <a:latin typeface="Candara" panose="020E0502030303020204" pitchFamily="34" charset="0"/>
              </a:rPr>
              <a:t>To increase readability, IPv6 is usually represented in </a:t>
            </a:r>
            <a:r>
              <a:rPr lang="en-US" sz="26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compressed (shorten) form</a:t>
            </a:r>
            <a:endParaRPr lang="en-US" sz="2600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90600" y="4191000"/>
            <a:ext cx="609600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56302" y="4191000"/>
            <a:ext cx="705897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432537" y="4191000"/>
            <a:ext cx="691663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08773" y="4191000"/>
            <a:ext cx="448828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42174" y="4191000"/>
            <a:ext cx="601226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27973" y="4191000"/>
            <a:ext cx="677427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9973" y="4191000"/>
            <a:ext cx="67198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946531" y="4191000"/>
            <a:ext cx="671985" cy="38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smtClean="0"/>
              <a:t>Rule 1- Omitting Leading 0s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3"/>
              </a:buBlip>
            </a:pPr>
            <a:r>
              <a:rPr lang="en-US" sz="2400" dirty="0">
                <a:latin typeface="Candara" panose="020E0502030303020204" pitchFamily="34" charset="0"/>
              </a:rPr>
              <a:t>A</a:t>
            </a:r>
            <a:r>
              <a:rPr lang="en-US" sz="2400" dirty="0" smtClean="0">
                <a:latin typeface="Candara" panose="020E0502030303020204" pitchFamily="34" charset="0"/>
              </a:rPr>
              <a:t>ny </a:t>
            </a:r>
            <a:r>
              <a:rPr lang="en-US" sz="24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leading 0s</a:t>
            </a:r>
            <a:r>
              <a:rPr lang="en-US" sz="2400" dirty="0" smtClean="0">
                <a:latin typeface="Candara" panose="020E0502030303020204" pitchFamily="34" charset="0"/>
              </a:rPr>
              <a:t> (zeros) in the </a:t>
            </a:r>
            <a:r>
              <a:rPr lang="en-US" sz="2400" dirty="0" err="1" smtClean="0">
                <a:latin typeface="Candara" panose="020E0502030303020204" pitchFamily="34" charset="0"/>
              </a:rPr>
              <a:t>hextet</a:t>
            </a:r>
            <a:r>
              <a:rPr lang="en-US" sz="2400" dirty="0" smtClean="0">
                <a:latin typeface="Candara" panose="020E0502030303020204" pitchFamily="34" charset="0"/>
              </a:rPr>
              <a:t> can be </a:t>
            </a:r>
            <a:r>
              <a:rPr lang="en-US" sz="24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omitted</a:t>
            </a:r>
          </a:p>
          <a:p>
            <a:pPr marL="462280" indent="-462280">
              <a:buBlip>
                <a:blip r:embed="rId3"/>
              </a:buBlip>
            </a:pPr>
            <a:endParaRPr lang="en-US" sz="2400" dirty="0">
              <a:latin typeface="Candara" panose="020E0502030303020204" pitchFamily="34" charset="0"/>
            </a:endParaRPr>
          </a:p>
          <a:p>
            <a:pPr marL="754380" lvl="1" indent="-462280">
              <a:buBlip>
                <a:blip r:embed="rId3"/>
              </a:buBlip>
            </a:pPr>
            <a:r>
              <a:rPr lang="en-US" sz="2200" i="1" dirty="0" smtClean="0">
                <a:latin typeface="Candara" panose="020E0502030303020204" pitchFamily="34" charset="0"/>
              </a:rPr>
              <a:t>01AB </a:t>
            </a:r>
            <a:r>
              <a:rPr lang="en-US" sz="2200" i="1" dirty="0">
                <a:latin typeface="Candara" panose="020E0502030303020204" pitchFamily="34" charset="0"/>
              </a:rPr>
              <a:t>can be represented as </a:t>
            </a:r>
            <a:r>
              <a:rPr lang="en-US" sz="2200" i="1" dirty="0" smtClean="0">
                <a:latin typeface="Candara" panose="020E0502030303020204" pitchFamily="34" charset="0"/>
              </a:rPr>
              <a:t>1AB</a:t>
            </a:r>
          </a:p>
          <a:p>
            <a:pPr marL="754380" lvl="1" indent="-462280">
              <a:buBlip>
                <a:blip r:embed="rId3"/>
              </a:buBlip>
            </a:pPr>
            <a:r>
              <a:rPr lang="en-US" sz="2200" i="1" dirty="0" smtClean="0">
                <a:latin typeface="Candara" panose="020E0502030303020204" pitchFamily="34" charset="0"/>
              </a:rPr>
              <a:t>09F0 </a:t>
            </a:r>
            <a:r>
              <a:rPr lang="en-US" sz="2200" i="1" dirty="0">
                <a:latin typeface="Candara" panose="020E0502030303020204" pitchFamily="34" charset="0"/>
              </a:rPr>
              <a:t>can be represented as </a:t>
            </a:r>
            <a:r>
              <a:rPr lang="en-US" sz="2200" i="1" dirty="0" smtClean="0">
                <a:latin typeface="Candara" panose="020E0502030303020204" pitchFamily="34" charset="0"/>
              </a:rPr>
              <a:t>9F0</a:t>
            </a:r>
          </a:p>
          <a:p>
            <a:pPr marL="754380" lvl="1" indent="-462280">
              <a:buBlip>
                <a:blip r:embed="rId3"/>
              </a:buBlip>
            </a:pPr>
            <a:r>
              <a:rPr lang="en-US" sz="2200" i="1" dirty="0" smtClean="0">
                <a:latin typeface="Candara" panose="020E0502030303020204" pitchFamily="34" charset="0"/>
              </a:rPr>
              <a:t>0A00 </a:t>
            </a:r>
            <a:r>
              <a:rPr lang="en-US" sz="2200" i="1" dirty="0">
                <a:latin typeface="Candara" panose="020E0502030303020204" pitchFamily="34" charset="0"/>
              </a:rPr>
              <a:t>can be represented as </a:t>
            </a:r>
            <a:r>
              <a:rPr lang="en-US" sz="2200" i="1" dirty="0" smtClean="0">
                <a:latin typeface="Candara" panose="020E0502030303020204" pitchFamily="34" charset="0"/>
              </a:rPr>
              <a:t>A00</a:t>
            </a:r>
          </a:p>
          <a:p>
            <a:pPr marL="754380" lvl="1" indent="-462280">
              <a:buBlip>
                <a:blip r:embed="rId3"/>
              </a:buBlip>
            </a:pPr>
            <a:r>
              <a:rPr lang="en-US" sz="2200" i="1" dirty="0" smtClean="0">
                <a:latin typeface="Candara" panose="020E0502030303020204" pitchFamily="34" charset="0"/>
              </a:rPr>
              <a:t>00AB </a:t>
            </a:r>
            <a:r>
              <a:rPr lang="en-US" sz="2200" i="1" dirty="0">
                <a:latin typeface="Candara" panose="020E0502030303020204" pitchFamily="34" charset="0"/>
              </a:rPr>
              <a:t>can be represented as AB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876800"/>
            <a:ext cx="8086470" cy="1856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Rule 2- Omitting All 0 Segments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3"/>
              </a:buBlip>
            </a:pPr>
            <a:r>
              <a:rPr lang="en-US" sz="2400" dirty="0">
                <a:latin typeface="Candara" panose="020E0502030303020204" pitchFamily="34" charset="0"/>
              </a:rPr>
              <a:t>A 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double colon (::) </a:t>
            </a:r>
            <a:r>
              <a:rPr lang="en-US" sz="2400" dirty="0">
                <a:latin typeface="Candara" panose="020E0502030303020204" pitchFamily="34" charset="0"/>
              </a:rPr>
              <a:t>can replace any 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single,</a:t>
            </a:r>
            <a:r>
              <a:rPr lang="en-US" sz="2400" dirty="0">
                <a:latin typeface="Candara" panose="020E0502030303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contiguous string</a:t>
            </a:r>
            <a:r>
              <a:rPr lang="en-US" sz="2400" dirty="0">
                <a:latin typeface="Candara" panose="020E0502030303020204" pitchFamily="34" charset="0"/>
              </a:rPr>
              <a:t> of one or </a:t>
            </a:r>
            <a:r>
              <a:rPr lang="en-US" sz="2400" dirty="0" smtClean="0">
                <a:latin typeface="Candara" panose="020E0502030303020204" pitchFamily="34" charset="0"/>
              </a:rPr>
              <a:t>more </a:t>
            </a:r>
            <a:r>
              <a:rPr lang="en-US" sz="2400" dirty="0" err="1" smtClean="0">
                <a:latin typeface="Candara" panose="020E0502030303020204" pitchFamily="34" charset="0"/>
              </a:rPr>
              <a:t>hextets</a:t>
            </a:r>
            <a:r>
              <a:rPr lang="en-US" sz="2400" dirty="0" smtClean="0">
                <a:latin typeface="Candara" panose="020E0502030303020204" pitchFamily="34" charset="0"/>
              </a:rPr>
              <a:t> </a:t>
            </a:r>
            <a:r>
              <a:rPr lang="en-US" sz="2400" dirty="0">
                <a:latin typeface="Candara" panose="020E0502030303020204" pitchFamily="34" charset="0"/>
              </a:rPr>
              <a:t>consisting of 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all 0’s </a:t>
            </a:r>
            <a:endParaRPr lang="en-US" sz="2400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endParaRPr lang="en-US" sz="2400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sz="2400" dirty="0" smtClean="0">
                <a:latin typeface="Candara" panose="020E0502030303020204" pitchFamily="34" charset="0"/>
              </a:rPr>
              <a:t>Double </a:t>
            </a:r>
            <a:r>
              <a:rPr lang="en-US" sz="2400" dirty="0">
                <a:latin typeface="Candara" panose="020E0502030303020204" pitchFamily="34" charset="0"/>
              </a:rPr>
              <a:t>colon (::) can only be </a:t>
            </a:r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</a:rPr>
              <a:t>used once </a:t>
            </a:r>
            <a:r>
              <a:rPr lang="en-US" sz="2400" dirty="0">
                <a:latin typeface="Candara" panose="020E0502030303020204" pitchFamily="34" charset="0"/>
              </a:rPr>
              <a:t>within an address otherwise the address will be ambiguous 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r>
              <a:rPr lang="en-US" dirty="0" smtClean="0"/>
              <a:t>Cont’d…</a:t>
            </a: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6676571" cy="2773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221699"/>
            <a:ext cx="4889801" cy="152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316913"/>
            <a:ext cx="4667250" cy="14500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198" y="6096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IPv6 Prefix Length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5159" y="1687286"/>
            <a:ext cx="8733677" cy="4898365"/>
          </a:xfrm>
        </p:spPr>
        <p:txBody>
          <a:bodyPr/>
          <a:lstStyle/>
          <a:p>
            <a:pPr marL="462280" indent="-46228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IPv6 </a:t>
            </a:r>
            <a:r>
              <a:rPr lang="en-US" dirty="0">
                <a:latin typeface="Candara" panose="020E0502030303020204" pitchFamily="34" charset="0"/>
              </a:rPr>
              <a:t>does not use the dotted-decimal subnet mask </a:t>
            </a:r>
            <a:r>
              <a:rPr lang="en-US" dirty="0" smtClean="0">
                <a:latin typeface="Candara" panose="020E0502030303020204" pitchFamily="34" charset="0"/>
              </a:rPr>
              <a:t>notation but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prefix length</a:t>
            </a:r>
          </a:p>
          <a:p>
            <a:pPr marL="462280" indent="-46228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Prefix length indicates the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network portion </a:t>
            </a:r>
            <a:r>
              <a:rPr lang="en-US" dirty="0" smtClean="0">
                <a:latin typeface="Candara" panose="020E0502030303020204" pitchFamily="34" charset="0"/>
              </a:rPr>
              <a:t>of an IPv6 address using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slash notation (/) </a:t>
            </a:r>
            <a:r>
              <a:rPr lang="en-US" i="1" dirty="0" err="1" smtClean="0">
                <a:latin typeface="Candara" panose="020E0502030303020204" pitchFamily="34" charset="0"/>
              </a:rPr>
              <a:t>eg</a:t>
            </a:r>
            <a:r>
              <a:rPr lang="en-US" i="1" dirty="0" smtClean="0">
                <a:latin typeface="Candara" panose="020E0502030303020204" pitchFamily="34" charset="0"/>
              </a:rPr>
              <a:t>. /64, /96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104648"/>
            <a:ext cx="5562600" cy="2324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/>
          <p:cNvSpPr txBox="1"/>
          <p:nvPr/>
        </p:nvSpPr>
        <p:spPr>
          <a:xfrm>
            <a:off x="1295400" y="1696471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407670" indent="-1606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815340" indent="-32131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224280" indent="-482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631950" indent="-6432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1236345" algn="l" defTabSz="247015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1483360" algn="l" defTabSz="247015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731010" algn="l" defTabSz="247015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978025" algn="l" defTabSz="247015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algn="ctr"/>
            <a:r>
              <a:rPr lang="en-US" sz="2800" b="1" dirty="0" smtClean="0"/>
              <a:t>IPv6 Address Types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2841279" y="2229871"/>
            <a:ext cx="3701563" cy="3908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7670" indent="-1606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15340" indent="-32131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24280" indent="-482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31950" indent="-6432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36345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3360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1010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78025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IPv6 Addresses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897642" y="3524386"/>
            <a:ext cx="7658247" cy="1544648"/>
            <a:chOff x="897642" y="3524386"/>
            <a:chExt cx="7658247" cy="1544648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1111864" y="4164863"/>
              <a:ext cx="1286072" cy="5118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97642" y="4810460"/>
              <a:ext cx="7658242" cy="119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6200000" flipH="1">
              <a:off x="776917" y="4948302"/>
              <a:ext cx="241462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2287686" y="4921647"/>
              <a:ext cx="241462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3896988" y="4932402"/>
              <a:ext cx="241462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5425886" y="4948302"/>
              <a:ext cx="241462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6200000" flipH="1">
              <a:off x="6995165" y="4948302"/>
              <a:ext cx="241462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8435158" y="4932402"/>
              <a:ext cx="241462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757455" y="2620662"/>
            <a:ext cx="5872979" cy="512926"/>
            <a:chOff x="1757455" y="2620662"/>
            <a:chExt cx="5872979" cy="512926"/>
          </a:xfrm>
        </p:grpSpPr>
        <p:cxnSp>
          <p:nvCxnSpPr>
            <p:cNvPr id="7" name="Straight Connector 6"/>
            <p:cNvCxnSpPr/>
            <p:nvPr/>
          </p:nvCxnSpPr>
          <p:spPr>
            <a:xfrm rot="16200000" flipH="1">
              <a:off x="4449843" y="2874566"/>
              <a:ext cx="512926" cy="51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757455" y="2846156"/>
              <a:ext cx="5872974" cy="119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1638319" y="2968097"/>
              <a:ext cx="241462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 flipH="1">
              <a:off x="7509703" y="2968097"/>
              <a:ext cx="241462" cy="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/>
          <p:cNvSpPr/>
          <p:nvPr/>
        </p:nvSpPr>
        <p:spPr>
          <a:xfrm>
            <a:off x="512742" y="3146165"/>
            <a:ext cx="2438400" cy="390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7670" indent="-1606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15340" indent="-32131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24280" indent="-482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31950" indent="-6432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36345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3360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1010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78025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84542" y="3146165"/>
            <a:ext cx="2438400" cy="390800"/>
          </a:xfrm>
          <a:prstGeom prst="rect">
            <a:avLst/>
          </a:prstGeom>
          <a:solidFill>
            <a:srgbClr val="74B9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7670" indent="-1606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15340" indent="-32131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24280" indent="-482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31950" indent="-6432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36345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3360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1010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78025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Multicast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380142" y="3146165"/>
            <a:ext cx="2438400" cy="390800"/>
          </a:xfrm>
          <a:prstGeom prst="rect">
            <a:avLst/>
          </a:prstGeom>
          <a:solidFill>
            <a:srgbClr val="3366FF"/>
          </a:solidFill>
          <a:ln w="38100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376" tIns="45688" rIns="91376" bIns="45688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07670" indent="-1606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815340" indent="-32131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224280" indent="-482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631950" indent="-6432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236345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83360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731010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78025" algn="l" defTabSz="247015" rtl="0" eaLnBrk="1" latinLnBrk="0" hangingPunct="1">
              <a:defRPr sz="2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Anycast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207942" y="5051165"/>
            <a:ext cx="9045410" cy="841112"/>
            <a:chOff x="207942" y="5051165"/>
            <a:chExt cx="9045410" cy="841112"/>
          </a:xfrm>
        </p:grpSpPr>
        <p:sp>
          <p:nvSpPr>
            <p:cNvPr id="24" name="TextBox 45"/>
            <p:cNvSpPr txBox="1"/>
            <p:nvPr/>
          </p:nvSpPr>
          <p:spPr>
            <a:xfrm>
              <a:off x="5084742" y="5584565"/>
              <a:ext cx="821085" cy="307712"/>
            </a:xfrm>
            <a:prstGeom prst="rect">
              <a:avLst/>
            </a:prstGeom>
            <a:noFill/>
          </p:spPr>
          <p:txBody>
            <a:bodyPr wrap="square" lIns="91376" tIns="45688" rIns="91376" bIns="45688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::/128</a:t>
              </a:r>
            </a:p>
          </p:txBody>
        </p:sp>
        <p:sp>
          <p:nvSpPr>
            <p:cNvPr id="25" name="TextBox 46"/>
            <p:cNvSpPr txBox="1"/>
            <p:nvPr/>
          </p:nvSpPr>
          <p:spPr>
            <a:xfrm>
              <a:off x="3560742" y="5584565"/>
              <a:ext cx="821085" cy="307712"/>
            </a:xfrm>
            <a:prstGeom prst="rect">
              <a:avLst/>
            </a:prstGeom>
            <a:noFill/>
          </p:spPr>
          <p:txBody>
            <a:bodyPr wrap="square" lIns="91376" tIns="45688" rIns="91376" bIns="45688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::1/128</a:t>
              </a:r>
            </a:p>
          </p:txBody>
        </p:sp>
        <p:sp>
          <p:nvSpPr>
            <p:cNvPr id="26" name="TextBox 47"/>
            <p:cNvSpPr txBox="1"/>
            <p:nvPr/>
          </p:nvSpPr>
          <p:spPr>
            <a:xfrm>
              <a:off x="360342" y="5584565"/>
              <a:ext cx="1104191" cy="307712"/>
            </a:xfrm>
            <a:prstGeom prst="rect">
              <a:avLst/>
            </a:prstGeom>
            <a:noFill/>
          </p:spPr>
          <p:txBody>
            <a:bodyPr wrap="square" lIns="91376" tIns="45688" rIns="91376" bIns="45688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2000::/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48"/>
            <p:cNvSpPr txBox="1"/>
            <p:nvPr/>
          </p:nvSpPr>
          <p:spPr>
            <a:xfrm>
              <a:off x="1731942" y="5584565"/>
              <a:ext cx="1315871" cy="307712"/>
            </a:xfrm>
            <a:prstGeom prst="rect">
              <a:avLst/>
            </a:prstGeom>
            <a:noFill/>
          </p:spPr>
          <p:txBody>
            <a:bodyPr wrap="square" lIns="91376" tIns="45688" rIns="91376" bIns="45688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FE80::/</a:t>
              </a:r>
              <a:r>
                <a:rPr lang="en-US" sz="14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49"/>
            <p:cNvSpPr txBox="1"/>
            <p:nvPr/>
          </p:nvSpPr>
          <p:spPr>
            <a:xfrm>
              <a:off x="6608742" y="5584565"/>
              <a:ext cx="1144037" cy="307712"/>
            </a:xfrm>
            <a:prstGeom prst="rect">
              <a:avLst/>
            </a:prstGeom>
            <a:noFill/>
          </p:spPr>
          <p:txBody>
            <a:bodyPr wrap="square" lIns="91376" tIns="45688" rIns="91376" bIns="45688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FC00::/</a:t>
              </a:r>
              <a:r>
                <a:rPr lang="en-US" sz="1400" b="1" dirty="0" smtClean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50"/>
            <p:cNvSpPr txBox="1"/>
            <p:nvPr/>
          </p:nvSpPr>
          <p:spPr>
            <a:xfrm>
              <a:off x="8132742" y="5584565"/>
              <a:ext cx="821085" cy="307712"/>
            </a:xfrm>
            <a:prstGeom prst="rect">
              <a:avLst/>
            </a:prstGeom>
            <a:noFill/>
          </p:spPr>
          <p:txBody>
            <a:bodyPr wrap="square" lIns="91376" tIns="45688" rIns="91376" bIns="45688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charset="-128"/>
                  <a:cs typeface="MS PGothic" panose="020B0600070205080204" charset="-128"/>
                </a:defRPr>
              </a:lvl9pPr>
            </a:lstStyle>
            <a:p>
              <a:pPr algn="ctr"/>
              <a:r>
                <a:rPr lang="en-US" sz="1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::/80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207942" y="5051165"/>
              <a:ext cx="13716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76" tIns="45688" rIns="91376" bIns="45688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Global Unicast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1709552" y="5051165"/>
              <a:ext cx="1371600" cy="5334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76" tIns="45688" rIns="91376" bIns="45688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Link-Local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320514" y="5051165"/>
              <a:ext cx="1371600" cy="5334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76" tIns="45688" rIns="91376" bIns="45688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Loopback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822990" y="5051165"/>
              <a:ext cx="1447800" cy="533400"/>
            </a:xfrm>
            <a:prstGeom prst="rect">
              <a:avLst/>
            </a:prstGeom>
            <a:solidFill>
              <a:srgbClr val="9C9CD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76" tIns="45688" rIns="91376" bIns="45688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Unspecified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446446" y="5051165"/>
              <a:ext cx="1371600" cy="533400"/>
            </a:xfrm>
            <a:prstGeom prst="rect">
              <a:avLst/>
            </a:prstGeom>
            <a:solidFill>
              <a:srgbClr val="9C9CD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76" tIns="45688" rIns="91376" bIns="45688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Unique Local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81752" y="5051165"/>
              <a:ext cx="1371600" cy="533400"/>
            </a:xfrm>
            <a:prstGeom prst="rect">
              <a:avLst/>
            </a:prstGeom>
            <a:solidFill>
              <a:srgbClr val="9C9CDF"/>
            </a:solidFill>
            <a:ln w="38100" cmpd="sng"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91376" tIns="45688" rIns="91376" bIns="45688" rtlCol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07670" indent="-1606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815340" indent="-32131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224280" indent="-482600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631950" indent="-643255" algn="l" rtl="0" fontAlgn="base">
                <a:spcBef>
                  <a:spcPct val="0"/>
                </a:spcBef>
                <a:spcAft>
                  <a:spcPct val="0"/>
                </a:spcAft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3634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8336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731010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78025" algn="l" defTabSz="247015" rtl="0" eaLnBrk="1" latinLnBrk="0" hangingPunct="1">
                <a:defRPr sz="22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8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Embedded IPv4</a:t>
              </a:r>
              <a:endParaRPr lang="en-US" sz="1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1" name="TextBox 56"/>
          <p:cNvSpPr txBox="1"/>
          <p:nvPr/>
        </p:nvSpPr>
        <p:spPr>
          <a:xfrm>
            <a:off x="2286000" y="6116071"/>
            <a:ext cx="4934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1pPr>
            <a:lvl2pPr marL="407670" indent="-1606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2pPr>
            <a:lvl3pPr marL="815340" indent="-32131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224280" indent="-482600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631950" indent="-643255" algn="l" rtl="0" fontAlgn="base">
              <a:spcBef>
                <a:spcPct val="0"/>
              </a:spcBef>
              <a:spcAft>
                <a:spcPct val="0"/>
              </a:spcAft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5pPr>
            <a:lvl6pPr marL="1236345" algn="l" defTabSz="247015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6pPr>
            <a:lvl7pPr marL="1483360" algn="l" defTabSz="247015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7pPr>
            <a:lvl8pPr marL="1731010" algn="l" defTabSz="247015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8pPr>
            <a:lvl9pPr marL="1978025" algn="l" defTabSz="247015" rtl="0" eaLnBrk="1" latinLnBrk="0" hangingPunct="1"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r>
              <a:rPr lang="en-US" sz="1800" b="1" i="1" dirty="0" smtClean="0"/>
              <a:t>IPv6 does not have a “broadcast” address.</a:t>
            </a:r>
            <a:endParaRPr lang="en-US" sz="1800" b="1" i="1" dirty="0"/>
          </a:p>
        </p:txBody>
      </p:sp>
      <p:sp>
        <p:nvSpPr>
          <p:cNvPr id="2" name="Oval 1"/>
          <p:cNvSpPr/>
          <p:nvPr/>
        </p:nvSpPr>
        <p:spPr>
          <a:xfrm>
            <a:off x="76200" y="4572000"/>
            <a:ext cx="3124200" cy="1544071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41" grpId="0"/>
      <p:bldP spid="2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29600" cy="1066800"/>
          </a:xfrm>
        </p:spPr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79400" y="990600"/>
            <a:ext cx="84328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800" dirty="0">
                <a:latin typeface="Candara" panose="020E0502030303020204" pitchFamily="34" charset="0"/>
              </a:rPr>
              <a:t>There are three types of IPv6 addresses:</a:t>
            </a:r>
          </a:p>
          <a:p>
            <a:endParaRPr lang="en-US" sz="2800" b="1" dirty="0" smtClean="0">
              <a:latin typeface="Candara" panose="020E050203030302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400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Unicast Address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R</a:t>
            </a:r>
            <a:r>
              <a:rPr lang="en-US" dirty="0" smtClean="0">
                <a:latin typeface="Candara" panose="020E0502030303020204" pitchFamily="34" charset="0"/>
              </a:rPr>
              <a:t>epresents </a:t>
            </a:r>
            <a:r>
              <a:rPr lang="en-US" dirty="0">
                <a:latin typeface="Candara" panose="020E0502030303020204" pitchFamily="34" charset="0"/>
              </a:rPr>
              <a:t>a single </a:t>
            </a:r>
            <a:r>
              <a:rPr lang="en-US" dirty="0" smtClean="0">
                <a:latin typeface="Candara" panose="020E0502030303020204" pitchFamily="34" charset="0"/>
              </a:rPr>
              <a:t>network interface</a:t>
            </a:r>
            <a:r>
              <a:rPr lang="en-US" dirty="0">
                <a:latin typeface="Candara" panose="020E0502030303020204" pitchFamily="34" charset="0"/>
              </a:rPr>
              <a:t>. Packets addressed to a unicast address are delivered to a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single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interface (one-to-one)</a:t>
            </a:r>
            <a:endParaRPr lang="en-US" dirty="0">
              <a:latin typeface="Candara" panose="020E0502030303020204" pitchFamily="34" charset="0"/>
            </a:endParaRPr>
          </a:p>
          <a:p>
            <a:pPr marL="914400" lvl="1" indent="-457200">
              <a:buBlip>
                <a:blip r:embed="rId3"/>
              </a:buBlip>
            </a:pPr>
            <a:endParaRPr lang="en-US" i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400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Multicast  Address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latin typeface="Candara" panose="020E0502030303020204" pitchFamily="34" charset="0"/>
              </a:rPr>
              <a:t>R</a:t>
            </a:r>
            <a:r>
              <a:rPr lang="en-US" dirty="0" smtClean="0">
                <a:latin typeface="Candara" panose="020E0502030303020204" pitchFamily="34" charset="0"/>
              </a:rPr>
              <a:t>epresent </a:t>
            </a:r>
            <a:r>
              <a:rPr lang="en-US" dirty="0">
                <a:latin typeface="Candara" panose="020E0502030303020204" pitchFamily="34" charset="0"/>
              </a:rPr>
              <a:t>a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group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of hosts</a:t>
            </a:r>
            <a:r>
              <a:rPr lang="en-US" dirty="0">
                <a:latin typeface="Candara" panose="020E0502030303020204" pitchFamily="34" charset="0"/>
              </a:rPr>
              <a:t>. Packets sent to this address are delivered to </a:t>
            </a:r>
            <a:r>
              <a:rPr lang="en-US" dirty="0" smtClean="0">
                <a:latin typeface="Candara" panose="020E0502030303020204" pitchFamily="34" charset="0"/>
              </a:rPr>
              <a:t>all interfaces</a:t>
            </a:r>
            <a:r>
              <a:rPr lang="en-US" dirty="0">
                <a:latin typeface="Candara" panose="020E0502030303020204" pitchFamily="34" charset="0"/>
              </a:rPr>
              <a:t> that have joined the corresponding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multicast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group (one-to-many)</a:t>
            </a:r>
            <a:endParaRPr lang="en-US" dirty="0">
              <a:latin typeface="Candara" panose="020E0502030303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i="1" dirty="0" smtClean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457200" indent="-457200">
              <a:buBlip>
                <a:blip r:embed="rId3"/>
              </a:buBlip>
            </a:pPr>
            <a:r>
              <a:rPr lang="en-US" sz="2400" i="1" dirty="0" err="1" smtClean="0">
                <a:solidFill>
                  <a:srgbClr val="00B050"/>
                </a:solidFill>
                <a:latin typeface="Candara" panose="020E0502030303020204" pitchFamily="34" charset="0"/>
              </a:rPr>
              <a:t>Anycast</a:t>
            </a:r>
            <a:r>
              <a:rPr lang="en-US" sz="2400" i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sz="2400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Address 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>
                <a:latin typeface="Candara" panose="020E0502030303020204" pitchFamily="34" charset="0"/>
              </a:rPr>
              <a:t>Represent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one or more interfaces</a:t>
            </a:r>
            <a:r>
              <a:rPr lang="en-US" dirty="0">
                <a:latin typeface="Candara" panose="020E0502030303020204" pitchFamily="34" charset="0"/>
              </a:rPr>
              <a:t>. </a:t>
            </a:r>
            <a:r>
              <a:rPr lang="en-US" dirty="0" smtClean="0">
                <a:latin typeface="Candara" panose="020E0502030303020204" pitchFamily="34" charset="0"/>
              </a:rPr>
              <a:t>Packets </a:t>
            </a:r>
            <a:r>
              <a:rPr lang="en-US" dirty="0">
                <a:latin typeface="Candara" panose="020E0502030303020204" pitchFamily="34" charset="0"/>
              </a:rPr>
              <a:t>sent to that IP address are forwarded to the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nearest server</a:t>
            </a:r>
            <a:r>
              <a:rPr lang="en-US" dirty="0">
                <a:latin typeface="Candara" panose="020E0502030303020204" pitchFamily="34" charset="0"/>
              </a:rPr>
              <a:t>. </a:t>
            </a:r>
            <a:r>
              <a:rPr lang="en-US" dirty="0" err="1">
                <a:latin typeface="Candara" panose="020E0502030303020204" pitchFamily="34" charset="0"/>
              </a:rPr>
              <a:t>Anycast</a:t>
            </a:r>
            <a:r>
              <a:rPr lang="en-US" dirty="0">
                <a:latin typeface="Candara" panose="020E0502030303020204" pitchFamily="34" charset="0"/>
              </a:rPr>
              <a:t> addresses are used for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load-balancing</a:t>
            </a:r>
            <a:r>
              <a:rPr lang="en-US" dirty="0">
                <a:latin typeface="Candara" panose="020E0502030303020204" pitchFamily="34" charset="0"/>
              </a:rPr>
              <a:t>. Known as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“one-to-nearest” </a:t>
            </a:r>
            <a:r>
              <a:rPr lang="en-US" dirty="0">
                <a:latin typeface="Candara" panose="020E0502030303020204" pitchFamily="34" charset="0"/>
              </a:rPr>
              <a:t>address.</a:t>
            </a:r>
            <a:endParaRPr lang="en-US" i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pPr algn="l"/>
            <a:r>
              <a:rPr lang="en-US" sz="2400" dirty="0" smtClean="0">
                <a:latin typeface="Candara" panose="020E0502030303020204" pitchFamily="34" charset="0"/>
              </a:rPr>
              <a:t>Note: IPv6 </a:t>
            </a:r>
            <a:r>
              <a:rPr lang="en-US" sz="2400" dirty="0">
                <a:latin typeface="Candara" panose="020E0502030303020204" pitchFamily="34" charset="0"/>
              </a:rPr>
              <a:t>does not </a:t>
            </a:r>
            <a:r>
              <a:rPr lang="en-US" sz="2400" dirty="0" smtClean="0">
                <a:latin typeface="Candara" panose="020E0502030303020204" pitchFamily="34" charset="0"/>
              </a:rPr>
              <a:t>have broadcast addresses.</a:t>
            </a:r>
            <a:endParaRPr lang="en-US" sz="2400" dirty="0">
              <a:effectLst/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	192.172.1.3 </a:t>
            </a:r>
            <a:r>
              <a:rPr lang="en-US" dirty="0" smtClean="0">
                <a:latin typeface="Candara" panose="020E0502030303020204" pitchFamily="34" charset="0"/>
                <a:sym typeface="Wingdings" panose="05000000000000000000" pitchFamily="2" charset="2"/>
              </a:rPr>
              <a:t> 32-bit binary format</a:t>
            </a:r>
          </a:p>
          <a:p>
            <a:pPr>
              <a:buNone/>
            </a:pPr>
            <a:endParaRPr lang="en-US" dirty="0" smtClean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  <a:sym typeface="Wingdings" panose="05000000000000000000" pitchFamily="2" charset="2"/>
              </a:rPr>
              <a:t>    </a:t>
            </a:r>
            <a:r>
              <a:rPr lang="en-US" i="1" dirty="0" smtClean="0">
                <a:solidFill>
                  <a:srgbClr val="00B0F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11000000 10101100 00000001 00000011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(division method)</a:t>
            </a:r>
          </a:p>
          <a:p>
            <a:pPr>
              <a:buNone/>
            </a:pPr>
            <a:endParaRPr lang="en-US" dirty="0" smtClean="0">
              <a:latin typeface="Candara" panose="020E0502030303020204" pitchFamily="34" charset="0"/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  <a:sym typeface="Wingdings" panose="05000000000000000000" pitchFamily="2" charset="2"/>
              </a:rPr>
              <a:t>	</a:t>
            </a:r>
          </a:p>
          <a:p>
            <a:pPr>
              <a:buNone/>
            </a:pPr>
            <a:r>
              <a:rPr lang="en-US" dirty="0">
                <a:latin typeface="Candara" panose="020E0502030303020204" pitchFamily="34" charset="0"/>
                <a:sym typeface="Wingdings" panose="05000000000000000000" pitchFamily="2" charset="2"/>
              </a:rPr>
              <a:t>	</a:t>
            </a:r>
            <a:r>
              <a:rPr lang="en-US" dirty="0" smtClean="0">
                <a:latin typeface="Candara" panose="020E0502030303020204" pitchFamily="34" charset="0"/>
                <a:sym typeface="Wingdings" panose="05000000000000000000" pitchFamily="2" charset="2"/>
              </a:rPr>
              <a:t>11111111  00000000   11110000  00001111 </a:t>
            </a:r>
          </a:p>
          <a:p>
            <a:pPr>
              <a:buNone/>
            </a:pPr>
            <a:r>
              <a:rPr lang="en-US" dirty="0">
                <a:latin typeface="Candara" panose="020E0502030303020204" pitchFamily="34" charset="0"/>
                <a:sym typeface="Wingdings" panose="05000000000000000000" pitchFamily="2" charset="2"/>
              </a:rPr>
              <a:t> </a:t>
            </a:r>
            <a:r>
              <a:rPr lang="en-US" dirty="0" smtClean="0">
                <a:latin typeface="Candara" panose="020E0502030303020204" pitchFamily="34" charset="0"/>
                <a:sym typeface="Wingdings" panose="05000000000000000000" pitchFamily="2" charset="2"/>
              </a:rPr>
              <a:t>    4 segments decimal format</a:t>
            </a:r>
            <a:endParaRPr lang="en-US" dirty="0" smtClean="0">
              <a:latin typeface="Candara" panose="020E0502030303020204" pitchFamily="34" charset="0"/>
            </a:endParaRPr>
          </a:p>
          <a:p>
            <a:pPr>
              <a:buNone/>
            </a:pPr>
            <a:endParaRPr lang="en-US" dirty="0" smtClean="0">
              <a:latin typeface="Candara" panose="020E0502030303020204" pitchFamily="34" charset="0"/>
            </a:endParaRP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    </a:t>
            </a:r>
            <a:r>
              <a:rPr lang="en-US" i="1" dirty="0" smtClean="0">
                <a:solidFill>
                  <a:srgbClr val="00B0F0"/>
                </a:solidFill>
                <a:latin typeface="Candara" panose="020E0502030303020204" pitchFamily="34" charset="0"/>
              </a:rPr>
              <a:t>255.0.240.15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(multiply with the weight)</a:t>
            </a:r>
          </a:p>
          <a:p>
            <a:pPr>
              <a:buNone/>
            </a:pPr>
            <a:endParaRPr lang="en-US" dirty="0" smtClean="0">
              <a:latin typeface="Candara" panose="020E0502030303020204" pitchFamily="34" charset="0"/>
            </a:endParaRPr>
          </a:p>
          <a:p>
            <a:pPr>
              <a:buNone/>
            </a:pPr>
            <a:endParaRPr lang="en-US" dirty="0" smtClean="0">
              <a:latin typeface="Candara" panose="020E0502030303020204" pitchFamily="34" charset="0"/>
            </a:endParaRPr>
          </a:p>
          <a:p>
            <a:pPr>
              <a:buNone/>
            </a:pPr>
            <a:r>
              <a:rPr lang="en-US" dirty="0" smtClean="0">
                <a:latin typeface="Candara" panose="020E0502030303020204" pitchFamily="34" charset="0"/>
              </a:rPr>
              <a:t>  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ycast Example topolo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1200"/>
            <a:ext cx="7346103" cy="446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134100" y="6416159"/>
            <a:ext cx="27799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https://www.slashroot.in</a:t>
            </a:r>
          </a:p>
        </p:txBody>
      </p:sp>
      <p:sp>
        <p:nvSpPr>
          <p:cNvPr id="3" name="Rectangle 2"/>
          <p:cNvSpPr/>
          <p:nvPr/>
        </p:nvSpPr>
        <p:spPr>
          <a:xfrm>
            <a:off x="93878" y="4204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single </a:t>
            </a:r>
            <a:r>
              <a:rPr lang="en-US" dirty="0" err="1">
                <a:solidFill>
                  <a:srgbClr val="FF0000"/>
                </a:solidFill>
              </a:rPr>
              <a:t>anycast</a:t>
            </a:r>
            <a:r>
              <a:rPr lang="en-US" dirty="0">
                <a:solidFill>
                  <a:srgbClr val="FF0000"/>
                </a:solidFill>
              </a:rPr>
              <a:t> address </a:t>
            </a:r>
            <a:r>
              <a:rPr lang="en-US" dirty="0" smtClean="0"/>
              <a:t>(10.1.1.10) is </a:t>
            </a:r>
            <a:r>
              <a:rPr lang="en-US" dirty="0"/>
              <a:t>assigned to </a:t>
            </a:r>
            <a:r>
              <a:rPr lang="en-US" dirty="0">
                <a:solidFill>
                  <a:srgbClr val="FF0000"/>
                </a:solidFill>
              </a:rPr>
              <a:t>multiple hosts </a:t>
            </a:r>
            <a:r>
              <a:rPr lang="en-US" dirty="0"/>
              <a:t>providing the service. 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1295400" y="4343400"/>
            <a:ext cx="1066800" cy="609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057400" y="3352800"/>
            <a:ext cx="457200" cy="59735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324600" y="3048000"/>
            <a:ext cx="5334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96000" y="4002539"/>
            <a:ext cx="0" cy="79806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248400" y="5486400"/>
            <a:ext cx="6096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88103" y="4495800"/>
            <a:ext cx="1493097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447800" y="2122170"/>
            <a:ext cx="1493097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557010" y="2554739"/>
            <a:ext cx="1493097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324600" y="4800600"/>
            <a:ext cx="1493097" cy="1447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6258" y="1043969"/>
            <a:ext cx="86944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dirty="0" smtClean="0"/>
              <a:t>A </a:t>
            </a:r>
            <a:r>
              <a:rPr lang="en-US" dirty="0"/>
              <a:t>sender will send a request with the </a:t>
            </a:r>
            <a:r>
              <a:rPr lang="en-US" dirty="0" err="1"/>
              <a:t>anycast</a:t>
            </a:r>
            <a:r>
              <a:rPr lang="en-US" dirty="0"/>
              <a:t> address in it packet header and the </a:t>
            </a:r>
            <a:r>
              <a:rPr lang="en-US" dirty="0" smtClean="0"/>
              <a:t>router will check the available receivers and deliver </a:t>
            </a:r>
            <a:r>
              <a:rPr lang="en-US" dirty="0"/>
              <a:t>it to the </a:t>
            </a:r>
            <a:r>
              <a:rPr lang="en-US" dirty="0">
                <a:solidFill>
                  <a:srgbClr val="FF0000"/>
                </a:solidFill>
              </a:rPr>
              <a:t>nearest location.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4" grpId="0" animBg="1"/>
      <p:bldP spid="45" grpId="0" animBg="1"/>
      <p:bldP spid="4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i="1" dirty="0">
                <a:solidFill>
                  <a:srgbClr val="00B050"/>
                </a:solidFill>
              </a:rPr>
              <a:t>IPv6 </a:t>
            </a:r>
            <a:r>
              <a:rPr lang="en-US" i="1" dirty="0" smtClean="0">
                <a:solidFill>
                  <a:srgbClr val="7030A0"/>
                </a:solidFill>
              </a:rPr>
              <a:t>Unicast</a:t>
            </a:r>
            <a:r>
              <a:rPr lang="en-US" i="1" dirty="0" smtClean="0">
                <a:solidFill>
                  <a:srgbClr val="00B050"/>
                </a:solidFill>
              </a:rPr>
              <a:t> Addresses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Candara" panose="020E0502030303020204" pitchFamily="34" charset="0"/>
              </a:rPr>
              <a:t>C</a:t>
            </a:r>
            <a:r>
              <a:rPr lang="en-US" dirty="0" smtClean="0">
                <a:latin typeface="Candara" panose="020E0502030303020204" pitchFamily="34" charset="0"/>
              </a:rPr>
              <a:t>ommon </a:t>
            </a:r>
            <a:r>
              <a:rPr lang="en-US" dirty="0">
                <a:latin typeface="Candara" panose="020E0502030303020204" pitchFamily="34" charset="0"/>
              </a:rPr>
              <a:t>types of IPv6 </a:t>
            </a:r>
            <a:r>
              <a:rPr lang="en-US" dirty="0" smtClean="0">
                <a:latin typeface="Candara" panose="020E0502030303020204" pitchFamily="34" charset="0"/>
              </a:rPr>
              <a:t>unicast address:</a:t>
            </a:r>
          </a:p>
          <a:p>
            <a:pPr marL="462280" indent="-462280">
              <a:buBlip>
                <a:blip r:embed="rId3"/>
              </a:buBlip>
            </a:pPr>
            <a:endParaRPr lang="en-US" b="1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b="1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Global Unicast Address (GUA)</a:t>
            </a:r>
          </a:p>
          <a:p>
            <a:pPr marL="900430" lvl="1" indent="-4508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S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imilar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to a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public IPv4 address. </a:t>
            </a:r>
          </a:p>
          <a:p>
            <a:pPr marL="900430" lvl="1" indent="-4508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G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lobally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unique, Internet routable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addresses. </a:t>
            </a:r>
            <a:endParaRPr lang="en-US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900430" lvl="1" indent="-45085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Prefix range of </a:t>
            </a:r>
            <a:r>
              <a:rPr lang="en-US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2000::/3 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 </a:t>
            </a:r>
            <a:r>
              <a:rPr lang="en-US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to 3FFF::/3</a:t>
            </a:r>
            <a:endParaRPr lang="en-US" b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endParaRPr lang="en-US" b="1" dirty="0" smtClean="0">
              <a:latin typeface="Candara" panose="020E0502030303020204" pitchFamily="34" charset="0"/>
            </a:endParaRPr>
          </a:p>
          <a:p>
            <a:pPr marL="449580" indent="-449580">
              <a:buBlip>
                <a:blip r:embed="rId3"/>
              </a:buBlip>
            </a:pPr>
            <a:r>
              <a:rPr lang="en-US" b="1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Link-local </a:t>
            </a:r>
            <a:r>
              <a:rPr lang="en-US" b="1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Address (LLA)</a:t>
            </a:r>
            <a:endParaRPr lang="en-US" b="1" i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Used to communicate with other devices on the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same local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link (subnet)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Confined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to a single link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- 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not routable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beyond the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link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Every IPv6-enabled network interface is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REQUIRED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to have a link-local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address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Prefix range of </a:t>
            </a:r>
            <a:r>
              <a:rPr lang="en-US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FE80::/10 to FE8F::/10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marL="449580" indent="-449580">
              <a:buBlip>
                <a:blip r:embed="rId3"/>
              </a:buBlip>
            </a:pPr>
            <a:r>
              <a:rPr lang="en-US" b="1" i="1" dirty="0">
                <a:solidFill>
                  <a:srgbClr val="00B050"/>
                </a:solidFill>
                <a:latin typeface="Candara" panose="020E0502030303020204" pitchFamily="34" charset="0"/>
              </a:rPr>
              <a:t>Unique </a:t>
            </a:r>
            <a:r>
              <a:rPr lang="en-US" b="1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local Address (ULA)</a:t>
            </a:r>
            <a:endParaRPr lang="en-US" b="1" i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Similar to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private addresses</a:t>
            </a:r>
            <a:r>
              <a:rPr lang="en-US" b="1" dirty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for IPv4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Used for local addressing within a site or between a limited number of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sites –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can be routed but within one routing domain</a:t>
            </a:r>
            <a:endParaRPr lang="en-US" dirty="0">
              <a:solidFill>
                <a:srgbClr val="FF0000"/>
              </a:solidFill>
              <a:latin typeface="Candara" panose="020E050203030302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Prefix range of </a:t>
            </a:r>
            <a:r>
              <a:rPr lang="en-US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FC00::/7 to 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FDFF::/</a:t>
            </a:r>
            <a:r>
              <a:rPr lang="en-US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7</a:t>
            </a:r>
            <a:endParaRPr lang="en-US" b="1" dirty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457200" lvl="1" indent="0">
              <a:buNone/>
            </a:pPr>
            <a:endParaRPr lang="en-US" dirty="0" smtClean="0">
              <a:solidFill>
                <a:srgbClr val="00B050"/>
              </a:solidFill>
              <a:latin typeface="Candara" panose="020E0502030303020204" pitchFamily="34" charset="0"/>
            </a:endParaRPr>
          </a:p>
          <a:p>
            <a:pPr marL="462280" indent="-462280">
              <a:buBlip>
                <a:blip r:embed="rId3"/>
              </a:buBlip>
            </a:pP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tutorialspoint.com/ipv6/images/address_scop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905000"/>
            <a:ext cx="7293352" cy="450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Scope of GUA, ULA and Link Local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10200" y="6193250"/>
            <a:ext cx="3470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https://www.tutorialspoint.com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Cont’d…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0"/>
          </a:xfrm>
        </p:spPr>
        <p:txBody>
          <a:bodyPr>
            <a:normAutofit/>
          </a:bodyPr>
          <a:lstStyle/>
          <a:p>
            <a:pPr marL="449580" indent="-449580">
              <a:buBlip>
                <a:blip r:embed="rId3"/>
              </a:buBlip>
            </a:pP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Loopback</a:t>
            </a:r>
          </a:p>
          <a:p>
            <a:pPr marL="831850" lvl="1" indent="-382905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Similar to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IPv4 loopback address</a:t>
            </a:r>
          </a:p>
          <a:p>
            <a:pPr marL="831850" lvl="1" indent="-38290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R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epresented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as 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::1/128 or just ::</a:t>
            </a:r>
            <a:r>
              <a:rPr lang="en-US" b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1</a:t>
            </a:r>
          </a:p>
          <a:p>
            <a:pPr marL="832485" lvl="1" indent="-539750">
              <a:buFont typeface="Wingdings" panose="05000000000000000000" pitchFamily="2" charset="2"/>
              <a:buChar char="Ø"/>
            </a:pPr>
            <a:endParaRPr lang="en-US" dirty="0">
              <a:latin typeface="Candara" panose="020E0502030303020204" pitchFamily="34" charset="0"/>
            </a:endParaRPr>
          </a:p>
          <a:p>
            <a:pPr marL="449580" indent="-449580">
              <a:buBlip>
                <a:blip r:embed="rId3"/>
              </a:buBlip>
            </a:pPr>
            <a:r>
              <a:rPr lang="en-US" i="1" dirty="0">
                <a:solidFill>
                  <a:srgbClr val="00B050"/>
                </a:solidFill>
                <a:latin typeface="Candara" panose="020E0502030303020204" pitchFamily="34" charset="0"/>
              </a:rPr>
              <a:t>Unspecified </a:t>
            </a:r>
            <a:r>
              <a:rPr lang="en-US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address </a:t>
            </a:r>
          </a:p>
          <a:p>
            <a:pPr marL="831850" lvl="1" indent="-382905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An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unspecified address is used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when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the device does not yet have a permanent IPv6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address</a:t>
            </a:r>
          </a:p>
          <a:p>
            <a:pPr marL="831850" lvl="1" indent="-382905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All-0’s address represented as </a:t>
            </a:r>
            <a:r>
              <a:rPr lang="en-US" b="1" dirty="0">
                <a:solidFill>
                  <a:srgbClr val="00B050"/>
                </a:solidFill>
                <a:latin typeface="Candara" panose="020E0502030303020204" pitchFamily="34" charset="0"/>
              </a:rPr>
              <a:t>::/128 or just ::</a:t>
            </a:r>
          </a:p>
          <a:p>
            <a:pPr marL="831850" lvl="1" indent="-382905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Structure of </a:t>
            </a:r>
            <a:r>
              <a:rPr lang="en-US" dirty="0" smtClean="0">
                <a:solidFill>
                  <a:srgbClr val="7030A0"/>
                </a:solidFill>
              </a:rPr>
              <a:t>GUA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33677" cy="4680222"/>
          </a:xfrm>
        </p:spPr>
        <p:txBody>
          <a:bodyPr>
            <a:normAutofit/>
          </a:bodyPr>
          <a:lstStyle/>
          <a:p>
            <a:pPr marL="539750" indent="-539750">
              <a:buBlip>
                <a:blip r:embed="rId3"/>
              </a:buBlip>
            </a:pPr>
            <a:r>
              <a:rPr lang="en-US" sz="3200" dirty="0" smtClean="0">
                <a:latin typeface="Candara" panose="020E0502030303020204" pitchFamily="34" charset="0"/>
              </a:rPr>
              <a:t>A </a:t>
            </a:r>
            <a:r>
              <a:rPr lang="en-US" sz="3200" dirty="0">
                <a:solidFill>
                  <a:srgbClr val="FF0000"/>
                </a:solidFill>
                <a:latin typeface="Candara" panose="020E0502030303020204" pitchFamily="34" charset="0"/>
              </a:rPr>
              <a:t>global unicast address </a:t>
            </a:r>
            <a:r>
              <a:rPr lang="en-US" sz="3200" dirty="0">
                <a:latin typeface="Candara" panose="020E0502030303020204" pitchFamily="34" charset="0"/>
              </a:rPr>
              <a:t>has three </a:t>
            </a:r>
            <a:r>
              <a:rPr lang="en-US" sz="3200" dirty="0" smtClean="0">
                <a:latin typeface="Candara" panose="020E0502030303020204" pitchFamily="34" charset="0"/>
              </a:rPr>
              <a:t>parts:</a:t>
            </a:r>
          </a:p>
          <a:p>
            <a:pPr marL="539750" indent="-539750">
              <a:buBlip>
                <a:blip r:embed="rId3"/>
              </a:buBlip>
            </a:pPr>
            <a:endParaRPr lang="en-US" sz="3200" b="1" dirty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3200" b="1" dirty="0" smtClean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3200" b="1" dirty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3200" b="1" dirty="0" smtClean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3200" b="1" dirty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3200" b="1" dirty="0" smtClean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3200" b="1" dirty="0">
              <a:latin typeface="Candara" panose="020E0502030303020204" pitchFamily="34" charset="0"/>
            </a:endParaRPr>
          </a:p>
          <a:p>
            <a:endParaRPr lang="en-US" sz="3200" dirty="0">
              <a:latin typeface="Candara" panose="020E0502030303020204" pitchFamily="34" charset="0"/>
            </a:endParaRPr>
          </a:p>
          <a:p>
            <a:endParaRPr lang="en-US" sz="3200" dirty="0">
              <a:latin typeface="Candara" panose="020E0502030303020204" pitchFamily="34" charset="0"/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1" y="2133600"/>
            <a:ext cx="8305799" cy="2301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284727"/>
            <a:ext cx="7924800" cy="2366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914400" y="2971800"/>
            <a:ext cx="2743200" cy="381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69030" y="2971800"/>
            <a:ext cx="1131570" cy="381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800600" y="2971800"/>
            <a:ext cx="3810000" cy="381000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33400" y="4800600"/>
            <a:ext cx="1219200" cy="1143000"/>
          </a:xfrm>
          <a:prstGeom prst="ellipse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8229600" cy="1066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Cont’d…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800"/>
            <a:ext cx="8733677" cy="5137422"/>
          </a:xfrm>
        </p:spPr>
        <p:txBody>
          <a:bodyPr>
            <a:noAutofit/>
          </a:bodyPr>
          <a:lstStyle/>
          <a:p>
            <a:pPr marL="854075" indent="-622300">
              <a:buBlip>
                <a:blip r:embed="rId3"/>
              </a:buBlip>
            </a:pPr>
            <a:r>
              <a:rPr lang="en-US" sz="2400" i="1" dirty="0">
                <a:solidFill>
                  <a:srgbClr val="00B050"/>
                </a:solidFill>
                <a:latin typeface="Candara" panose="020E0502030303020204" pitchFamily="34" charset="0"/>
              </a:rPr>
              <a:t>Global Routing Prefix</a:t>
            </a:r>
            <a:endParaRPr lang="en-US" sz="2400" dirty="0">
              <a:latin typeface="Candara" panose="020E0502030303020204" pitchFamily="34" charset="0"/>
            </a:endParaRPr>
          </a:p>
          <a:p>
            <a:pPr marL="1119505" lvl="2" indent="-6223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Prefix </a:t>
            </a:r>
            <a:r>
              <a:rPr lang="en-US" sz="2200" dirty="0">
                <a:solidFill>
                  <a:schemeClr val="tx1"/>
                </a:solidFill>
                <a:latin typeface="Candara" panose="020E0502030303020204" pitchFamily="34" charset="0"/>
              </a:rPr>
              <a:t>or </a:t>
            </a:r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network,</a:t>
            </a:r>
            <a:r>
              <a:rPr lang="en-US" sz="2200" dirty="0" smtClean="0">
                <a:solidFill>
                  <a:srgbClr val="FF0000"/>
                </a:solidFill>
                <a:latin typeface="Candara" panose="020E0502030303020204" pitchFamily="34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andara" panose="020E0502030303020204" pitchFamily="34" charset="0"/>
              </a:rPr>
              <a:t>portion of the address that is assigned by the provider</a:t>
            </a:r>
            <a:r>
              <a:rPr lang="en-US" sz="2200" dirty="0">
                <a:solidFill>
                  <a:schemeClr val="tx1"/>
                </a:solidFill>
                <a:latin typeface="Candara" panose="020E0502030303020204" pitchFamily="34" charset="0"/>
              </a:rPr>
              <a:t>, such as an ISP, to a customer or site</a:t>
            </a:r>
            <a:r>
              <a:rPr lang="en-US" sz="2200" dirty="0" smtClean="0">
                <a:solidFill>
                  <a:schemeClr val="tx1"/>
                </a:solidFill>
              </a:rPr>
              <a:t>.</a:t>
            </a:r>
          </a:p>
          <a:p>
            <a:pPr marL="1119505" lvl="2" indent="-6223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</a:rPr>
              <a:t>Typically /48</a:t>
            </a:r>
          </a:p>
          <a:p>
            <a:pPr marL="854075" lvl="1" indent="-622300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854075" indent="-622300">
              <a:buBlip>
                <a:blip r:embed="rId3"/>
              </a:buBlip>
            </a:pPr>
            <a:r>
              <a:rPr lang="en-US" sz="2400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Subnet ID</a:t>
            </a:r>
          </a:p>
          <a:p>
            <a:pPr marL="1119505" lvl="2" indent="-622300">
              <a:buFont typeface="Wingdings" panose="05000000000000000000" pitchFamily="2" charset="2"/>
              <a:buChar char="Ø"/>
            </a:pPr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Used </a:t>
            </a:r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by an </a:t>
            </a:r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organization </a:t>
            </a:r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to </a:t>
            </a:r>
            <a:r>
              <a:rPr lang="en-US" sz="2200" dirty="0">
                <a:solidFill>
                  <a:schemeClr val="tx1"/>
                </a:solidFill>
                <a:latin typeface="Candara" panose="020E0502030303020204" pitchFamily="34" charset="0"/>
              </a:rPr>
              <a:t>identify </a:t>
            </a:r>
            <a:r>
              <a:rPr lang="en-US" sz="2200" dirty="0">
                <a:solidFill>
                  <a:srgbClr val="FF0000"/>
                </a:solidFill>
                <a:latin typeface="Candara" panose="020E0502030303020204" pitchFamily="34" charset="0"/>
              </a:rPr>
              <a:t>subnets</a:t>
            </a:r>
            <a:r>
              <a:rPr lang="en-US" sz="2200" dirty="0">
                <a:solidFill>
                  <a:schemeClr val="tx1"/>
                </a:solidFill>
                <a:latin typeface="Candara" panose="020E0502030303020204" pitchFamily="34" charset="0"/>
              </a:rPr>
              <a:t> within its </a:t>
            </a:r>
            <a:r>
              <a:rPr lang="en-US" sz="2200" dirty="0" smtClean="0">
                <a:solidFill>
                  <a:schemeClr val="tx1"/>
                </a:solidFill>
                <a:latin typeface="Candara" panose="020E0502030303020204" pitchFamily="34" charset="0"/>
              </a:rPr>
              <a:t>site</a:t>
            </a:r>
          </a:p>
          <a:p>
            <a:pPr marL="854075" lvl="1" indent="-622300">
              <a:buFont typeface="Wingdings" panose="05000000000000000000" pitchFamily="2" charset="2"/>
              <a:buChar char="Ø"/>
            </a:pPr>
            <a:endParaRPr lang="en-US" sz="2400" dirty="0" smtClean="0">
              <a:latin typeface="Candara" panose="020E0502030303020204" pitchFamily="34" charset="0"/>
            </a:endParaRPr>
          </a:p>
          <a:p>
            <a:pPr marL="854075" lvl="1" indent="-622300">
              <a:buBlip>
                <a:blip r:embed="rId3"/>
              </a:buBlip>
            </a:pPr>
            <a:r>
              <a:rPr lang="en-US" sz="2400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Interface ID</a:t>
            </a:r>
          </a:p>
          <a:p>
            <a:pPr marL="1109980" lvl="3" indent="-6223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Equivalent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to the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host portion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of an IPv4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address</a:t>
            </a:r>
          </a:p>
          <a:p>
            <a:pPr marL="1109980" lvl="3" indent="-6223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Used 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</a:rPr>
              <a:t>because a single host may have multiple interfaces, each having one or more IPv6 addresses</a:t>
            </a:r>
          </a:p>
          <a:p>
            <a:pPr marL="539750" indent="-307975">
              <a:buNone/>
            </a:pPr>
            <a:endParaRPr lang="en-US" sz="2400" dirty="0"/>
          </a:p>
          <a:p>
            <a:pPr marL="539750" indent="-307975">
              <a:buBlip>
                <a:blip r:embed="rId3"/>
              </a:buBlip>
            </a:pPr>
            <a:endParaRPr lang="en-US" sz="2400" dirty="0" smtClean="0">
              <a:latin typeface="Candara" panose="020E0502030303020204" pitchFamily="34" charset="0"/>
            </a:endParaRPr>
          </a:p>
          <a:p>
            <a:pPr marL="539750" indent="-307975">
              <a:buBlip>
                <a:blip r:embed="rId3"/>
              </a:buBlip>
            </a:pPr>
            <a:endParaRPr lang="en-US" sz="2400" b="1" dirty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2400" b="1" dirty="0" smtClean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2400" b="1" dirty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2400" b="1" dirty="0" smtClean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2400" b="1" dirty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2400" b="1" dirty="0" smtClean="0">
              <a:latin typeface="Candara" panose="020E0502030303020204" pitchFamily="34" charset="0"/>
            </a:endParaRPr>
          </a:p>
          <a:p>
            <a:pPr marL="539750" indent="-539750">
              <a:buBlip>
                <a:blip r:embed="rId3"/>
              </a:buBlip>
            </a:pPr>
            <a:endParaRPr lang="en-US" sz="2400" b="1" dirty="0">
              <a:latin typeface="Candara" panose="020E0502030303020204" pitchFamily="34" charset="0"/>
            </a:endParaRPr>
          </a:p>
          <a:p>
            <a:endParaRPr lang="en-US" sz="2400" dirty="0">
              <a:latin typeface="Candara" panose="020E0502030303020204" pitchFamily="34" charset="0"/>
            </a:endParaRPr>
          </a:p>
          <a:p>
            <a:endParaRPr lang="en-US" sz="24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Summary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>
                <a:latin typeface="Candara" panose="020E0502030303020204" pitchFamily="34" charset="0"/>
              </a:rPr>
              <a:t>Structure of IPv4 address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Decimal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  Binary conversion</a:t>
            </a:r>
            <a:endParaRPr lang="en-US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Subnet Mask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Determine the network portion and host address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AND operation</a:t>
            </a:r>
          </a:p>
          <a:p>
            <a:pPr lvl="1"/>
            <a:endParaRPr lang="en-US" dirty="0" smtClean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IPv4 Unicast, Broadcast, Multicast</a:t>
            </a:r>
          </a:p>
          <a:p>
            <a:endParaRPr lang="en-US" dirty="0" smtClean="0">
              <a:latin typeface="Candara" panose="020E0502030303020204" pitchFamily="34" charset="0"/>
            </a:endParaRPr>
          </a:p>
          <a:p>
            <a:r>
              <a:rPr lang="en-US" dirty="0" smtClean="0">
                <a:latin typeface="Candara" panose="020E0502030303020204" pitchFamily="34" charset="0"/>
              </a:rPr>
              <a:t>Types of IPv4 addresses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r>
              <a:rPr lang="en-US" dirty="0">
                <a:latin typeface="Candara" panose="020E0502030303020204" pitchFamily="34" charset="0"/>
              </a:rPr>
              <a:t>Types of networks (Class A, Class B, Class C</a:t>
            </a:r>
            <a:r>
              <a:rPr lang="en-US" dirty="0" smtClean="0">
                <a:latin typeface="Candara" panose="020E0502030303020204" pitchFamily="34" charset="0"/>
              </a:rPr>
              <a:t>)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Cont’d…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>
                <a:latin typeface="Candara" panose="020E0502030303020204" pitchFamily="34" charset="0"/>
              </a:rPr>
              <a:t>Migration techniques</a:t>
            </a:r>
            <a:endParaRPr lang="en-US" dirty="0">
              <a:latin typeface="Candara" panose="020E0502030303020204" pitchFamily="34" charset="0"/>
            </a:endParaRPr>
          </a:p>
          <a:p>
            <a:endParaRPr lang="en-US" altLang="zh-CN" dirty="0" smtClean="0">
              <a:latin typeface="Candara" panose="020E0502030303020204" pitchFamily="34" charset="0"/>
            </a:endParaRPr>
          </a:p>
          <a:p>
            <a:r>
              <a:rPr lang="en-US" altLang="zh-CN" dirty="0" smtClean="0">
                <a:latin typeface="Candara" panose="020E0502030303020204" pitchFamily="34" charset="0"/>
              </a:rPr>
              <a:t>IPv6 Unicast, Multicast and </a:t>
            </a:r>
            <a:r>
              <a:rPr lang="en-US" altLang="zh-CN" dirty="0" err="1" smtClean="0">
                <a:latin typeface="Candara" panose="020E0502030303020204" pitchFamily="34" charset="0"/>
              </a:rPr>
              <a:t>Anycast</a:t>
            </a:r>
            <a:endParaRPr lang="en-US" altLang="zh-CN" dirty="0" smtClean="0">
              <a:latin typeface="Candara" panose="020E0502030303020204" pitchFamily="34" charset="0"/>
            </a:endParaRP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r>
              <a:rPr lang="en-US" altLang="zh-CN" dirty="0" smtClean="0">
                <a:latin typeface="Candara" panose="020E0502030303020204" pitchFamily="34" charset="0"/>
              </a:rPr>
              <a:t>IPv6 </a:t>
            </a:r>
            <a:r>
              <a:rPr lang="en-US" altLang="zh-CN" smtClean="0">
                <a:latin typeface="Candara" panose="020E0502030303020204" pitchFamily="34" charset="0"/>
              </a:rPr>
              <a:t>compression techniques</a:t>
            </a:r>
            <a:endParaRPr lang="en-US" altLang="zh-CN" dirty="0" smtClean="0">
              <a:latin typeface="Candara" panose="020E0502030303020204" pitchFamily="34" charset="0"/>
            </a:endParaRPr>
          </a:p>
          <a:p>
            <a:endParaRPr lang="en-US" altLang="zh-CN" dirty="0">
              <a:latin typeface="Candara" panose="020E0502030303020204" pitchFamily="34" charset="0"/>
            </a:endParaRPr>
          </a:p>
          <a:p>
            <a:r>
              <a:rPr lang="en-US" altLang="zh-CN" dirty="0" smtClean="0">
                <a:latin typeface="Candara" panose="020E0502030303020204" pitchFamily="34" charset="0"/>
              </a:rPr>
              <a:t>Types</a:t>
            </a:r>
            <a:r>
              <a:rPr lang="zh-CN" altLang="en-US" dirty="0" smtClean="0">
                <a:latin typeface="Candara" panose="020E0502030303020204" pitchFamily="34" charset="0"/>
              </a:rPr>
              <a:t> </a:t>
            </a:r>
            <a:r>
              <a:rPr lang="en-MY" altLang="zh-CN" dirty="0">
                <a:latin typeface="Candara" panose="020E0502030303020204" pitchFamily="34" charset="0"/>
              </a:rPr>
              <a:t>of IPv6 addresses</a:t>
            </a:r>
          </a:p>
          <a:p>
            <a:endParaRPr lang="en-MY" dirty="0">
              <a:latin typeface="Candara" panose="020E0502030303020204" pitchFamily="34" charset="0"/>
            </a:endParaRPr>
          </a:p>
          <a:p>
            <a:endParaRPr lang="en-MY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commonly used 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pPr marL="462280" indent="-462280">
              <a:buBlip>
                <a:blip r:embed="rId3"/>
              </a:buBlip>
            </a:pPr>
            <a:r>
              <a:rPr lang="en-US" dirty="0" smtClean="0"/>
              <a:t>0000 0000	</a:t>
            </a:r>
            <a:r>
              <a:rPr lang="en-US" dirty="0" smtClean="0">
                <a:sym typeface="Wingdings" panose="05000000000000000000" pitchFamily="2" charset="2"/>
              </a:rPr>
              <a:t> 0</a:t>
            </a:r>
          </a:p>
          <a:p>
            <a:pPr marL="462280" indent="-462280">
              <a:buBlip>
                <a:blip r:embed="rId3"/>
              </a:buBlip>
            </a:pPr>
            <a:endParaRPr lang="en-US" dirty="0">
              <a:sym typeface="Wingdings" panose="05000000000000000000" pitchFamily="2" charset="2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sym typeface="Wingdings" panose="05000000000000000000" pitchFamily="2" charset="2"/>
              </a:rPr>
              <a:t>1000 0000	 128</a:t>
            </a:r>
          </a:p>
          <a:p>
            <a:pPr marL="462280" indent="-462280">
              <a:buBlip>
                <a:blip r:embed="rId3"/>
              </a:buBlip>
            </a:pPr>
            <a:endParaRPr lang="en-US" dirty="0">
              <a:sym typeface="Wingdings" panose="05000000000000000000" pitchFamily="2" charset="2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sym typeface="Wingdings" panose="05000000000000000000" pitchFamily="2" charset="2"/>
              </a:rPr>
              <a:t>1100 0000	 192</a:t>
            </a:r>
          </a:p>
          <a:p>
            <a:pPr marL="462280" indent="-462280">
              <a:buBlip>
                <a:blip r:embed="rId3"/>
              </a:buBlip>
            </a:pPr>
            <a:endParaRPr lang="en-US" dirty="0">
              <a:sym typeface="Wingdings" panose="05000000000000000000" pitchFamily="2" charset="2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sym typeface="Wingdings" panose="05000000000000000000" pitchFamily="2" charset="2"/>
              </a:rPr>
              <a:t>1110 0000	 224</a:t>
            </a:r>
          </a:p>
          <a:p>
            <a:pPr marL="462280" indent="-462280">
              <a:buBlip>
                <a:blip r:embed="rId3"/>
              </a:buBlip>
            </a:pPr>
            <a:endParaRPr lang="en-US" dirty="0">
              <a:sym typeface="Wingdings" panose="05000000000000000000" pitchFamily="2" charset="2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sym typeface="Wingdings" panose="05000000000000000000" pitchFamily="2" charset="2"/>
              </a:rPr>
              <a:t>1111 0000	 240</a:t>
            </a:r>
          </a:p>
          <a:p>
            <a:pPr marL="462280" indent="-462280">
              <a:buBlip>
                <a:blip r:embed="rId3"/>
              </a:buBlip>
            </a:pPr>
            <a:endParaRPr lang="en-US" dirty="0">
              <a:sym typeface="Wingdings" panose="05000000000000000000" pitchFamily="2" charset="2"/>
            </a:endParaRPr>
          </a:p>
          <a:p>
            <a:pPr marL="462280" indent="-462280">
              <a:buBlip>
                <a:blip r:embed="rId3"/>
              </a:buBlip>
            </a:pPr>
            <a:r>
              <a:rPr lang="en-US" dirty="0" smtClean="0">
                <a:sym typeface="Wingdings" panose="05000000000000000000" pitchFamily="2" charset="2"/>
              </a:rPr>
              <a:t>1111 1111		 </a:t>
            </a:r>
            <a:r>
              <a:rPr lang="en-US" dirty="0">
                <a:sym typeface="Wingdings" panose="05000000000000000000" pitchFamily="2" charset="2"/>
              </a:rPr>
              <a:t>255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IPv4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2280" indent="-462280" algn="just">
              <a:buBlip>
                <a:blip r:embed="rId3"/>
              </a:buBlip>
            </a:pPr>
            <a:r>
              <a:rPr lang="en-US" dirty="0" smtClean="0">
                <a:latin typeface="Candara" panose="020E0502030303020204" pitchFamily="34" charset="0"/>
              </a:rPr>
              <a:t>IPv4 </a:t>
            </a:r>
            <a:r>
              <a:rPr lang="en-MY" dirty="0" smtClean="0">
                <a:latin typeface="Candara" panose="020E0502030303020204" pitchFamily="34" charset="0"/>
              </a:rPr>
              <a:t>provide </a:t>
            </a:r>
            <a:r>
              <a:rPr lang="en-MY" dirty="0" smtClean="0">
                <a:solidFill>
                  <a:srgbClr val="FF0000"/>
                </a:solidFill>
                <a:latin typeface="Candara" panose="020E0502030303020204" pitchFamily="34" charset="0"/>
              </a:rPr>
              <a:t>hierarchical addressing</a:t>
            </a:r>
            <a:r>
              <a:rPr lang="en-MY" dirty="0" smtClean="0">
                <a:latin typeface="Candara" panose="020E0502030303020204" pitchFamily="34" charset="0"/>
              </a:rPr>
              <a:t> for packets that carry data.</a:t>
            </a:r>
            <a:endParaRPr lang="en-US" dirty="0">
              <a:latin typeface="Candara" panose="020E0502030303020204" pitchFamily="34" charset="0"/>
            </a:endParaRPr>
          </a:p>
          <a:p>
            <a:pPr marL="0" indent="0" algn="just">
              <a:buNone/>
            </a:pPr>
            <a:endParaRPr lang="en-MY" dirty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The 32 bits IPv4 </a:t>
            </a:r>
            <a:r>
              <a:rPr lang="en-MY" dirty="0">
                <a:latin typeface="Candara" panose="020E0502030303020204" pitchFamily="34" charset="0"/>
              </a:rPr>
              <a:t>address is made up of two parts: a </a:t>
            </a:r>
            <a:r>
              <a:rPr lang="en-MY" dirty="0">
                <a:solidFill>
                  <a:srgbClr val="FF0000"/>
                </a:solidFill>
                <a:latin typeface="Candara" panose="020E0502030303020204" pitchFamily="34" charset="0"/>
              </a:rPr>
              <a:t>network portion</a:t>
            </a:r>
            <a:r>
              <a:rPr lang="en-MY" dirty="0">
                <a:latin typeface="Candara" panose="020E0502030303020204" pitchFamily="34" charset="0"/>
              </a:rPr>
              <a:t> and a </a:t>
            </a:r>
            <a:r>
              <a:rPr lang="en-MY" dirty="0">
                <a:solidFill>
                  <a:srgbClr val="FF0000"/>
                </a:solidFill>
                <a:latin typeface="Candara" panose="020E0502030303020204" pitchFamily="34" charset="0"/>
              </a:rPr>
              <a:t>host portion</a:t>
            </a:r>
            <a:r>
              <a:rPr lang="en-MY" dirty="0">
                <a:latin typeface="Candara" panose="020E0502030303020204" pitchFamily="34" charset="0"/>
              </a:rPr>
              <a:t>. </a:t>
            </a:r>
          </a:p>
          <a:p>
            <a:pPr marL="462280" indent="-462280" algn="just">
              <a:buBlip>
                <a:blip r:embed="rId3"/>
              </a:buBlip>
            </a:pPr>
            <a:endParaRPr lang="en-MY" dirty="0" smtClean="0">
              <a:latin typeface="Candara" panose="020E0502030303020204" pitchFamily="34" charset="0"/>
            </a:endParaRPr>
          </a:p>
          <a:p>
            <a:pPr marL="462280" indent="-462280" algn="just">
              <a:buBlip>
                <a:blip r:embed="rId3"/>
              </a:buBlip>
            </a:pPr>
            <a:r>
              <a:rPr lang="en-MY" dirty="0" smtClean="0">
                <a:latin typeface="Candara" panose="020E0502030303020204" pitchFamily="34" charset="0"/>
              </a:rPr>
              <a:t>This segregation is what makes IPv4 addresses hierarchical structured addresses.</a:t>
            </a:r>
            <a:br>
              <a:rPr lang="en-MY" dirty="0" smtClean="0">
                <a:latin typeface="Candara" panose="020E0502030303020204" pitchFamily="34" charset="0"/>
              </a:rPr>
            </a:b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0</TotalTime>
  <Words>2780</Words>
  <Application>Microsoft Office PowerPoint</Application>
  <PresentationFormat>On-screen Show (4:3)</PresentationFormat>
  <Paragraphs>665</Paragraphs>
  <Slides>77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1" baseType="lpstr">
      <vt:lpstr>Adobe Fan Heiti Std B</vt:lpstr>
      <vt:lpstr>MS PGothic</vt:lpstr>
      <vt:lpstr>宋体</vt:lpstr>
      <vt:lpstr>Arial</vt:lpstr>
      <vt:lpstr>Calibri</vt:lpstr>
      <vt:lpstr>Candara</vt:lpstr>
      <vt:lpstr>Courier New</vt:lpstr>
      <vt:lpstr>Georgia</vt:lpstr>
      <vt:lpstr>Lucida Sans</vt:lpstr>
      <vt:lpstr>Times New Roman</vt:lpstr>
      <vt:lpstr>Trebuchet MS</vt:lpstr>
      <vt:lpstr>Wingdings</vt:lpstr>
      <vt:lpstr>Wingdings 2</vt:lpstr>
      <vt:lpstr>Urban</vt:lpstr>
      <vt:lpstr>Chapter 7</vt:lpstr>
      <vt:lpstr>Objectives</vt:lpstr>
      <vt:lpstr>7.1  IPv4 Addressing</vt:lpstr>
      <vt:lpstr>Cont’d…</vt:lpstr>
      <vt:lpstr>Number Conversion</vt:lpstr>
      <vt:lpstr>Cont’d…</vt:lpstr>
      <vt:lpstr>Exercise</vt:lpstr>
      <vt:lpstr>Some commonly used notations</vt:lpstr>
      <vt:lpstr>Structure of IPv4</vt:lpstr>
      <vt:lpstr>Cont’d…</vt:lpstr>
      <vt:lpstr>IPv4 Subnet Mask</vt:lpstr>
      <vt:lpstr>Cont’d…</vt:lpstr>
      <vt:lpstr>PowerPoint Presentation</vt:lpstr>
      <vt:lpstr>Exercise</vt:lpstr>
      <vt:lpstr>Cont’d…</vt:lpstr>
      <vt:lpstr>Type of addresses in a network</vt:lpstr>
      <vt:lpstr>PowerPoint Presentation</vt:lpstr>
      <vt:lpstr>PowerPoint Presentation</vt:lpstr>
      <vt:lpstr>Exercise</vt:lpstr>
      <vt:lpstr>Exercise</vt:lpstr>
      <vt:lpstr>Determining Network Address</vt:lpstr>
      <vt:lpstr>Bitwise AND Operation</vt:lpstr>
      <vt:lpstr>Cont’d…</vt:lpstr>
      <vt:lpstr>The AND operation</vt:lpstr>
      <vt:lpstr>Exercise</vt:lpstr>
      <vt:lpstr>Unicast, Multicast, Broadcast</vt:lpstr>
      <vt:lpstr>Unicast Transmission</vt:lpstr>
      <vt:lpstr>Broadcast Transmission</vt:lpstr>
      <vt:lpstr>Multicast Transmission</vt:lpstr>
      <vt:lpstr>Exercise (Communication Mode)</vt:lpstr>
      <vt:lpstr>PowerPoint Presentation</vt:lpstr>
      <vt:lpstr>PowerPoint Presentation</vt:lpstr>
      <vt:lpstr>Types of IPv4 Addresses</vt:lpstr>
      <vt:lpstr>Public vs Private IPv4 address</vt:lpstr>
      <vt:lpstr>Cont’d…</vt:lpstr>
      <vt:lpstr>Cont’d…</vt:lpstr>
      <vt:lpstr>PowerPoint Presentation</vt:lpstr>
      <vt:lpstr>Special IPv4 Address</vt:lpstr>
      <vt:lpstr>Network and Broadcast Addresses</vt:lpstr>
      <vt:lpstr>Default route</vt:lpstr>
      <vt:lpstr>Loopback </vt:lpstr>
      <vt:lpstr>Link-Local Addresses</vt:lpstr>
      <vt:lpstr>TEST-NET Addresses</vt:lpstr>
      <vt:lpstr>PowerPoint Presentation</vt:lpstr>
      <vt:lpstr>Types of Networks</vt:lpstr>
      <vt:lpstr>Class A networks</vt:lpstr>
      <vt:lpstr>Cont’d…</vt:lpstr>
      <vt:lpstr>Class B networks</vt:lpstr>
      <vt:lpstr>Cont’d…</vt:lpstr>
      <vt:lpstr>Class C networks</vt:lpstr>
      <vt:lpstr>Cont’d…</vt:lpstr>
      <vt:lpstr>Exercise</vt:lpstr>
      <vt:lpstr>Subnet Mask</vt:lpstr>
      <vt:lpstr>Exercise</vt:lpstr>
      <vt:lpstr>Limitation of Class-based System</vt:lpstr>
      <vt:lpstr>Assignment of IP Addresses</vt:lpstr>
      <vt:lpstr>PowerPoint Presentation</vt:lpstr>
      <vt:lpstr> 7.2  IPv6 Addressing</vt:lpstr>
      <vt:lpstr>IPv4 and IPv6 Coexistence</vt:lpstr>
      <vt:lpstr>Dual Stack</vt:lpstr>
      <vt:lpstr>Tunneling </vt:lpstr>
      <vt:lpstr>Translation</vt:lpstr>
      <vt:lpstr>IPv6 Address Representation</vt:lpstr>
      <vt:lpstr>Rule 1- Omitting Leading 0s</vt:lpstr>
      <vt:lpstr>Rule 2- Omitting All 0 Segments</vt:lpstr>
      <vt:lpstr>Cont’d…</vt:lpstr>
      <vt:lpstr>IPv6 Prefix Length</vt:lpstr>
      <vt:lpstr>PowerPoint Presentation</vt:lpstr>
      <vt:lpstr>PowerPoint Presentation</vt:lpstr>
      <vt:lpstr>PowerPoint Presentation</vt:lpstr>
      <vt:lpstr>IPv6 Unicast Addresses</vt:lpstr>
      <vt:lpstr>Scope of GUA, ULA and Link Local</vt:lpstr>
      <vt:lpstr>Cont’d…</vt:lpstr>
      <vt:lpstr>Structure of GUA</vt:lpstr>
      <vt:lpstr>Cont’d…</vt:lpstr>
      <vt:lpstr>Chapter Summary</vt:lpstr>
      <vt:lpstr>Cont’d…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2024-11-14T04:12:28Z</dcterms:created>
  <dcterms:modified xsi:type="dcterms:W3CDTF">2024-11-14T04:14:06Z</dcterms:modified>
</cp:coreProperties>
</file>