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9"/>
  </p:notesMasterIdLst>
  <p:sldIdLst>
    <p:sldId id="256" r:id="rId2"/>
    <p:sldId id="258" r:id="rId3"/>
    <p:sldId id="487" r:id="rId4"/>
    <p:sldId id="492" r:id="rId5"/>
    <p:sldId id="409" r:id="rId6"/>
    <p:sldId id="411" r:id="rId7"/>
    <p:sldId id="485" r:id="rId8"/>
    <p:sldId id="473" r:id="rId9"/>
    <p:sldId id="472" r:id="rId10"/>
    <p:sldId id="475" r:id="rId11"/>
    <p:sldId id="413" r:id="rId12"/>
    <p:sldId id="476" r:id="rId13"/>
    <p:sldId id="488" r:id="rId14"/>
    <p:sldId id="477" r:id="rId15"/>
    <p:sldId id="478" r:id="rId16"/>
    <p:sldId id="489" r:id="rId17"/>
    <p:sldId id="479" r:id="rId18"/>
    <p:sldId id="480" r:id="rId19"/>
    <p:sldId id="481" r:id="rId20"/>
    <p:sldId id="482" r:id="rId21"/>
    <p:sldId id="470" r:id="rId22"/>
    <p:sldId id="490" r:id="rId23"/>
    <p:sldId id="483" r:id="rId24"/>
    <p:sldId id="414" r:id="rId25"/>
    <p:sldId id="471" r:id="rId26"/>
    <p:sldId id="493" r:id="rId27"/>
    <p:sldId id="491" r:id="rId28"/>
    <p:sldId id="499" r:id="rId29"/>
    <p:sldId id="500" r:id="rId30"/>
    <p:sldId id="501" r:id="rId31"/>
    <p:sldId id="484" r:id="rId32"/>
    <p:sldId id="494" r:id="rId33"/>
    <p:sldId id="495" r:id="rId34"/>
    <p:sldId id="496" r:id="rId35"/>
    <p:sldId id="502" r:id="rId36"/>
    <p:sldId id="503" r:id="rId37"/>
    <p:sldId id="521" r:id="rId38"/>
    <p:sldId id="522" r:id="rId39"/>
    <p:sldId id="528" r:id="rId40"/>
    <p:sldId id="504" r:id="rId41"/>
    <p:sldId id="505" r:id="rId42"/>
    <p:sldId id="523" r:id="rId43"/>
    <p:sldId id="498" r:id="rId44"/>
    <p:sldId id="524" r:id="rId45"/>
    <p:sldId id="527" r:id="rId46"/>
    <p:sldId id="529" r:id="rId47"/>
    <p:sldId id="526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99CC00"/>
    <a:srgbClr val="CCECFF"/>
    <a:srgbClr val="99FF66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1" autoAdjust="0"/>
  </p:normalViewPr>
  <p:slideViewPr>
    <p:cSldViewPr>
      <p:cViewPr varScale="1">
        <p:scale>
          <a:sx n="64" d="100"/>
          <a:sy n="64" d="100"/>
        </p:scale>
        <p:origin x="126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C9C6-662D-408F-9C8C-8594903EBEB7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D347-5917-4575-8E86-BDED6BB8A0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Chapter 8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899938"/>
            <a:ext cx="5181600" cy="1752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Network Layer – Part 3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(</a:t>
            </a:r>
            <a:r>
              <a:rPr lang="en-US" sz="3200" b="1" dirty="0" err="1" smtClean="0">
                <a:solidFill>
                  <a:srgbClr val="0070C0"/>
                </a:solidFill>
              </a:rPr>
              <a:t>Subnetting</a:t>
            </a:r>
            <a:r>
              <a:rPr lang="en-US" sz="3200" b="1" dirty="0" smtClean="0">
                <a:solidFill>
                  <a:srgbClr val="0070C0"/>
                </a:solidFill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How to create subnets?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3550" indent="-46355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IPv4 subnets are created by using one or more of the host bits as network bits. This is done by extending the mask to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“borrow” </a:t>
            </a:r>
            <a:r>
              <a:rPr lang="en-MY" dirty="0" smtClean="0">
                <a:latin typeface="Candara" panose="020E0502030303020204" pitchFamily="34" charset="0"/>
              </a:rPr>
              <a:t>some of the bits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from the host portion</a:t>
            </a:r>
            <a:r>
              <a:rPr lang="en-MY" dirty="0" smtClean="0">
                <a:latin typeface="Candara" panose="020E0502030303020204" pitchFamily="34" charset="0"/>
              </a:rPr>
              <a:t> of the address to create additional network bits. </a:t>
            </a:r>
          </a:p>
          <a:p>
            <a:pPr marL="463550" indent="-463550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3550" indent="-46355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more host bits borrowed</a:t>
            </a:r>
            <a:r>
              <a:rPr lang="en-MY" dirty="0" smtClean="0">
                <a:latin typeface="Candara" panose="020E0502030303020204" pitchFamily="34" charset="0"/>
              </a:rPr>
              <a:t>,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more subnets </a:t>
            </a:r>
            <a:r>
              <a:rPr lang="en-MY" dirty="0" smtClean="0">
                <a:latin typeface="Candara" panose="020E0502030303020204" pitchFamily="34" charset="0"/>
              </a:rPr>
              <a:t>that can be defined.</a:t>
            </a:r>
          </a:p>
          <a:p>
            <a:pPr marL="463550" indent="-463550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3550" indent="-46355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However, with each bit borrowed,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fewer host addresses </a:t>
            </a:r>
            <a:r>
              <a:rPr lang="en-MY" dirty="0" smtClean="0">
                <a:latin typeface="Candara" panose="020E0502030303020204" pitchFamily="34" charset="0"/>
              </a:rPr>
              <a:t>are available per subnet.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r>
              <a:rPr lang="en-US" dirty="0" smtClean="0">
                <a:latin typeface="Candara" panose="020E0502030303020204" pitchFamily="34" charset="0"/>
              </a:rPr>
              <a:t> Formulas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r>
              <a:rPr lang="en-US" u="sng" dirty="0" smtClean="0">
                <a:latin typeface="Candara" panose="020E0502030303020204" pitchFamily="34" charset="0"/>
              </a:rPr>
              <a:t>Calculating Subnets</a:t>
            </a:r>
          </a:p>
          <a:p>
            <a:pPr marL="463550" indent="-463550">
              <a:buBlip>
                <a:blip r:embed="rId2"/>
              </a:buBlip>
            </a:pP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2^n</a:t>
            </a:r>
            <a:r>
              <a:rPr lang="en-MY" dirty="0" smtClean="0">
                <a:latin typeface="Candara" panose="020E0502030303020204" pitchFamily="34" charset="0"/>
              </a:rPr>
              <a:t> </a:t>
            </a:r>
            <a:r>
              <a:rPr lang="en-MY" i="1" dirty="0" smtClean="0">
                <a:latin typeface="Candara" panose="020E0502030303020204" pitchFamily="34" charset="0"/>
              </a:rPr>
              <a:t>(where n = the number of </a:t>
            </a:r>
            <a:r>
              <a:rPr lang="en-MY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bits borrowed</a:t>
            </a:r>
            <a:r>
              <a:rPr lang="en-MY" i="1" dirty="0" smtClean="0">
                <a:latin typeface="Candara" panose="020E0502030303020204" pitchFamily="34" charset="0"/>
              </a:rPr>
              <a:t>)</a:t>
            </a:r>
          </a:p>
          <a:p>
            <a:pPr marL="463550" indent="-463550">
              <a:buBlip>
                <a:blip r:embed="rId2"/>
              </a:buBlip>
            </a:pPr>
            <a:r>
              <a:rPr lang="en-US" dirty="0" err="1" smtClean="0">
                <a:latin typeface="Candara" panose="020E0502030303020204" pitchFamily="34" charset="0"/>
              </a:rPr>
              <a:t>Eg</a:t>
            </a:r>
            <a:r>
              <a:rPr lang="en-US" dirty="0" smtClean="0">
                <a:latin typeface="Candara" panose="020E0502030303020204" pitchFamily="34" charset="0"/>
              </a:rPr>
              <a:t>. 2^1 = 2 subnets</a:t>
            </a:r>
          </a:p>
          <a:p>
            <a:endParaRPr lang="en-US" dirty="0" smtClean="0">
              <a:latin typeface="Candara" panose="020E0502030303020204" pitchFamily="34" charset="0"/>
            </a:endParaRPr>
          </a:p>
          <a:p>
            <a:pPr marL="109855" indent="0">
              <a:buNone/>
            </a:pPr>
            <a:r>
              <a:rPr lang="en-US" u="sng" dirty="0" smtClean="0">
                <a:latin typeface="Candara" panose="020E0502030303020204" pitchFamily="34" charset="0"/>
              </a:rPr>
              <a:t>Calculating Hosts </a:t>
            </a:r>
            <a:r>
              <a:rPr lang="en-US" sz="1800" b="1" i="1" u="sng" dirty="0" smtClean="0">
                <a:solidFill>
                  <a:srgbClr val="00B050"/>
                </a:solidFill>
                <a:latin typeface="Candara" panose="020E0502030303020204" pitchFamily="34" charset="0"/>
              </a:rPr>
              <a:t>(devices which are assigned with usable IP)</a:t>
            </a:r>
          </a:p>
          <a:p>
            <a:pPr marL="463550" indent="-463550">
              <a:buBlip>
                <a:blip r:embed="rId2"/>
              </a:buBlip>
            </a:pP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2^n – 2 </a:t>
            </a:r>
            <a:r>
              <a:rPr lang="en-MY" dirty="0" smtClean="0">
                <a:latin typeface="Candara" panose="020E0502030303020204" pitchFamily="34" charset="0"/>
              </a:rPr>
              <a:t>(where n = the number of bits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remaining in the host field</a:t>
            </a:r>
            <a:r>
              <a:rPr lang="en-MY" dirty="0" smtClean="0">
                <a:latin typeface="Candara" panose="020E0502030303020204" pitchFamily="34" charset="0"/>
              </a:rPr>
              <a:t>)</a:t>
            </a:r>
          </a:p>
          <a:p>
            <a:pPr marL="463550" indent="-463550">
              <a:buBlip>
                <a:blip r:embed="rId2"/>
              </a:buBlip>
            </a:pPr>
            <a:r>
              <a:rPr lang="en-US" dirty="0" err="1" smtClean="0">
                <a:latin typeface="Candara" panose="020E0502030303020204" pitchFamily="34" charset="0"/>
              </a:rPr>
              <a:t>Eg</a:t>
            </a:r>
            <a:r>
              <a:rPr lang="en-US" dirty="0" smtClean="0">
                <a:latin typeface="Candara" panose="020E0502030303020204" pitchFamily="34" charset="0"/>
              </a:rPr>
              <a:t>. 2^7 – 2 = 126 hosts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52500" t="28125" r="9375" b="28125"/>
          <a:stretch>
            <a:fillRect/>
          </a:stretch>
        </p:blipFill>
        <p:spPr bwMode="auto">
          <a:xfrm>
            <a:off x="533400" y="1066800"/>
            <a:ext cx="7848600" cy="4800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5486400" y="2895600"/>
            <a:ext cx="19812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loud 4"/>
          <p:cNvSpPr/>
          <p:nvPr/>
        </p:nvSpPr>
        <p:spPr>
          <a:xfrm>
            <a:off x="1066800" y="1524000"/>
            <a:ext cx="6781800" cy="4648200"/>
          </a:xfrm>
          <a:prstGeom prst="cloud">
            <a:avLst/>
          </a:prstGeom>
          <a:solidFill>
            <a:srgbClr val="99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20617" y="668872"/>
            <a:ext cx="2536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Network Address</a:t>
            </a:r>
          </a:p>
          <a:p>
            <a:pPr algn="ctr"/>
            <a:r>
              <a:rPr lang="en-US" sz="2400" dirty="0" smtClean="0"/>
              <a:t>192.168.1.0 / 24</a:t>
            </a:r>
          </a:p>
        </p:txBody>
      </p:sp>
      <p:sp>
        <p:nvSpPr>
          <p:cNvPr id="2" name="Rectangle 1"/>
          <p:cNvSpPr/>
          <p:nvPr/>
        </p:nvSpPr>
        <p:spPr>
          <a:xfrm>
            <a:off x="6279975" y="5860197"/>
            <a:ext cx="24978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2^8 </a:t>
            </a:r>
            <a:r>
              <a:rPr lang="en-US" sz="2400" i="1" dirty="0">
                <a:solidFill>
                  <a:srgbClr val="7030A0"/>
                </a:solidFill>
                <a:latin typeface="Candara" panose="020E0502030303020204" pitchFamily="34" charset="0"/>
              </a:rPr>
              <a:t>– 2 = </a:t>
            </a:r>
            <a:r>
              <a:rPr lang="en-US" sz="2400" i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254 </a:t>
            </a:r>
            <a:r>
              <a:rPr lang="en-US" sz="2400" i="1" dirty="0">
                <a:solidFill>
                  <a:srgbClr val="7030A0"/>
                </a:solidFill>
                <a:latin typeface="Candara" panose="020E0502030303020204" pitchFamily="34" charset="0"/>
              </a:rPr>
              <a:t>hosts</a:t>
            </a:r>
            <a:endParaRPr lang="en-US" sz="2400" i="1" dirty="0">
              <a:solidFill>
                <a:srgbClr val="7030A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511051" y="2282001"/>
            <a:ext cx="3768924" cy="2935364"/>
            <a:chOff x="2511051" y="2282001"/>
            <a:chExt cx="3768924" cy="2935364"/>
          </a:xfrm>
        </p:grpSpPr>
        <p:sp>
          <p:nvSpPr>
            <p:cNvPr id="7" name="TextBox 6"/>
            <p:cNvSpPr txBox="1"/>
            <p:nvPr/>
          </p:nvSpPr>
          <p:spPr>
            <a:xfrm>
              <a:off x="3048000" y="3276600"/>
              <a:ext cx="32319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99FF66"/>
                  </a:solidFill>
                </a:rPr>
                <a:t>a LAN that consists of </a:t>
              </a:r>
            </a:p>
            <a:p>
              <a:pPr algn="ctr"/>
              <a:r>
                <a:rPr lang="en-US" sz="2400" dirty="0" smtClean="0">
                  <a:solidFill>
                    <a:srgbClr val="99FF66"/>
                  </a:solidFill>
                </a:rPr>
                <a:t>max 254 hosts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051" y="2514026"/>
              <a:ext cx="536949" cy="50033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588" y="2503301"/>
              <a:ext cx="536949" cy="50033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3908" y="4717026"/>
              <a:ext cx="536949" cy="500339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2779" y="4483557"/>
              <a:ext cx="536949" cy="500339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8753" y="2282001"/>
              <a:ext cx="536949" cy="5003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51250" t="28125" r="7500" b="20313"/>
          <a:stretch>
            <a:fillRect/>
          </a:stretch>
        </p:blipFill>
        <p:spPr bwMode="auto">
          <a:xfrm>
            <a:off x="457200" y="1066800"/>
            <a:ext cx="8305800" cy="50292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57200" y="6211669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smtClean="0">
                <a:solidFill>
                  <a:srgbClr val="FF0000"/>
                </a:solidFill>
              </a:rPr>
              <a:t>subnet mask must change to reflect the borrowed bits, 255.255.255.128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667000" y="16764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953000" y="2209800"/>
            <a:ext cx="304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19200" y="35814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219200" y="4343400"/>
            <a:ext cx="685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86600" y="3962400"/>
            <a:ext cx="12192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953000" y="5334000"/>
            <a:ext cx="3810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50000" t="28906" r="6875" b="21094"/>
          <a:stretch>
            <a:fillRect/>
          </a:stretch>
        </p:blipFill>
        <p:spPr bwMode="auto">
          <a:xfrm>
            <a:off x="685800" y="1143000"/>
            <a:ext cx="7924800" cy="4876800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6096000" y="3886200"/>
            <a:ext cx="25146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19800" y="4724400"/>
            <a:ext cx="26670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5638800"/>
            <a:ext cx="7772400" cy="92333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MY" dirty="0" smtClean="0">
                <a:solidFill>
                  <a:srgbClr val="CCECFF"/>
                </a:solidFill>
              </a:rPr>
              <a:t>192.168.1.0/24 network was </a:t>
            </a:r>
            <a:r>
              <a:rPr lang="en-MY" dirty="0" err="1" smtClean="0">
                <a:solidFill>
                  <a:srgbClr val="CCECFF"/>
                </a:solidFill>
              </a:rPr>
              <a:t>subnetted</a:t>
            </a:r>
            <a:r>
              <a:rPr lang="en-MY" dirty="0" smtClean="0">
                <a:solidFill>
                  <a:srgbClr val="CCECFF"/>
                </a:solidFill>
              </a:rPr>
              <a:t> to create two subnets:</a:t>
            </a:r>
          </a:p>
          <a:p>
            <a:r>
              <a:rPr lang="en-MY" dirty="0" smtClean="0">
                <a:solidFill>
                  <a:srgbClr val="CCECFF"/>
                </a:solidFill>
                <a:sym typeface="Wingdings" panose="05000000000000000000" pitchFamily="2" charset="2"/>
              </a:rPr>
              <a:t> </a:t>
            </a:r>
            <a:r>
              <a:rPr lang="en-MY" dirty="0" smtClean="0">
                <a:solidFill>
                  <a:srgbClr val="CCECFF"/>
                </a:solidFill>
              </a:rPr>
              <a:t>192.168.1.0/25</a:t>
            </a:r>
          </a:p>
          <a:p>
            <a:r>
              <a:rPr lang="en-MY" dirty="0" smtClean="0">
                <a:solidFill>
                  <a:srgbClr val="CCECFF"/>
                </a:solidFill>
                <a:sym typeface="Wingdings" panose="05000000000000000000" pitchFamily="2" charset="2"/>
              </a:rPr>
              <a:t> </a:t>
            </a:r>
            <a:r>
              <a:rPr lang="en-MY" dirty="0" smtClean="0">
                <a:solidFill>
                  <a:srgbClr val="CCECFF"/>
                </a:solidFill>
              </a:rPr>
              <a:t>192.168.1.128/25</a:t>
            </a:r>
            <a:endParaRPr lang="en-US" dirty="0">
              <a:solidFill>
                <a:srgbClr val="CCEC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43200" y="1143000"/>
            <a:ext cx="3733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57200" y="914400"/>
            <a:ext cx="8153400" cy="5715000"/>
          </a:xfrm>
          <a:prstGeom prst="cloud">
            <a:avLst/>
          </a:prstGeom>
          <a:solidFill>
            <a:srgbClr val="99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572000" y="2209800"/>
            <a:ext cx="2895600" cy="2971800"/>
          </a:xfrm>
          <a:prstGeom prst="cloud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 subnet that consists of 126 hosts</a:t>
            </a:r>
          </a:p>
        </p:txBody>
      </p:sp>
      <p:sp>
        <p:nvSpPr>
          <p:cNvPr id="6" name="Cloud 5"/>
          <p:cNvSpPr/>
          <p:nvPr/>
        </p:nvSpPr>
        <p:spPr>
          <a:xfrm>
            <a:off x="1338719" y="2590800"/>
            <a:ext cx="3080881" cy="3124200"/>
          </a:xfrm>
          <a:prstGeom prst="cloud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 subnet that consists of 126 hosts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9000" y="571082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subnets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90675" y="1944469"/>
            <a:ext cx="1808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Net 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192.168.1.0 /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0600" y="1600200"/>
            <a:ext cx="203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 1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192.168.1.128 / 25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25702" y="6246167"/>
            <a:ext cx="35878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Each has 2^7 </a:t>
            </a:r>
            <a:r>
              <a:rPr lang="en-US" sz="2400" i="1" dirty="0">
                <a:solidFill>
                  <a:srgbClr val="7030A0"/>
                </a:solidFill>
                <a:latin typeface="Candara" panose="020E0502030303020204" pitchFamily="34" charset="0"/>
              </a:rPr>
              <a:t>– 2 = </a:t>
            </a:r>
            <a:r>
              <a:rPr lang="en-US" sz="2400" i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126 </a:t>
            </a:r>
            <a:r>
              <a:rPr lang="en-US" sz="2400" i="1" dirty="0">
                <a:solidFill>
                  <a:srgbClr val="7030A0"/>
                </a:solidFill>
                <a:latin typeface="Candara" panose="020E0502030303020204" pitchFamily="34" charset="0"/>
              </a:rPr>
              <a:t>hosts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51875" t="32813" r="9375" b="26562"/>
          <a:stretch>
            <a:fillRect/>
          </a:stretch>
        </p:blipFill>
        <p:spPr bwMode="auto">
          <a:xfrm>
            <a:off x="762000" y="990600"/>
            <a:ext cx="6934200" cy="5029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5791200" y="3200400"/>
            <a:ext cx="762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791200" y="3962400"/>
            <a:ext cx="7620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086600" y="3048000"/>
            <a:ext cx="185276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subnets share the same router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but with different interfaces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43000" y="1459468"/>
            <a:ext cx="4495800" cy="2274332"/>
            <a:chOff x="1143000" y="1459468"/>
            <a:chExt cx="4495800" cy="2274332"/>
          </a:xfrm>
        </p:grpSpPr>
        <p:sp>
          <p:nvSpPr>
            <p:cNvPr id="3" name="Cloud 2"/>
            <p:cNvSpPr/>
            <p:nvPr/>
          </p:nvSpPr>
          <p:spPr>
            <a:xfrm>
              <a:off x="1143000" y="1828800"/>
              <a:ext cx="4495800" cy="1905000"/>
            </a:xfrm>
            <a:prstGeom prst="cloud">
              <a:avLst/>
            </a:prstGeom>
            <a:solidFill>
              <a:srgbClr val="FFCCFF">
                <a:alpha val="4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438400" y="1459468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Subnet 0 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066800" y="3733800"/>
            <a:ext cx="4648200" cy="2301750"/>
            <a:chOff x="1066800" y="3733800"/>
            <a:chExt cx="4648200" cy="2301750"/>
          </a:xfrm>
        </p:grpSpPr>
        <p:sp>
          <p:nvSpPr>
            <p:cNvPr id="4" name="Cloud 3"/>
            <p:cNvSpPr/>
            <p:nvPr/>
          </p:nvSpPr>
          <p:spPr>
            <a:xfrm>
              <a:off x="1066800" y="3733800"/>
              <a:ext cx="4648200" cy="1905000"/>
            </a:xfrm>
            <a:prstGeom prst="cloud">
              <a:avLst/>
            </a:prstGeom>
            <a:solidFill>
              <a:srgbClr val="CCECFF">
                <a:alpha val="3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91226" y="5666218"/>
              <a:ext cx="1117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Subnet 1 </a:t>
              </a:r>
              <a:endParaRPr 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49375" t="29688" r="6250" b="19531"/>
          <a:stretch>
            <a:fillRect/>
          </a:stretch>
        </p:blipFill>
        <p:spPr bwMode="auto">
          <a:xfrm>
            <a:off x="304800" y="1219200"/>
            <a:ext cx="8229600" cy="4953000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</p:spPr>
      </p:pic>
      <p:grpSp>
        <p:nvGrpSpPr>
          <p:cNvPr id="5" name="Group 4"/>
          <p:cNvGrpSpPr/>
          <p:nvPr/>
        </p:nvGrpSpPr>
        <p:grpSpPr>
          <a:xfrm>
            <a:off x="4343400" y="1219200"/>
            <a:ext cx="1828800" cy="902732"/>
            <a:chOff x="4343400" y="1219200"/>
            <a:chExt cx="1828800" cy="902732"/>
          </a:xfrm>
        </p:grpSpPr>
        <p:sp>
          <p:nvSpPr>
            <p:cNvPr id="2" name="Rectangle 1"/>
            <p:cNvSpPr/>
            <p:nvPr/>
          </p:nvSpPr>
          <p:spPr>
            <a:xfrm>
              <a:off x="4343400" y="1219200"/>
              <a:ext cx="1828800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706206" y="1752600"/>
              <a:ext cx="11031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Subnet 0</a:t>
              </a:r>
              <a:endParaRPr lang="en-US" dirty="0"/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1752600" y="1752600"/>
            <a:ext cx="21336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 l="50000" t="28125" r="6250" b="23438"/>
          <a:stretch>
            <a:fillRect/>
          </a:stretch>
        </p:blipFill>
        <p:spPr bwMode="auto">
          <a:xfrm>
            <a:off x="914400" y="1066800"/>
            <a:ext cx="7239000" cy="5105400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43400" y="1219200"/>
            <a:ext cx="1828800" cy="45720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06206" y="175260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Subnet 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1752600"/>
            <a:ext cx="21336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Objectives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What is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r>
              <a:rPr lang="en-US" dirty="0" smtClean="0">
                <a:latin typeface="Candara" panose="020E0502030303020204" pitchFamily="34" charset="0"/>
              </a:rPr>
              <a:t>?</a:t>
            </a:r>
          </a:p>
          <a:p>
            <a:pPr marL="514350" indent="-51435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Purposes of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endParaRPr lang="en-US" dirty="0" smtClean="0">
              <a:latin typeface="Candara" panose="020E0502030303020204" pitchFamily="34" charset="0"/>
            </a:endParaRPr>
          </a:p>
          <a:p>
            <a:pPr marL="0" indent="0">
              <a:buNone/>
            </a:pPr>
            <a:endParaRPr lang="en-US" dirty="0" smtClean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3"/>
              </a:buBlip>
            </a:pP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r>
              <a:rPr lang="en-US" dirty="0" smtClean="0">
                <a:latin typeface="Candara" panose="020E0502030303020204" pitchFamily="34" charset="0"/>
              </a:rPr>
              <a:t> an IPv4 network (Class A, B, C)</a:t>
            </a:r>
          </a:p>
          <a:p>
            <a:pPr marL="514350" indent="-51435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 l="48750" t="28906" r="6250" b="24219"/>
          <a:stretch>
            <a:fillRect/>
          </a:stretch>
        </p:blipFill>
        <p:spPr bwMode="auto">
          <a:xfrm>
            <a:off x="228600" y="1371600"/>
            <a:ext cx="8153400" cy="4572000"/>
          </a:xfrm>
          <a:prstGeom prst="rect">
            <a:avLst/>
          </a:prstGeom>
          <a:noFill/>
          <a:ln w="9525">
            <a:solidFill>
              <a:srgbClr val="006666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781800" y="2286000"/>
            <a:ext cx="2209800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interfaces consists </a:t>
            </a:r>
          </a:p>
          <a:p>
            <a:pPr algn="ctr"/>
            <a:r>
              <a:rPr lang="en-US" dirty="0" smtClean="0"/>
              <a:t>of IPv4 addresses that </a:t>
            </a:r>
          </a:p>
          <a:p>
            <a:pPr algn="ctr"/>
            <a:r>
              <a:rPr lang="en-US" dirty="0" smtClean="0"/>
              <a:t>belong to different</a:t>
            </a:r>
          </a:p>
          <a:p>
            <a:pPr algn="ctr"/>
            <a:r>
              <a:rPr lang="en-US" dirty="0" smtClean="0"/>
              <a:t>subnets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096000" y="1828800"/>
            <a:ext cx="685800" cy="68580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6096000" y="3301811"/>
            <a:ext cx="685800" cy="570637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Create 4 subnets</a:t>
            </a:r>
            <a:endParaRPr lang="en-MY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31927" t="25546" r="28358" b="24454"/>
          <a:stretch>
            <a:fillRect/>
          </a:stretch>
        </p:blipFill>
        <p:spPr bwMode="auto">
          <a:xfrm>
            <a:off x="152400" y="1752600"/>
            <a:ext cx="8839200" cy="4953000"/>
          </a:xfrm>
          <a:prstGeom prst="rect">
            <a:avLst/>
          </a:prstGeom>
          <a:noFill/>
          <a:ln w="9525" algn="ctr">
            <a:solidFill>
              <a:srgbClr val="006666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33400" y="1219200"/>
            <a:ext cx="7772400" cy="30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ja-JP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Borrowing 2 bits to create 4 subnets.  </a:t>
            </a:r>
            <a:r>
              <a:rPr lang="en-US" altLang="ja-JP" b="1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ja-JP" b="1" baseline="30000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2 </a:t>
            </a:r>
            <a:r>
              <a:rPr lang="en-US" altLang="ja-JP" b="1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= 4 subnets</a:t>
            </a:r>
          </a:p>
        </p:txBody>
      </p:sp>
      <p:sp>
        <p:nvSpPr>
          <p:cNvPr id="6" name="Oval 5"/>
          <p:cNvSpPr/>
          <p:nvPr/>
        </p:nvSpPr>
        <p:spPr>
          <a:xfrm>
            <a:off x="4419600" y="22860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5943600"/>
            <a:ext cx="5334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/>
          <p:cNvSpPr/>
          <p:nvPr/>
        </p:nvSpPr>
        <p:spPr>
          <a:xfrm>
            <a:off x="457200" y="914400"/>
            <a:ext cx="8153400" cy="5715000"/>
          </a:xfrm>
          <a:prstGeom prst="cloud">
            <a:avLst/>
          </a:prstGeom>
          <a:solidFill>
            <a:srgbClr val="99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/>
          <p:cNvSpPr/>
          <p:nvPr/>
        </p:nvSpPr>
        <p:spPr>
          <a:xfrm>
            <a:off x="4572000" y="2209800"/>
            <a:ext cx="1981200" cy="1295400"/>
          </a:xfrm>
          <a:prstGeom prst="cloud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A subnet that consists of 62 hosts</a:t>
            </a:r>
          </a:p>
        </p:txBody>
      </p:sp>
      <p:sp>
        <p:nvSpPr>
          <p:cNvPr id="6" name="Cloud 5"/>
          <p:cNvSpPr/>
          <p:nvPr/>
        </p:nvSpPr>
        <p:spPr>
          <a:xfrm>
            <a:off x="1371600" y="2971800"/>
            <a:ext cx="2057400" cy="1295400"/>
          </a:xfrm>
          <a:prstGeom prst="cloud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A subnet that consists of </a:t>
            </a:r>
            <a:r>
              <a:rPr lang="en-US" sz="1400" dirty="0" smtClean="0">
                <a:solidFill>
                  <a:srgbClr val="FF0000"/>
                </a:solidFill>
              </a:rPr>
              <a:t>62 </a:t>
            </a:r>
            <a:r>
              <a:rPr lang="en-US" sz="1400" dirty="0">
                <a:solidFill>
                  <a:srgbClr val="FF0000"/>
                </a:solidFill>
              </a:rPr>
              <a:t>hosts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20730" y="57970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subnets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4793" y="2286000"/>
            <a:ext cx="1816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Net 0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192.168.1.0 / 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9491" y="1600200"/>
            <a:ext cx="1935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Net 1</a:t>
            </a:r>
          </a:p>
          <a:p>
            <a:pPr algn="ctr"/>
            <a:r>
              <a:rPr lang="en-US" dirty="0" smtClean="0">
                <a:solidFill>
                  <a:srgbClr val="0070C0"/>
                </a:solidFill>
              </a:rPr>
              <a:t>192.168.1.64 / 26</a:t>
            </a:r>
          </a:p>
        </p:txBody>
      </p:sp>
      <p:sp>
        <p:nvSpPr>
          <p:cNvPr id="10" name="Cloud 9"/>
          <p:cNvSpPr/>
          <p:nvPr/>
        </p:nvSpPr>
        <p:spPr>
          <a:xfrm>
            <a:off x="2286000" y="4572000"/>
            <a:ext cx="2057400" cy="1295400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4">
                    <a:lumMod val="75000"/>
                  </a:schemeClr>
                </a:solidFill>
              </a:rPr>
              <a:t>A subnet that consists of 62 hosts</a:t>
            </a:r>
          </a:p>
        </p:txBody>
      </p:sp>
      <p:sp>
        <p:nvSpPr>
          <p:cNvPr id="11" name="Cloud 10"/>
          <p:cNvSpPr/>
          <p:nvPr/>
        </p:nvSpPr>
        <p:spPr>
          <a:xfrm>
            <a:off x="5181600" y="4038600"/>
            <a:ext cx="1981200" cy="1295400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A subnet that consists of 62 hosts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26983" y="3886200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Net 2 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192.168.1.128 / 26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8043" y="3276600"/>
            <a:ext cx="1976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Net 3 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192.168.1.192/ 26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25702" y="6246167"/>
            <a:ext cx="35060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Each has 2^6 </a:t>
            </a:r>
            <a:r>
              <a:rPr lang="en-US" sz="2400" i="1" dirty="0">
                <a:solidFill>
                  <a:srgbClr val="7030A0"/>
                </a:solidFill>
                <a:latin typeface="Candara" panose="020E0502030303020204" pitchFamily="34" charset="0"/>
              </a:rPr>
              <a:t>– 2 = </a:t>
            </a:r>
            <a:r>
              <a:rPr lang="en-US" sz="2400" i="1" dirty="0" smtClean="0">
                <a:solidFill>
                  <a:srgbClr val="7030A0"/>
                </a:solidFill>
                <a:latin typeface="Candara" panose="020E0502030303020204" pitchFamily="34" charset="0"/>
              </a:rPr>
              <a:t>62 </a:t>
            </a:r>
            <a:r>
              <a:rPr lang="en-US" sz="2400" i="1" dirty="0">
                <a:solidFill>
                  <a:srgbClr val="7030A0"/>
                </a:solidFill>
                <a:latin typeface="Candara" panose="020E0502030303020204" pitchFamily="34" charset="0"/>
              </a:rPr>
              <a:t>hosts</a:t>
            </a:r>
            <a:endParaRPr lang="en-US" sz="24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 l="48125" t="29688" r="6250" b="18750"/>
          <a:stretch>
            <a:fillRect/>
          </a:stretch>
        </p:blipFill>
        <p:spPr bwMode="auto">
          <a:xfrm>
            <a:off x="228600" y="685800"/>
            <a:ext cx="8382000" cy="50292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447800" y="5715000"/>
            <a:ext cx="603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Net 3 Network Address, First Host, Last Host and Broadcast?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6096000"/>
            <a:ext cx="8589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192.168.1.192 / 192.168.1.193 / 192.168.1.254 / 192.168.1.255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2743200" y="1143000"/>
            <a:ext cx="2133600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1528259"/>
            <a:ext cx="8677275" cy="5086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Create 8 subnets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09600" y="1219200"/>
            <a:ext cx="7772400" cy="309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</a:pPr>
            <a:r>
              <a:rPr lang="en-US" altLang="ja-JP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Borrowing 3 bits to Create 8 Subnets.  </a:t>
            </a:r>
            <a:r>
              <a:rPr lang="en-US" altLang="ja-JP" b="1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lang="en-US" altLang="ja-JP" b="1" baseline="30000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3 </a:t>
            </a:r>
            <a:r>
              <a:rPr lang="en-US" altLang="ja-JP" b="1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= 8 subnets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48600" y="1573768"/>
            <a:ext cx="24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05400" y="1676400"/>
            <a:ext cx="609600" cy="2667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67400" y="1676400"/>
            <a:ext cx="914400" cy="2667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867400" y="2590800"/>
            <a:ext cx="914400" cy="2667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05400" y="2870026"/>
            <a:ext cx="609600" cy="2667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867400" y="2870026"/>
            <a:ext cx="914400" cy="2667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867400" y="3784426"/>
            <a:ext cx="914400" cy="2667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 l="32486" t="27927" r="30814" b="25645"/>
          <a:stretch>
            <a:fillRect/>
          </a:stretch>
        </p:blipFill>
        <p:spPr bwMode="auto">
          <a:xfrm>
            <a:off x="174625" y="1320800"/>
            <a:ext cx="8359775" cy="5308600"/>
          </a:xfrm>
          <a:prstGeom prst="rect">
            <a:avLst/>
          </a:prstGeom>
          <a:noFill/>
          <a:ln w="9525" algn="ctr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2209800"/>
            <a:ext cx="8763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000" dirty="0" smtClean="0">
                <a:latin typeface="Candara" panose="020E0502030303020204" pitchFamily="34" charset="0"/>
              </a:rPr>
              <a:t>Given 192.168.1.129 /27, answer the followings:</a:t>
            </a:r>
          </a:p>
          <a:p>
            <a:endParaRPr lang="en-MY" sz="2000" dirty="0" smtClean="0">
              <a:latin typeface="Candara" panose="020E0502030303020204" pitchFamily="34" charset="0"/>
            </a:endParaRPr>
          </a:p>
          <a:p>
            <a:r>
              <a:rPr lang="en-MY" sz="2000" dirty="0" smtClean="0">
                <a:latin typeface="Candara" panose="020E0502030303020204" pitchFamily="34" charset="0"/>
              </a:rPr>
              <a:t>Subnet mask in binary format?</a:t>
            </a:r>
          </a:p>
          <a:p>
            <a:endParaRPr lang="en-MY" sz="2000" dirty="0" smtClean="0">
              <a:latin typeface="Candara" panose="020E0502030303020204" pitchFamily="34" charset="0"/>
            </a:endParaRPr>
          </a:p>
          <a:p>
            <a:r>
              <a:rPr lang="en-US" sz="2000" dirty="0" smtClean="0">
                <a:latin typeface="Candara" panose="020E0502030303020204" pitchFamily="34" charset="0"/>
              </a:rPr>
              <a:t>Number of bits borrowed?</a:t>
            </a:r>
          </a:p>
          <a:p>
            <a:endParaRPr lang="en-US" sz="2000" dirty="0" smtClean="0">
              <a:latin typeface="Candara" panose="020E0502030303020204" pitchFamily="34" charset="0"/>
            </a:endParaRPr>
          </a:p>
          <a:p>
            <a:r>
              <a:rPr lang="en-MY" sz="2000" dirty="0" smtClean="0">
                <a:latin typeface="Candara" panose="020E0502030303020204" pitchFamily="34" charset="0"/>
              </a:rPr>
              <a:t>Number of subnets created? [2^N]</a:t>
            </a:r>
          </a:p>
          <a:p>
            <a:r>
              <a:rPr lang="en-MY" sz="2000" dirty="0" smtClean="0">
                <a:latin typeface="Candara" panose="020E0502030303020204" pitchFamily="34" charset="0"/>
              </a:rPr>
              <a:t>  </a:t>
            </a:r>
          </a:p>
          <a:p>
            <a:r>
              <a:rPr lang="en-MY" sz="2000" dirty="0" smtClean="0">
                <a:latin typeface="Candara" panose="020E0502030303020204" pitchFamily="34" charset="0"/>
              </a:rPr>
              <a:t>Number of hosts in each subnet? [2^N -2]</a:t>
            </a:r>
          </a:p>
          <a:p>
            <a:endParaRPr lang="en-MY" sz="2000" dirty="0" smtClean="0">
              <a:latin typeface="Candara" panose="020E0502030303020204" pitchFamily="34" charset="0"/>
            </a:endParaRPr>
          </a:p>
          <a:p>
            <a:r>
              <a:rPr lang="en-MY" sz="2000" dirty="0" smtClean="0">
                <a:latin typeface="Candara" panose="020E0502030303020204" pitchFamily="34" charset="0"/>
              </a:rPr>
              <a:t>Which subnet is this IP belong to? [AND]</a:t>
            </a:r>
          </a:p>
          <a:p>
            <a:endParaRPr lang="en-MY" sz="2000" dirty="0" smtClean="0">
              <a:latin typeface="Candara" panose="020E0502030303020204" pitchFamily="34" charset="0"/>
            </a:endParaRPr>
          </a:p>
          <a:p>
            <a:r>
              <a:rPr lang="en-MY" sz="2000" dirty="0" smtClean="0">
                <a:latin typeface="Candara" panose="020E0502030303020204" pitchFamily="34" charset="0"/>
              </a:rPr>
              <a:t>What is the broadcast add of this subnet? [Last IP]</a:t>
            </a:r>
          </a:p>
          <a:p>
            <a:endParaRPr lang="en-US" sz="2000" dirty="0" smtClean="0">
              <a:latin typeface="Candara" panose="020E0502030303020204" pitchFamily="34" charset="0"/>
            </a:endParaRPr>
          </a:p>
          <a:p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600" y="1371600"/>
            <a:ext cx="445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11000000 10101000 00000001 10000001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200400"/>
            <a:ext cx="3482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9CC00"/>
                </a:solidFill>
                <a:latin typeface="Candara" panose="020E0502030303020204" pitchFamily="34" charset="0"/>
              </a:rPr>
              <a:t>11111111 11111111 11111111 111</a:t>
            </a:r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00000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3733800"/>
            <a:ext cx="309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3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434340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8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49530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30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5562600"/>
            <a:ext cx="6280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9CC00"/>
                </a:solidFill>
                <a:latin typeface="Candara" panose="020E0502030303020204" pitchFamily="34" charset="0"/>
              </a:rPr>
              <a:t>11000000 10101000 00000001 100</a:t>
            </a:r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00000  </a:t>
            </a:r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192.168.1.128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6324600"/>
            <a:ext cx="6032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99CC00"/>
                </a:solidFill>
                <a:latin typeface="Candara" panose="020E0502030303020204" pitchFamily="34" charset="0"/>
              </a:rPr>
              <a:t>11000000 10101000 00000001 100</a:t>
            </a:r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11111  </a:t>
            </a:r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192.168.1.159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 l="42859" t="26277" r="14746" b="23264"/>
          <a:stretch>
            <a:fillRect/>
          </a:stretch>
        </p:blipFill>
        <p:spPr bwMode="auto">
          <a:xfrm>
            <a:off x="0" y="2438400"/>
            <a:ext cx="5283200" cy="393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572000" y="5334000"/>
            <a:ext cx="3581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470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defRPr/>
            </a:pPr>
            <a:r>
              <a:rPr lang="en-US" altLang="ja-JP" sz="2800" kern="0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No. of subnets =</a:t>
            </a:r>
          </a:p>
          <a:p>
            <a:pPr defTabSz="814705">
              <a:lnSpc>
                <a:spcPct val="75000"/>
              </a:lnSpc>
              <a:spcBef>
                <a:spcPct val="50000"/>
              </a:spcBef>
              <a:buClr>
                <a:srgbClr val="708CA1"/>
              </a:buClr>
              <a:defRPr/>
            </a:pPr>
            <a:r>
              <a:rPr lang="en-US" altLang="ja-JP" sz="2800" kern="0" dirty="0" smtClean="0">
                <a:latin typeface="Candara" panose="020E0502030303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No. of bits borrowed =</a:t>
            </a:r>
            <a:endParaRPr lang="en-US" altLang="ja-JP" sz="2800" kern="0" dirty="0">
              <a:latin typeface="Candara" panose="020E0502030303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000" y="5257800"/>
            <a:ext cx="1661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6 subnets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77200" y="579120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3 bits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3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8077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Number of needed subnets		: 14</a:t>
            </a:r>
          </a:p>
          <a:p>
            <a:r>
              <a:rPr lang="en-MY" sz="2400" dirty="0" smtClean="0"/>
              <a:t>Number of needed usable hosts	: 14</a:t>
            </a:r>
          </a:p>
          <a:p>
            <a:r>
              <a:rPr lang="en-US" sz="2400" dirty="0" smtClean="0"/>
              <a:t>Network Address			: 192.10.10.0</a:t>
            </a:r>
          </a:p>
          <a:p>
            <a:endParaRPr lang="en-US" sz="2400" dirty="0" smtClean="0"/>
          </a:p>
          <a:p>
            <a:r>
              <a:rPr lang="en-US" sz="2000" dirty="0" smtClean="0"/>
              <a:t>Address class				:</a:t>
            </a:r>
          </a:p>
          <a:p>
            <a:r>
              <a:rPr lang="en-US" sz="2000" dirty="0" smtClean="0"/>
              <a:t>Default subnet mask			:</a:t>
            </a:r>
          </a:p>
          <a:p>
            <a:r>
              <a:rPr lang="en-US" sz="2000" dirty="0" smtClean="0"/>
              <a:t>Custom subnet mask			:</a:t>
            </a:r>
          </a:p>
          <a:p>
            <a:r>
              <a:rPr lang="en-US" sz="2000" dirty="0" smtClean="0"/>
              <a:t>Total number of subnets		:</a:t>
            </a:r>
          </a:p>
          <a:p>
            <a:r>
              <a:rPr lang="en-MY" sz="2000" dirty="0" smtClean="0"/>
              <a:t>Total number of host addresses		:</a:t>
            </a:r>
          </a:p>
          <a:p>
            <a:r>
              <a:rPr lang="en-US" sz="2000" dirty="0" smtClean="0"/>
              <a:t>Number of usable addresses		:</a:t>
            </a:r>
          </a:p>
          <a:p>
            <a:r>
              <a:rPr lang="en-US" sz="2000" dirty="0" smtClean="0"/>
              <a:t>Number of bits borrowed		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50520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C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3733800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255.255.255.0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4038600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255.255.255.240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419600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 ^ 4 = 16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4724400"/>
            <a:ext cx="1154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 ^ 4 = 16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5011648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8884" y="53326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4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7200" y="2590800"/>
            <a:ext cx="8077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Number of needed subnets		: 1000</a:t>
            </a:r>
          </a:p>
          <a:p>
            <a:r>
              <a:rPr lang="en-MY" sz="2400" dirty="0" smtClean="0"/>
              <a:t>Number of needed usable hosts	: 60</a:t>
            </a:r>
          </a:p>
          <a:p>
            <a:r>
              <a:rPr lang="en-US" sz="2400" dirty="0" smtClean="0"/>
              <a:t>Network Address			: 165.100.0.0</a:t>
            </a:r>
          </a:p>
          <a:p>
            <a:endParaRPr lang="en-US" sz="2400" dirty="0" smtClean="0"/>
          </a:p>
          <a:p>
            <a:r>
              <a:rPr lang="en-US" sz="2000" dirty="0" smtClean="0"/>
              <a:t>Address class				:</a:t>
            </a:r>
          </a:p>
          <a:p>
            <a:r>
              <a:rPr lang="en-US" sz="2000" dirty="0" smtClean="0"/>
              <a:t>Default subnet mask			:</a:t>
            </a:r>
          </a:p>
          <a:p>
            <a:r>
              <a:rPr lang="en-US" sz="2000" dirty="0" smtClean="0"/>
              <a:t>Custom subnet mask			:</a:t>
            </a:r>
          </a:p>
          <a:p>
            <a:r>
              <a:rPr lang="en-US" sz="2000" dirty="0" smtClean="0"/>
              <a:t>Total number of subnets		:</a:t>
            </a:r>
          </a:p>
          <a:p>
            <a:r>
              <a:rPr lang="en-MY" sz="2000" dirty="0" smtClean="0"/>
              <a:t>Total number of host addresses		:</a:t>
            </a:r>
          </a:p>
          <a:p>
            <a:r>
              <a:rPr lang="en-US" sz="2000" dirty="0" smtClean="0"/>
              <a:t>Number of usable addresses		:</a:t>
            </a:r>
          </a:p>
          <a:p>
            <a:r>
              <a:rPr lang="en-US" sz="2000" dirty="0" smtClean="0"/>
              <a:t>Number of bits borrowed		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334000" y="40386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B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4000" y="4267200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255.255.0.0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334000" y="4572000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255.255.255.192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4000" y="4953000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 ^ 10 = 1024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52578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 2 ^ 6 = 64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0200" y="5562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62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0200" y="5867400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Introduction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63550" indent="-46355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IPv4 is a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hierarchical addressing </a:t>
            </a:r>
            <a:r>
              <a:rPr lang="en-US" dirty="0" smtClean="0">
                <a:latin typeface="Candara" panose="020E0502030303020204" pitchFamily="34" charset="0"/>
              </a:rPr>
              <a:t>scheme</a:t>
            </a:r>
          </a:p>
          <a:p>
            <a:pPr marL="463550" indent="-46355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3550" indent="-46355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There are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two levels </a:t>
            </a:r>
            <a:r>
              <a:rPr lang="en-MY" dirty="0" smtClean="0">
                <a:latin typeface="Candara" panose="020E0502030303020204" pitchFamily="34" charset="0"/>
              </a:rPr>
              <a:t>of hierarchy: a 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network</a:t>
            </a:r>
            <a:r>
              <a:rPr lang="en-MY" dirty="0" smtClean="0">
                <a:latin typeface="Candara" panose="020E0502030303020204" pitchFamily="34" charset="0"/>
              </a:rPr>
              <a:t> and a </a:t>
            </a:r>
            <a:r>
              <a:rPr lang="en-MY" dirty="0" smtClean="0">
                <a:solidFill>
                  <a:srgbClr val="00B0F0"/>
                </a:solidFill>
                <a:latin typeface="Candara" panose="020E0502030303020204" pitchFamily="34" charset="0"/>
              </a:rPr>
              <a:t>host</a:t>
            </a:r>
            <a:r>
              <a:rPr lang="en-MY" dirty="0" smtClean="0">
                <a:latin typeface="Candara" panose="020E0502030303020204" pitchFamily="34" charset="0"/>
              </a:rPr>
              <a:t>.</a:t>
            </a:r>
          </a:p>
          <a:p>
            <a:pPr marL="463550" indent="-463550" algn="just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3550" indent="-46355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However, as networks grow, the two-level hierarchy is insufficient </a:t>
            </a:r>
            <a:r>
              <a:rPr lang="en-MY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MY" dirty="0" err="1" smtClean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subnetting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en-MY" dirty="0" smtClean="0">
                <a:latin typeface="Candara" panose="020E0502030303020204" pitchFamily="34" charset="0"/>
                <a:sym typeface="Wingdings" panose="05000000000000000000" pitchFamily="2" charset="2"/>
              </a:rPr>
              <a:t>is needed</a:t>
            </a:r>
            <a:r>
              <a:rPr lang="en-MY" dirty="0" smtClean="0">
                <a:latin typeface="Candara" panose="020E0502030303020204" pitchFamily="34" charset="0"/>
              </a:rPr>
              <a:t>  </a:t>
            </a:r>
          </a:p>
          <a:p>
            <a:pPr marL="463550" indent="-463550" algn="just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3550" indent="-46355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Subdividing a network adds a level to the network hierarchy, creating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three levels</a:t>
            </a:r>
            <a:r>
              <a:rPr lang="en-MY" dirty="0" smtClean="0">
                <a:latin typeface="Candara" panose="020E0502030303020204" pitchFamily="34" charset="0"/>
              </a:rPr>
              <a:t>: a 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network</a:t>
            </a:r>
            <a:r>
              <a:rPr lang="en-MY" dirty="0" smtClean="0">
                <a:latin typeface="Candara" panose="020E0502030303020204" pitchFamily="34" charset="0"/>
              </a:rPr>
              <a:t>, a </a:t>
            </a:r>
            <a:r>
              <a:rPr lang="en-MY" i="1" dirty="0" smtClean="0">
                <a:solidFill>
                  <a:srgbClr val="FFC000"/>
                </a:solidFill>
                <a:latin typeface="Candara" panose="020E0502030303020204" pitchFamily="34" charset="0"/>
              </a:rPr>
              <a:t>subnetwork</a:t>
            </a:r>
            <a:r>
              <a:rPr lang="en-MY" dirty="0" smtClean="0">
                <a:latin typeface="Candara" panose="020E0502030303020204" pitchFamily="34" charset="0"/>
              </a:rPr>
              <a:t>, and a </a:t>
            </a:r>
            <a:r>
              <a:rPr lang="en-MY" dirty="0" smtClean="0">
                <a:solidFill>
                  <a:srgbClr val="00B0F0"/>
                </a:solidFill>
                <a:latin typeface="Candara" panose="020E0502030303020204" pitchFamily="34" charset="0"/>
              </a:rPr>
              <a:t>host</a:t>
            </a:r>
            <a:r>
              <a:rPr lang="en-MY" dirty="0" smtClean="0">
                <a:latin typeface="Candara" panose="020E0502030303020204" pitchFamily="34" charset="0"/>
              </a:rPr>
              <a:t>.</a:t>
            </a:r>
            <a:r>
              <a:rPr lang="en-MY" dirty="0" smtClean="0"/>
              <a:t> 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5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" y="2590800"/>
            <a:ext cx="8077200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Network Address			: 148.75.0.0 /26</a:t>
            </a:r>
          </a:p>
          <a:p>
            <a:endParaRPr lang="en-US" sz="2400" dirty="0" smtClean="0"/>
          </a:p>
          <a:p>
            <a:r>
              <a:rPr lang="en-US" sz="2000" dirty="0" smtClean="0"/>
              <a:t>Address class				:</a:t>
            </a:r>
          </a:p>
          <a:p>
            <a:r>
              <a:rPr lang="en-US" sz="2000" dirty="0" smtClean="0"/>
              <a:t>Default subnet mask			:</a:t>
            </a:r>
          </a:p>
          <a:p>
            <a:r>
              <a:rPr lang="en-US" sz="2000" dirty="0" smtClean="0"/>
              <a:t>Custom subnet mask			:</a:t>
            </a:r>
          </a:p>
          <a:p>
            <a:r>
              <a:rPr lang="en-US" sz="2000" dirty="0" smtClean="0"/>
              <a:t>Total number of subnets		:</a:t>
            </a:r>
          </a:p>
          <a:p>
            <a:r>
              <a:rPr lang="en-MY" sz="2000" dirty="0" smtClean="0"/>
              <a:t>Total number of host addresses		:</a:t>
            </a:r>
          </a:p>
          <a:p>
            <a:r>
              <a:rPr lang="en-US" sz="2000" dirty="0" smtClean="0"/>
              <a:t>Number of usable addresses		:</a:t>
            </a:r>
          </a:p>
          <a:p>
            <a:r>
              <a:rPr lang="en-US" sz="2000" dirty="0" smtClean="0"/>
              <a:t>Number of bits borrowed		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32766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B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57800" y="3657600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255.255.0.0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57800" y="3962400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255.255.255.192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57800" y="4343400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 ^ 10 = 1024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57800" y="4648200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 2 ^ 6 = 64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34000" y="49530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62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326448" y="5211078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/>
              <a:t>By using 192.168.10.0/24 as example, if an organization requires 100 subnets, what will happen?</a:t>
            </a:r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How many host bits need to be borrowed?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How many host bits left?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How many available IP addresses for host?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Are the subnet created meaningful?                </a:t>
            </a:r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How this problem is to be solved?                  </a:t>
            </a:r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r>
              <a:rPr lang="en-MY" dirty="0" smtClean="0"/>
              <a:t>An </a:t>
            </a:r>
            <a:r>
              <a:rPr lang="en-MY" dirty="0" smtClean="0">
                <a:solidFill>
                  <a:srgbClr val="FF0000"/>
                </a:solidFill>
              </a:rPr>
              <a:t>IP network that has more hosts bits to borrow </a:t>
            </a:r>
            <a:r>
              <a:rPr lang="en-MY" dirty="0" smtClean="0"/>
              <a:t>is required , </a:t>
            </a:r>
            <a:r>
              <a:rPr lang="en-MY" dirty="0" err="1" smtClean="0"/>
              <a:t>eg</a:t>
            </a:r>
            <a:r>
              <a:rPr lang="en-MY" dirty="0" smtClean="0"/>
              <a:t>. IP address with a default subnet mask of /16, or 255.255.0.0.</a:t>
            </a:r>
          </a:p>
          <a:p>
            <a:pPr marL="457200" indent="-457200">
              <a:buBlip>
                <a:blip r:embed="rId3"/>
              </a:buBlip>
            </a:pPr>
            <a:endParaRPr lang="en-MY" dirty="0"/>
          </a:p>
          <a:p>
            <a:pPr marL="457200" indent="-457200">
              <a:buBlip>
                <a:blip r:embed="rId3"/>
              </a:buBlip>
            </a:pPr>
            <a:r>
              <a:rPr lang="en-MY" dirty="0" smtClean="0"/>
              <a:t>The network portion of the address is allocated by the </a:t>
            </a:r>
            <a:r>
              <a:rPr lang="en-MY" dirty="0" smtClean="0">
                <a:solidFill>
                  <a:srgbClr val="FF0000"/>
                </a:solidFill>
              </a:rPr>
              <a:t>ISP</a:t>
            </a:r>
            <a:r>
              <a:rPr lang="en-MY" dirty="0" smtClean="0"/>
              <a:t> and cannot be changed. So organizations need to communicate with the ISP so that the ISP would allocate a block of IP addresses using a default mask with enough bits to create the needed subnets.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15000" y="281940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7 bits 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3124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1 bit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34290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0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375113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No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MY" sz="2000" dirty="0" smtClean="0">
                <a:latin typeface="Candara" panose="020E0502030303020204" pitchFamily="34" charset="0"/>
              </a:rPr>
              <a:t>Given the Class C network of 204.15.5.0/24, subnet the network in order to create the network shown below with the host requirements shown.</a:t>
            </a:r>
            <a:endParaRPr lang="en-US" sz="2000" dirty="0">
              <a:latin typeface="Candara" panose="020E0502030303020204" pitchFamily="34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 l="23750" t="32813" r="43750" b="46875"/>
          <a:stretch>
            <a:fillRect/>
          </a:stretch>
        </p:blipFill>
        <p:spPr bwMode="auto">
          <a:xfrm>
            <a:off x="1981200" y="3429000"/>
            <a:ext cx="5029200" cy="289560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2514600" y="3389376"/>
            <a:ext cx="1447800" cy="1313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27300" y="5050536"/>
            <a:ext cx="1447800" cy="1313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025900" y="4219956"/>
            <a:ext cx="1447800" cy="1313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21300" y="3389376"/>
            <a:ext cx="1447800" cy="1313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21300" y="5049012"/>
            <a:ext cx="1447800" cy="13136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dirty="0" smtClean="0"/>
              <a:t>How many subnets to create ?</a:t>
            </a:r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The largest subnet must support how many hosts ?</a:t>
            </a:r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How many host bits need to borrow? </a:t>
            </a:r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How many host bits left?</a:t>
            </a:r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r>
              <a:rPr lang="en-US" dirty="0" smtClean="0"/>
              <a:t>The max host each subnet can support?</a:t>
            </a:r>
          </a:p>
          <a:p>
            <a:pPr marL="457200" indent="-457200">
              <a:buBlip>
                <a:blip r:embed="rId3"/>
              </a:buBlip>
            </a:pPr>
            <a:endParaRPr lang="en-US" dirty="0"/>
          </a:p>
          <a:p>
            <a:pPr marL="457200" indent="-457200">
              <a:buBlip>
                <a:blip r:embed="rId3"/>
              </a:buBlip>
            </a:pPr>
            <a:r>
              <a:rPr lang="en-MY" dirty="0" smtClean="0"/>
              <a:t>Is this possible to achieve with a Class C network?</a:t>
            </a:r>
          </a:p>
          <a:p>
            <a:pPr marL="457200" indent="-457200">
              <a:buBlip>
                <a:blip r:embed="rId3"/>
              </a:buBlip>
            </a:pPr>
            <a:endParaRPr lang="en-MY" dirty="0"/>
          </a:p>
          <a:p>
            <a:pPr marL="457200" indent="-457200">
              <a:buBlip>
                <a:blip r:embed="rId3"/>
              </a:buBlip>
            </a:pPr>
            <a:r>
              <a:rPr lang="en-MY" dirty="0" smtClean="0"/>
              <a:t>Show the possible subnetwork addresses</a:t>
            </a:r>
          </a:p>
          <a:p>
            <a:pPr marL="0" indent="0">
              <a:buNone/>
            </a:pPr>
            <a:endParaRPr lang="en-MY" dirty="0" smtClean="0"/>
          </a:p>
          <a:p>
            <a:endParaRPr lang="en-MY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724400" y="21336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5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5200" y="28194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28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400" y="3429000"/>
            <a:ext cx="3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3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14800" y="4038600"/>
            <a:ext cx="3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5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67400" y="4648200"/>
            <a:ext cx="166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30 (2</a:t>
            </a:r>
            <a:r>
              <a:rPr lang="en-US" sz="2000" baseline="30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5</a:t>
            </a:r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 -2) 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86600" y="525780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yes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 l="29375" t="53125" r="33125" b="35938"/>
          <a:stretch>
            <a:fillRect/>
          </a:stretch>
        </p:blipFill>
        <p:spPr bwMode="auto">
          <a:xfrm>
            <a:off x="1143000" y="2209800"/>
            <a:ext cx="7162800" cy="3448756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8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8077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Number of needed subnets		: 14</a:t>
            </a:r>
          </a:p>
          <a:p>
            <a:r>
              <a:rPr lang="en-MY" sz="2400" dirty="0" smtClean="0"/>
              <a:t>Number of needed usable hosts	: 14</a:t>
            </a:r>
          </a:p>
          <a:p>
            <a:r>
              <a:rPr lang="en-US" sz="2400" dirty="0" smtClean="0"/>
              <a:t>Network Address			: 192.10.10.0</a:t>
            </a:r>
          </a:p>
          <a:p>
            <a:endParaRPr lang="en-US" sz="2400" dirty="0" smtClean="0"/>
          </a:p>
          <a:p>
            <a:r>
              <a:rPr lang="en-US" sz="2000" dirty="0" smtClean="0"/>
              <a:t>Address class				:</a:t>
            </a:r>
          </a:p>
          <a:p>
            <a:r>
              <a:rPr lang="en-US" sz="2000" dirty="0" smtClean="0"/>
              <a:t>Default subnet mask			:</a:t>
            </a:r>
          </a:p>
          <a:p>
            <a:r>
              <a:rPr lang="en-US" sz="2000" dirty="0" smtClean="0"/>
              <a:t>Custom subnet mask			:</a:t>
            </a:r>
          </a:p>
          <a:p>
            <a:r>
              <a:rPr lang="en-US" sz="2000" dirty="0" smtClean="0"/>
              <a:t>Total number of subnets		:</a:t>
            </a:r>
          </a:p>
          <a:p>
            <a:r>
              <a:rPr lang="en-MY" sz="2000" dirty="0" smtClean="0"/>
              <a:t>Total number of host addresses		:</a:t>
            </a:r>
          </a:p>
          <a:p>
            <a:r>
              <a:rPr lang="en-US" sz="2000" dirty="0" smtClean="0"/>
              <a:t>Number of usable addresses		:</a:t>
            </a:r>
          </a:p>
          <a:p>
            <a:r>
              <a:rPr lang="en-US" sz="2000" dirty="0" smtClean="0"/>
              <a:t>Number of bits borrowed		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505200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C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3733800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255.255.255.0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4038600"/>
            <a:ext cx="1888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255.255.255.240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419600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16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4724400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16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4953000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10200" y="5257800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is the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 range?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MY" sz="2000" dirty="0" smtClean="0"/>
              <a:t>What is the subnet number </a:t>
            </a:r>
            <a:r>
              <a:rPr lang="en-US" sz="2000" dirty="0" smtClean="0"/>
              <a:t>for the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What is the subnet broadcast address for the 13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subnet?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What are the assignable addresses for the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subnet?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762000"/>
            <a:ext cx="3116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Sample working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2" y="1528259"/>
            <a:ext cx="8677275" cy="5086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48600" y="1573768"/>
            <a:ext cx="24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What is the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 range?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MY" sz="2000" dirty="0" smtClean="0"/>
              <a:t>What is the subnet number </a:t>
            </a:r>
            <a:r>
              <a:rPr lang="en-US" sz="2000" dirty="0" smtClean="0"/>
              <a:t>for the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What is the subnet broadcast address for the 13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subnet?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What are the assignable addresses for the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subnet?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533400"/>
            <a:ext cx="2052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240 = </a:t>
            </a:r>
            <a:r>
              <a:rPr lang="en-US" sz="2000" dirty="0" smtClean="0">
                <a:solidFill>
                  <a:srgbClr val="FF0000"/>
                </a:solidFill>
              </a:rPr>
              <a:t>111</a:t>
            </a:r>
            <a:r>
              <a:rPr lang="en-US" sz="2000" dirty="0" smtClean="0">
                <a:solidFill>
                  <a:srgbClr val="FFC000"/>
                </a:solidFill>
              </a:rPr>
              <a:t>1</a:t>
            </a:r>
            <a:r>
              <a:rPr lang="en-US" sz="2000" dirty="0" smtClean="0"/>
              <a:t> 0000</a:t>
            </a:r>
            <a:endParaRPr lang="en-US" sz="2000" dirty="0"/>
          </a:p>
        </p:txBody>
      </p:sp>
      <p:sp>
        <p:nvSpPr>
          <p:cNvPr id="5" name="TextBox 4">
            <a:hlinkClick r:id="rId3" action="ppaction://hlinksldjump"/>
          </p:cNvPr>
          <p:cNvSpPr txBox="1"/>
          <p:nvPr/>
        </p:nvSpPr>
        <p:spPr>
          <a:xfrm>
            <a:off x="1981200" y="1143000"/>
            <a:ext cx="3052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4</a:t>
            </a:r>
            <a:r>
              <a:rPr lang="en-US" sz="2000" dirty="0" smtClean="0"/>
              <a:t> = </a:t>
            </a:r>
            <a:r>
              <a:rPr lang="en-US" sz="2000" u="sng" dirty="0" smtClean="0">
                <a:solidFill>
                  <a:schemeClr val="accent6">
                    <a:lumMod val="75000"/>
                  </a:schemeClr>
                </a:solidFill>
              </a:rPr>
              <a:t>16 (increment value)</a:t>
            </a:r>
            <a:endParaRPr lang="en-US" sz="2000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192.10.10.48 – 192.10.10.63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3810000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192.10.10.112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4800600"/>
            <a:ext cx="1754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192.10.10.207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0600" y="5791200"/>
            <a:ext cx="3554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192.10.10.129 – 192.10.10.142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60136"/>
          </a:xfrm>
        </p:spPr>
        <p:txBody>
          <a:bodyPr>
            <a:normAutofit fontScale="85000" lnSpcReduction="20000"/>
          </a:bodyPr>
          <a:lstStyle/>
          <a:p>
            <a:pPr marL="109855" indent="0">
              <a:buNone/>
            </a:pPr>
            <a:r>
              <a:rPr lang="en-US" dirty="0"/>
              <a:t>N0: </a:t>
            </a:r>
            <a:r>
              <a:rPr lang="en-US" dirty="0" smtClean="0"/>
              <a:t>	x.x.x.0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N1: 	</a:t>
            </a:r>
            <a:r>
              <a:rPr lang="en-US" dirty="0" smtClean="0"/>
              <a:t>x.x.x.16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N2: 	</a:t>
            </a:r>
            <a:r>
              <a:rPr lang="en-US" dirty="0" smtClean="0"/>
              <a:t>x.x.x.32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N3:	</a:t>
            </a:r>
            <a:r>
              <a:rPr lang="en-US" dirty="0" smtClean="0"/>
              <a:t>x.x.x.48</a:t>
            </a:r>
            <a:endParaRPr lang="en-US" dirty="0"/>
          </a:p>
          <a:p>
            <a:pPr marL="109855" indent="0">
              <a:buNone/>
            </a:pPr>
            <a:r>
              <a:rPr lang="en-US" dirty="0" smtClean="0"/>
              <a:t>N4</a:t>
            </a:r>
            <a:r>
              <a:rPr lang="en-US" dirty="0"/>
              <a:t>:	x.x.x</a:t>
            </a:r>
            <a:r>
              <a:rPr lang="en-US" dirty="0" smtClean="0"/>
              <a:t>.64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N5:	x.x.x</a:t>
            </a:r>
            <a:r>
              <a:rPr lang="en-US" dirty="0" smtClean="0"/>
              <a:t>.80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N6:	x.x.x</a:t>
            </a:r>
            <a:r>
              <a:rPr lang="en-US" dirty="0" smtClean="0"/>
              <a:t>.96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N7:	x.x.x</a:t>
            </a:r>
            <a:r>
              <a:rPr lang="en-US" dirty="0" smtClean="0"/>
              <a:t>.112</a:t>
            </a:r>
            <a:endParaRPr lang="en-US" dirty="0"/>
          </a:p>
          <a:p>
            <a:pPr marL="109855" indent="0">
              <a:buNone/>
            </a:pPr>
            <a:r>
              <a:rPr lang="en-US" dirty="0" smtClean="0"/>
              <a:t>N8:</a:t>
            </a:r>
            <a:r>
              <a:rPr lang="en-US" dirty="0"/>
              <a:t>	x.x.x</a:t>
            </a:r>
            <a:r>
              <a:rPr lang="en-US" dirty="0" smtClean="0"/>
              <a:t>.128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N9:	x.x.x</a:t>
            </a:r>
            <a:r>
              <a:rPr lang="en-US" dirty="0" smtClean="0"/>
              <a:t>.144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N10:	x.x.x</a:t>
            </a:r>
            <a:r>
              <a:rPr lang="en-US" dirty="0" smtClean="0"/>
              <a:t>.160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N11:	x.x.x</a:t>
            </a:r>
            <a:r>
              <a:rPr lang="en-US" dirty="0" smtClean="0"/>
              <a:t>.176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N12:	x.x.x</a:t>
            </a:r>
            <a:r>
              <a:rPr lang="en-US" dirty="0" smtClean="0"/>
              <a:t>.192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N13:	x.x.x</a:t>
            </a:r>
            <a:r>
              <a:rPr lang="en-US" dirty="0" smtClean="0"/>
              <a:t>.208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N14:	x.x.x</a:t>
            </a:r>
            <a:r>
              <a:rPr lang="en-US" dirty="0" smtClean="0"/>
              <a:t>.224</a:t>
            </a:r>
            <a:endParaRPr lang="en-US" dirty="0"/>
          </a:p>
          <a:p>
            <a:pPr marL="109855" indent="0">
              <a:buNone/>
            </a:pPr>
            <a:r>
              <a:rPr lang="en-US" dirty="0"/>
              <a:t>N15:	x.x.x</a:t>
            </a:r>
            <a:r>
              <a:rPr lang="en-US" dirty="0" smtClean="0"/>
              <a:t>.240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0325" y="2819400"/>
            <a:ext cx="2425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Increment factor = 16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(in fourth octet)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e/e5/Subnetting_operation.svg/300px-Subnetting_operation.svg.png"/>
          <p:cNvPicPr>
            <a:picLocks noChangeAspect="1" noChangeArrowheads="1"/>
          </p:cNvPicPr>
          <p:nvPr/>
        </p:nvPicPr>
        <p:blipFill>
          <a:blip r:embed="rId2" cstate="print"/>
          <a:srcRect b="64286"/>
          <a:stretch>
            <a:fillRect/>
          </a:stretch>
        </p:blipFill>
        <p:spPr bwMode="auto">
          <a:xfrm>
            <a:off x="914400" y="1981200"/>
            <a:ext cx="7357233" cy="762000"/>
          </a:xfrm>
          <a:prstGeom prst="rect">
            <a:avLst/>
          </a:prstGeom>
          <a:noFill/>
        </p:spPr>
      </p:pic>
      <p:pic>
        <p:nvPicPr>
          <p:cNvPr id="5" name="Picture 2" descr="http://upload.wikimedia.org/wikipedia/commons/thumb/e/e5/Subnetting_operation.svg/300px-Subnetting_operation.svg.png"/>
          <p:cNvPicPr>
            <a:picLocks noChangeAspect="1" noChangeArrowheads="1"/>
          </p:cNvPicPr>
          <p:nvPr/>
        </p:nvPicPr>
        <p:blipFill>
          <a:blip r:embed="rId2" cstate="print"/>
          <a:srcRect t="35714"/>
          <a:stretch>
            <a:fillRect/>
          </a:stretch>
        </p:blipFill>
        <p:spPr bwMode="auto">
          <a:xfrm>
            <a:off x="914400" y="3352800"/>
            <a:ext cx="7357233" cy="13716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3430678" y="1219200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7030A0"/>
                </a:solidFill>
              </a:rPr>
              <a:t>IPv4 address </a:t>
            </a:r>
            <a:endParaRPr 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9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590800"/>
            <a:ext cx="8077200" cy="37230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Number of needed subnets		: 1000</a:t>
            </a:r>
          </a:p>
          <a:p>
            <a:r>
              <a:rPr lang="en-MY" sz="2400" dirty="0" smtClean="0"/>
              <a:t>Number of needed usable hosts	: 60</a:t>
            </a:r>
          </a:p>
          <a:p>
            <a:r>
              <a:rPr lang="en-US" sz="2400" dirty="0" smtClean="0"/>
              <a:t>Network Address			: 165.100.0.0</a:t>
            </a:r>
          </a:p>
          <a:p>
            <a:endParaRPr lang="en-US" sz="2400" dirty="0" smtClean="0"/>
          </a:p>
          <a:p>
            <a:r>
              <a:rPr lang="en-US" sz="2000" dirty="0" smtClean="0"/>
              <a:t>Address class				:</a:t>
            </a:r>
          </a:p>
          <a:p>
            <a:r>
              <a:rPr lang="en-US" sz="2000" dirty="0" smtClean="0"/>
              <a:t>Default subnet mask			:</a:t>
            </a:r>
          </a:p>
          <a:p>
            <a:r>
              <a:rPr lang="en-US" sz="2000" dirty="0" smtClean="0"/>
              <a:t>Custom subnet mask			:</a:t>
            </a:r>
          </a:p>
          <a:p>
            <a:r>
              <a:rPr lang="en-US" sz="2000" dirty="0" smtClean="0"/>
              <a:t>Total number of subnets		</a:t>
            </a:r>
            <a:r>
              <a:rPr lang="en-US" sz="2000" smtClean="0"/>
              <a:t>	</a:t>
            </a:r>
            <a:endParaRPr lang="en-US" sz="2000" dirty="0" smtClean="0"/>
          </a:p>
          <a:p>
            <a:r>
              <a:rPr lang="en-MY" sz="2000" dirty="0" smtClean="0"/>
              <a:t>Total number of host addresses		:</a:t>
            </a:r>
          </a:p>
          <a:p>
            <a:r>
              <a:rPr lang="en-US" sz="2000" dirty="0" smtClean="0"/>
              <a:t>Number of usable addresses		:</a:t>
            </a:r>
          </a:p>
          <a:p>
            <a:r>
              <a:rPr lang="en-US" sz="2000" dirty="0" smtClean="0"/>
              <a:t>Number of bits borrowed		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403860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B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4267200"/>
            <a:ext cx="1402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255.255.0.0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4572000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255.255.255.192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953000"/>
            <a:ext cx="670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1024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5257800"/>
            <a:ext cx="518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 64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10200" y="5562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62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10200" y="5867400"/>
            <a:ext cx="41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8229600" cy="4325112"/>
          </a:xfrm>
        </p:spPr>
        <p:txBody>
          <a:bodyPr>
            <a:normAutofit/>
          </a:bodyPr>
          <a:lstStyle/>
          <a:p>
            <a:pPr marL="457200" indent="-457200">
              <a:buBlip>
                <a:blip r:embed="rId3"/>
              </a:buBlip>
            </a:pPr>
            <a:r>
              <a:rPr lang="en-US" sz="2000" dirty="0" smtClean="0"/>
              <a:t>What is the 15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 range?</a:t>
            </a:r>
          </a:p>
          <a:p>
            <a:endParaRPr lang="en-US" sz="2000" dirty="0" smtClean="0"/>
          </a:p>
          <a:p>
            <a:pPr marL="109855" indent="0">
              <a:buNone/>
            </a:pPr>
            <a:endParaRPr lang="en-US" sz="2000" dirty="0"/>
          </a:p>
          <a:p>
            <a:pPr marL="457200" indent="-457200">
              <a:buBlip>
                <a:blip r:embed="rId3"/>
              </a:buBlip>
            </a:pPr>
            <a:r>
              <a:rPr lang="en-MY" sz="2000" dirty="0" smtClean="0"/>
              <a:t>What is the subnet number </a:t>
            </a:r>
            <a:r>
              <a:rPr lang="en-US" sz="2000" dirty="0" smtClean="0"/>
              <a:t>for the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subnet?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Blip>
                <a:blip r:embed="rId3"/>
              </a:buBlip>
            </a:pPr>
            <a:r>
              <a:rPr lang="en-US" sz="2000" dirty="0" smtClean="0"/>
              <a:t>What is the subnet broadcast address for the 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subnet?</a:t>
            </a:r>
          </a:p>
          <a:p>
            <a:pPr>
              <a:buNone/>
            </a:pPr>
            <a:endParaRPr lang="en-US" sz="2000" dirty="0" smtClean="0"/>
          </a:p>
          <a:p>
            <a:pPr marL="109855" indent="0">
              <a:buNone/>
            </a:pPr>
            <a:endParaRPr lang="en-US" sz="2000" dirty="0"/>
          </a:p>
          <a:p>
            <a:pPr marL="457200" indent="-457200">
              <a:buBlip>
                <a:blip r:embed="rId3"/>
              </a:buBlip>
            </a:pPr>
            <a:r>
              <a:rPr lang="en-US" sz="2000" dirty="0" smtClean="0"/>
              <a:t>What are the assignable addresses for the 9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subnet?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33400"/>
            <a:ext cx="2100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192 = </a:t>
            </a:r>
            <a:r>
              <a:rPr lang="en-US" sz="2000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C000"/>
                </a:solidFill>
              </a:rPr>
              <a:t>1</a:t>
            </a:r>
            <a:r>
              <a:rPr lang="en-US" sz="2000" dirty="0" smtClean="0"/>
              <a:t>00 0000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981200" y="1143000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6</a:t>
            </a:r>
            <a:r>
              <a:rPr lang="en-US" sz="2000" dirty="0" smtClean="0"/>
              <a:t> = 64 </a:t>
            </a:r>
            <a:r>
              <a:rPr lang="en-US" sz="2000" dirty="0" smtClean="0">
                <a:hlinkClick r:id="rId4" action="ppaction://hlinksldjump"/>
              </a:rPr>
              <a:t>(increment value)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2743200"/>
            <a:ext cx="3578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165.100.3.128 – 165.100.3.191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3810000"/>
            <a:ext cx="16097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>
                <a:solidFill>
                  <a:srgbClr val="FF0000"/>
                </a:solidFill>
              </a:rPr>
              <a:t>165.100.1.64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14400" y="4800600"/>
            <a:ext cx="1701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165.100.1.127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5791200"/>
            <a:ext cx="3207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165.100.2.1 – 165.100.2.62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 fontScale="70000" lnSpcReduction="20000"/>
          </a:bodyPr>
          <a:lstStyle/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N0		: x.x.0.0                                                   </a:t>
            </a: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N1		: x.x.0.64</a:t>
            </a:r>
            <a:r>
              <a:rPr lang="en-US" dirty="0">
                <a:solidFill>
                  <a:srgbClr val="7030A0"/>
                </a:solidFill>
              </a:rPr>
              <a:t>			 </a:t>
            </a:r>
            <a:endParaRPr lang="en-US" dirty="0" smtClean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N2		: x.x.0.128 </a:t>
            </a:r>
            <a:r>
              <a:rPr lang="en-US" dirty="0">
                <a:solidFill>
                  <a:srgbClr val="7030A0"/>
                </a:solidFill>
              </a:rPr>
              <a:t>			 </a:t>
            </a:r>
            <a:endParaRPr lang="en-US" dirty="0" smtClean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N3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x.x.0.192</a:t>
            </a:r>
            <a:r>
              <a:rPr lang="en-US" dirty="0">
                <a:solidFill>
                  <a:srgbClr val="7030A0"/>
                </a:solidFill>
              </a:rPr>
              <a:t>			 </a:t>
            </a:r>
            <a:endParaRPr lang="en-US" dirty="0" smtClean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N4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x.x.1.0</a:t>
            </a:r>
            <a:r>
              <a:rPr lang="en-US" dirty="0">
                <a:solidFill>
                  <a:srgbClr val="7030A0"/>
                </a:solidFill>
              </a:rPr>
              <a:t>			</a:t>
            </a:r>
            <a:endParaRPr lang="en-US" dirty="0" smtClean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N5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x.x.1.64</a:t>
            </a:r>
            <a:r>
              <a:rPr lang="en-US" dirty="0">
                <a:solidFill>
                  <a:srgbClr val="7030A0"/>
                </a:solidFill>
              </a:rPr>
              <a:t>			 </a:t>
            </a:r>
            <a:endParaRPr lang="en-US" dirty="0" smtClean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N6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x.x.1.128</a:t>
            </a:r>
            <a:r>
              <a:rPr lang="en-US" dirty="0">
                <a:solidFill>
                  <a:srgbClr val="7030A0"/>
                </a:solidFill>
              </a:rPr>
              <a:t>			</a:t>
            </a:r>
            <a:endParaRPr lang="en-US" dirty="0" smtClean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N7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x.x.1.192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N8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x.x.2.0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N9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x.x.2.64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N10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x.x.2.128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N11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x.x.2.192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N12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x.x.3.0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N13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x.x.3.64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N14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x.x.3.128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N15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x.x.3.192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N16		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x.x.4.0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>
                <a:solidFill>
                  <a:srgbClr val="7030A0"/>
                </a:solidFill>
              </a:rPr>
              <a:t>…..</a:t>
            </a: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…..</a:t>
            </a: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N1023		: x.x.255.192</a:t>
            </a:r>
            <a:endParaRPr lang="en-US" dirty="0">
              <a:solidFill>
                <a:srgbClr val="7030A0"/>
              </a:solidFill>
            </a:endParaRPr>
          </a:p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0325" y="2819400"/>
            <a:ext cx="2456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</a:rPr>
              <a:t>Increment factor = 64</a:t>
            </a:r>
          </a:p>
          <a:p>
            <a:r>
              <a:rPr lang="en-US" i="1" dirty="0">
                <a:solidFill>
                  <a:srgbClr val="00B050"/>
                </a:solidFill>
              </a:rPr>
              <a:t>(in </a:t>
            </a:r>
            <a:r>
              <a:rPr lang="en-US" i="1" dirty="0" smtClean="0">
                <a:solidFill>
                  <a:srgbClr val="00B050"/>
                </a:solidFill>
              </a:rPr>
              <a:t>forth </a:t>
            </a:r>
            <a:r>
              <a:rPr lang="en-US" i="1" dirty="0">
                <a:solidFill>
                  <a:srgbClr val="00B050"/>
                </a:solidFill>
              </a:rPr>
              <a:t>octet)</a:t>
            </a:r>
          </a:p>
          <a:p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We have a computer with an IP Address of 192.168.1.127 with a Subnet Mask of 255.255.255.224. Is this a valid Host IP Address?</a:t>
            </a:r>
          </a:p>
          <a:p>
            <a:endParaRPr lang="en-US" dirty="0" smtClean="0">
              <a:latin typeface="Candara" panose="020E0502030303020204" pitchFamily="34" charset="0"/>
            </a:endParaRPr>
          </a:p>
          <a:p>
            <a:pPr>
              <a:buNone/>
            </a:pPr>
            <a:endParaRPr lang="en-MY" dirty="0" smtClean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0600" y="3810000"/>
            <a:ext cx="2084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224 = </a:t>
            </a:r>
            <a:r>
              <a:rPr lang="en-US" sz="2000" dirty="0" smtClean="0">
                <a:solidFill>
                  <a:srgbClr val="FF0000"/>
                </a:solidFill>
              </a:rPr>
              <a:t>11</a:t>
            </a:r>
            <a:r>
              <a:rPr lang="en-US" sz="2000" dirty="0" smtClean="0">
                <a:solidFill>
                  <a:srgbClr val="FFC000"/>
                </a:solidFill>
              </a:rPr>
              <a:t>1</a:t>
            </a:r>
            <a:r>
              <a:rPr lang="en-US" sz="2000" dirty="0" smtClean="0"/>
              <a:t>0 0000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4419600"/>
            <a:ext cx="3073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 smtClean="0"/>
              <a:t>5</a:t>
            </a:r>
            <a:r>
              <a:rPr lang="en-US" sz="2000" dirty="0" smtClean="0"/>
              <a:t> = 32 (increment value)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90600" y="4999672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Net 0 : 192.168.1.0 - 192.168.1.31</a:t>
            </a:r>
          </a:p>
          <a:p>
            <a:r>
              <a:rPr lang="en-US" sz="2000" dirty="0" smtClean="0"/>
              <a:t>Net 1 : 192.168.1.32 - 192.168.1.63</a:t>
            </a:r>
          </a:p>
          <a:p>
            <a:r>
              <a:rPr lang="en-US" sz="2000" dirty="0" smtClean="0"/>
              <a:t>Net 2 : 192.168.1.64 - 192.168.1.95</a:t>
            </a:r>
          </a:p>
          <a:p>
            <a:r>
              <a:rPr lang="en-US" sz="2000" dirty="0" smtClean="0"/>
              <a:t>Net 3 : 192.168.1.96 - </a:t>
            </a:r>
            <a:r>
              <a:rPr lang="en-US" sz="2000" dirty="0" smtClean="0">
                <a:solidFill>
                  <a:srgbClr val="FF0000"/>
                </a:solidFill>
              </a:rPr>
              <a:t>192.168.1.127</a:t>
            </a:r>
          </a:p>
          <a:p>
            <a:r>
              <a:rPr lang="en-US" sz="2000" dirty="0" smtClean="0"/>
              <a:t>Net 4 : 192.168.1.128 – 192.168.1.159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11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057400"/>
            <a:ext cx="8077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Network Address			: </a:t>
            </a:r>
            <a:r>
              <a:rPr lang="en-US" sz="2400" dirty="0" smtClean="0"/>
              <a:t>10.0.0.0</a:t>
            </a:r>
          </a:p>
          <a:p>
            <a:r>
              <a:rPr lang="en-US" sz="2400" dirty="0" smtClean="0"/>
              <a:t>Number of needed subnets		: 30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000" dirty="0" smtClean="0"/>
              <a:t>Address class				:</a:t>
            </a:r>
          </a:p>
          <a:p>
            <a:r>
              <a:rPr lang="en-US" sz="2000" dirty="0" smtClean="0"/>
              <a:t>Default subnet mask			:</a:t>
            </a:r>
          </a:p>
          <a:p>
            <a:r>
              <a:rPr lang="en-US" sz="2000" dirty="0" smtClean="0"/>
              <a:t>Custom subnet mask			:</a:t>
            </a:r>
          </a:p>
          <a:p>
            <a:r>
              <a:rPr lang="en-US" sz="2000" dirty="0" smtClean="0"/>
              <a:t>Total number of subnets		:</a:t>
            </a:r>
          </a:p>
          <a:p>
            <a:r>
              <a:rPr lang="en-MY" sz="2000" dirty="0" smtClean="0"/>
              <a:t>Total number of host addresses		:</a:t>
            </a:r>
          </a:p>
          <a:p>
            <a:r>
              <a:rPr lang="en-US" sz="2000" dirty="0" smtClean="0"/>
              <a:t>Number of usable addresses		:</a:t>
            </a:r>
          </a:p>
          <a:p>
            <a:r>
              <a:rPr lang="en-US" sz="2000" dirty="0" smtClean="0"/>
              <a:t>Number of bits borrowed		:</a:t>
            </a:r>
          </a:p>
          <a:p>
            <a:endParaRPr lang="en-US" sz="2000" dirty="0"/>
          </a:p>
          <a:p>
            <a:r>
              <a:rPr lang="en-US" sz="2000" dirty="0" smtClean="0"/>
              <a:t>List the first five subnets		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3505200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0" y="3733800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255.0.0.0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0" y="4038600"/>
            <a:ext cx="1426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255.248.0.0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0" y="4419600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 ^ 5 = 32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0" y="4724400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2 ^ 19 = 524288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4471" y="5371831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5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3999" y="5067031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[2 ^ 19] – 2 = 524286</a:t>
            </a:r>
            <a:endParaRPr lang="en-US" sz="20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161" y="1600200"/>
            <a:ext cx="8229600" cy="4974336"/>
          </a:xfrm>
        </p:spPr>
        <p:txBody>
          <a:bodyPr>
            <a:normAutofit fontScale="92500" lnSpcReduction="20000"/>
          </a:bodyPr>
          <a:lstStyle/>
          <a:p>
            <a:pPr marL="109855" indent="0">
              <a:buNone/>
            </a:pPr>
            <a:r>
              <a:rPr lang="en-US" dirty="0">
                <a:solidFill>
                  <a:srgbClr val="7030A0"/>
                </a:solidFill>
              </a:rPr>
              <a:t>N0		: </a:t>
            </a:r>
            <a:r>
              <a:rPr lang="en-US" dirty="0" smtClean="0">
                <a:solidFill>
                  <a:srgbClr val="7030A0"/>
                </a:solidFill>
              </a:rPr>
              <a:t>x.0.0.0                                                   </a:t>
            </a: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>
                <a:solidFill>
                  <a:srgbClr val="7030A0"/>
                </a:solidFill>
              </a:rPr>
              <a:t>N1		: </a:t>
            </a:r>
            <a:r>
              <a:rPr lang="en-US" dirty="0" smtClean="0">
                <a:solidFill>
                  <a:srgbClr val="7030A0"/>
                </a:solidFill>
              </a:rPr>
              <a:t>x.8.0.0</a:t>
            </a:r>
            <a:r>
              <a:rPr lang="en-US" dirty="0">
                <a:solidFill>
                  <a:srgbClr val="7030A0"/>
                </a:solidFill>
              </a:rPr>
              <a:t>			 </a:t>
            </a:r>
          </a:p>
          <a:p>
            <a:pPr marL="109855" indent="0">
              <a:buNone/>
            </a:pPr>
            <a:r>
              <a:rPr lang="en-US" dirty="0">
                <a:solidFill>
                  <a:srgbClr val="7030A0"/>
                </a:solidFill>
              </a:rPr>
              <a:t>N2		: </a:t>
            </a:r>
            <a:r>
              <a:rPr lang="en-US" dirty="0" smtClean="0">
                <a:solidFill>
                  <a:srgbClr val="7030A0"/>
                </a:solidFill>
              </a:rPr>
              <a:t>x.16.0.0 </a:t>
            </a:r>
            <a:r>
              <a:rPr lang="en-US" dirty="0">
                <a:solidFill>
                  <a:srgbClr val="7030A0"/>
                </a:solidFill>
              </a:rPr>
              <a:t>			 </a:t>
            </a:r>
          </a:p>
          <a:p>
            <a:pPr marL="109855" indent="0">
              <a:buNone/>
            </a:pPr>
            <a:r>
              <a:rPr lang="en-US" dirty="0">
                <a:solidFill>
                  <a:srgbClr val="7030A0"/>
                </a:solidFill>
              </a:rPr>
              <a:t>N3		: </a:t>
            </a:r>
            <a:r>
              <a:rPr lang="en-US" dirty="0" smtClean="0">
                <a:solidFill>
                  <a:srgbClr val="7030A0"/>
                </a:solidFill>
              </a:rPr>
              <a:t>x.24.0.0</a:t>
            </a:r>
            <a:r>
              <a:rPr lang="en-US" dirty="0">
                <a:solidFill>
                  <a:srgbClr val="7030A0"/>
                </a:solidFill>
              </a:rPr>
              <a:t>			 </a:t>
            </a:r>
          </a:p>
          <a:p>
            <a:pPr marL="109855" indent="0">
              <a:buNone/>
            </a:pPr>
            <a:r>
              <a:rPr lang="en-US" dirty="0">
                <a:solidFill>
                  <a:srgbClr val="7030A0"/>
                </a:solidFill>
              </a:rPr>
              <a:t>N4		: </a:t>
            </a:r>
            <a:r>
              <a:rPr lang="en-US" dirty="0" smtClean="0">
                <a:solidFill>
                  <a:srgbClr val="7030A0"/>
                </a:solidFill>
              </a:rPr>
              <a:t>x.32.0.0</a:t>
            </a: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…..</a:t>
            </a: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…..</a:t>
            </a:r>
          </a:p>
          <a:p>
            <a:pPr marL="109855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…..</a:t>
            </a:r>
          </a:p>
          <a:p>
            <a:pPr marL="109855" indent="0">
              <a:buNone/>
            </a:pPr>
            <a:endParaRPr lang="en-US" dirty="0" smtClean="0"/>
          </a:p>
          <a:p>
            <a:pPr marL="109855" indent="0">
              <a:buNone/>
            </a:pPr>
            <a:r>
              <a:rPr lang="en-US" sz="2200" dirty="0" smtClean="0"/>
              <a:t>What </a:t>
            </a:r>
            <a:r>
              <a:rPr lang="en-US" sz="2200" dirty="0"/>
              <a:t>is the 1</a:t>
            </a:r>
            <a:r>
              <a:rPr lang="en-US" sz="2200" baseline="30000" dirty="0" smtClean="0"/>
              <a:t>st</a:t>
            </a:r>
            <a:r>
              <a:rPr lang="en-US" sz="2200" dirty="0" smtClean="0"/>
              <a:t> </a:t>
            </a:r>
            <a:r>
              <a:rPr lang="en-US" sz="2200" dirty="0"/>
              <a:t>subnet range</a:t>
            </a:r>
            <a:r>
              <a:rPr lang="en-US" sz="2200" dirty="0" smtClean="0"/>
              <a:t>? </a:t>
            </a:r>
          </a:p>
          <a:p>
            <a:pPr marL="109855" indent="0">
              <a:buNone/>
            </a:pPr>
            <a:endParaRPr lang="en-US" sz="2200" dirty="0" smtClean="0"/>
          </a:p>
          <a:p>
            <a:pPr marL="109855" indent="0">
              <a:buNone/>
            </a:pPr>
            <a:r>
              <a:rPr lang="en-US" sz="2200" dirty="0" smtClean="0"/>
              <a:t>What is the broadcast address for 3</a:t>
            </a:r>
            <a:r>
              <a:rPr lang="en-US" sz="2200" baseline="30000" dirty="0" smtClean="0"/>
              <a:t>rd</a:t>
            </a:r>
            <a:r>
              <a:rPr lang="en-US" sz="2200" dirty="0" smtClean="0"/>
              <a:t> subnet?</a:t>
            </a:r>
            <a:endParaRPr lang="en-US" sz="2200" dirty="0"/>
          </a:p>
          <a:p>
            <a:pPr marL="109855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109855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05000" y="381000"/>
            <a:ext cx="3310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248 = </a:t>
            </a:r>
            <a:r>
              <a:rPr lang="en-US" sz="2000" dirty="0" smtClean="0">
                <a:solidFill>
                  <a:srgbClr val="FF0000"/>
                </a:solidFill>
              </a:rPr>
              <a:t>1111 </a:t>
            </a:r>
            <a:r>
              <a:rPr lang="en-US" sz="2000" dirty="0" smtClean="0">
                <a:solidFill>
                  <a:srgbClr val="FFC000"/>
                </a:solidFill>
              </a:rPr>
              <a:t>1</a:t>
            </a:r>
            <a:r>
              <a:rPr lang="en-US" sz="2000" dirty="0" smtClean="0"/>
              <a:t>000 (2</a:t>
            </a:r>
            <a:r>
              <a:rPr lang="en-US" sz="2000" baseline="30000" dirty="0" smtClean="0"/>
              <a:t>nd</a:t>
            </a:r>
            <a:r>
              <a:rPr lang="en-US" sz="2000" dirty="0" smtClean="0"/>
              <a:t> octet)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905000" y="990600"/>
            <a:ext cx="3052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r>
              <a:rPr lang="en-US" sz="2000" baseline="30000" dirty="0"/>
              <a:t>3</a:t>
            </a:r>
            <a:r>
              <a:rPr lang="en-US" sz="2000" dirty="0" smtClean="0"/>
              <a:t> = 8 (increment value)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806095" y="4762223"/>
            <a:ext cx="28536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10.0.0.0 – 10.7.255.255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33134" y="5267078"/>
            <a:ext cx="1773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10.23.255.255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12 &amp;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49424"/>
            <a:ext cx="8763000" cy="4325112"/>
          </a:xfrm>
        </p:spPr>
        <p:txBody>
          <a:bodyPr/>
          <a:lstStyle/>
          <a:p>
            <a:pPr marL="109855" indent="0">
              <a:buNone/>
            </a:pPr>
            <a:r>
              <a:rPr lang="en-US" i="1" dirty="0" smtClean="0">
                <a:solidFill>
                  <a:srgbClr val="00B050"/>
                </a:solidFill>
              </a:rPr>
              <a:t>Create Subnets based on the number of hosts needed</a:t>
            </a:r>
          </a:p>
          <a:p>
            <a:endParaRPr lang="en-US" dirty="0"/>
          </a:p>
          <a:p>
            <a:r>
              <a:rPr lang="en-US" dirty="0" smtClean="0"/>
              <a:t>Refer to IPv4 and </a:t>
            </a:r>
            <a:r>
              <a:rPr lang="en-US" dirty="0" err="1" smtClean="0"/>
              <a:t>subnetting</a:t>
            </a:r>
            <a:r>
              <a:rPr lang="en-US" dirty="0" smtClean="0"/>
              <a:t> workbook</a:t>
            </a:r>
          </a:p>
          <a:p>
            <a:pPr marL="109855" indent="0">
              <a:buNone/>
            </a:pPr>
            <a:r>
              <a:rPr lang="en-US" dirty="0" smtClean="0"/>
              <a:t>    - </a:t>
            </a:r>
            <a:r>
              <a:rPr lang="en-US" dirty="0" err="1" smtClean="0"/>
              <a:t>pg</a:t>
            </a:r>
            <a:r>
              <a:rPr lang="en-US" dirty="0" smtClean="0"/>
              <a:t> 44 (</a:t>
            </a:r>
            <a:r>
              <a:rPr lang="en-US" dirty="0" err="1" smtClean="0"/>
              <a:t>Subnetting</a:t>
            </a:r>
            <a:r>
              <a:rPr lang="en-US" dirty="0" smtClean="0"/>
              <a:t> Problem 9)</a:t>
            </a:r>
          </a:p>
          <a:p>
            <a:pPr marL="109855" indent="0">
              <a:buNone/>
            </a:pPr>
            <a:r>
              <a:rPr lang="en-US" dirty="0"/>
              <a:t> </a:t>
            </a:r>
            <a:r>
              <a:rPr lang="en-US" dirty="0" smtClean="0"/>
              <a:t>   - </a:t>
            </a:r>
            <a:r>
              <a:rPr lang="en-US" dirty="0" err="1" smtClean="0"/>
              <a:t>pg</a:t>
            </a:r>
            <a:r>
              <a:rPr lang="en-US" dirty="0" smtClean="0"/>
              <a:t> 48 (</a:t>
            </a:r>
            <a:r>
              <a:rPr lang="en-US" dirty="0" err="1" smtClean="0"/>
              <a:t>Subnetting</a:t>
            </a:r>
            <a:r>
              <a:rPr lang="en-US" dirty="0" smtClean="0"/>
              <a:t> Problem 11)</a:t>
            </a:r>
          </a:p>
        </p:txBody>
      </p:sp>
    </p:spTree>
    <p:extLst>
      <p:ext uri="{BB962C8B-B14F-4D97-AF65-F5344CB8AC3E}">
        <p14:creationId xmlns:p14="http://schemas.microsoft.com/office/powerpoint/2010/main" val="1262195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Summary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What is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r>
              <a:rPr lang="en-US" dirty="0" smtClean="0">
                <a:latin typeface="Candara" panose="020E0502030303020204" pitchFamily="34" charset="0"/>
              </a:rPr>
              <a:t>?</a:t>
            </a:r>
          </a:p>
          <a:p>
            <a:pPr marL="514350" indent="-514350">
              <a:buBlip>
                <a:blip r:embed="rId3"/>
              </a:buBlip>
            </a:pPr>
            <a:endParaRPr lang="en-US" dirty="0" smtClean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Purposes of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endParaRPr lang="en-US" dirty="0" smtClean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3"/>
              </a:buBlip>
            </a:pPr>
            <a:endParaRPr lang="en-US" dirty="0" smtClean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3"/>
              </a:buBlip>
            </a:pPr>
            <a:r>
              <a:rPr lang="en-US" dirty="0" err="1">
                <a:latin typeface="Candara" panose="020E0502030303020204" pitchFamily="34" charset="0"/>
              </a:rPr>
              <a:t>Subnetting</a:t>
            </a:r>
            <a:r>
              <a:rPr lang="en-US" dirty="0">
                <a:latin typeface="Candara" panose="020E0502030303020204" pitchFamily="34" charset="0"/>
              </a:rPr>
              <a:t> calculation (Class A, B, C)</a:t>
            </a:r>
          </a:p>
          <a:p>
            <a:pPr marL="0" indent="0">
              <a:buNone/>
            </a:pPr>
            <a:endParaRPr lang="en-US" dirty="0" smtClean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3550" indent="-463550">
              <a:buBlip>
                <a:blip r:embed="rId2"/>
              </a:buBlip>
            </a:pPr>
            <a:r>
              <a:rPr lang="en-MY" dirty="0" smtClean="0">
                <a:latin typeface="Candara" panose="020E0502030303020204" pitchFamily="34" charset="0"/>
              </a:rPr>
              <a:t>The process of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segmenting a network (either Class A, B or C)</a:t>
            </a:r>
            <a:r>
              <a:rPr lang="en-MY" dirty="0" smtClean="0">
                <a:latin typeface="Candara" panose="020E0502030303020204" pitchFamily="34" charset="0"/>
              </a:rPr>
              <a:t>, by dividing it into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multiple smaller network spaces</a:t>
            </a:r>
            <a:r>
              <a:rPr lang="en-MY" dirty="0" smtClean="0">
                <a:latin typeface="Candara" panose="020E0502030303020204" pitchFamily="34" charset="0"/>
              </a:rPr>
              <a:t>, called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SUBNETS (sub networks)</a:t>
            </a:r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</p:txBody>
      </p:sp>
      <p:sp>
        <p:nvSpPr>
          <p:cNvPr id="4" name="Cloud 3"/>
          <p:cNvSpPr/>
          <p:nvPr/>
        </p:nvSpPr>
        <p:spPr>
          <a:xfrm>
            <a:off x="1066800" y="3886200"/>
            <a:ext cx="6781800" cy="2743200"/>
          </a:xfrm>
          <a:prstGeom prst="cloud">
            <a:avLst/>
          </a:prstGeom>
          <a:solidFill>
            <a:srgbClr val="99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971800" y="4114800"/>
            <a:ext cx="381000" cy="1524000"/>
          </a:xfrm>
          <a:prstGeom prst="line">
            <a:avLst/>
          </a:prstGeom>
          <a:ln w="19050">
            <a:solidFill>
              <a:srgbClr val="99FF6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3352800" y="5638800"/>
            <a:ext cx="1104900" cy="987679"/>
          </a:xfrm>
          <a:prstGeom prst="line">
            <a:avLst/>
          </a:prstGeom>
          <a:ln w="19050">
            <a:solidFill>
              <a:srgbClr val="99FF6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19200" y="5638800"/>
            <a:ext cx="2133600" cy="152400"/>
          </a:xfrm>
          <a:prstGeom prst="line">
            <a:avLst/>
          </a:prstGeom>
          <a:ln w="19050">
            <a:solidFill>
              <a:srgbClr val="99FF6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1"/>
          </p:cNvCxnSpPr>
          <p:nvPr/>
        </p:nvCxnSpPr>
        <p:spPr>
          <a:xfrm flipV="1">
            <a:off x="4457700" y="3962400"/>
            <a:ext cx="2171700" cy="2664079"/>
          </a:xfrm>
          <a:prstGeom prst="line">
            <a:avLst/>
          </a:prstGeom>
          <a:ln w="19050">
            <a:solidFill>
              <a:srgbClr val="99FF6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200400" y="4800600"/>
            <a:ext cx="2819400" cy="76200"/>
          </a:xfrm>
          <a:prstGeom prst="line">
            <a:avLst/>
          </a:prstGeom>
          <a:ln w="19050">
            <a:solidFill>
              <a:srgbClr val="99FF6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10200" y="5486400"/>
            <a:ext cx="1524000" cy="304800"/>
          </a:xfrm>
          <a:prstGeom prst="line">
            <a:avLst/>
          </a:prstGeom>
          <a:ln w="19050">
            <a:solidFill>
              <a:srgbClr val="99FF6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00800" y="472440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>
                <a:solidFill>
                  <a:srgbClr val="7030A0"/>
                </a:solidFill>
                <a:latin typeface="Candara" panose="020E0502030303020204" pitchFamily="34" charset="0"/>
              </a:rPr>
              <a:t>subnet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962400" y="518160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>
                <a:solidFill>
                  <a:srgbClr val="7030A0"/>
                </a:solidFill>
                <a:latin typeface="Candara" panose="020E0502030303020204" pitchFamily="34" charset="0"/>
              </a:rPr>
              <a:t>subnet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334000" y="579120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>
                <a:solidFill>
                  <a:srgbClr val="7030A0"/>
                </a:solidFill>
                <a:latin typeface="Candara" panose="020E0502030303020204" pitchFamily="34" charset="0"/>
              </a:rPr>
              <a:t>subnet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343400" y="426720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>
                <a:solidFill>
                  <a:srgbClr val="7030A0"/>
                </a:solidFill>
                <a:latin typeface="Candara" panose="020E0502030303020204" pitchFamily="34" charset="0"/>
              </a:rPr>
              <a:t>subnet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28800" y="495300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>
                <a:solidFill>
                  <a:srgbClr val="7030A0"/>
                </a:solidFill>
                <a:latin typeface="Candara" panose="020E0502030303020204" pitchFamily="34" charset="0"/>
              </a:rPr>
              <a:t>subnet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286000" y="5867400"/>
            <a:ext cx="859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dirty="0" smtClean="0">
                <a:solidFill>
                  <a:srgbClr val="7030A0"/>
                </a:solidFill>
                <a:latin typeface="Candara" panose="020E0502030303020204" pitchFamily="34" charset="0"/>
              </a:rPr>
              <a:t>subnet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229600" cy="1066800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Reasons for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10600" cy="5638800"/>
          </a:xfrm>
        </p:spPr>
        <p:txBody>
          <a:bodyPr>
            <a:normAutofit fontScale="77500" lnSpcReduction="20000"/>
          </a:bodyPr>
          <a:lstStyle/>
          <a:p>
            <a:pPr marL="463550" indent="-463550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Control traffic</a:t>
            </a:r>
            <a:r>
              <a:rPr lang="en-US" dirty="0">
                <a:latin typeface="Candara" panose="020E0502030303020204" pitchFamily="34" charset="0"/>
              </a:rPr>
              <a:t> by containing broadcast traffic </a:t>
            </a:r>
            <a:r>
              <a:rPr lang="en-US" dirty="0" smtClean="0">
                <a:latin typeface="Candara" panose="020E0502030303020204" pitchFamily="34" charset="0"/>
              </a:rPr>
              <a:t>within subnetwork</a:t>
            </a:r>
            <a:r>
              <a:rPr lang="en-US" dirty="0">
                <a:latin typeface="Candara" panose="020E0502030303020204" pitchFamily="34" charset="0"/>
              </a:rPr>
              <a:t> </a:t>
            </a:r>
            <a:r>
              <a:rPr lang="en-US" dirty="0" smtClean="0">
                <a:latin typeface="Candara" panose="020E0502030303020204" pitchFamily="34" charset="0"/>
              </a:rPr>
              <a:t>instead of one big broadcast domain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(create smaller broadcast domain)</a:t>
            </a:r>
          </a:p>
          <a:p>
            <a:pPr lvl="1" algn="just">
              <a:lnSpc>
                <a:spcPct val="120000"/>
              </a:lnSpc>
              <a:defRPr/>
            </a:pPr>
            <a:r>
              <a:rPr lang="en-US" i="1" dirty="0" smtClean="0">
                <a:latin typeface="Candara" panose="020E0502030303020204" pitchFamily="34" charset="0"/>
              </a:rPr>
              <a:t>Imagine a broadcast operation in Class A network without </a:t>
            </a:r>
            <a:r>
              <a:rPr lang="en-US" i="1" dirty="0" err="1" smtClean="0">
                <a:latin typeface="Candara" panose="020E0502030303020204" pitchFamily="34" charset="0"/>
              </a:rPr>
              <a:t>subnetting</a:t>
            </a:r>
            <a:endParaRPr lang="en-US" i="1" dirty="0" smtClean="0">
              <a:latin typeface="Candara" panose="020E0502030303020204" pitchFamily="34" charset="0"/>
            </a:endParaRPr>
          </a:p>
          <a:p>
            <a:pPr marL="109855" indent="0" algn="just">
              <a:lnSpc>
                <a:spcPct val="120000"/>
              </a:lnSpc>
              <a:buNone/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marL="463550" indent="-463550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dirty="0">
                <a:latin typeface="Candara" panose="020E0502030303020204" pitchFamily="34" charset="0"/>
              </a:rPr>
              <a:t>Reduce overall network traffic and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improve network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performance</a:t>
            </a:r>
          </a:p>
          <a:p>
            <a:pPr marL="463550" indent="-463550" algn="just">
              <a:lnSpc>
                <a:spcPct val="120000"/>
              </a:lnSpc>
              <a:buBlip>
                <a:blip r:embed="rId3"/>
              </a:buBlip>
              <a:defRPr/>
            </a:pP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3550" indent="-463550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dirty="0" smtClean="0">
                <a:latin typeface="Candara" panose="020E0502030303020204" pitchFamily="34" charset="0"/>
              </a:rPr>
              <a:t>Provide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improved security</a:t>
            </a:r>
            <a:r>
              <a:rPr lang="en-US" dirty="0" smtClean="0">
                <a:latin typeface="Candara" panose="020E0502030303020204" pitchFamily="34" charset="0"/>
              </a:rPr>
              <a:t> by separating one LAN from another.</a:t>
            </a:r>
          </a:p>
          <a:p>
            <a:pPr marL="463550" indent="-463550" algn="just">
              <a:lnSpc>
                <a:spcPct val="120000"/>
              </a:lnSpc>
              <a:buBlip>
                <a:blip r:embed="rId3"/>
              </a:buBlip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marL="463550" indent="-463550" algn="just">
              <a:lnSpc>
                <a:spcPct val="120000"/>
              </a:lnSpc>
              <a:buBlip>
                <a:blip r:embed="rId3"/>
              </a:buBlip>
              <a:defRPr/>
            </a:pPr>
            <a:r>
              <a:rPr lang="en-US" dirty="0" smtClean="0">
                <a:latin typeface="Candara" panose="020E0502030303020204" pitchFamily="34" charset="0"/>
              </a:rPr>
              <a:t>How a network can be subdivided?</a:t>
            </a:r>
          </a:p>
          <a:p>
            <a:pPr lvl="1" algn="just">
              <a:lnSpc>
                <a:spcPct val="120000"/>
              </a:lnSpc>
              <a:buFontTx/>
              <a:buChar char="-"/>
              <a:defRPr/>
            </a:pPr>
            <a:r>
              <a:rPr lang="en-US" i="1" dirty="0" smtClean="0">
                <a:latin typeface="Candara" panose="020E0502030303020204" pitchFamily="34" charset="0"/>
              </a:rPr>
              <a:t>Region</a:t>
            </a:r>
          </a:p>
          <a:p>
            <a:pPr lvl="1" algn="just">
              <a:lnSpc>
                <a:spcPct val="120000"/>
              </a:lnSpc>
              <a:buFontTx/>
              <a:buChar char="-"/>
              <a:defRPr/>
            </a:pPr>
            <a:r>
              <a:rPr lang="en-US" i="1" dirty="0" smtClean="0">
                <a:latin typeface="Candara" panose="020E0502030303020204" pitchFamily="34" charset="0"/>
              </a:rPr>
              <a:t>Purposes</a:t>
            </a:r>
          </a:p>
          <a:p>
            <a:pPr lvl="1" algn="just">
              <a:lnSpc>
                <a:spcPct val="120000"/>
              </a:lnSpc>
              <a:buFontTx/>
              <a:buChar char="-"/>
              <a:defRPr/>
            </a:pPr>
            <a:r>
              <a:rPr lang="en-US" i="1" dirty="0" smtClean="0">
                <a:latin typeface="Candara" panose="020E0502030303020204" pitchFamily="34" charset="0"/>
              </a:rPr>
              <a:t>Ownership</a:t>
            </a:r>
          </a:p>
          <a:p>
            <a:pPr lvl="1" algn="just">
              <a:lnSpc>
                <a:spcPct val="120000"/>
              </a:lnSpc>
              <a:buFontTx/>
              <a:buChar char="-"/>
              <a:defRPr/>
            </a:pPr>
            <a:r>
              <a:rPr lang="en-US" i="1" dirty="0" smtClean="0">
                <a:latin typeface="Candara" panose="020E0502030303020204" pitchFamily="34" charset="0"/>
              </a:rPr>
              <a:t>device types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48750" t="26563" r="1250" b="22656"/>
          <a:stretch>
            <a:fillRect/>
          </a:stretch>
        </p:blipFill>
        <p:spPr bwMode="auto">
          <a:xfrm>
            <a:off x="762000" y="1143000"/>
            <a:ext cx="7391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5"/>
          <p:cNvCxnSpPr/>
          <p:nvPr/>
        </p:nvCxnSpPr>
        <p:spPr>
          <a:xfrm>
            <a:off x="2819400" y="2514600"/>
            <a:ext cx="381000" cy="15240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0400" y="4038600"/>
            <a:ext cx="1371600" cy="10668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7800" y="4038600"/>
            <a:ext cx="1752600" cy="6096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572000" y="4419600"/>
            <a:ext cx="0" cy="6858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72000" y="3200400"/>
            <a:ext cx="1828800" cy="12192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971800" y="3276600"/>
            <a:ext cx="2819400" cy="3048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10200" y="3886200"/>
            <a:ext cx="1447800" cy="914400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Communication Between Subnets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49424"/>
            <a:ext cx="8610600" cy="4325112"/>
          </a:xfrm>
        </p:spPr>
        <p:txBody>
          <a:bodyPr>
            <a:normAutofit/>
          </a:bodyPr>
          <a:lstStyle/>
          <a:p>
            <a:pPr marL="463550" indent="-463550" algn="just">
              <a:lnSpc>
                <a:spcPct val="75000"/>
              </a:lnSpc>
              <a:buBlip>
                <a:blip r:embed="rId3"/>
              </a:buBlip>
              <a:defRPr/>
            </a:pPr>
            <a:r>
              <a:rPr lang="en-US" dirty="0" smtClean="0">
                <a:latin typeface="Candara" panose="020E0502030303020204" pitchFamily="34" charset="0"/>
              </a:rPr>
              <a:t>Similar to normal networks communication, 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ROUTER</a:t>
            </a:r>
            <a:r>
              <a:rPr lang="en-US" dirty="0" smtClean="0">
                <a:latin typeface="Candara" panose="020E0502030303020204" pitchFamily="34" charset="0"/>
              </a:rPr>
              <a:t> is necessary for devices on subnets to communicate. </a:t>
            </a:r>
          </a:p>
          <a:p>
            <a:pPr marL="463550" indent="-463550" algn="just">
              <a:lnSpc>
                <a:spcPct val="75000"/>
              </a:lnSpc>
              <a:buBlip>
                <a:blip r:embed="rId3"/>
              </a:buBlip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marL="463550" indent="-463550" algn="just">
              <a:lnSpc>
                <a:spcPct val="75000"/>
              </a:lnSpc>
              <a:buBlip>
                <a:blip r:embed="rId3"/>
              </a:buBlip>
              <a:defRPr/>
            </a:pPr>
            <a:r>
              <a:rPr lang="en-US" dirty="0" smtClean="0">
                <a:latin typeface="Candara" panose="020E0502030303020204" pitchFamily="34" charset="0"/>
              </a:rPr>
              <a:t>Each router consists of multiple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interfaces</a:t>
            </a:r>
            <a:r>
              <a:rPr lang="en-US" dirty="0" smtClean="0">
                <a:latin typeface="Candara" panose="020E0502030303020204" pitchFamily="34" charset="0"/>
              </a:rPr>
              <a:t>. </a:t>
            </a:r>
          </a:p>
          <a:p>
            <a:pPr marL="463550" indent="-463550" algn="just">
              <a:lnSpc>
                <a:spcPct val="75000"/>
              </a:lnSpc>
              <a:buBlip>
                <a:blip r:embed="rId3"/>
              </a:buBlip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marL="463550" indent="-463550" algn="just">
              <a:lnSpc>
                <a:spcPct val="75000"/>
              </a:lnSpc>
              <a:buBlip>
                <a:blip r:embed="rId3"/>
              </a:buBlip>
              <a:defRPr/>
            </a:pPr>
            <a:r>
              <a:rPr lang="en-US" dirty="0" smtClean="0">
                <a:latin typeface="Candara" panose="020E0502030303020204" pitchFamily="34" charset="0"/>
              </a:rPr>
              <a:t>Each interface is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connect to a subnet </a:t>
            </a:r>
            <a:r>
              <a:rPr lang="en-US" dirty="0" smtClean="0">
                <a:latin typeface="Candara" panose="020E0502030303020204" pitchFamily="34" charset="0"/>
              </a:rPr>
              <a:t>and the interface is assigned with an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IPv4 address </a:t>
            </a:r>
            <a:r>
              <a:rPr lang="en-US" smtClean="0">
                <a:solidFill>
                  <a:srgbClr val="FF0000"/>
                </a:solidFill>
                <a:latin typeface="Candara" panose="020E0502030303020204" pitchFamily="34" charset="0"/>
              </a:rPr>
              <a:t>that belongs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to the subnet</a:t>
            </a:r>
          </a:p>
          <a:p>
            <a:pPr marL="463550" indent="-463550" algn="just">
              <a:lnSpc>
                <a:spcPct val="75000"/>
              </a:lnSpc>
              <a:buBlip>
                <a:blip r:embed="rId3"/>
              </a:buBlip>
              <a:defRPr/>
            </a:pPr>
            <a:endParaRPr lang="en-US" dirty="0">
              <a:latin typeface="Candara" panose="020E0502030303020204" pitchFamily="34" charset="0"/>
            </a:endParaRPr>
          </a:p>
          <a:p>
            <a:pPr marL="463550" indent="-463550" algn="just">
              <a:lnSpc>
                <a:spcPct val="75000"/>
              </a:lnSpc>
              <a:buBlip>
                <a:blip r:embed="rId3"/>
              </a:buBlip>
              <a:defRPr/>
            </a:pPr>
            <a:r>
              <a:rPr lang="en-US" dirty="0" smtClean="0">
                <a:latin typeface="Candara" panose="020E0502030303020204" pitchFamily="34" charset="0"/>
              </a:rPr>
              <a:t>Devices on the subnet use the IPv4 address attached to the interface as their 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default gateway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" y="1395412"/>
            <a:ext cx="8943975" cy="54625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71437" y="1295400"/>
            <a:ext cx="4119563" cy="5562600"/>
            <a:chOff x="71437" y="1746430"/>
            <a:chExt cx="4119563" cy="4882970"/>
          </a:xfrm>
        </p:grpSpPr>
        <p:sp>
          <p:nvSpPr>
            <p:cNvPr id="7" name="Rounded Rectangle 6"/>
            <p:cNvSpPr/>
            <p:nvPr/>
          </p:nvSpPr>
          <p:spPr>
            <a:xfrm>
              <a:off x="71437" y="2179529"/>
              <a:ext cx="4119563" cy="4449871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2000" y="1746430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Subnet 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52999" y="1295400"/>
            <a:ext cx="4119563" cy="5562600"/>
            <a:chOff x="4952999" y="1746430"/>
            <a:chExt cx="4119563" cy="4902803"/>
          </a:xfrm>
        </p:grpSpPr>
        <p:sp>
          <p:nvSpPr>
            <p:cNvPr id="10" name="Rounded Rectangle 9"/>
            <p:cNvSpPr/>
            <p:nvPr/>
          </p:nvSpPr>
          <p:spPr>
            <a:xfrm>
              <a:off x="4952999" y="2199362"/>
              <a:ext cx="4119563" cy="4449871"/>
            </a:xfrm>
            <a:prstGeom prst="roundRect">
              <a:avLst/>
            </a:prstGeom>
            <a:noFill/>
            <a:ln w="317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12780" y="1746430"/>
              <a:ext cx="1090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Subnet 2</a:t>
              </a:r>
            </a:p>
          </p:txBody>
        </p:sp>
      </p:grpSp>
      <p:sp>
        <p:nvSpPr>
          <p:cNvPr id="14" name="Oval 13"/>
          <p:cNvSpPr/>
          <p:nvPr/>
        </p:nvSpPr>
        <p:spPr>
          <a:xfrm>
            <a:off x="3733800" y="1143000"/>
            <a:ext cx="1752600" cy="1295400"/>
          </a:xfrm>
          <a:prstGeom prst="ellipse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1257540" y="691396"/>
            <a:ext cx="2704860" cy="1239700"/>
            <a:chOff x="1257540" y="691396"/>
            <a:chExt cx="2704860" cy="12397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3276600" y="1066800"/>
              <a:ext cx="685800" cy="864296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257540" y="691396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192.168.1.254 /24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257799" y="647462"/>
            <a:ext cx="2783467" cy="1283634"/>
            <a:chOff x="5257799" y="647462"/>
            <a:chExt cx="2783467" cy="1283634"/>
          </a:xfrm>
        </p:grpSpPr>
        <p:cxnSp>
          <p:nvCxnSpPr>
            <p:cNvPr id="18" name="Straight Arrow Connector 17"/>
            <p:cNvCxnSpPr/>
            <p:nvPr/>
          </p:nvCxnSpPr>
          <p:spPr>
            <a:xfrm flipH="1">
              <a:off x="5257799" y="1066800"/>
              <a:ext cx="785562" cy="864296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013147" y="647462"/>
              <a:ext cx="2028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</a:rPr>
                <a:t>192.168.2.254 /24</a:t>
              </a:r>
              <a:endParaRPr lang="en-US" dirty="0">
                <a:solidFill>
                  <a:srgbClr val="FFC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71437" y="6324600"/>
            <a:ext cx="3586163" cy="30480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286828" y="6324600"/>
            <a:ext cx="3586163" cy="304800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1240</Words>
  <Application>Microsoft Office PowerPoint</Application>
  <PresentationFormat>On-screen Show (4:3)</PresentationFormat>
  <Paragraphs>448</Paragraphs>
  <Slides>47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MS PGothic</vt:lpstr>
      <vt:lpstr>Arial</vt:lpstr>
      <vt:lpstr>Calibri</vt:lpstr>
      <vt:lpstr>Candara</vt:lpstr>
      <vt:lpstr>Georgia</vt:lpstr>
      <vt:lpstr>Trebuchet MS</vt:lpstr>
      <vt:lpstr>Wingdings</vt:lpstr>
      <vt:lpstr>Wingdings 2</vt:lpstr>
      <vt:lpstr>Urban</vt:lpstr>
      <vt:lpstr>Chapter 8</vt:lpstr>
      <vt:lpstr>Objectives</vt:lpstr>
      <vt:lpstr>Introduction </vt:lpstr>
      <vt:lpstr>PowerPoint Presentation</vt:lpstr>
      <vt:lpstr>Subnetting</vt:lpstr>
      <vt:lpstr>Reasons for Subnetting</vt:lpstr>
      <vt:lpstr>PowerPoint Presentation</vt:lpstr>
      <vt:lpstr>Communication Between Subnets</vt:lpstr>
      <vt:lpstr>PowerPoint Presentation</vt:lpstr>
      <vt:lpstr>How to create subnets?</vt:lpstr>
      <vt:lpstr>Subnetting Formulas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4 subnets</vt:lpstr>
      <vt:lpstr>PowerPoint Presentation</vt:lpstr>
      <vt:lpstr>PowerPoint Presentation</vt:lpstr>
      <vt:lpstr>Create 8 subnets</vt:lpstr>
      <vt:lpstr>PowerPoint Presentation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Cont’d…</vt:lpstr>
      <vt:lpstr>PowerPoint Presentation</vt:lpstr>
      <vt:lpstr>Exercise 8</vt:lpstr>
      <vt:lpstr>Cont’d…</vt:lpstr>
      <vt:lpstr>PowerPoint Presentation</vt:lpstr>
      <vt:lpstr>Cont’d…</vt:lpstr>
      <vt:lpstr>PowerPoint Presentation</vt:lpstr>
      <vt:lpstr>Exercise 9</vt:lpstr>
      <vt:lpstr>Cont’d…</vt:lpstr>
      <vt:lpstr>PowerPoint Presentation</vt:lpstr>
      <vt:lpstr>Exercise 10</vt:lpstr>
      <vt:lpstr>Exercise 11</vt:lpstr>
      <vt:lpstr>PowerPoint Presentation</vt:lpstr>
      <vt:lpstr>Exercise 12 &amp; 13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2024-11-14T04:16:16Z</dcterms:created>
  <dcterms:modified xsi:type="dcterms:W3CDTF">2024-11-14T04:17:39Z</dcterms:modified>
</cp:coreProperties>
</file>