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6" r:id="rId19"/>
    <p:sldId id="277" r:id="rId20"/>
    <p:sldId id="278" r:id="rId21"/>
    <p:sldId id="279" r:id="rId22"/>
    <p:sldId id="283" r:id="rId23"/>
    <p:sldId id="284" r:id="rId24"/>
    <p:sldId id="280" r:id="rId25"/>
    <p:sldId id="281" r:id="rId26"/>
    <p:sldId id="282" r:id="rId27"/>
    <p:sldId id="286" r:id="rId28"/>
    <p:sldId id="287" r:id="rId29"/>
    <p:sldId id="291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7952" autoAdjust="0"/>
  </p:normalViewPr>
  <p:slideViewPr>
    <p:cSldViewPr snapToGrid="0">
      <p:cViewPr varScale="1">
        <p:scale>
          <a:sx n="47" d="100"/>
          <a:sy n="47" d="100"/>
        </p:scale>
        <p:origin x="1324" y="44"/>
      </p:cViewPr>
      <p:guideLst>
        <p:guide orient="horz" pos="2186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ED0039-75F4-430D-8DCC-2C30ECB656EC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08E1D5-A9F3-43DB-8F64-887E8FBD6A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E1D5-A9F3-43DB-8F64-887E8FBD6AC6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E1D5-A9F3-43DB-8F64-887E8FBD6AC6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E1D5-A9F3-43DB-8F64-887E8FBD6AC6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E1D5-A9F3-43DB-8F64-887E8FBD6AC6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08E1D5-A9F3-43DB-8F64-887E8FBD6AC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934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B95F9E3-EE76-4287-A4C7-36F492AEA609}" type="datetimeFigureOut">
              <a:rPr lang="en-US" smtClean="0"/>
              <a:t>14-Nov-24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08BF6F-278B-4D87-844B-7BEDEFAB59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Chapter 8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69891" y="3624635"/>
            <a:ext cx="5181600" cy="1752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70C0"/>
                </a:solidFill>
              </a:rPr>
              <a:t>Network Layer – Part </a:t>
            </a:r>
            <a:r>
              <a:rPr lang="en-US" sz="3200" b="1" dirty="0" smtClean="0">
                <a:solidFill>
                  <a:srgbClr val="0070C0"/>
                </a:solidFill>
              </a:rPr>
              <a:t>4</a:t>
            </a:r>
            <a:endParaRPr lang="en-US" sz="3200" b="1" dirty="0">
              <a:solidFill>
                <a:srgbClr val="0070C0"/>
              </a:solidFill>
            </a:endParaRPr>
          </a:p>
          <a:p>
            <a:r>
              <a:rPr lang="en-US" sz="3200" b="1" dirty="0" smtClean="0">
                <a:solidFill>
                  <a:srgbClr val="0070C0"/>
                </a:solidFill>
              </a:rPr>
              <a:t>(VLSM)</a:t>
            </a:r>
            <a:endParaRPr lang="en-US" sz="32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2"/>
              </a:buBlip>
            </a:pPr>
            <a:r>
              <a:rPr lang="en-US" dirty="0">
                <a:latin typeface="Candara" panose="020E0502030303020204" pitchFamily="34" charset="0"/>
              </a:rPr>
              <a:t>C</a:t>
            </a:r>
            <a:r>
              <a:rPr lang="en-US" dirty="0" smtClean="0">
                <a:latin typeface="Candara" panose="020E0502030303020204" pitchFamily="34" charset="0"/>
              </a:rPr>
              <a:t>reate </a:t>
            </a:r>
            <a:r>
              <a:rPr lang="en-US" dirty="0">
                <a:latin typeface="Candara" panose="020E0502030303020204" pitchFamily="34" charset="0"/>
              </a:rPr>
              <a:t>an addressing scheme which utilizes variable-length subnet masks (VLSM</a:t>
            </a:r>
            <a:r>
              <a:rPr lang="en-US" dirty="0" smtClean="0">
                <a:latin typeface="Candara" panose="020E0502030303020204" pitchFamily="34" charset="0"/>
              </a:rPr>
              <a:t>).</a:t>
            </a:r>
          </a:p>
          <a:p>
            <a:pPr marL="462280" indent="-462280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pPr marL="462280" indent="-462280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Show </a:t>
            </a:r>
            <a:r>
              <a:rPr lang="en-US" dirty="0">
                <a:latin typeface="Candara" panose="020E0502030303020204" pitchFamily="34" charset="0"/>
              </a:rPr>
              <a:t>the network address, broadcast address, first usable address and last usable address for each </a:t>
            </a:r>
            <a:r>
              <a:rPr lang="en-US" dirty="0" smtClean="0">
                <a:latin typeface="Candara" panose="020E0502030303020204" pitchFamily="34" charset="0"/>
              </a:rPr>
              <a:t>subnet (</a:t>
            </a:r>
            <a:r>
              <a:rPr lang="en-US" dirty="0" err="1" smtClean="0">
                <a:latin typeface="Candara" panose="020E0502030303020204" pitchFamily="34" charset="0"/>
              </a:rPr>
              <a:t>i</a:t>
            </a:r>
            <a:r>
              <a:rPr lang="en-US" dirty="0" smtClean="0">
                <a:latin typeface="Candara" panose="020E0502030303020204" pitchFamily="34" charset="0"/>
              </a:rPr>
              <a:t>) – (vi)</a:t>
            </a:r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VLSM Calculation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Arrange the network from the largest to the smallest</a:t>
            </a:r>
          </a:p>
          <a:p>
            <a:pPr marL="0" indent="0">
              <a:buNone/>
            </a:pPr>
            <a:r>
              <a:rPr lang="en-US" dirty="0" smtClean="0">
                <a:latin typeface="Candara" panose="020E0502030303020204" pitchFamily="34" charset="0"/>
              </a:rPr>
              <a:t> 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94945" y="3133682"/>
          <a:ext cx="10753345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89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0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920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309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506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Usable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Usable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</a:t>
                      </a:r>
                      <a:r>
                        <a:rPr lang="en-US" dirty="0" smtClean="0"/>
                        <a:t>) – 40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(ii) – 30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(iii) – 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(iv) – 14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(v) – 6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(vi) – 2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92352" y="780288"/>
            <a:ext cx="9546336" cy="5266944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292352" y="780288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327009" y="56779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255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8" name="Straight Connector 7"/>
          <p:cNvCxnSpPr>
            <a:stCxn id="4" idx="0"/>
            <a:endCxn id="4" idx="2"/>
          </p:cNvCxnSpPr>
          <p:nvPr/>
        </p:nvCxnSpPr>
        <p:spPr>
          <a:xfrm>
            <a:off x="6065520" y="780288"/>
            <a:ext cx="0" cy="5266944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65520" y="78028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128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83936" y="5677900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127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12" name="Straight Connector 11"/>
          <p:cNvCxnSpPr>
            <a:stCxn id="4" idx="1"/>
            <a:endCxn id="4" idx="3"/>
          </p:cNvCxnSpPr>
          <p:nvPr/>
        </p:nvCxnSpPr>
        <p:spPr>
          <a:xfrm>
            <a:off x="1292352" y="3413760"/>
            <a:ext cx="9546336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85871" y="34765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64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623007" y="302361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63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52943" y="350267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192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340541" y="303402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191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92352" y="780288"/>
            <a:ext cx="4785746" cy="261266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192.3.6.0 /26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3657600" y="3413760"/>
            <a:ext cx="12193" cy="263347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09632" y="3476506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96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188231" y="572235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95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309869" y="3392948"/>
            <a:ext cx="2331890" cy="2654284"/>
          </a:xfrm>
          <a:prstGeom prst="rect">
            <a:avLst/>
          </a:prstGeom>
          <a:solidFill>
            <a:srgbClr val="92D05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192.3.6.64 /27</a:t>
            </a:r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3657600" y="4718304"/>
            <a:ext cx="2438015" cy="0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09632" y="478104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5623007" y="431418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111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681405" y="3391162"/>
            <a:ext cx="2358006" cy="130632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192.3.6.96 /28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3639454" y="4729604"/>
            <a:ext cx="2412534" cy="1306329"/>
          </a:xfrm>
          <a:prstGeom prst="rect">
            <a:avLst/>
          </a:prstGeom>
          <a:solidFill>
            <a:srgbClr val="7030A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192.3.6.112 /28</a:t>
            </a:r>
            <a:endParaRPr lang="en-US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8446008" y="763787"/>
            <a:ext cx="12193" cy="263347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>
            <a:spLocks noGrp="1"/>
          </p:cNvSpPr>
          <p:nvPr>
            <p:ph type="title"/>
          </p:nvPr>
        </p:nvSpPr>
        <p:spPr>
          <a:xfrm>
            <a:off x="1586022" y="0"/>
            <a:ext cx="9601196" cy="4683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Box Method 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8444283" y="78028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160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923459" y="3044428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159</a:t>
            </a:r>
          </a:p>
        </p:txBody>
      </p:sp>
      <p:cxnSp>
        <p:nvCxnSpPr>
          <p:cNvPr id="42" name="Straight Connector 41"/>
          <p:cNvCxnSpPr/>
          <p:nvPr/>
        </p:nvCxnSpPr>
        <p:spPr>
          <a:xfrm>
            <a:off x="6078098" y="2074427"/>
            <a:ext cx="2374006" cy="609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6025681" y="2107432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144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920797" y="1694689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143</a:t>
            </a:r>
            <a:endParaRPr lang="en-US" dirty="0">
              <a:solidFill>
                <a:srgbClr val="FFFF00"/>
              </a:solidFill>
            </a:endParaRPr>
          </a:p>
        </p:txBody>
      </p:sp>
      <p:cxnSp>
        <p:nvCxnSpPr>
          <p:cNvPr id="48" name="Straight Connector 47"/>
          <p:cNvCxnSpPr/>
          <p:nvPr/>
        </p:nvCxnSpPr>
        <p:spPr>
          <a:xfrm flipH="1">
            <a:off x="7255094" y="790696"/>
            <a:ext cx="2578" cy="1295922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233904" y="774193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136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1" name="TextBox 44"/>
          <p:cNvSpPr txBox="1"/>
          <p:nvPr/>
        </p:nvSpPr>
        <p:spPr>
          <a:xfrm>
            <a:off x="6778523" y="1705095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rgbClr val="FFFF00"/>
                </a:solidFill>
              </a:rPr>
              <a:t>135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114054" y="748548"/>
            <a:ext cx="1119508" cy="1306329"/>
          </a:xfrm>
          <a:prstGeom prst="rect">
            <a:avLst/>
          </a:prstGeom>
          <a:solidFill>
            <a:srgbClr val="0070C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192.3.6.128 /29</a:t>
            </a:r>
            <a:endParaRPr lang="en-US" sz="1200" dirty="0"/>
          </a:p>
        </p:txBody>
      </p:sp>
      <p:cxnSp>
        <p:nvCxnSpPr>
          <p:cNvPr id="53" name="Straight Connector 52"/>
          <p:cNvCxnSpPr/>
          <p:nvPr/>
        </p:nvCxnSpPr>
        <p:spPr>
          <a:xfrm>
            <a:off x="7265101" y="1398665"/>
            <a:ext cx="1196147" cy="6096"/>
          </a:xfrm>
          <a:prstGeom prst="line">
            <a:avLst/>
          </a:prstGeom>
          <a:ln w="254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7213413" y="1364444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140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7956050" y="105802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139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7266432" y="785492"/>
            <a:ext cx="1155769" cy="619269"/>
          </a:xfrm>
          <a:prstGeom prst="rect">
            <a:avLst/>
          </a:prstGeom>
          <a:solidFill>
            <a:srgbClr val="FFC000">
              <a:alpha val="5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192.3.6.136 /30</a:t>
            </a:r>
            <a:endParaRPr lang="en-US" sz="1200" dirty="0"/>
          </a:p>
        </p:txBody>
      </p:sp>
      <p:pic>
        <p:nvPicPr>
          <p:cNvPr id="58" name="Picture 5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0942" y="91012"/>
            <a:ext cx="990600" cy="21050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  <p:bldP spid="13" grpId="0"/>
      <p:bldP spid="14" grpId="0"/>
      <p:bldP spid="15" grpId="0"/>
      <p:bldP spid="16" grpId="0"/>
      <p:bldP spid="17" grpId="0" animBg="1"/>
      <p:bldP spid="23" grpId="0"/>
      <p:bldP spid="24" grpId="0"/>
      <p:bldP spid="25" grpId="0" animBg="1"/>
      <p:bldP spid="30" grpId="0"/>
      <p:bldP spid="31" grpId="0"/>
      <p:bldP spid="32" grpId="0" animBg="1"/>
      <p:bldP spid="33" grpId="0" animBg="1"/>
      <p:bldP spid="40" grpId="0"/>
      <p:bldP spid="41" grpId="0"/>
      <p:bldP spid="44" grpId="0"/>
      <p:bldP spid="45" grpId="0"/>
      <p:bldP spid="50" grpId="0"/>
      <p:bldP spid="52" grpId="0" animBg="1"/>
      <p:bldP spid="55" grpId="0"/>
      <p:bldP spid="56" grpId="0"/>
      <p:bldP spid="5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60832" y="865970"/>
          <a:ext cx="11155680" cy="5108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3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78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43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1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9730">
                <a:tc>
                  <a:txBody>
                    <a:bodyPr/>
                    <a:lstStyle/>
                    <a:p>
                      <a:r>
                        <a:rPr lang="en-US" dirty="0" smtClean="0"/>
                        <a:t>Subnet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Network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First Usable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Last Usable</a:t>
                      </a:r>
                      <a:r>
                        <a:rPr lang="en-US" baseline="0" dirty="0" smtClean="0"/>
                        <a:t> 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Broadcast Address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97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</a:t>
                      </a:r>
                      <a:r>
                        <a:rPr lang="en-US" sz="2000" dirty="0" err="1" smtClean="0"/>
                        <a:t>i</a:t>
                      </a:r>
                      <a:r>
                        <a:rPr lang="en-US" sz="2000" dirty="0" smtClean="0"/>
                        <a:t>) – 40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/>
                        <a:t>192.3.6.0</a:t>
                      </a:r>
                      <a:r>
                        <a:rPr lang="en-US" sz="2000" b="1" baseline="0" dirty="0" smtClean="0"/>
                        <a:t> /26</a:t>
                      </a:r>
                      <a:endParaRPr lang="en-US" sz="2000" b="1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.62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/>
                        <a:t>192.3.6.63</a:t>
                      </a:r>
                      <a:r>
                        <a:rPr lang="en-US" sz="2000" b="1" baseline="0" dirty="0" smtClean="0"/>
                        <a:t> /26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97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(ii) – 30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192.3.6.64 /27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.65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.94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/>
                        <a:t>192.3.6.95</a:t>
                      </a:r>
                      <a:r>
                        <a:rPr lang="en-US" sz="2000" b="1" baseline="0" dirty="0" smtClean="0"/>
                        <a:t> /27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7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(iii) – 14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192.3.6.96</a:t>
                      </a:r>
                      <a:r>
                        <a:rPr lang="en-US" sz="2000" b="1" baseline="0" dirty="0" smtClean="0"/>
                        <a:t> /28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.97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.110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/>
                        <a:t>192.3.6.111</a:t>
                      </a:r>
                      <a:r>
                        <a:rPr lang="en-US" sz="2000" b="1" baseline="0" dirty="0" smtClean="0"/>
                        <a:t> /28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7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(iv) – 14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192.3.6.112</a:t>
                      </a:r>
                      <a:r>
                        <a:rPr lang="en-US" sz="2000" b="1" baseline="0" dirty="0" smtClean="0"/>
                        <a:t> /28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.113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.126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/>
                        <a:t>192.3.6.127</a:t>
                      </a:r>
                      <a:r>
                        <a:rPr lang="en-US" sz="2000" b="1" baseline="0" dirty="0" smtClean="0"/>
                        <a:t> /28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97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(v) – 6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192.3.6.128 /29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.129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.134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/>
                        <a:t>192.3.6.135</a:t>
                      </a:r>
                      <a:r>
                        <a:rPr lang="en-US" sz="2000" b="1" baseline="0" dirty="0" smtClean="0"/>
                        <a:t> /29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2973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(vi) – 2 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192.3.6.136 /30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.137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.138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000" b="1" dirty="0" smtClean="0"/>
                        <a:t>192.3.6.139</a:t>
                      </a:r>
                      <a:r>
                        <a:rPr lang="en-US" sz="2000" b="1" baseline="0" dirty="0" smtClean="0"/>
                        <a:t> /30</a:t>
                      </a:r>
                      <a:endParaRPr lang="en-US" sz="2000" b="1" dirty="0" smtClean="0"/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2300" t="11734" r="35800" b="41155"/>
          <a:stretch>
            <a:fillRect/>
          </a:stretch>
        </p:blipFill>
        <p:spPr>
          <a:xfrm>
            <a:off x="518159" y="987552"/>
            <a:ext cx="11155680" cy="5730240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28058" y="153076"/>
            <a:ext cx="9601196" cy="834476"/>
          </a:xfrm>
          <a:solidFill>
            <a:schemeClr val="accent4">
              <a:tint val="40000"/>
            </a:schemeClr>
          </a:solidFill>
        </p:spPr>
        <p:txBody>
          <a:bodyPr/>
          <a:lstStyle/>
          <a:p>
            <a:r>
              <a:rPr lang="en-US" dirty="0" smtClean="0"/>
              <a:t>Exercises 2 </a:t>
            </a:r>
            <a:r>
              <a:rPr lang="en-US" i="1" dirty="0" smtClean="0"/>
              <a:t>(Past Year SBA)</a:t>
            </a:r>
            <a:endParaRPr lang="en-US" i="1" dirty="0"/>
          </a:p>
        </p:txBody>
      </p:sp>
      <p:sp>
        <p:nvSpPr>
          <p:cNvPr id="2" name="Rectangle 1"/>
          <p:cNvSpPr/>
          <p:nvPr/>
        </p:nvSpPr>
        <p:spPr>
          <a:xfrm>
            <a:off x="7607808" y="987552"/>
            <a:ext cx="999744" cy="4145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9168" y="987552"/>
            <a:ext cx="1152144" cy="4145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203115" y="987552"/>
            <a:ext cx="1210408" cy="4145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633810" y="987552"/>
            <a:ext cx="1503017" cy="4145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6" y="470068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Branch A - VLSM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792" y="1877568"/>
          <a:ext cx="10997184" cy="371210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4487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72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4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Description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Number of Hosts Needed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Address/CIDR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First Usable Host Address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Last Usable Host Address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Broadcast Address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16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786" y="470068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Branch A - VLSM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21792" y="1877568"/>
          <a:ext cx="10997184" cy="3712100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0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1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88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188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4464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8448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Description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ndara" panose="020E0502030303020204" pitchFamily="34" charset="0"/>
                        </a:rPr>
                        <a:t>No </a:t>
                      </a: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of Hosts Needed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Address/CIDR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First Usable Host Address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Last Usable Host Address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Broadcast Address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Sales </a:t>
                      </a:r>
                      <a:r>
                        <a:rPr lang="en-US" sz="1600" dirty="0" err="1" smtClean="0">
                          <a:effectLst/>
                          <a:latin typeface="Candara" panose="020E0502030303020204" pitchFamily="34" charset="0"/>
                        </a:rPr>
                        <a:t>Dpt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70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200.1.1.0 /25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.1</a:t>
                      </a: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.126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200.1.1.127 /25</a:t>
                      </a:r>
                      <a:endParaRPr lang="en-US" sz="1600" b="1" dirty="0" smtClean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Marketing </a:t>
                      </a:r>
                      <a:r>
                        <a:rPr lang="en-US" sz="1600" dirty="0" err="1" smtClean="0">
                          <a:effectLst/>
                          <a:latin typeface="Candara" panose="020E0502030303020204" pitchFamily="34" charset="0"/>
                        </a:rPr>
                        <a:t>Dpt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200.1.1.128 /27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.129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.162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200.1.1.159 /27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Admin </a:t>
                      </a:r>
                      <a:r>
                        <a:rPr lang="en-US" sz="1600" dirty="0" err="1" smtClean="0">
                          <a:effectLst/>
                          <a:latin typeface="Candara" panose="020E0502030303020204" pitchFamily="34" charset="0"/>
                        </a:rPr>
                        <a:t>Dpt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200.1.1.160</a:t>
                      </a:r>
                      <a:r>
                        <a:rPr lang="en-US" sz="1600" b="1" baseline="0" dirty="0" smtClean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/27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.165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.190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200.1.1.191 /27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Accounting</a:t>
                      </a:r>
                      <a:r>
                        <a:rPr lang="en-US" sz="1600" baseline="0" dirty="0" smtClean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600" baseline="0" dirty="0" err="1" smtClean="0">
                          <a:effectLst/>
                          <a:latin typeface="Candara" panose="020E0502030303020204" pitchFamily="34" charset="0"/>
                        </a:rPr>
                        <a:t>Dpt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10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200.1.1.192 /28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.193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.206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200.1.1.207 /28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R1 – R2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200.1.1.208 /30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.209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.210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200.1.1.211 /30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056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R1 – R3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200.1.1.212</a:t>
                      </a:r>
                      <a:r>
                        <a:rPr lang="en-US" sz="1600" b="1" baseline="0" dirty="0" smtClean="0">
                          <a:effectLst/>
                          <a:latin typeface="Candara" panose="020E0502030303020204" pitchFamily="34" charset="0"/>
                        </a:rPr>
                        <a:t> /30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.213</a:t>
                      </a: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.214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>
                          <a:effectLst/>
                          <a:latin typeface="Candara" panose="020E0502030303020204" pitchFamily="34" charset="0"/>
                        </a:rPr>
                        <a:t> </a:t>
                      </a: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200.1.1.215 /30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5096706" y="1354348"/>
            <a:ext cx="20473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200.1.1.0 /24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Branch B -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9329" y="2414016"/>
          <a:ext cx="10643615" cy="350615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438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9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6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68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Subnet</a:t>
                      </a:r>
                      <a:r>
                        <a:rPr lang="en-US" sz="2400" baseline="0" dirty="0" smtClean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Number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Subnet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Address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First Usable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Host </a:t>
                      </a: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IP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Last </a:t>
                      </a: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Usable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Host </a:t>
                      </a: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IP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Broadcast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Address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endParaRPr lang="en-US" sz="20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Branch B -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719329" y="2414016"/>
          <a:ext cx="10643615" cy="3506153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13411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91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6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262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46821"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Subnet</a:t>
                      </a:r>
                      <a:r>
                        <a:rPr lang="en-US" sz="2400" baseline="0" dirty="0" smtClean="0">
                          <a:effectLst/>
                          <a:latin typeface="Candara" panose="020E0502030303020204" pitchFamily="34" charset="0"/>
                        </a:rPr>
                        <a:t> </a:t>
                      </a: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Number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Subnet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Address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First Usable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Host </a:t>
                      </a: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IP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Last </a:t>
                      </a: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Usable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Host </a:t>
                      </a: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IP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>
                          <a:effectLst/>
                          <a:latin typeface="Candara" panose="020E0502030303020204" pitchFamily="34" charset="0"/>
                        </a:rPr>
                        <a:t>Broadcast </a:t>
                      </a:r>
                      <a:endParaRPr lang="en-US" sz="2400" dirty="0" smtClean="0">
                        <a:effectLst/>
                        <a:latin typeface="Candara" panose="020E0502030303020204" pitchFamily="34" charset="0"/>
                      </a:endParaRPr>
                    </a:p>
                    <a:p>
                      <a:pPr marL="0" marR="0" algn="ctr">
                        <a:lnSpc>
                          <a:spcPts val="117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 dirty="0" smtClean="0">
                          <a:effectLst/>
                          <a:latin typeface="Candara" panose="020E0502030303020204" pitchFamily="34" charset="0"/>
                        </a:rPr>
                        <a:t>Address</a:t>
                      </a:r>
                      <a:endParaRPr lang="en-US" sz="24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0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192.168.2.0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.1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.62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192.168.2.63</a:t>
                      </a:r>
                      <a:r>
                        <a:rPr lang="en-US" sz="2000" b="1" baseline="0" dirty="0" smtClean="0">
                          <a:effectLst/>
                          <a:latin typeface="Candara" panose="020E0502030303020204" pitchFamily="34" charset="0"/>
                        </a:rPr>
                        <a:t>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1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192.168.2.64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.65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.126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192.168.2.127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2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192.168.2.128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.129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.190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192.168.2.191</a:t>
                      </a:r>
                      <a:r>
                        <a:rPr lang="en-US" sz="2000" b="1" baseline="0" dirty="0" smtClean="0">
                          <a:effectLst/>
                          <a:latin typeface="Candara" panose="020E0502030303020204" pitchFamily="34" charset="0"/>
                        </a:rPr>
                        <a:t>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483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2000">
                          <a:effectLst/>
                          <a:latin typeface="Candara" panose="020E0502030303020204" pitchFamily="34" charset="0"/>
                        </a:rPr>
                        <a:t>3</a:t>
                      </a:r>
                      <a:endParaRPr lang="en-US" sz="200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192.168.2.192</a:t>
                      </a:r>
                      <a:r>
                        <a:rPr lang="en-US" sz="2000" b="1" baseline="0" dirty="0" smtClean="0">
                          <a:effectLst/>
                          <a:latin typeface="Candara" panose="020E0502030303020204" pitchFamily="34" charset="0"/>
                        </a:rPr>
                        <a:t>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.193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.254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2000" b="1" dirty="0" smtClean="0">
                          <a:effectLst/>
                          <a:latin typeface="Candara" panose="020E0502030303020204" pitchFamily="34" charset="0"/>
                        </a:rPr>
                        <a:t>192.168.2.255 /26</a:t>
                      </a:r>
                      <a:endParaRPr lang="en-US" sz="20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017458" y="1826788"/>
            <a:ext cx="23839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192.168.2.0 /24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72" y="938784"/>
            <a:ext cx="10643616" cy="53279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283209" y="104308"/>
            <a:ext cx="9601196" cy="834476"/>
          </a:xfrm>
          <a:solidFill>
            <a:schemeClr val="accent4">
              <a:tint val="40000"/>
            </a:schemeClr>
          </a:solidFill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Exercises 3 </a:t>
            </a:r>
            <a:r>
              <a:rPr lang="en-US" i="1" dirty="0" smtClean="0">
                <a:latin typeface="Candara" panose="020E0502030303020204" pitchFamily="34" charset="0"/>
              </a:rPr>
              <a:t>(VLSM Workbook)</a:t>
            </a:r>
            <a:endParaRPr lang="en-US" i="1" dirty="0">
              <a:latin typeface="Candara" panose="020E0502030303020204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425695" y="1938528"/>
            <a:ext cx="3316224" cy="2926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951974" y="2383536"/>
            <a:ext cx="1932431" cy="3108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Objectives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Perform VLSM calculation (</a:t>
            </a:r>
            <a:r>
              <a:rPr lang="en-US" dirty="0">
                <a:latin typeface="Candara" panose="020E0502030303020204" pitchFamily="34" charset="0"/>
              </a:rPr>
              <a:t>C</a:t>
            </a:r>
            <a:r>
              <a:rPr lang="en-US" dirty="0" smtClean="0">
                <a:latin typeface="Candara" panose="020E0502030303020204" pitchFamily="34" charset="0"/>
              </a:rPr>
              <a:t>lass A, B, C)</a:t>
            </a:r>
          </a:p>
          <a:p>
            <a:pPr marL="514350" indent="-514350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19786" y="57370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VLSM Calculation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9786" y="1877568"/>
          <a:ext cx="8189975" cy="3694178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6354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1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72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45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Description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ndara" panose="020E0502030303020204" pitchFamily="34" charset="0"/>
                        </a:rPr>
                        <a:t>No </a:t>
                      </a: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of Hosts Needed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Address/CIDR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N0 (LAN1)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95 (97)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192.168.24.0 /25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N1 (LAN2)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34 (36)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192.168.24.128 /26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</a:rPr>
                        <a:t>N2 (LAN3)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18 (20)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192.168.24.192 /27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N3 (LAN4)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12 (14)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192.168.24.224 /28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N4 (WAN1)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 (4)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192.168.24.240</a:t>
                      </a:r>
                      <a:r>
                        <a:rPr lang="en-US" sz="1600" b="1" baseline="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/30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N5 (WAN2)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 (4)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192.168.24.244</a:t>
                      </a:r>
                      <a:r>
                        <a:rPr lang="en-US" sz="1600" b="1" baseline="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/30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672" y="938784"/>
            <a:ext cx="10643616" cy="5327904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2" name="Rectangle 1"/>
          <p:cNvSpPr/>
          <p:nvPr/>
        </p:nvSpPr>
        <p:spPr>
          <a:xfrm>
            <a:off x="6083807" y="5417263"/>
            <a:ext cx="17123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  <a:effectLst/>
                <a:ea typeface="SimSun" panose="02010600030101010101" pitchFamily="2" charset="-122"/>
                <a:cs typeface="Times New Roman" panose="02020603050405020304" pitchFamily="18" charset="0"/>
              </a:rPr>
              <a:t>192.168.24.0 /25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04370" y="2986413"/>
            <a:ext cx="191270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rgbClr val="00B050"/>
                </a:solidFill>
                <a:effectLst/>
                <a:latin typeface="+mn-lt"/>
              </a:rPr>
              <a:t>192.168.24.128 /26</a:t>
            </a:r>
            <a:endParaRPr lang="en-US" b="1" dirty="0">
              <a:solidFill>
                <a:srgbClr val="00B050"/>
              </a:solidFill>
              <a:effectLst/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667699" y="4865546"/>
            <a:ext cx="1912703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b="1" dirty="0" smtClean="0">
                <a:solidFill>
                  <a:srgbClr val="00B050"/>
                </a:solidFill>
                <a:effectLst/>
                <a:latin typeface="+mn-lt"/>
              </a:rPr>
              <a:t>192.168.24.192 /27</a:t>
            </a:r>
            <a:endParaRPr lang="en-US" b="1" dirty="0">
              <a:solidFill>
                <a:srgbClr val="00B050"/>
              </a:solidFill>
              <a:effectLst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149335" y="5855806"/>
            <a:ext cx="19303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rgbClr val="00B050"/>
                </a:solidFill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192.168.24.224 /28</a:t>
            </a:r>
            <a:endParaRPr lang="en-US" b="1" dirty="0">
              <a:solidFill>
                <a:srgbClr val="00B050"/>
              </a:solidFill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248819" y="3464404"/>
            <a:ext cx="19303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rgbClr val="00B050"/>
                </a:solidFill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192.168.24.240</a:t>
            </a:r>
            <a:r>
              <a:rPr lang="en-US" b="1" baseline="0" dirty="0" smtClean="0">
                <a:solidFill>
                  <a:srgbClr val="00B050"/>
                </a:solidFill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 /30</a:t>
            </a:r>
            <a:endParaRPr lang="en-US" b="1" dirty="0">
              <a:solidFill>
                <a:srgbClr val="00B050"/>
              </a:solidFill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316771" y="2986413"/>
            <a:ext cx="1930336" cy="410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b="1" dirty="0" smtClean="0">
                <a:solidFill>
                  <a:srgbClr val="00B050"/>
                </a:solidFill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192.168.24.244</a:t>
            </a:r>
            <a:r>
              <a:rPr lang="en-US" b="1" baseline="0" dirty="0" smtClean="0">
                <a:solidFill>
                  <a:srgbClr val="00B050"/>
                </a:solidFill>
                <a:effectLst/>
                <a:latin typeface="+mn-lt"/>
                <a:ea typeface="SimSun" panose="02010600030101010101" pitchFamily="2" charset="-122"/>
                <a:cs typeface="Times New Roman" panose="02020603050405020304" pitchFamily="18" charset="0"/>
              </a:rPr>
              <a:t> /30</a:t>
            </a:r>
            <a:endParaRPr lang="en-US" b="1" dirty="0">
              <a:solidFill>
                <a:srgbClr val="00B050"/>
              </a:solidFill>
              <a:effectLst/>
              <a:latin typeface="+mn-lt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5528" y="2634946"/>
            <a:ext cx="9601196" cy="3318936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1" y="982132"/>
            <a:ext cx="8196942" cy="5320697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5" name="Title 1"/>
          <p:cNvSpPr txBox="1"/>
          <p:nvPr/>
        </p:nvSpPr>
        <p:spPr>
          <a:xfrm>
            <a:off x="1295402" y="34471"/>
            <a:ext cx="9601196" cy="834476"/>
          </a:xfrm>
          <a:prstGeom prst="rect">
            <a:avLst/>
          </a:prstGeom>
          <a:solidFill>
            <a:schemeClr val="accent4">
              <a:tint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Exercises 4 </a:t>
            </a:r>
            <a:r>
              <a:rPr lang="en-US" i="1" dirty="0" smtClean="0">
                <a:latin typeface="Candara" panose="020E0502030303020204" pitchFamily="34" charset="0"/>
              </a:rPr>
              <a:t>(VLSM Workbook)</a:t>
            </a:r>
            <a:endParaRPr lang="en-US" i="1" dirty="0">
              <a:latin typeface="Candara" panose="020E0502030303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53856" y="1365504"/>
            <a:ext cx="2797663" cy="15849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8263528" y="1631141"/>
            <a:ext cx="1630255" cy="1684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171" y="881883"/>
            <a:ext cx="7364866" cy="5039946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883" y="1828800"/>
            <a:ext cx="10147047" cy="4149213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490038" y="683668"/>
            <a:ext cx="9601196" cy="1017116"/>
          </a:xfrm>
          <a:solidFill>
            <a:schemeClr val="accent4">
              <a:tint val="40000"/>
            </a:schemeClr>
          </a:solidFill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Exercises 5 </a:t>
            </a:r>
            <a:r>
              <a:rPr lang="en-US" i="1" dirty="0" smtClean="0">
                <a:latin typeface="Candara" panose="020E0502030303020204" pitchFamily="34" charset="0"/>
              </a:rPr>
              <a:t>(VLSM Workbook)</a:t>
            </a:r>
            <a:endParaRPr lang="en-US" i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88" y="1406012"/>
            <a:ext cx="10092674" cy="3895418"/>
          </a:xfrm>
          <a:prstGeom prst="rect">
            <a:avLst/>
          </a:prstGeom>
          <a:ln w="25400">
            <a:solidFill>
              <a:srgbClr val="00206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838632" y="49320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66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719288" y="4932098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686604" y="4761254"/>
            <a:ext cx="402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055806" y="253794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46141" y="253794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03" y="1278193"/>
            <a:ext cx="10513157" cy="45340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34143" y="2764232"/>
            <a:ext cx="10209961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Given the network address 204.15.15.0 /24 and requirements as the example above, </a:t>
            </a: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develop 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a </a:t>
            </a:r>
            <a:r>
              <a:rPr lang="en-US" altLang="en-US" sz="2000" dirty="0" err="1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subnetting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</a:rPr>
              <a:t> scheme using VLSM, given:</a:t>
            </a:r>
            <a:endParaRPr lang="en-US" altLang="en-US" sz="2000" dirty="0">
              <a:solidFill>
                <a:schemeClr val="tx1"/>
              </a:solidFill>
              <a:latin typeface="Candara" panose="020E0502030303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 smtClean="0">
              <a:solidFill>
                <a:schemeClr val="tx1"/>
              </a:solidFill>
              <a:latin typeface="Candara" panose="020E0502030303020204" pitchFamily="34" charset="0"/>
              <a:ea typeface="Times New Roman" panose="02020603050405020304" pitchFamily="18" charset="0"/>
              <a:cs typeface="Courier New" panose="020703090202050204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Net A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: must support 14 </a:t>
            </a: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hosts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Net B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: must support 28 </a:t>
            </a: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hosts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Net C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: must support 2 </a:t>
            </a: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hosts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Net D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: must support 7 </a:t>
            </a: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hosts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 smtClean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Net E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  <a:ea typeface="Times New Roman" panose="02020603050405020304" pitchFamily="18" charset="0"/>
                <a:cs typeface="Courier New" panose="02070309020205020404" pitchFamily="49" charset="0"/>
              </a:rPr>
              <a:t>: must support 28 host</a:t>
            </a:r>
            <a:r>
              <a:rPr lang="en-US" altLang="en-US" sz="2000" dirty="0">
                <a:solidFill>
                  <a:schemeClr val="tx1"/>
                </a:solidFill>
                <a:latin typeface="Candara" panose="020E0502030303020204" pitchFamily="34" charset="0"/>
              </a:rPr>
              <a:t> </a:t>
            </a:r>
          </a:p>
        </p:txBody>
      </p:sp>
      <p:sp>
        <p:nvSpPr>
          <p:cNvPr id="5" name="Title 1"/>
          <p:cNvSpPr>
            <a:spLocks noGrp="1"/>
          </p:cNvSpPr>
          <p:nvPr/>
        </p:nvSpPr>
        <p:spPr>
          <a:xfrm>
            <a:off x="1034143" y="981110"/>
            <a:ext cx="9601196" cy="1017116"/>
          </a:xfrm>
          <a:prstGeom prst="rect">
            <a:avLst/>
          </a:prstGeom>
          <a:solidFill>
            <a:schemeClr val="accent4">
              <a:tint val="40000"/>
            </a:schemeClr>
          </a:solidFill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Exercises 6 </a:t>
            </a:r>
            <a:r>
              <a:rPr lang="en-US" i="1" dirty="0" smtClean="0">
                <a:latin typeface="Candara" panose="020E0502030303020204" pitchFamily="34" charset="0"/>
              </a:rPr>
              <a:t>(online resources)</a:t>
            </a:r>
            <a:endParaRPr lang="en-US" i="1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/>
        </p:nvSpPr>
        <p:spPr>
          <a:xfrm>
            <a:off x="1319786" y="573701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 smtClean="0">
                <a:latin typeface="Candara" panose="020E0502030303020204" pitchFamily="34" charset="0"/>
              </a:rPr>
              <a:t>VLSM Calculation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19786" y="1877568"/>
          <a:ext cx="9601196" cy="3186079"/>
        </p:xfrm>
        <a:graphic>
          <a:graphicData uri="http://schemas.openxmlformats.org/drawingml/2006/table">
            <a:tbl>
              <a:tblPr firstRow="1" firstCol="1" bandRow="1">
                <a:tableStyleId>{C4B1156A-380E-4F78-BDF5-A606A8083BF9}</a:tableStyleId>
              </a:tblPr>
              <a:tblGrid>
                <a:gridCol w="22467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5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93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93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558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Description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ndara" panose="020E0502030303020204" pitchFamily="34" charset="0"/>
                        </a:rPr>
                        <a:t>No </a:t>
                      </a: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of Hosts Needed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>
                          <a:effectLst/>
                          <a:latin typeface="Candara" panose="020E0502030303020204" pitchFamily="34" charset="0"/>
                        </a:rPr>
                        <a:t>Subnet Address/CIDR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8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Host Address Range</a:t>
                      </a:r>
                      <a:endParaRPr lang="en-US" sz="18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en-US" sz="1600" baseline="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B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altLang="en-US" sz="1600" b="1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  <a:ea typeface="Times New Roman" panose="02020603050405020304" pitchFamily="18" charset="0"/>
                        </a:rPr>
                        <a:t>204.15.15.0 /27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1 – 30 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en-US" sz="1600" baseline="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E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204.15.15.32 /27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33 – 62 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en-US" sz="1600" baseline="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A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14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204.15.15.64</a:t>
                      </a:r>
                      <a:r>
                        <a:rPr lang="en-US" sz="1600" b="1" baseline="0" dirty="0" smtClean="0">
                          <a:effectLst/>
                          <a:latin typeface="Candara" panose="020E0502030303020204" pitchFamily="34" charset="0"/>
                        </a:rPr>
                        <a:t> /28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</a:rPr>
                        <a:t>65 – 78 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en-US" sz="1600" baseline="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D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7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204.15.15.80 /28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81 – 94 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9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Net</a:t>
                      </a:r>
                      <a:r>
                        <a:rPr lang="en-US" sz="1600" baseline="0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 C</a:t>
                      </a:r>
                      <a:endParaRPr lang="en-US" sz="1600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204.15.15.96 /30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US" sz="1600" b="1" dirty="0" smtClean="0">
                          <a:effectLst/>
                          <a:latin typeface="Candara" panose="020E0502030303020204" pitchFamily="34" charset="0"/>
                          <a:ea typeface="SimSun" panose="02010600030101010101" pitchFamily="2" charset="-122"/>
                          <a:cs typeface="Times New Roman" panose="02020603050405020304" pitchFamily="18" charset="0"/>
                        </a:rPr>
                        <a:t>97 - 98</a:t>
                      </a:r>
                      <a:endParaRPr lang="en-US" sz="1600" b="1" dirty="0">
                        <a:effectLst/>
                        <a:latin typeface="Candara" panose="020E050203030302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3025" marR="73025" marT="8890" marB="889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Exercise 7 (Tutorial Question)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14146" y="3505622"/>
          <a:ext cx="9601200" cy="254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34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48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8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Customer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Number of Assresses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Address Range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CIDR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North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172.32.0.0 - 172.32.15.255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South 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172.32.16.0 - 172.32.23.255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North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172.32.24.0 - 172.32.31.255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South Middle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172.32.32.0 - 172.32.35.255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Central Elem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550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172.32.36.0 - 172.32.39.255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/22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4"/>
          <p:cNvSpPr txBox="1"/>
          <p:nvPr/>
        </p:nvSpPr>
        <p:spPr>
          <a:xfrm>
            <a:off x="1414145" y="2597785"/>
            <a:ext cx="9232900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2000"/>
              <a:t> Given a network </a:t>
            </a:r>
            <a:r>
              <a:rPr lang="en-US" sz="2000" b="1"/>
              <a:t>172.32.0.0/16</a:t>
            </a:r>
            <a:r>
              <a:rPr lang="en-US" sz="2000"/>
              <a:t>. Perform VLSM to fulfil the following subnetting requirements</a:t>
            </a:r>
          </a:p>
        </p:txBody>
      </p:sp>
      <p:sp>
        <p:nvSpPr>
          <p:cNvPr id="6" name="Text Box 5"/>
          <p:cNvSpPr txBox="1"/>
          <p:nvPr/>
        </p:nvSpPr>
        <p:spPr>
          <a:xfrm>
            <a:off x="4251960" y="6489700"/>
            <a:ext cx="49390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notice tht the increment factor falls on third octet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Introduction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 algn="just">
              <a:buBlip>
                <a:blip r:embed="rId2"/>
              </a:buBlip>
            </a:pPr>
            <a:r>
              <a:rPr lang="en-US" dirty="0" smtClean="0">
                <a:solidFill>
                  <a:srgbClr val="00B050"/>
                </a:solidFill>
                <a:latin typeface="Candara" panose="020E0502030303020204" pitchFamily="34" charset="0"/>
              </a:rPr>
              <a:t>Variable-Length Subnet Masking (VLSM)</a:t>
            </a:r>
            <a:r>
              <a:rPr lang="en-US" dirty="0" smtClean="0">
                <a:latin typeface="Candara" panose="020E0502030303020204" pitchFamily="34" charset="0"/>
              </a:rPr>
              <a:t> is a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r>
              <a:rPr lang="en-US" dirty="0" smtClean="0">
                <a:latin typeface="Candara" panose="020E0502030303020204" pitchFamily="34" charset="0"/>
              </a:rPr>
              <a:t> method that allows network engineers to divide IP networks into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subnetworks of different sizes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  <a:sym typeface="Wingdings" panose="05000000000000000000" pitchFamily="2" charset="2"/>
              </a:rPr>
              <a:t> 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different hosts count in each subnet and </a:t>
            </a:r>
            <a:r>
              <a:rPr lang="en-US" dirty="0" smtClean="0">
                <a:solidFill>
                  <a:srgbClr val="FF0000"/>
                </a:solidFill>
                <a:latin typeface="Candara" panose="020E0502030303020204" pitchFamily="34" charset="0"/>
              </a:rPr>
              <a:t>thus reduce wastage in assigning IP addresses</a:t>
            </a:r>
            <a:r>
              <a:rPr lang="en-US" dirty="0" smtClean="0">
                <a:solidFill>
                  <a:schemeClr val="tx1"/>
                </a:solidFill>
                <a:latin typeface="Candara" panose="020E0502030303020204" pitchFamily="34" charset="0"/>
              </a:rPr>
              <a:t>.  </a:t>
            </a:r>
            <a:endParaRPr lang="en-US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Summary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>
              <a:latin typeface="Candara" panose="020E0502030303020204" pitchFamily="34" charset="0"/>
            </a:endParaRPr>
          </a:p>
          <a:p>
            <a:pPr marL="514350" indent="-514350">
              <a:buBlip>
                <a:blip r:embed="rId2"/>
              </a:buBlip>
            </a:pPr>
            <a:r>
              <a:rPr lang="en-US" dirty="0" smtClean="0">
                <a:latin typeface="Candara" panose="020E0502030303020204" pitchFamily="34" charset="0"/>
              </a:rPr>
              <a:t>Perform VLSM calculation</a:t>
            </a:r>
          </a:p>
          <a:p>
            <a:pPr marL="514350" indent="-514350">
              <a:buBlip>
                <a:blip r:embed="rId2"/>
              </a:buBlip>
            </a:pPr>
            <a:endParaRPr lang="en-US" dirty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  <a:p>
            <a:endParaRPr lang="en-US" dirty="0" smtClean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451190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Comparisons on FLSM and VLSM</a:t>
            </a:r>
            <a:endParaRPr lang="en-US" dirty="0">
              <a:latin typeface="Candara" panose="020E0502030303020204" pitchFamily="34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6597846"/>
              </p:ext>
            </p:extLst>
          </p:nvPr>
        </p:nvGraphicFramePr>
        <p:xfrm>
          <a:off x="1295402" y="1564405"/>
          <a:ext cx="9601200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FLSM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VLSM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Traditional </a:t>
                      </a:r>
                      <a:r>
                        <a:rPr lang="en-US" dirty="0" err="1" smtClean="0">
                          <a:latin typeface="Candara" panose="020E0502030303020204" pitchFamily="34" charset="0"/>
                        </a:rPr>
                        <a:t>subnetting</a:t>
                      </a:r>
                      <a:r>
                        <a:rPr lang="en-US" dirty="0" smtClean="0">
                          <a:latin typeface="Candara" panose="020E0502030303020204" pitchFamily="34" charset="0"/>
                        </a:rPr>
                        <a:t> (Fixed-Length Subnet Masking) </a:t>
                      </a:r>
                      <a:r>
                        <a:rPr lang="en-US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creates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 subnets of all the SAME size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VLSM creates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subnets of DIFFERENT sizes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Each subnet has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equal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 number of hosts</a:t>
                      </a:r>
                      <a:endParaRPr lang="en-US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Each subnet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may have different number hosts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depends on the requirements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Subnets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 are created base on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no. of subnets </a:t>
                      </a:r>
                      <a:r>
                        <a:rPr lang="en-US" baseline="0" dirty="0" smtClean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required *</a:t>
                      </a:r>
                      <a:endParaRPr lang="en-US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Subnets are created based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on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no. of hosts 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required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FLSM causes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wastage in the IP addresses 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as not every subnet requires equal no. of IP addresses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VLSM 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reduces wastage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 in IP addresses 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as it allows a big subnet to be divided into 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smaller sub-subnets 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depending on the needs. 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Aka </a:t>
                      </a:r>
                      <a:r>
                        <a:rPr lang="en-US" i="1" dirty="0" smtClean="0">
                          <a:solidFill>
                            <a:srgbClr val="00B050"/>
                          </a:solidFill>
                          <a:latin typeface="Candara" panose="020E0502030303020204" pitchFamily="34" charset="0"/>
                        </a:rPr>
                        <a:t>Classful Addressing</a:t>
                      </a:r>
                      <a:endParaRPr lang="en-US" i="1" dirty="0">
                        <a:solidFill>
                          <a:srgbClr val="00B05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Aka </a:t>
                      </a:r>
                      <a:r>
                        <a:rPr lang="en-US" i="1" dirty="0" smtClean="0">
                          <a:solidFill>
                            <a:srgbClr val="00B050"/>
                          </a:solidFill>
                          <a:latin typeface="Candara" panose="020E0502030303020204" pitchFamily="34" charset="0"/>
                        </a:rPr>
                        <a:t>Classless Addressing</a:t>
                      </a:r>
                      <a:endParaRPr lang="en-US" i="1" dirty="0">
                        <a:solidFill>
                          <a:srgbClr val="00B050"/>
                        </a:solidFill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Supported by RIPv1</a:t>
                      </a:r>
                      <a:endParaRPr lang="en-US" dirty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>
                          <a:latin typeface="Candara" panose="020E0502030303020204" pitchFamily="34" charset="0"/>
                        </a:rPr>
                        <a:t>Supported by</a:t>
                      </a:r>
                      <a:r>
                        <a:rPr lang="en-US" baseline="0" dirty="0" smtClean="0">
                          <a:latin typeface="Candara" panose="020E0502030303020204" pitchFamily="34" charset="0"/>
                        </a:rPr>
                        <a:t> </a:t>
                      </a:r>
                      <a:r>
                        <a:rPr lang="en-US" sz="1800" b="0" i="0" u="none" strike="noStrike" kern="1200" baseline="0" dirty="0" smtClean="0">
                          <a:solidFill>
                            <a:schemeClr val="dk1"/>
                          </a:solidFill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RIPv2, OSPF, EIGRP, Dual IS-IS, and BGP</a:t>
                      </a:r>
                      <a:endParaRPr lang="en-US" dirty="0" smtClean="0">
                        <a:latin typeface="Candara" panose="020E0502030303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duction to Networks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48240" y="1099502"/>
            <a:ext cx="9168153" cy="4445891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748240" y="1445342"/>
            <a:ext cx="2292818" cy="272353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857031" y="1445341"/>
            <a:ext cx="2292818" cy="272353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5965822" y="1445340"/>
            <a:ext cx="2292818" cy="272353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8074613" y="1445339"/>
            <a:ext cx="2292818" cy="2723535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2996404" y="4214957"/>
            <a:ext cx="1721253" cy="88695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298964" y="4168874"/>
            <a:ext cx="1721253" cy="88695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483152" y="4214957"/>
            <a:ext cx="1721253" cy="886958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Subtitle 2"/>
          <p:cNvSpPr txBox="1"/>
          <p:nvPr/>
        </p:nvSpPr>
        <p:spPr>
          <a:xfrm>
            <a:off x="3115340" y="5296313"/>
            <a:ext cx="1602317" cy="402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2 IPs needed</a:t>
            </a:r>
            <a:endParaRPr lang="en-US" sz="18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Subtitle 2"/>
          <p:cNvSpPr txBox="1"/>
          <p:nvPr/>
        </p:nvSpPr>
        <p:spPr>
          <a:xfrm>
            <a:off x="5527980" y="5219484"/>
            <a:ext cx="1602317" cy="402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2 IPs needed</a:t>
            </a:r>
            <a:endParaRPr lang="en-US" sz="18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Subtitle 2"/>
          <p:cNvSpPr txBox="1"/>
          <p:nvPr/>
        </p:nvSpPr>
        <p:spPr>
          <a:xfrm>
            <a:off x="7772227" y="5219484"/>
            <a:ext cx="1602317" cy="402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2 IPs needed</a:t>
            </a:r>
            <a:endParaRPr lang="en-US" sz="18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260891" y="394729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Traditional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endParaRPr lang="en-US" dirty="0"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737" y="529848"/>
            <a:ext cx="9601196" cy="1303867"/>
          </a:xfrm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Traditional </a:t>
            </a:r>
            <a:r>
              <a:rPr lang="en-US" dirty="0" err="1" smtClean="0">
                <a:latin typeface="Candara" panose="020E0502030303020204" pitchFamily="34" charset="0"/>
              </a:rPr>
              <a:t>Subnetting</a:t>
            </a:r>
            <a:r>
              <a:rPr lang="en-US" dirty="0" smtClean="0">
                <a:latin typeface="Candara" panose="020E0502030303020204" pitchFamily="34" charset="0"/>
              </a:rPr>
              <a:t> </a:t>
            </a:r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4" name="Picture 3" descr="Introduction to Networks - Google Chrome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75736" y="1613424"/>
            <a:ext cx="9785554" cy="4274739"/>
          </a:xfrm>
          <a:prstGeom prst="rect">
            <a:avLst/>
          </a:prstGeom>
        </p:spPr>
      </p:pic>
      <p:sp>
        <p:nvSpPr>
          <p:cNvPr id="5" name="Subtitle 2"/>
          <p:cNvSpPr txBox="1"/>
          <p:nvPr/>
        </p:nvSpPr>
        <p:spPr>
          <a:xfrm>
            <a:off x="9069573" y="1096453"/>
            <a:ext cx="1991717" cy="4027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 smtClean="0">
                <a:solidFill>
                  <a:srgbClr val="0070C0"/>
                </a:solidFill>
                <a:latin typeface="Calibri" panose="020F0502020204030204" pitchFamily="34" charset="0"/>
              </a:rPr>
              <a:t>7 subnets needed</a:t>
            </a:r>
            <a:endParaRPr lang="en-US" sz="1800" b="1" dirty="0">
              <a:solidFill>
                <a:srgbClr val="0070C0"/>
              </a:solidFill>
              <a:latin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33237" y="2083981"/>
            <a:ext cx="744279" cy="244549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177516" y="2083980"/>
            <a:ext cx="903768" cy="244550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635795" y="2328530"/>
            <a:ext cx="1190847" cy="27750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6629401" y="2328530"/>
            <a:ext cx="1219141" cy="277509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Introduction to Networks - Google Chrome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19" y="108640"/>
            <a:ext cx="3363741" cy="1631171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68129" y="3578942"/>
            <a:ext cx="7570839" cy="747252"/>
          </a:xfrm>
          <a:prstGeom prst="rect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ntroduction to Networks - Google Chrome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02208" y="681801"/>
            <a:ext cx="10338816" cy="5319313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20877" y="34106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FLSM causes </a:t>
            </a:r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wastage in the IP addresses </a:t>
            </a:r>
            <a:r>
              <a:rPr lang="en-US" dirty="0">
                <a:latin typeface="Candara" panose="020E0502030303020204" pitchFamily="34" charset="0"/>
              </a:rPr>
              <a:t>as not every subnet requires equal no. of IP addresses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Methods to perform VLSM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62280" indent="-462280">
              <a:buBlip>
                <a:blip r:embed="rId3"/>
              </a:buBlip>
            </a:pPr>
            <a:r>
              <a:rPr lang="en-US" b="1" i="1" dirty="0" smtClean="0">
                <a:solidFill>
                  <a:srgbClr val="FF0000"/>
                </a:solidFill>
                <a:latin typeface="Candara" panose="020E0502030303020204" pitchFamily="34" charset="0"/>
              </a:rPr>
              <a:t>Box Method</a:t>
            </a:r>
          </a:p>
          <a:p>
            <a:pPr marL="462280" indent="-462280">
              <a:buBlip>
                <a:blip r:embed="rId3"/>
              </a:buBlip>
            </a:pPr>
            <a:r>
              <a:rPr lang="en-US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Circle Method</a:t>
            </a:r>
          </a:p>
          <a:p>
            <a:pPr marL="462280" indent="-462280">
              <a:buBlip>
                <a:blip r:embed="rId3"/>
              </a:buBlip>
            </a:pPr>
            <a:r>
              <a:rPr lang="en-US" b="1" i="1" dirty="0" smtClean="0">
                <a:solidFill>
                  <a:srgbClr val="00B050"/>
                </a:solidFill>
                <a:latin typeface="Candara" panose="020E0502030303020204" pitchFamily="34" charset="0"/>
              </a:rPr>
              <a:t>Chart Method</a:t>
            </a:r>
          </a:p>
          <a:p>
            <a:endParaRPr lang="en-US" dirty="0">
              <a:latin typeface="Candara" panose="020E0502030303020204" pitchFamily="34" charset="0"/>
            </a:endParaRPr>
          </a:p>
          <a:p>
            <a:pPr marL="0" indent="0">
              <a:buNone/>
            </a:pPr>
            <a:r>
              <a:rPr lang="en-US" i="1" dirty="0" smtClean="0">
                <a:latin typeface="Candara" panose="020E0502030303020204" pitchFamily="34" charset="0"/>
              </a:rPr>
              <a:t>* the </a:t>
            </a:r>
            <a:r>
              <a:rPr lang="en-US" i="1" dirty="0" err="1">
                <a:latin typeface="Candara" panose="020E0502030303020204" pitchFamily="34" charset="0"/>
              </a:rPr>
              <a:t>subnetting</a:t>
            </a:r>
            <a:r>
              <a:rPr lang="en-US" i="1" dirty="0">
                <a:latin typeface="Candara" panose="020E0502030303020204" pitchFamily="34" charset="0"/>
              </a:rPr>
              <a:t> assignment will start from the </a:t>
            </a:r>
            <a:r>
              <a:rPr lang="en-US" i="1" dirty="0">
                <a:solidFill>
                  <a:srgbClr val="FF0000"/>
                </a:solidFill>
                <a:latin typeface="Candara" panose="020E0502030303020204" pitchFamily="34" charset="0"/>
              </a:rPr>
              <a:t>largest subnet to the smallest subnet </a:t>
            </a:r>
            <a:endParaRPr lang="en-US" i="1" dirty="0" smtClean="0">
              <a:solidFill>
                <a:srgbClr val="FF0000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6861" y="323765"/>
            <a:ext cx="9601196" cy="834476"/>
          </a:xfrm>
          <a:solidFill>
            <a:schemeClr val="accent4">
              <a:tint val="40000"/>
            </a:schemeClr>
          </a:solidFill>
        </p:spPr>
        <p:txBody>
          <a:bodyPr/>
          <a:lstStyle/>
          <a:p>
            <a:r>
              <a:rPr lang="en-US" dirty="0" smtClean="0">
                <a:latin typeface="Candara" panose="020E0502030303020204" pitchFamily="34" charset="0"/>
              </a:rPr>
              <a:t>Exercise 1 </a:t>
            </a:r>
            <a:r>
              <a:rPr lang="en-US" i="1" dirty="0" smtClean="0">
                <a:latin typeface="Candara" panose="020E0502030303020204" pitchFamily="34" charset="0"/>
              </a:rPr>
              <a:t>(Past Year Questions)</a:t>
            </a:r>
            <a:endParaRPr lang="en-US" i="1" dirty="0">
              <a:latin typeface="Candara" panose="020E0502030303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/>
          <a:srcRect l="9316" t="23096" r="36130" b="33983"/>
          <a:stretch>
            <a:fillRect/>
          </a:stretch>
        </p:blipFill>
        <p:spPr bwMode="auto">
          <a:xfrm>
            <a:off x="1295400" y="1438657"/>
            <a:ext cx="10104119" cy="4730495"/>
          </a:xfrm>
          <a:prstGeom prst="rect">
            <a:avLst/>
          </a:prstGeom>
          <a:noFill/>
          <a:ln w="25400">
            <a:solidFill>
              <a:srgbClr val="002060"/>
            </a:solidFill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436596" y="1438657"/>
            <a:ext cx="224773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>
                <a:solidFill>
                  <a:srgbClr val="00B05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193.3.6.0/24</a:t>
            </a:r>
            <a:endParaRPr lang="en-US" sz="3200" dirty="0">
              <a:solidFill>
                <a:srgbClr val="00B050"/>
              </a:solidFill>
            </a:endParaRPr>
          </a:p>
        </p:txBody>
      </p:sp>
      <p:sp>
        <p:nvSpPr>
          <p:cNvPr id="6" name="Oval 5"/>
          <p:cNvSpPr/>
          <p:nvPr/>
        </p:nvSpPr>
        <p:spPr>
          <a:xfrm>
            <a:off x="1546861" y="2552628"/>
            <a:ext cx="2897320" cy="1543664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824748" y="3604875"/>
            <a:ext cx="1995950" cy="197984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237641" y="2030521"/>
            <a:ext cx="1995950" cy="197984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722068" y="3461114"/>
            <a:ext cx="1995950" cy="197984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885471" y="1158241"/>
            <a:ext cx="2236839" cy="197984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134961" y="2673772"/>
            <a:ext cx="2385555" cy="1979847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TM10001103[[fn=Headlines]]</Template>
  <TotalTime>0</TotalTime>
  <Words>984</Words>
  <Application>Microsoft Office PowerPoint</Application>
  <PresentationFormat>Widescreen</PresentationFormat>
  <Paragraphs>347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SimSun</vt:lpstr>
      <vt:lpstr>Arial</vt:lpstr>
      <vt:lpstr>Calibri</vt:lpstr>
      <vt:lpstr>Candara</vt:lpstr>
      <vt:lpstr>Courier New</vt:lpstr>
      <vt:lpstr>Garamond</vt:lpstr>
      <vt:lpstr>Times New Roman</vt:lpstr>
      <vt:lpstr>Wingdings</vt:lpstr>
      <vt:lpstr>Organic</vt:lpstr>
      <vt:lpstr>Chapter 8</vt:lpstr>
      <vt:lpstr>Objectives</vt:lpstr>
      <vt:lpstr>Introduction</vt:lpstr>
      <vt:lpstr>Comparisons on FLSM and VLSM</vt:lpstr>
      <vt:lpstr>Traditional Subnetting </vt:lpstr>
      <vt:lpstr>Traditional Subnetting </vt:lpstr>
      <vt:lpstr>PowerPoint Presentation</vt:lpstr>
      <vt:lpstr>Methods to perform VLSM</vt:lpstr>
      <vt:lpstr>Exercise 1 (Past Year Questions)</vt:lpstr>
      <vt:lpstr>PowerPoint Presentation</vt:lpstr>
      <vt:lpstr>VLSM Calculation</vt:lpstr>
      <vt:lpstr>Box Method </vt:lpstr>
      <vt:lpstr>PowerPoint Presentation</vt:lpstr>
      <vt:lpstr>Exercises 2 (Past Year SBA)</vt:lpstr>
      <vt:lpstr>Branch A - VLSM</vt:lpstr>
      <vt:lpstr>Branch A - VLSM</vt:lpstr>
      <vt:lpstr>Branch B - Subnetting</vt:lpstr>
      <vt:lpstr>Branch B - Subnetting</vt:lpstr>
      <vt:lpstr>Exercises 3 (VLSM Workbook)</vt:lpstr>
      <vt:lpstr>PowerPoint Presentation</vt:lpstr>
      <vt:lpstr>PowerPoint Presentation</vt:lpstr>
      <vt:lpstr>PowerPoint Presentation</vt:lpstr>
      <vt:lpstr>PowerPoint Presentation</vt:lpstr>
      <vt:lpstr>Exercises 5 (VLSM Workbook)</vt:lpstr>
      <vt:lpstr>PowerPoint Presentation</vt:lpstr>
      <vt:lpstr>PowerPoint Presentation</vt:lpstr>
      <vt:lpstr>PowerPoint Presentation</vt:lpstr>
      <vt:lpstr>PowerPoint Presentation</vt:lpstr>
      <vt:lpstr>Exercise 7 (Tutorial Question)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2024-11-14T04:29:46Z</dcterms:created>
  <dcterms:modified xsi:type="dcterms:W3CDTF">2024-11-14T04:30:52Z</dcterms:modified>
</cp:coreProperties>
</file>