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6"/>
  </p:notesMasterIdLst>
  <p:sldIdLst>
    <p:sldId id="256" r:id="rId2"/>
    <p:sldId id="333" r:id="rId3"/>
    <p:sldId id="359" r:id="rId4"/>
    <p:sldId id="360" r:id="rId5"/>
    <p:sldId id="362" r:id="rId6"/>
    <p:sldId id="361" r:id="rId7"/>
    <p:sldId id="363" r:id="rId8"/>
    <p:sldId id="364" r:id="rId9"/>
    <p:sldId id="365" r:id="rId10"/>
    <p:sldId id="367" r:id="rId11"/>
    <p:sldId id="368" r:id="rId12"/>
    <p:sldId id="369" r:id="rId13"/>
    <p:sldId id="372" r:id="rId14"/>
    <p:sldId id="366" r:id="rId15"/>
    <p:sldId id="373" r:id="rId16"/>
    <p:sldId id="374" r:id="rId17"/>
    <p:sldId id="375" r:id="rId18"/>
    <p:sldId id="286" r:id="rId19"/>
    <p:sldId id="287" r:id="rId20"/>
    <p:sldId id="288" r:id="rId21"/>
    <p:sldId id="269" r:id="rId22"/>
    <p:sldId id="292" r:id="rId23"/>
    <p:sldId id="291" r:id="rId24"/>
    <p:sldId id="270" r:id="rId25"/>
    <p:sldId id="271" r:id="rId26"/>
    <p:sldId id="272" r:id="rId27"/>
    <p:sldId id="317" r:id="rId28"/>
    <p:sldId id="318" r:id="rId29"/>
    <p:sldId id="273" r:id="rId30"/>
    <p:sldId id="274" r:id="rId31"/>
    <p:sldId id="275" r:id="rId32"/>
    <p:sldId id="290" r:id="rId33"/>
    <p:sldId id="276" r:id="rId34"/>
    <p:sldId id="293" r:id="rId35"/>
    <p:sldId id="294" r:id="rId36"/>
    <p:sldId id="329" r:id="rId37"/>
    <p:sldId id="330" r:id="rId38"/>
    <p:sldId id="319" r:id="rId39"/>
    <p:sldId id="370" r:id="rId40"/>
    <p:sldId id="295" r:id="rId41"/>
    <p:sldId id="298" r:id="rId42"/>
    <p:sldId id="299" r:id="rId43"/>
    <p:sldId id="300" r:id="rId44"/>
    <p:sldId id="302" r:id="rId45"/>
    <p:sldId id="305" r:id="rId46"/>
    <p:sldId id="303" r:id="rId47"/>
    <p:sldId id="307" r:id="rId48"/>
    <p:sldId id="308" r:id="rId49"/>
    <p:sldId id="309" r:id="rId50"/>
    <p:sldId id="328" r:id="rId51"/>
    <p:sldId id="310" r:id="rId52"/>
    <p:sldId id="320" r:id="rId53"/>
    <p:sldId id="327" r:id="rId54"/>
    <p:sldId id="37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63564" autoAdjust="0"/>
  </p:normalViewPr>
  <p:slideViewPr>
    <p:cSldViewPr>
      <p:cViewPr varScale="1">
        <p:scale>
          <a:sx n="44" d="100"/>
          <a:sy n="44" d="100"/>
        </p:scale>
        <p:origin x="185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C9C6-662D-408F-9C8C-8594903EBEB7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D347-5917-4575-8E86-BDED6BB8A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3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4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3D4E7E6D-0E40-C74E-A58C-87AE2B46601F}" type="slidenum">
              <a:rPr lang="en-US" sz="800"/>
              <a:t>52</a:t>
            </a:fld>
            <a:endParaRPr lang="en-US" sz="8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795BA9CC-FC80-7044-9A5E-B346E26CF6EC}" type="slidenum">
              <a:rPr lang="en-US" sz="800"/>
              <a:t>53</a:t>
            </a:fld>
            <a:endParaRPr lang="en-US" sz="8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2280" indent="-352425">
              <a:buFontTx/>
              <a:buBlip>
                <a:blip r:embed="rId2"/>
              </a:buBlip>
              <a:defRPr/>
            </a:lvl1pPr>
            <a:lvl2pPr marL="738505" indent="-327025">
              <a:buFontTx/>
              <a:buBlip>
                <a:blip r:embed="rId2"/>
              </a:buBlip>
              <a:defRPr/>
            </a:lvl2pPr>
            <a:lvl3pPr marL="1047115" indent="-342900">
              <a:buFontTx/>
              <a:buBlip>
                <a:blip r:embed="rId2"/>
              </a:buBlip>
              <a:defRPr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BEB4E3-D633-4EC3-8CE7-A558771D491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1.bp.blogspot.com/_KjNkTh3VA1Y/S-a6uXef7uI/AAAAAAAAATI/rKGzXLjiRQQ/s1600/tcp-ip-encapsulation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638800" cy="1752600"/>
          </a:xfrm>
        </p:spPr>
        <p:txBody>
          <a:bodyPr>
            <a:noAutofit/>
          </a:bodyPr>
          <a:lstStyle/>
          <a:p>
            <a:r>
              <a:rPr lang="en-US" sz="4800" b="1" smtClean="0">
                <a:solidFill>
                  <a:srgbClr val="7030A0"/>
                </a:solidFill>
              </a:rPr>
              <a:t>Protocols and Models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3: Protocols and Models</a:t>
            </a:r>
          </a:p>
          <a:p>
            <a:r>
              <a:rPr lang="en-US" dirty="0"/>
              <a:t>Introduction to Networks v7.0 (ITN)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51" y="457200"/>
            <a:ext cx="8229600" cy="1066800"/>
          </a:xfrm>
        </p:spPr>
        <p:txBody>
          <a:bodyPr/>
          <a:lstStyle/>
          <a:p>
            <a:r>
              <a:rPr lang="en-US" i="1" dirty="0" smtClean="0"/>
              <a:t>Message Delivery Options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3624"/>
            <a:ext cx="8458199" cy="4325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Hosts </a:t>
            </a:r>
            <a:r>
              <a:rPr lang="en-US" dirty="0"/>
              <a:t>on a network </a:t>
            </a:r>
            <a:r>
              <a:rPr lang="en-US" dirty="0" smtClean="0"/>
              <a:t>use various options to communicate: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Unicast</a:t>
            </a:r>
          </a:p>
          <a:p>
            <a:pPr marL="733425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one-to-one</a:t>
            </a:r>
            <a:r>
              <a:rPr lang="en-US" dirty="0">
                <a:solidFill>
                  <a:schemeClr val="tx1"/>
                </a:solidFill>
              </a:rPr>
              <a:t> delivery </a:t>
            </a:r>
            <a:r>
              <a:rPr lang="en-US" dirty="0" smtClean="0">
                <a:solidFill>
                  <a:schemeClr val="tx1"/>
                </a:solidFill>
              </a:rPr>
              <a:t>option, where </a:t>
            </a:r>
            <a:r>
              <a:rPr lang="en-US" dirty="0">
                <a:solidFill>
                  <a:schemeClr val="tx1"/>
                </a:solidFill>
              </a:rPr>
              <a:t>there is only a single destination for the message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33425" lvl="1" indent="-4572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Multicast</a:t>
            </a:r>
          </a:p>
          <a:p>
            <a:pPr marL="733425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one-to-many</a:t>
            </a:r>
            <a:r>
              <a:rPr lang="en-US" dirty="0">
                <a:solidFill>
                  <a:schemeClr val="tx1"/>
                </a:solidFill>
              </a:rPr>
              <a:t> delivery option, </a:t>
            </a:r>
            <a:r>
              <a:rPr lang="en-US" dirty="0" smtClean="0">
                <a:solidFill>
                  <a:schemeClr val="tx1"/>
                </a:solidFill>
              </a:rPr>
              <a:t>where the message is send to </a:t>
            </a:r>
            <a:r>
              <a:rPr lang="en-US" dirty="0">
                <a:solidFill>
                  <a:schemeClr val="tx1"/>
                </a:solidFill>
              </a:rPr>
              <a:t>a group of </a:t>
            </a:r>
            <a:r>
              <a:rPr lang="en-US" dirty="0" smtClean="0">
                <a:solidFill>
                  <a:schemeClr val="tx1"/>
                </a:solidFill>
              </a:rPr>
              <a:t>hosts simultaneously.</a:t>
            </a:r>
          </a:p>
          <a:p>
            <a:pPr marL="733425" lvl="1" indent="-4572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Broadcast</a:t>
            </a:r>
          </a:p>
          <a:p>
            <a:pPr marL="733425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one-to-all</a:t>
            </a:r>
            <a:r>
              <a:rPr lang="en-US" dirty="0">
                <a:solidFill>
                  <a:schemeClr val="tx1"/>
                </a:solidFill>
              </a:rPr>
              <a:t> message delivery </a:t>
            </a:r>
            <a:r>
              <a:rPr lang="en-US" dirty="0" smtClean="0">
                <a:solidFill>
                  <a:schemeClr val="tx1"/>
                </a:solidFill>
              </a:rPr>
              <a:t>option, where the message is send to all hosts in the network.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3400"/>
            <a:ext cx="3588543" cy="25146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295400"/>
            <a:ext cx="3588544" cy="253164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038600"/>
            <a:ext cx="3588545" cy="25146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609193" y="30274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dirty="0"/>
              <a:t>Unicast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93235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522" y="6136369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 smtClean="0"/>
              <a:t>Broadcast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2</a:t>
            </a:r>
            <a:r>
              <a:rPr lang="en-US" u="sng" dirty="0" smtClean="0"/>
              <a:t>.2 </a:t>
            </a:r>
            <a:r>
              <a:rPr lang="en-GB" u="sng" dirty="0" smtClean="0"/>
              <a:t>Network </a:t>
            </a:r>
            <a:r>
              <a:rPr lang="en-GB" u="sng" dirty="0"/>
              <a:t>Protocols and </a:t>
            </a:r>
            <a:r>
              <a:rPr lang="en-GB" u="sng" dirty="0" smtClean="0"/>
              <a:t>Standards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6" y="2192767"/>
            <a:ext cx="9115313" cy="4456176"/>
          </a:xfrm>
        </p:spPr>
        <p:txBody>
          <a:bodyPr>
            <a:normAutofit/>
          </a:bodyPr>
          <a:lstStyle/>
          <a:p>
            <a:pPr indent="-462280"/>
            <a:r>
              <a:rPr lang="en-US" dirty="0">
                <a:solidFill>
                  <a:srgbClr val="FF0000"/>
                </a:solidFill>
              </a:rPr>
              <a:t>Predetermined rules</a:t>
            </a:r>
            <a:r>
              <a:rPr lang="en-US" dirty="0"/>
              <a:t> for network communication</a:t>
            </a:r>
          </a:p>
          <a:p>
            <a:pPr indent="-462280"/>
            <a:endParaRPr lang="en-US" dirty="0"/>
          </a:p>
          <a:p>
            <a:pPr indent="-462280"/>
            <a:r>
              <a:rPr lang="en-US" dirty="0"/>
              <a:t> It governs </a:t>
            </a:r>
            <a:r>
              <a:rPr lang="en-US" dirty="0">
                <a:solidFill>
                  <a:srgbClr val="FF0000"/>
                </a:solidFill>
              </a:rPr>
              <a:t>how network devices </a:t>
            </a:r>
            <a:r>
              <a:rPr lang="en-US" dirty="0" smtClean="0">
                <a:solidFill>
                  <a:srgbClr val="FF0000"/>
                </a:solidFill>
              </a:rPr>
              <a:t>should communicate</a:t>
            </a:r>
            <a:endParaRPr lang="en-US" dirty="0">
              <a:solidFill>
                <a:srgbClr val="FF0000"/>
              </a:solidFill>
            </a:endParaRPr>
          </a:p>
          <a:p>
            <a:pPr indent="-462280"/>
            <a:endParaRPr lang="en-US" dirty="0">
              <a:solidFill>
                <a:srgbClr val="FF0000"/>
              </a:solidFill>
            </a:endParaRPr>
          </a:p>
          <a:p>
            <a:pPr indent="-462280"/>
            <a:r>
              <a:rPr lang="en-US" dirty="0"/>
              <a:t> </a:t>
            </a:r>
            <a:r>
              <a:rPr lang="en-US" dirty="0" smtClean="0"/>
              <a:t>The protocols determine the </a:t>
            </a:r>
            <a:r>
              <a:rPr lang="en-US" i="1" dirty="0" smtClean="0"/>
              <a:t>format  </a:t>
            </a:r>
            <a:r>
              <a:rPr lang="en-US" i="1" dirty="0"/>
              <a:t>of </a:t>
            </a:r>
            <a:r>
              <a:rPr lang="en-US" i="1" dirty="0" smtClean="0"/>
              <a:t>the message,  </a:t>
            </a:r>
          </a:p>
          <a:p>
            <a:pPr marL="0" indent="0">
              <a:buNone/>
            </a:pPr>
            <a:r>
              <a:rPr lang="en-US" i="1" dirty="0" smtClean="0"/>
              <a:t>       initiating </a:t>
            </a:r>
            <a:r>
              <a:rPr lang="en-US" i="1" dirty="0"/>
              <a:t>and terminating </a:t>
            </a:r>
            <a:r>
              <a:rPr lang="en-US" i="1" dirty="0" smtClean="0"/>
              <a:t>communication session,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error handling, how data will be routed </a:t>
            </a:r>
            <a:r>
              <a:rPr lang="en-US" i="1" dirty="0" err="1" smtClean="0"/>
              <a:t>etc</a:t>
            </a:r>
            <a:r>
              <a:rPr lang="en-US" i="1" dirty="0" smtClean="0"/>
              <a:t> </a:t>
            </a:r>
            <a:r>
              <a:rPr lang="en-US" i="1" dirty="0" err="1" smtClean="0"/>
              <a:t>etc</a:t>
            </a:r>
            <a:r>
              <a:rPr lang="en-US" i="1" dirty="0" smtClean="0"/>
              <a:t> …</a:t>
            </a:r>
          </a:p>
          <a:p>
            <a:pPr indent="-462280"/>
            <a:endParaRPr lang="en-US" i="1" dirty="0"/>
          </a:p>
          <a:p>
            <a:pPr indent="-462280"/>
            <a:r>
              <a:rPr lang="en-US" i="1" dirty="0" err="1">
                <a:sym typeface="Wingdings" panose="05000000000000000000" pitchFamily="2" charset="2"/>
              </a:rPr>
              <a:t>Eg</a:t>
            </a:r>
            <a:r>
              <a:rPr lang="en-US" i="1" dirty="0">
                <a:sym typeface="Wingdings" panose="05000000000000000000" pitchFamily="2" charset="2"/>
              </a:rPr>
              <a:t>. </a:t>
            </a:r>
            <a:r>
              <a:rPr lang="en-US" i="1" dirty="0">
                <a:solidFill>
                  <a:srgbClr val="00B050"/>
                </a:solidFill>
                <a:sym typeface="Wingdings" panose="05000000000000000000" pitchFamily="2" charset="2"/>
              </a:rPr>
              <a:t>TCP, IP, HTTP,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FTP, Ethernet 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462280" lvl="1" indent="-46228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26" y="533400"/>
            <a:ext cx="8229600" cy="10668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8370" y="1600200"/>
          <a:ext cx="831691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b="1" dirty="0"/>
                        <a:t>Hypertext Transfer Protocol (HTTP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Governs the way a web server and a web client interact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Defines content and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b="1" dirty="0"/>
                        <a:t>Transmission Control Protocol (TCP)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Manages the individual conversations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Provides guaranteed delivery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Manages flow </a:t>
                      </a:r>
                      <a:r>
                        <a:rPr lang="en-US" dirty="0" smtClean="0"/>
                        <a:t>control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b="1" dirty="0"/>
                        <a:t>Internet Protocol (IP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Delivers messages globally from the sender to the receiver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b="1" dirty="0"/>
                        <a:t>Ethernet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Delivers messages from one NIC to another NIC on the same Ethernet Local Area Network (LAN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001000" cy="1066800"/>
          </a:xfrm>
        </p:spPr>
        <p:txBody>
          <a:bodyPr>
            <a:normAutofit/>
          </a:bodyPr>
          <a:lstStyle/>
          <a:p>
            <a:pPr indent="-462280"/>
            <a:r>
              <a:rPr lang="en-US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2.3 Protocol Suites</a:t>
            </a:r>
            <a:endParaRPr lang="en-US" u="sng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endParaRPr lang="en-US" dirty="0"/>
          </a:p>
          <a:p>
            <a:pPr indent="-462280" algn="just"/>
            <a:r>
              <a:rPr lang="en-US" dirty="0"/>
              <a:t>A protocol suite is </a:t>
            </a:r>
            <a:r>
              <a:rPr lang="en-US" dirty="0">
                <a:solidFill>
                  <a:srgbClr val="FF0000"/>
                </a:solidFill>
              </a:rPr>
              <a:t>a set of </a:t>
            </a:r>
            <a:r>
              <a:rPr lang="en-US" dirty="0" smtClean="0">
                <a:solidFill>
                  <a:srgbClr val="FF0000"/>
                </a:solidFill>
              </a:rPr>
              <a:t>interrelated protocols </a:t>
            </a:r>
            <a:r>
              <a:rPr lang="en-US" dirty="0">
                <a:solidFill>
                  <a:srgbClr val="FF0000"/>
                </a:solidFill>
              </a:rPr>
              <a:t>that work together</a:t>
            </a:r>
            <a:r>
              <a:rPr lang="en-US" dirty="0"/>
              <a:t> to provide comprehensive network communication </a:t>
            </a:r>
            <a:r>
              <a:rPr lang="en-US" dirty="0" smtClean="0"/>
              <a:t>services 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00B050"/>
                </a:solidFill>
              </a:rPr>
              <a:t>TCP/IP, OSI, Apple Talk, Novell Netware</a:t>
            </a:r>
          </a:p>
          <a:p>
            <a:pPr indent="-462280" algn="just"/>
            <a:endParaRPr lang="en-US" i="1" dirty="0">
              <a:solidFill>
                <a:srgbClr val="00B050"/>
              </a:solidFill>
            </a:endParaRPr>
          </a:p>
          <a:p>
            <a:pPr indent="-462280" algn="just"/>
            <a:endParaRPr lang="en-US" dirty="0">
              <a:solidFill>
                <a:srgbClr val="00B050"/>
              </a:solidFill>
            </a:endParaRPr>
          </a:p>
          <a:p>
            <a:pPr indent="-462280" algn="just"/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2.3.1 Standard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Vendor-neutral</a:t>
            </a:r>
            <a:r>
              <a:rPr lang="en-US" dirty="0"/>
              <a:t>, non-profit organizations that established to </a:t>
            </a:r>
            <a:r>
              <a:rPr lang="en-US" dirty="0">
                <a:solidFill>
                  <a:srgbClr val="FF0000"/>
                </a:solidFill>
              </a:rPr>
              <a:t>develop and promote the concept of open standards. </a:t>
            </a:r>
            <a:endParaRPr lang="en-CA" altLang="en-US" b="1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9000"/>
            <a:ext cx="4308835" cy="307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lvl="1" algn="just"/>
            <a:endParaRPr lang="en-US" b="1" dirty="0" smtClean="0"/>
          </a:p>
          <a:p>
            <a:pPr lvl="1" algn="just"/>
            <a:r>
              <a:rPr lang="en-US" b="1" i="1" dirty="0">
                <a:solidFill>
                  <a:srgbClr val="00B050"/>
                </a:solidFill>
              </a:rPr>
              <a:t>Internet Society (ISOC)</a:t>
            </a:r>
            <a:r>
              <a:rPr lang="en-US" b="1" dirty="0">
                <a:solidFill>
                  <a:schemeClr val="tx1"/>
                </a:solidFill>
              </a:rPr>
              <a:t> - </a:t>
            </a:r>
            <a:r>
              <a:rPr lang="en-US" dirty="0">
                <a:solidFill>
                  <a:schemeClr val="tx1"/>
                </a:solidFill>
              </a:rPr>
              <a:t>Promotes the open development and evolution of </a:t>
            </a:r>
            <a:r>
              <a:rPr lang="en-US" dirty="0" smtClean="0">
                <a:solidFill>
                  <a:schemeClr val="tx1"/>
                </a:solidFill>
              </a:rPr>
              <a:t>internet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b="1" i="1" dirty="0">
                <a:solidFill>
                  <a:srgbClr val="00B050"/>
                </a:solidFill>
              </a:rPr>
              <a:t>Internet Architecture Board (IAB)</a:t>
            </a:r>
            <a:r>
              <a:rPr lang="en-US" b="1" dirty="0">
                <a:solidFill>
                  <a:schemeClr val="tx1"/>
                </a:solidFill>
              </a:rPr>
              <a:t> - </a:t>
            </a:r>
            <a:r>
              <a:rPr lang="en-US" dirty="0">
                <a:solidFill>
                  <a:schemeClr val="tx1"/>
                </a:solidFill>
              </a:rPr>
              <a:t>Responsible for management and development of internet </a:t>
            </a:r>
            <a:r>
              <a:rPr lang="en-US" dirty="0" smtClean="0">
                <a:solidFill>
                  <a:schemeClr val="tx1"/>
                </a:solidFill>
              </a:rPr>
              <a:t>standards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b="1" i="1" dirty="0">
                <a:solidFill>
                  <a:srgbClr val="00B050"/>
                </a:solidFill>
              </a:rPr>
              <a:t>Internet Engineering Task Force (IETF)</a:t>
            </a:r>
            <a:r>
              <a:rPr lang="en-US" b="1" dirty="0">
                <a:solidFill>
                  <a:schemeClr val="tx1"/>
                </a:solidFill>
              </a:rPr>
              <a:t> - </a:t>
            </a:r>
            <a:r>
              <a:rPr lang="en-US" dirty="0">
                <a:solidFill>
                  <a:schemeClr val="tx1"/>
                </a:solidFill>
              </a:rPr>
              <a:t>Develops, updates, and maintains internet and TCP/IP </a:t>
            </a:r>
            <a:r>
              <a:rPr lang="en-US" dirty="0" smtClean="0">
                <a:solidFill>
                  <a:schemeClr val="tx1"/>
                </a:solidFill>
              </a:rPr>
              <a:t>technologies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b="1" i="1" dirty="0">
                <a:solidFill>
                  <a:srgbClr val="00B050"/>
                </a:solidFill>
              </a:rPr>
              <a:t>Internet Research Task Force (IRTF)</a:t>
            </a:r>
            <a:r>
              <a:rPr lang="en-US" b="1" dirty="0">
                <a:solidFill>
                  <a:schemeClr val="tx1"/>
                </a:solidFill>
              </a:rPr>
              <a:t> - </a:t>
            </a:r>
            <a:r>
              <a:rPr lang="en-US" dirty="0">
                <a:solidFill>
                  <a:schemeClr val="tx1"/>
                </a:solidFill>
              </a:rPr>
              <a:t>Focused on long-term research related to internet and TCP/IP </a:t>
            </a:r>
            <a:r>
              <a:rPr lang="en-US" dirty="0" smtClean="0">
                <a:solidFill>
                  <a:schemeClr val="tx1"/>
                </a:solidFill>
              </a:rPr>
              <a:t>protocols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Internet </a:t>
            </a:r>
            <a:r>
              <a:rPr lang="en-US" b="1" i="1" dirty="0">
                <a:solidFill>
                  <a:srgbClr val="00B050"/>
                </a:solidFill>
              </a:rPr>
              <a:t>Corporation for Assigned Names and Numbers (ICANN)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-  Coordinates IP address allocation, the management of domain names, and assignment of other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b="1" i="1" dirty="0">
                <a:solidFill>
                  <a:srgbClr val="00B050"/>
                </a:solidFill>
              </a:rPr>
              <a:t>Internet Assigned Numbers Authority (IANA)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- Oversees and manages IP address allocation, domain name management, and protocol identifiers for ICANN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CA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7620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7500" lnSpcReduction="20000"/>
          </a:bodyPr>
          <a:lstStyle/>
          <a:p>
            <a:pPr marL="109855" indent="0" algn="just">
              <a:buNone/>
            </a:pPr>
            <a:endParaRPr lang="en-US" dirty="0"/>
          </a:p>
          <a:p>
            <a:pPr algn="just"/>
            <a:r>
              <a:rPr lang="en-US" b="1" i="1" dirty="0">
                <a:solidFill>
                  <a:srgbClr val="00B050"/>
                </a:solidFill>
              </a:rPr>
              <a:t>Institute of Electrical and Electronics Engineers 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b="1" i="1" dirty="0">
                <a:solidFill>
                  <a:srgbClr val="00B050"/>
                </a:solidFill>
              </a:rPr>
              <a:t>IEEE</a:t>
            </a:r>
            <a:r>
              <a:rPr lang="en-US" i="1" dirty="0">
                <a:solidFill>
                  <a:srgbClr val="00B050"/>
                </a:solidFill>
              </a:rPr>
              <a:t>) </a:t>
            </a:r>
            <a:r>
              <a:rPr lang="en-US" dirty="0"/>
              <a:t>- dedicated to advancing technological innovation and creating standards in a wide area of industries including networking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00B050"/>
                </a:solidFill>
              </a:rPr>
              <a:t>Electronic Industries Alliance (EIA) </a:t>
            </a:r>
            <a:r>
              <a:rPr lang="en-US" dirty="0"/>
              <a:t>- standards related to electrical wiring, connectors, and network racks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00B050"/>
                </a:solidFill>
              </a:rPr>
              <a:t>Telecommunications Industry Association (TIA) </a:t>
            </a:r>
            <a:r>
              <a:rPr lang="en-US" b="1" i="1" dirty="0" smtClean="0">
                <a:solidFill>
                  <a:srgbClr val="00B050"/>
                </a:solidFill>
              </a:rPr>
              <a:t>- </a:t>
            </a:r>
            <a:r>
              <a:rPr lang="en-US" dirty="0" smtClean="0"/>
              <a:t>standards </a:t>
            </a:r>
            <a:r>
              <a:rPr lang="en-US" dirty="0"/>
              <a:t>for radio equipment, cellular towers, Voice over IP (VoIP) devices, and satellite communications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00B050"/>
                </a:solidFill>
              </a:rPr>
              <a:t>International Telecommunications Union-Telecommunication Standardization Sector (ITU-T</a:t>
            </a:r>
            <a:r>
              <a:rPr lang="en-US" i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dirty="0" smtClean="0"/>
              <a:t>standards </a:t>
            </a:r>
            <a:r>
              <a:rPr lang="en-US" dirty="0"/>
              <a:t>for video compression, Internet Protocol Television (IPTV), and broadband communications.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10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2.3.2 Networking Models - </a:t>
            </a:r>
            <a:r>
              <a:rPr lang="en-US" i="1" dirty="0" smtClean="0">
                <a:solidFill>
                  <a:srgbClr val="00B050"/>
                </a:solidFill>
              </a:rPr>
              <a:t>OSI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9424"/>
            <a:ext cx="8391525" cy="4325112"/>
          </a:xfrm>
        </p:spPr>
        <p:txBody>
          <a:bodyPr>
            <a:normAutofit fontScale="92500" lnSpcReduction="20000"/>
          </a:bodyPr>
          <a:lstStyle/>
          <a:p>
            <a:pPr indent="-462280" algn="just"/>
            <a:r>
              <a:rPr lang="en-US" dirty="0" smtClean="0"/>
              <a:t>Earliest networks have </a:t>
            </a:r>
            <a:r>
              <a:rPr lang="en-US" dirty="0" smtClean="0">
                <a:solidFill>
                  <a:srgbClr val="FF0000"/>
                </a:solidFill>
              </a:rPr>
              <a:t>no standardization</a:t>
            </a:r>
            <a:r>
              <a:rPr lang="en-US" dirty="0" smtClean="0"/>
              <a:t>, interoperability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issue.</a:t>
            </a:r>
          </a:p>
          <a:p>
            <a:pPr indent="-462280" algn="just"/>
            <a:endParaRPr lang="en-US" dirty="0" smtClean="0"/>
          </a:p>
          <a:p>
            <a:pPr indent="-462280" algn="just"/>
            <a:r>
              <a:rPr lang="en-US" i="1" dirty="0" smtClean="0">
                <a:solidFill>
                  <a:srgbClr val="00B050"/>
                </a:solidFill>
              </a:rPr>
              <a:t>International Organization of Standards (ISO)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developed a </a:t>
            </a:r>
            <a:r>
              <a:rPr lang="en-US" dirty="0" smtClean="0">
                <a:solidFill>
                  <a:srgbClr val="FF0000"/>
                </a:solidFill>
              </a:rPr>
              <a:t>network reference model (conceptual framework) </a:t>
            </a:r>
            <a:r>
              <a:rPr lang="en-US" dirty="0" smtClean="0"/>
              <a:t>called </a:t>
            </a:r>
            <a:r>
              <a:rPr lang="en-US" i="1" dirty="0" smtClean="0">
                <a:solidFill>
                  <a:srgbClr val="00B050"/>
                </a:solidFill>
              </a:rPr>
              <a:t>OSI Model (Open Systems Interconnection).</a:t>
            </a:r>
          </a:p>
          <a:p>
            <a:pPr indent="-462280" algn="just"/>
            <a:endParaRPr lang="en-US" dirty="0" smtClean="0"/>
          </a:p>
          <a:p>
            <a:pPr indent="-462280" algn="just"/>
            <a:r>
              <a:rPr lang="en-US" dirty="0" smtClean="0"/>
              <a:t>OSI </a:t>
            </a:r>
            <a:r>
              <a:rPr lang="en-US" dirty="0">
                <a:solidFill>
                  <a:srgbClr val="FF0000"/>
                </a:solidFill>
              </a:rPr>
              <a:t>characterizes and standardizes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communication functions </a:t>
            </a:r>
            <a:r>
              <a:rPr lang="en-US" dirty="0"/>
              <a:t>of a telecommunication or computing system </a:t>
            </a:r>
            <a:r>
              <a:rPr lang="en-US" dirty="0" smtClean="0"/>
              <a:t>regardless to </a:t>
            </a:r>
            <a:r>
              <a:rPr lang="en-US" dirty="0"/>
              <a:t>their underlying internal structure and technology</a:t>
            </a:r>
            <a:r>
              <a:rPr lang="en-US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957776"/>
            <a:ext cx="1838325" cy="72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OSI divides network operations into </a:t>
            </a:r>
            <a:r>
              <a:rPr lang="en-US" dirty="0" smtClean="0">
                <a:solidFill>
                  <a:srgbClr val="FF0000"/>
                </a:solidFill>
              </a:rPr>
              <a:t>7 layers (layered network model)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layers has its </a:t>
            </a:r>
            <a:r>
              <a:rPr lang="en-US" dirty="0" smtClean="0">
                <a:solidFill>
                  <a:srgbClr val="FF0000"/>
                </a:solidFill>
              </a:rPr>
              <a:t>own 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protocol(s) </a:t>
            </a:r>
            <a:r>
              <a:rPr lang="en-US" dirty="0" smtClean="0"/>
              <a:t>to follow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 will flow through these layers from one end to another end.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OSI serves a </a:t>
            </a:r>
            <a:r>
              <a:rPr lang="en-US" dirty="0"/>
              <a:t>f</a:t>
            </a:r>
            <a:r>
              <a:rPr lang="en-US" dirty="0" smtClean="0"/>
              <a:t>ramework for network design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lvl="0" indent="0">
              <a:buNone/>
            </a:pPr>
            <a:r>
              <a:rPr lang="en-US" dirty="0" smtClean="0"/>
              <a:t>2.1	</a:t>
            </a:r>
            <a:r>
              <a:rPr lang="en-GB" dirty="0" smtClean="0"/>
              <a:t>Rules </a:t>
            </a:r>
            <a:r>
              <a:rPr lang="en-GB" dirty="0"/>
              <a:t>of Communications </a:t>
            </a:r>
            <a:endParaRPr lang="en-US" dirty="0"/>
          </a:p>
          <a:p>
            <a:pPr marL="109855" lvl="0" indent="0">
              <a:buNone/>
            </a:pPr>
            <a:endParaRPr lang="en-US" dirty="0"/>
          </a:p>
          <a:p>
            <a:pPr marL="109855" lvl="0" indent="0">
              <a:buNone/>
            </a:pPr>
            <a:r>
              <a:rPr lang="en-US" dirty="0" smtClean="0"/>
              <a:t>2.2	</a:t>
            </a:r>
            <a:r>
              <a:rPr lang="en-GB" dirty="0" smtClean="0"/>
              <a:t>Network </a:t>
            </a:r>
            <a:r>
              <a:rPr lang="en-GB" dirty="0"/>
              <a:t>Protocols and </a:t>
            </a:r>
            <a:r>
              <a:rPr lang="en-GB" dirty="0" smtClean="0"/>
              <a:t>Standards</a:t>
            </a:r>
            <a:endParaRPr lang="en-US" dirty="0"/>
          </a:p>
          <a:p>
            <a:pPr marL="109855" lvl="0" indent="0">
              <a:buNone/>
            </a:pPr>
            <a:endParaRPr lang="en-US" dirty="0"/>
          </a:p>
          <a:p>
            <a:pPr marL="109855" lvl="0" indent="0">
              <a:buNone/>
            </a:pPr>
            <a:r>
              <a:rPr lang="en-US" dirty="0" smtClean="0"/>
              <a:t>2.3	Protocols </a:t>
            </a:r>
            <a:r>
              <a:rPr lang="en-US" dirty="0"/>
              <a:t>Suites </a:t>
            </a:r>
            <a:endParaRPr lang="en-US" dirty="0" smtClean="0"/>
          </a:p>
          <a:p>
            <a:pPr marL="109855" lvl="0" indent="0">
              <a:buNone/>
            </a:pPr>
            <a:endParaRPr lang="en-US" dirty="0"/>
          </a:p>
          <a:p>
            <a:pPr marL="109855" lvl="0" indent="0">
              <a:buNone/>
            </a:pPr>
            <a:r>
              <a:rPr lang="en-US" dirty="0" smtClean="0"/>
              <a:t>2.4	Data </a:t>
            </a:r>
            <a:r>
              <a:rPr lang="en-US" dirty="0"/>
              <a:t>Encapsulation</a:t>
            </a:r>
            <a:endParaRPr lang="en-GB" dirty="0" smtClean="0"/>
          </a:p>
          <a:p>
            <a:pPr marL="109855" lvl="0" indent="0">
              <a:buNone/>
            </a:pPr>
            <a:endParaRPr lang="en-GB" dirty="0"/>
          </a:p>
          <a:p>
            <a:pPr marL="109855" lv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1.bp.blogspot.com/_wWeGrKit65k/SoBDLWSh-mI/AAAAAAAAACE/HD5uM1yiGUc/s400/OSI-Communic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0075" cy="52190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7 </a:t>
            </a:r>
            <a:r>
              <a:rPr lang="en-US" dirty="0"/>
              <a:t>Layers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L7	</a:t>
            </a:r>
            <a:r>
              <a:rPr lang="en-US" dirty="0" smtClean="0">
                <a:solidFill>
                  <a:srgbClr val="C00000"/>
                </a:solidFill>
              </a:rPr>
              <a:t>APPLICATION</a:t>
            </a:r>
            <a:r>
              <a:rPr lang="en-US" dirty="0" smtClean="0"/>
              <a:t> layer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L6	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r>
              <a:rPr lang="en-US" dirty="0" smtClean="0"/>
              <a:t> layer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L5	</a:t>
            </a:r>
            <a:r>
              <a:rPr lang="en-US" dirty="0" smtClean="0">
                <a:solidFill>
                  <a:srgbClr val="FFC000"/>
                </a:solidFill>
              </a:rPr>
              <a:t>SESSION</a:t>
            </a:r>
            <a:r>
              <a:rPr lang="en-US" dirty="0" smtClean="0"/>
              <a:t> layer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L4	</a:t>
            </a:r>
            <a:r>
              <a:rPr lang="en-US" dirty="0" smtClean="0">
                <a:solidFill>
                  <a:srgbClr val="92D050"/>
                </a:solidFill>
              </a:rPr>
              <a:t>TRANSPORT </a:t>
            </a:r>
            <a:r>
              <a:rPr lang="en-US" dirty="0" smtClean="0"/>
              <a:t>layer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L3	</a:t>
            </a:r>
            <a:r>
              <a:rPr lang="en-US" dirty="0" smtClean="0">
                <a:solidFill>
                  <a:srgbClr val="00B050"/>
                </a:solidFill>
              </a:rPr>
              <a:t>NETWORK</a:t>
            </a:r>
            <a:r>
              <a:rPr lang="en-US" dirty="0" smtClean="0"/>
              <a:t> layer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L2	</a:t>
            </a:r>
            <a:r>
              <a:rPr lang="en-US" dirty="0" smtClean="0">
                <a:solidFill>
                  <a:srgbClr val="00B0F0"/>
                </a:solidFill>
              </a:rPr>
              <a:t>DATA LINK </a:t>
            </a:r>
            <a:r>
              <a:rPr lang="en-US" dirty="0" smtClean="0"/>
              <a:t>layer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L1	</a:t>
            </a:r>
            <a:r>
              <a:rPr lang="en-US" dirty="0" smtClean="0">
                <a:solidFill>
                  <a:srgbClr val="0070C0"/>
                </a:solidFill>
              </a:rPr>
              <a:t>PHYSICAL</a:t>
            </a:r>
            <a:r>
              <a:rPr lang="en-US" dirty="0" smtClean="0"/>
              <a:t> layer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lease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o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ot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ouch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teve’s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et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lligator</a:t>
            </a:r>
          </a:p>
          <a:p>
            <a:endParaRPr lang="en-US" dirty="0" smtClean="0"/>
          </a:p>
          <a:p>
            <a:r>
              <a:rPr lang="en-MY" b="1" dirty="0" smtClean="0">
                <a:solidFill>
                  <a:srgbClr val="00B050"/>
                </a:solidFill>
              </a:rPr>
              <a:t>P</a:t>
            </a:r>
            <a:r>
              <a:rPr lang="en-MY" dirty="0" smtClean="0"/>
              <a:t>lease </a:t>
            </a:r>
            <a:r>
              <a:rPr lang="en-MY" b="1" dirty="0" smtClean="0">
                <a:solidFill>
                  <a:srgbClr val="00B050"/>
                </a:solidFill>
              </a:rPr>
              <a:t>D</a:t>
            </a:r>
            <a:r>
              <a:rPr lang="en-MY" dirty="0" smtClean="0"/>
              <a:t>o </a:t>
            </a:r>
            <a:r>
              <a:rPr lang="en-MY" b="1" dirty="0" smtClean="0">
                <a:solidFill>
                  <a:srgbClr val="00B050"/>
                </a:solidFill>
              </a:rPr>
              <a:t>N</a:t>
            </a:r>
            <a:r>
              <a:rPr lang="en-MY" dirty="0" smtClean="0"/>
              <a:t>ot </a:t>
            </a:r>
            <a:r>
              <a:rPr lang="en-MY" b="1" dirty="0" smtClean="0">
                <a:solidFill>
                  <a:srgbClr val="00B050"/>
                </a:solidFill>
              </a:rPr>
              <a:t>T</a:t>
            </a:r>
            <a:r>
              <a:rPr lang="en-MY" dirty="0" smtClean="0"/>
              <a:t>ake </a:t>
            </a:r>
            <a:r>
              <a:rPr lang="en-MY" b="1" dirty="0" smtClean="0">
                <a:solidFill>
                  <a:srgbClr val="00B050"/>
                </a:solidFill>
              </a:rPr>
              <a:t>S</a:t>
            </a:r>
            <a:r>
              <a:rPr lang="en-MY" dirty="0" smtClean="0"/>
              <a:t>ausage </a:t>
            </a:r>
            <a:r>
              <a:rPr lang="en-MY" b="1" dirty="0" smtClean="0">
                <a:solidFill>
                  <a:srgbClr val="00B050"/>
                </a:solidFill>
              </a:rPr>
              <a:t>P</a:t>
            </a:r>
            <a:r>
              <a:rPr lang="en-MY" dirty="0" smtClean="0"/>
              <a:t>izzas </a:t>
            </a:r>
            <a:r>
              <a:rPr lang="en-MY" b="1" dirty="0" smtClean="0">
                <a:solidFill>
                  <a:srgbClr val="00B050"/>
                </a:solidFill>
              </a:rPr>
              <a:t>A</a:t>
            </a:r>
            <a:r>
              <a:rPr lang="en-MY" dirty="0" smtClean="0"/>
              <a:t>way</a:t>
            </a:r>
          </a:p>
          <a:p>
            <a:endParaRPr lang="en-US" dirty="0" smtClean="0"/>
          </a:p>
          <a:p>
            <a:r>
              <a:rPr lang="en-MY" b="1" dirty="0" smtClean="0">
                <a:solidFill>
                  <a:srgbClr val="00B050"/>
                </a:solidFill>
              </a:rPr>
              <a:t>P</a:t>
            </a:r>
            <a:r>
              <a:rPr lang="en-MY" dirty="0" smtClean="0"/>
              <a:t>ew! </a:t>
            </a:r>
            <a:r>
              <a:rPr lang="en-MY" b="1" dirty="0" smtClean="0">
                <a:solidFill>
                  <a:srgbClr val="00B050"/>
                </a:solidFill>
              </a:rPr>
              <a:t>D</a:t>
            </a:r>
            <a:r>
              <a:rPr lang="en-MY" dirty="0" smtClean="0"/>
              <a:t>ead </a:t>
            </a:r>
            <a:r>
              <a:rPr lang="en-MY" b="1" dirty="0" smtClean="0">
                <a:solidFill>
                  <a:srgbClr val="00B050"/>
                </a:solidFill>
              </a:rPr>
              <a:t>N</a:t>
            </a:r>
            <a:r>
              <a:rPr lang="en-MY" dirty="0" smtClean="0"/>
              <a:t>inja </a:t>
            </a:r>
            <a:r>
              <a:rPr lang="en-MY" b="1" dirty="0" smtClean="0">
                <a:solidFill>
                  <a:srgbClr val="00B050"/>
                </a:solidFill>
              </a:rPr>
              <a:t>T</a:t>
            </a:r>
            <a:r>
              <a:rPr lang="en-MY" dirty="0" smtClean="0"/>
              <a:t>urtle </a:t>
            </a:r>
            <a:r>
              <a:rPr lang="en-MY" b="1" dirty="0" smtClean="0">
                <a:solidFill>
                  <a:srgbClr val="00B050"/>
                </a:solidFill>
              </a:rPr>
              <a:t>S</a:t>
            </a:r>
            <a:r>
              <a:rPr lang="en-MY" dirty="0" smtClean="0"/>
              <a:t>mell </a:t>
            </a:r>
            <a:r>
              <a:rPr lang="en-MY" b="1" dirty="0" smtClean="0">
                <a:solidFill>
                  <a:srgbClr val="00B050"/>
                </a:solidFill>
              </a:rPr>
              <a:t>P</a:t>
            </a:r>
            <a:r>
              <a:rPr lang="en-MY" dirty="0" smtClean="0"/>
              <a:t>retty </a:t>
            </a:r>
            <a:r>
              <a:rPr lang="en-MY" b="1" dirty="0" smtClean="0">
                <a:solidFill>
                  <a:srgbClr val="00B050"/>
                </a:solidFill>
              </a:rPr>
              <a:t>A</a:t>
            </a:r>
            <a:r>
              <a:rPr lang="en-MY" dirty="0" smtClean="0"/>
              <a:t>wful</a:t>
            </a:r>
          </a:p>
          <a:p>
            <a:endParaRPr lang="en-US" dirty="0" smtClean="0"/>
          </a:p>
          <a:p>
            <a:r>
              <a:rPr lang="en-MY" b="1" dirty="0" smtClean="0">
                <a:solidFill>
                  <a:srgbClr val="00B050"/>
                </a:solidFill>
              </a:rPr>
              <a:t>A</a:t>
            </a:r>
            <a:r>
              <a:rPr lang="en-MY" dirty="0" smtClean="0"/>
              <a:t>ll </a:t>
            </a:r>
            <a:r>
              <a:rPr lang="en-MY" b="1" dirty="0" smtClean="0">
                <a:solidFill>
                  <a:srgbClr val="00B050"/>
                </a:solidFill>
              </a:rPr>
              <a:t>P</a:t>
            </a:r>
            <a:r>
              <a:rPr lang="en-MY" dirty="0" smtClean="0"/>
              <a:t>eople </a:t>
            </a:r>
            <a:r>
              <a:rPr lang="en-MY" b="1" dirty="0" smtClean="0">
                <a:solidFill>
                  <a:srgbClr val="00B050"/>
                </a:solidFill>
              </a:rPr>
              <a:t>S</a:t>
            </a:r>
            <a:r>
              <a:rPr lang="en-MY" dirty="0" smtClean="0"/>
              <a:t>eem </a:t>
            </a:r>
            <a:r>
              <a:rPr lang="en-MY" b="1" dirty="0" smtClean="0">
                <a:solidFill>
                  <a:srgbClr val="00B050"/>
                </a:solidFill>
              </a:rPr>
              <a:t>T</a:t>
            </a:r>
            <a:r>
              <a:rPr lang="en-MY" dirty="0" smtClean="0"/>
              <a:t>o </a:t>
            </a:r>
            <a:r>
              <a:rPr lang="en-MY" b="1" dirty="0" smtClean="0">
                <a:solidFill>
                  <a:srgbClr val="00B050"/>
                </a:solidFill>
              </a:rPr>
              <a:t>N</a:t>
            </a:r>
            <a:r>
              <a:rPr lang="en-MY" dirty="0" smtClean="0"/>
              <a:t>eed </a:t>
            </a:r>
            <a:r>
              <a:rPr lang="en-MY" b="1" dirty="0" smtClean="0">
                <a:solidFill>
                  <a:srgbClr val="00B050"/>
                </a:solidFill>
              </a:rPr>
              <a:t>D</a:t>
            </a:r>
            <a:r>
              <a:rPr lang="en-MY" dirty="0" smtClean="0"/>
              <a:t>ata </a:t>
            </a:r>
            <a:r>
              <a:rPr lang="en-MY" b="1" dirty="0" smtClean="0">
                <a:solidFill>
                  <a:srgbClr val="00B050"/>
                </a:solidFill>
              </a:rPr>
              <a:t>P</a:t>
            </a:r>
            <a:r>
              <a:rPr lang="en-MY" dirty="0" smtClean="0"/>
              <a:t>rocessing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62280"/>
            <a:r>
              <a:rPr lang="en-US" dirty="0" smtClean="0">
                <a:solidFill>
                  <a:srgbClr val="FF0000"/>
                </a:solidFill>
              </a:rPr>
              <a:t>Performs services for the applications software </a:t>
            </a:r>
            <a:r>
              <a:rPr lang="en-US" dirty="0" smtClean="0"/>
              <a:t>used by the end users</a:t>
            </a:r>
          </a:p>
          <a:p>
            <a:pPr indent="-462280"/>
            <a:endParaRPr lang="en-US" dirty="0" smtClean="0"/>
          </a:p>
          <a:p>
            <a:pPr indent="-462280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process-to-process</a:t>
            </a:r>
            <a:r>
              <a:rPr lang="en-US" dirty="0" smtClean="0"/>
              <a:t> communications</a:t>
            </a:r>
          </a:p>
          <a:p>
            <a:pPr indent="-462280">
              <a:buNone/>
            </a:pPr>
            <a:endParaRPr lang="en-US" dirty="0" smtClean="0"/>
          </a:p>
          <a:p>
            <a:pPr indent="-462280"/>
            <a:r>
              <a:rPr lang="en-US" dirty="0" smtClean="0">
                <a:solidFill>
                  <a:srgbClr val="FF0000"/>
                </a:solidFill>
              </a:rPr>
              <a:t>Initiate necessary protocols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00B050"/>
                </a:solidFill>
              </a:rPr>
              <a:t>HTTP, FTP, SMTP, POP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6 Presentation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 smtClean="0"/>
              <a:t>Performs </a:t>
            </a:r>
            <a:r>
              <a:rPr lang="en-MY" dirty="0" smtClean="0">
                <a:solidFill>
                  <a:srgbClr val="FF0000"/>
                </a:solidFill>
              </a:rPr>
              <a:t>data encryption/decryption </a:t>
            </a:r>
            <a:r>
              <a:rPr lang="en-MY" dirty="0" smtClean="0"/>
              <a:t>and </a:t>
            </a:r>
            <a:r>
              <a:rPr lang="en-MY" dirty="0" smtClean="0">
                <a:solidFill>
                  <a:srgbClr val="FF0000"/>
                </a:solidFill>
              </a:rPr>
              <a:t>data conversion</a:t>
            </a:r>
            <a:r>
              <a:rPr lang="en-MY" dirty="0" smtClean="0"/>
              <a:t>. </a:t>
            </a:r>
          </a:p>
          <a:p>
            <a:pPr algn="just"/>
            <a:endParaRPr lang="en-MY" dirty="0" smtClean="0"/>
          </a:p>
          <a:p>
            <a:pPr algn="just"/>
            <a:r>
              <a:rPr lang="en-US" dirty="0" smtClean="0"/>
              <a:t>It serves as </a:t>
            </a:r>
            <a:r>
              <a:rPr lang="en-US" dirty="0" smtClean="0">
                <a:solidFill>
                  <a:srgbClr val="FF0000"/>
                </a:solidFill>
              </a:rPr>
              <a:t>data translator / syntax translator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It transforms data into the form that the application layer can accept.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err="1" smtClean="0"/>
              <a:t>Eg</a:t>
            </a:r>
            <a:r>
              <a:rPr lang="en-MY" dirty="0" smtClean="0"/>
              <a:t>. </a:t>
            </a:r>
            <a:r>
              <a:rPr lang="en-MY" i="1" dirty="0" smtClean="0"/>
              <a:t>ASCII </a:t>
            </a:r>
            <a:r>
              <a:rPr lang="en-MY" i="1" dirty="0" smtClean="0">
                <a:sym typeface="Wingdings" panose="05000000000000000000" pitchFamily="2" charset="2"/>
              </a:rPr>
              <a:t> EBCDIC </a:t>
            </a:r>
            <a:endParaRPr lang="en-MY" i="1" dirty="0" smtClean="0"/>
          </a:p>
          <a:p>
            <a:pPr algn="just"/>
            <a:endParaRPr lang="en-MY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5 Session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362200"/>
            <a:ext cx="8991600" cy="4325112"/>
          </a:xfrm>
        </p:spPr>
        <p:txBody>
          <a:bodyPr/>
          <a:lstStyle/>
          <a:p>
            <a:endParaRPr lang="en-MY" dirty="0" smtClean="0"/>
          </a:p>
          <a:p>
            <a:pPr indent="-462280"/>
            <a:r>
              <a:rPr lang="en-MY" dirty="0" smtClean="0"/>
              <a:t> It deals with communication session and connection 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   coordination.</a:t>
            </a:r>
            <a:endParaRPr lang="en-MY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indent="-462280"/>
            <a:endParaRPr lang="en-MY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indent="-462280"/>
            <a:r>
              <a:rPr lang="en-MY" dirty="0" smtClean="0">
                <a:solidFill>
                  <a:srgbClr val="FF0000"/>
                </a:solidFill>
              </a:rPr>
              <a:t>It establishes</a:t>
            </a:r>
            <a:r>
              <a:rPr lang="en-MY" dirty="0">
                <a:solidFill>
                  <a:srgbClr val="FF0000"/>
                </a:solidFill>
              </a:rPr>
              <a:t>, manages and terminates connections</a:t>
            </a:r>
            <a:r>
              <a:rPr lang="en-MY" dirty="0"/>
              <a:t> between </a:t>
            </a:r>
            <a:r>
              <a:rPr lang="en-MY" dirty="0">
                <a:solidFill>
                  <a:srgbClr val="FF0000"/>
                </a:solidFill>
              </a:rPr>
              <a:t>applications</a:t>
            </a:r>
            <a:r>
              <a:rPr lang="en-MY" dirty="0"/>
              <a:t>.</a:t>
            </a:r>
          </a:p>
          <a:p>
            <a:endParaRPr lang="en-MY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 Transport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9424"/>
            <a:ext cx="8534400" cy="43251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Breaks data (into </a:t>
            </a:r>
            <a:r>
              <a:rPr lang="en-US" i="1" dirty="0" smtClean="0">
                <a:solidFill>
                  <a:srgbClr val="FF0000"/>
                </a:solidFill>
              </a:rPr>
              <a:t>segments</a:t>
            </a:r>
            <a:r>
              <a:rPr lang="en-US" dirty="0" smtClean="0">
                <a:solidFill>
                  <a:srgbClr val="FF0000"/>
                </a:solidFill>
              </a:rPr>
              <a:t>), numbers the segments, transfers the segments and reassembles </a:t>
            </a:r>
            <a:r>
              <a:rPr lang="en-US" dirty="0" smtClean="0"/>
              <a:t>the segments in the destination </a:t>
            </a:r>
          </a:p>
          <a:p>
            <a:pPr marL="109855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Ensures complete data delivery (</a:t>
            </a:r>
            <a:r>
              <a:rPr lang="en-US" dirty="0" smtClean="0">
                <a:solidFill>
                  <a:srgbClr val="FF0000"/>
                </a:solidFill>
              </a:rPr>
              <a:t>reliability</a:t>
            </a:r>
            <a:r>
              <a:rPr lang="en-US" dirty="0" smtClean="0"/>
              <a:t>) and handles </a:t>
            </a:r>
            <a:r>
              <a:rPr lang="en-US" dirty="0" smtClean="0">
                <a:solidFill>
                  <a:srgbClr val="FF0000"/>
                </a:solidFill>
              </a:rPr>
              <a:t>error recovery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MY" dirty="0" smtClean="0">
                <a:sym typeface="Wingdings" panose="05000000000000000000" pitchFamily="2" charset="2"/>
              </a:rPr>
              <a:t>Sample of protocol(s) involved: </a:t>
            </a:r>
            <a:r>
              <a:rPr lang="en-MY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TCP, UDP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52563"/>
            <a:ext cx="7848600" cy="4719637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1981200" y="1981200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86794" y="1980406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591594" y="1980406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896394" y="1980406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981200" y="5638800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86794" y="5638006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591594" y="5638006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896394" y="5638006"/>
            <a:ext cx="12192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r="7159"/>
          <a:stretch>
            <a:fillRect/>
          </a:stretch>
        </p:blipFill>
        <p:spPr bwMode="auto">
          <a:xfrm>
            <a:off x="214282" y="1071547"/>
            <a:ext cx="8320118" cy="50720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Network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9424"/>
            <a:ext cx="8458200" cy="432511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Route </a:t>
            </a:r>
            <a:r>
              <a:rPr lang="en-US" dirty="0" smtClean="0"/>
              <a:t>and forward data to </a:t>
            </a:r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chemeClr val="tx2"/>
                </a:solidFill>
              </a:rPr>
              <a:t>LANs or WANs </a:t>
            </a:r>
            <a:r>
              <a:rPr lang="en-US" dirty="0" smtClean="0"/>
              <a:t>according to their </a:t>
            </a:r>
            <a:r>
              <a:rPr lang="en-US" dirty="0" smtClean="0">
                <a:solidFill>
                  <a:srgbClr val="FF0000"/>
                </a:solidFill>
              </a:rPr>
              <a:t>logical address </a:t>
            </a:r>
            <a:r>
              <a:rPr lang="en-US" dirty="0" smtClean="0"/>
              <a:t>using best path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inter networks communication</a:t>
            </a:r>
            <a:endParaRPr lang="en-US" dirty="0" smtClean="0">
              <a:solidFill>
                <a:srgbClr val="FF0000"/>
              </a:solidFill>
            </a:endParaRPr>
          </a:p>
          <a:p>
            <a:pPr marL="109855" indent="0" algn="just">
              <a:buNone/>
            </a:pPr>
            <a:endParaRPr lang="en-US" dirty="0" smtClean="0"/>
          </a:p>
          <a:p>
            <a:pPr algn="just"/>
            <a:r>
              <a:rPr lang="en-MY" dirty="0" smtClean="0">
                <a:sym typeface="Wingdings" panose="05000000000000000000" pitchFamily="2" charset="2"/>
              </a:rPr>
              <a:t>Sample protocol(s) involved: </a:t>
            </a:r>
            <a:r>
              <a:rPr lang="en-MY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IPv4, IPv6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534400" cy="1066800"/>
          </a:xfrm>
        </p:spPr>
        <p:txBody>
          <a:bodyPr>
            <a:normAutofit/>
          </a:bodyPr>
          <a:lstStyle/>
          <a:p>
            <a:r>
              <a:rPr lang="en-US" u="sng" dirty="0" smtClean="0"/>
              <a:t>2.1 Rules for Communications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All </a:t>
            </a:r>
            <a:r>
              <a:rPr lang="en-US" dirty="0"/>
              <a:t>communication methods have three elements in common</a:t>
            </a:r>
            <a:r>
              <a:rPr lang="en-US" dirty="0" smtClean="0"/>
              <a:t>:</a:t>
            </a:r>
          </a:p>
          <a:p>
            <a:pPr marL="457200" indent="-457200"/>
            <a:endParaRPr lang="en-US" dirty="0"/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Sender (source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i="1" dirty="0">
              <a:solidFill>
                <a:srgbClr val="00B050"/>
              </a:solidFill>
            </a:endParaRP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Receiver (destination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i="1" dirty="0">
              <a:solidFill>
                <a:srgbClr val="00B050"/>
              </a:solidFill>
            </a:endParaRP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Channel </a:t>
            </a:r>
            <a:r>
              <a:rPr lang="en-US" i="1" dirty="0" smtClean="0">
                <a:solidFill>
                  <a:srgbClr val="00B050"/>
                </a:solidFill>
              </a:rPr>
              <a:t>( transmission media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indent="-46228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4" descr="http://mysuccessfullife.co.uk/wp-content/uploads/2012/04/communi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200400"/>
            <a:ext cx="2581275" cy="1449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Data 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Concern about node-to-node delivery within the </a:t>
            </a:r>
            <a:r>
              <a:rPr lang="en-US" dirty="0" smtClean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chemeClr val="tx2"/>
                </a:solidFill>
              </a:rPr>
              <a:t>network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using the </a:t>
            </a:r>
            <a:r>
              <a:rPr lang="en-US" dirty="0" smtClean="0">
                <a:solidFill>
                  <a:srgbClr val="FF0000"/>
                </a:solidFill>
              </a:rPr>
              <a:t>physical address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intra network communication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MY" dirty="0" smtClean="0">
                <a:sym typeface="Wingdings" panose="05000000000000000000" pitchFamily="2" charset="2"/>
              </a:rPr>
              <a:t>Sample protocol(s) involved: </a:t>
            </a:r>
            <a:r>
              <a:rPr lang="en-MY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Ethernet, Token Ring, PPP, CSMA/CD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Physical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900" y="2209800"/>
            <a:ext cx="7696200" cy="4325112"/>
          </a:xfrm>
        </p:spPr>
        <p:txBody>
          <a:bodyPr>
            <a:normAutofit lnSpcReduction="10000"/>
          </a:bodyPr>
          <a:lstStyle/>
          <a:p>
            <a:pPr algn="just"/>
            <a:r>
              <a:rPr lang="en-MY" dirty="0" smtClean="0"/>
              <a:t>It describes the mechanical, electrical, functional and procedure means of the </a:t>
            </a:r>
            <a:r>
              <a:rPr lang="en-MY" dirty="0" smtClean="0">
                <a:solidFill>
                  <a:srgbClr val="FF0000"/>
                </a:solidFill>
              </a:rPr>
              <a:t>transmission media</a:t>
            </a:r>
            <a:r>
              <a:rPr lang="en-MY" dirty="0" smtClean="0"/>
              <a:t>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It concern about the </a:t>
            </a:r>
            <a:r>
              <a:rPr lang="en-MY" dirty="0" smtClean="0">
                <a:solidFill>
                  <a:srgbClr val="FF0000"/>
                </a:solidFill>
              </a:rPr>
              <a:t>bit transmission </a:t>
            </a:r>
            <a:r>
              <a:rPr lang="en-MY" dirty="0" smtClean="0"/>
              <a:t>to / from the network device.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>
                <a:sym typeface="Wingdings" panose="05000000000000000000" pitchFamily="2" charset="2"/>
              </a:rPr>
              <a:t>Sample protocol(s) involved: </a:t>
            </a:r>
            <a:r>
              <a:rPr lang="en-MY" i="1" dirty="0">
                <a:solidFill>
                  <a:srgbClr val="00B050"/>
                </a:solidFill>
                <a:sym typeface="Wingdings" panose="05000000000000000000" pitchFamily="2" charset="2"/>
              </a:rPr>
              <a:t>RS-232, </a:t>
            </a:r>
            <a:r>
              <a:rPr lang="en-US" i="1" dirty="0">
                <a:solidFill>
                  <a:srgbClr val="00B050"/>
                </a:solidFill>
                <a:sym typeface="Wingdings" panose="05000000000000000000" pitchFamily="2" charset="2"/>
              </a:rPr>
              <a:t>USB, Fiber Optic / Coax / Twisted Pair cable standards</a:t>
            </a:r>
            <a:endParaRPr lang="en-US" i="1" dirty="0">
              <a:solidFill>
                <a:srgbClr val="00B050"/>
              </a:solidFill>
            </a:endParaRPr>
          </a:p>
          <a:p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9tut.com/images/ccna_self_study/OSI/OSI_7_layers_fu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8763000" cy="640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Layered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Assists in protocol design </a:t>
            </a:r>
            <a:r>
              <a:rPr lang="en-US" dirty="0" smtClean="0"/>
              <a:t>as each layer has it own defined function and data to act upon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Allows products from different vendor to work together (</a:t>
            </a:r>
            <a:r>
              <a:rPr lang="en-US" dirty="0" smtClean="0">
                <a:solidFill>
                  <a:srgbClr val="FF0000"/>
                </a:solidFill>
              </a:rPr>
              <a:t>common model</a:t>
            </a:r>
            <a:r>
              <a:rPr lang="en-US" dirty="0" smtClean="0"/>
              <a:t> for network communication)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Layer independence</a:t>
            </a:r>
            <a:r>
              <a:rPr lang="en-US" dirty="0" smtClean="0"/>
              <a:t>. Changes in one layer will not affect much on others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Providing a common language </a:t>
            </a:r>
            <a:r>
              <a:rPr lang="en-US" dirty="0"/>
              <a:t>to describe networking functions and capabilities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2.3.3 Networking Models - </a:t>
            </a:r>
            <a:r>
              <a:rPr lang="en-US" i="1" dirty="0" smtClean="0">
                <a:solidFill>
                  <a:srgbClr val="00B050"/>
                </a:solidFill>
              </a:rPr>
              <a:t>TCP/IP model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85000" lnSpcReduction="20000"/>
          </a:bodyPr>
          <a:lstStyle/>
          <a:p>
            <a:pPr indent="-462280" algn="just"/>
            <a:r>
              <a:rPr lang="en-US" dirty="0" smtClean="0"/>
              <a:t>Shorter version of OSI. Developed by US DOD and is widely used by most networks (aka DOD model)</a:t>
            </a:r>
          </a:p>
          <a:p>
            <a:pPr algn="just"/>
            <a:endParaRPr lang="en-US" dirty="0"/>
          </a:p>
          <a:p>
            <a:pPr indent="-462280" algn="just"/>
            <a:r>
              <a:rPr lang="en-US" dirty="0" smtClean="0"/>
              <a:t>It builds as the foundation of 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Internet model is commonly referred to as the TCP/IP model.</a:t>
            </a:r>
          </a:p>
          <a:p>
            <a:pPr marL="109855" indent="0" algn="just">
              <a:buNone/>
            </a:pPr>
            <a:endParaRPr lang="en-US" dirty="0" smtClean="0"/>
          </a:p>
          <a:p>
            <a:pPr indent="-462280" algn="just"/>
            <a:r>
              <a:rPr lang="en-US" dirty="0" smtClean="0"/>
              <a:t>It consists of </a:t>
            </a:r>
            <a:r>
              <a:rPr lang="en-US" dirty="0" smtClean="0">
                <a:solidFill>
                  <a:srgbClr val="FF0000"/>
                </a:solidFill>
              </a:rPr>
              <a:t>4 layers </a:t>
            </a:r>
            <a:r>
              <a:rPr lang="en-US" dirty="0" smtClean="0"/>
              <a:t>instead of seven:</a:t>
            </a:r>
          </a:p>
          <a:p>
            <a:pPr algn="just"/>
            <a:endParaRPr lang="en-US" dirty="0" smtClean="0"/>
          </a:p>
          <a:p>
            <a:pPr marL="411480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L4</a:t>
            </a:r>
            <a:r>
              <a:rPr lang="en-US" dirty="0" smtClean="0">
                <a:solidFill>
                  <a:srgbClr val="00B0F0"/>
                </a:solidFill>
              </a:rPr>
              <a:t> 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</a:p>
          <a:p>
            <a:pPr marL="41148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L3</a:t>
            </a:r>
            <a:r>
              <a:rPr lang="en-US" dirty="0" smtClean="0">
                <a:solidFill>
                  <a:srgbClr val="00B050"/>
                </a:solidFill>
              </a:rPr>
              <a:t> TRANSPORT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</a:p>
          <a:p>
            <a:pPr marL="41148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L2</a:t>
            </a:r>
            <a:r>
              <a:rPr lang="en-US" dirty="0" smtClean="0">
                <a:solidFill>
                  <a:srgbClr val="FFC000"/>
                </a:solidFill>
              </a:rPr>
              <a:t> NETWORK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</a:p>
          <a:p>
            <a:pPr marL="41148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L1</a:t>
            </a:r>
            <a:r>
              <a:rPr lang="en-US" dirty="0" smtClean="0">
                <a:solidFill>
                  <a:srgbClr val="7030A0"/>
                </a:solidFill>
              </a:rPr>
              <a:t> NETWORK ACCESS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  <a:p>
            <a:pPr marL="411480" lvl="1" indent="0" algn="just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2.bp.blogspot.com/-YAXxMzovtJY/TddbzZ26vBI/AAAAAAAAECM/17kqnUulnRc/s320/OSI-TCP-Compari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6080159" cy="5029200"/>
          </a:xfrm>
          <a:prstGeom prst="rect">
            <a:avLst/>
          </a:prstGeom>
          <a:noFill/>
        </p:spPr>
      </p:pic>
      <p:sp>
        <p:nvSpPr>
          <p:cNvPr id="5" name="Left Brace 4"/>
          <p:cNvSpPr/>
          <p:nvPr/>
        </p:nvSpPr>
        <p:spPr>
          <a:xfrm>
            <a:off x="1066800" y="1524000"/>
            <a:ext cx="457200" cy="1828800"/>
          </a:xfrm>
          <a:prstGeom prst="leftBrace">
            <a:avLst>
              <a:gd name="adj1" fmla="val 8333"/>
              <a:gd name="adj2" fmla="val 5067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066800" y="3429000"/>
            <a:ext cx="457200" cy="2362200"/>
          </a:xfrm>
          <a:prstGeom prst="leftBrace">
            <a:avLst>
              <a:gd name="adj1" fmla="val 8333"/>
              <a:gd name="adj2" fmla="val 5067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209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Upper </a:t>
            </a:r>
          </a:p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2672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Lower</a:t>
            </a:r>
          </a:p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omepages.uel.ac.uk/u0306091/TCP_IP9.gif"/>
          <p:cNvPicPr>
            <a:picLocks noChangeAspect="1" noChangeArrowheads="1"/>
          </p:cNvPicPr>
          <p:nvPr/>
        </p:nvPicPr>
        <p:blipFill>
          <a:blip r:embed="rId2"/>
          <a:srcRect r="37931"/>
          <a:stretch>
            <a:fillRect/>
          </a:stretch>
        </p:blipFill>
        <p:spPr bwMode="auto">
          <a:xfrm>
            <a:off x="990600" y="1371600"/>
            <a:ext cx="7010400" cy="5029200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1066800" y="2971800"/>
            <a:ext cx="7086600" cy="1295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://1.bp.blogspot.com/_KjNkTh3VA1Y/S-a6uXef7uI/AAAAAAAAATI/rKGzXLjiRQQ/s320/tcp-ip-encapsulatio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53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2.3.4 OSI vs 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462280" algn="just"/>
            <a:r>
              <a:rPr lang="en-MY" dirty="0" smtClean="0"/>
              <a:t>The OSI is a </a:t>
            </a:r>
            <a:r>
              <a:rPr lang="en-MY" dirty="0" smtClean="0">
                <a:solidFill>
                  <a:srgbClr val="FF0000"/>
                </a:solidFill>
              </a:rPr>
              <a:t>conceptual (theoretical) model</a:t>
            </a:r>
            <a:r>
              <a:rPr lang="en-MY" dirty="0" smtClean="0"/>
              <a:t>, while TCP/IP is just an </a:t>
            </a:r>
            <a:r>
              <a:rPr lang="en-MY" dirty="0" smtClean="0">
                <a:solidFill>
                  <a:srgbClr val="FF0000"/>
                </a:solidFill>
              </a:rPr>
              <a:t>implementation of the OSI</a:t>
            </a:r>
          </a:p>
          <a:p>
            <a:pPr indent="-462280" algn="just"/>
            <a:endParaRPr lang="en-MY" dirty="0" smtClean="0">
              <a:solidFill>
                <a:srgbClr val="FF0000"/>
              </a:solidFill>
            </a:endParaRPr>
          </a:p>
          <a:p>
            <a:pPr indent="-462280" algn="just"/>
            <a:r>
              <a:rPr lang="en-MY" dirty="0" smtClean="0"/>
              <a:t>The OSI model </a:t>
            </a:r>
            <a:r>
              <a:rPr lang="en-MY" dirty="0" smtClean="0">
                <a:solidFill>
                  <a:srgbClr val="FF0000"/>
                </a:solidFill>
              </a:rPr>
              <a:t>clearly distinguishes </a:t>
            </a:r>
            <a:r>
              <a:rPr lang="en-MY" dirty="0" smtClean="0"/>
              <a:t>between services and protocols but TCP/IP does not</a:t>
            </a:r>
          </a:p>
          <a:p>
            <a:pPr indent="-462280" algn="just"/>
            <a:endParaRPr lang="en-MY" dirty="0" smtClean="0"/>
          </a:p>
          <a:p>
            <a:pPr indent="-462280" algn="just"/>
            <a:r>
              <a:rPr lang="en-MY" dirty="0" smtClean="0"/>
              <a:t>The OSI model has </a:t>
            </a:r>
            <a:r>
              <a:rPr lang="en-MY" dirty="0" smtClean="0">
                <a:solidFill>
                  <a:srgbClr val="FF0000"/>
                </a:solidFill>
              </a:rPr>
              <a:t>7 layers </a:t>
            </a:r>
            <a:r>
              <a:rPr lang="en-MY" dirty="0" smtClean="0"/>
              <a:t>but TCP/IP model has only </a:t>
            </a:r>
            <a:r>
              <a:rPr lang="en-MY" dirty="0" smtClean="0">
                <a:solidFill>
                  <a:srgbClr val="FF0000"/>
                </a:solidFill>
              </a:rPr>
              <a:t>4 layers </a:t>
            </a:r>
          </a:p>
          <a:p>
            <a:pPr indent="-462280" algn="just"/>
            <a:endParaRPr lang="en-MY" dirty="0" smtClean="0">
              <a:solidFill>
                <a:srgbClr val="FF0000"/>
              </a:solidFill>
            </a:endParaRPr>
          </a:p>
          <a:p>
            <a:pPr indent="-462280" algn="just"/>
            <a:r>
              <a:rPr lang="en-MY" dirty="0" smtClean="0"/>
              <a:t>In OSI model, the protocols came after the model</a:t>
            </a:r>
            <a:endParaRPr lang="en-MY" dirty="0"/>
          </a:p>
          <a:p>
            <a:pPr indent="-462280" algn="just"/>
            <a:endParaRPr lang="en-MY" dirty="0" smtClean="0"/>
          </a:p>
          <a:p>
            <a:pPr indent="-462280" algn="just"/>
            <a:r>
              <a:rPr lang="en-MY" dirty="0" smtClean="0"/>
              <a:t>In TCP/TP model, the protocols came first, and the model was really just a description of the existing protocols. </a:t>
            </a:r>
            <a:br>
              <a:rPr lang="en-MY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2.4 Data Encapsulation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62280" algn="just"/>
            <a:r>
              <a:rPr lang="en-US" dirty="0"/>
              <a:t>As application data is </a:t>
            </a:r>
            <a:r>
              <a:rPr lang="en-US" dirty="0">
                <a:solidFill>
                  <a:srgbClr val="FF0000"/>
                </a:solidFill>
              </a:rPr>
              <a:t>passed down</a:t>
            </a:r>
            <a:r>
              <a:rPr lang="en-US" dirty="0"/>
              <a:t> </a:t>
            </a:r>
            <a:r>
              <a:rPr lang="en-US" dirty="0" smtClean="0"/>
              <a:t>network layers, </a:t>
            </a:r>
            <a:r>
              <a:rPr lang="en-US" dirty="0"/>
              <a:t>various protocol information </a:t>
            </a:r>
            <a:r>
              <a:rPr lang="en-US" dirty="0" smtClean="0"/>
              <a:t>is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at each level. </a:t>
            </a:r>
            <a:endParaRPr lang="en-US" dirty="0" smtClean="0"/>
          </a:p>
          <a:p>
            <a:pPr indent="-462280" algn="just"/>
            <a:endParaRPr lang="en-US" dirty="0"/>
          </a:p>
          <a:p>
            <a:pPr indent="-462280" algn="just"/>
            <a:r>
              <a:rPr lang="en-US" dirty="0" smtClean="0"/>
              <a:t>When application data is </a:t>
            </a:r>
            <a:r>
              <a:rPr lang="en-US" dirty="0" smtClean="0">
                <a:solidFill>
                  <a:srgbClr val="FF0000"/>
                </a:solidFill>
              </a:rPr>
              <a:t>passed up</a:t>
            </a:r>
            <a:r>
              <a:rPr lang="en-US" dirty="0" smtClean="0"/>
              <a:t> the network layers, the protocol information is </a:t>
            </a:r>
            <a:r>
              <a:rPr lang="en-US" dirty="0" smtClean="0">
                <a:solidFill>
                  <a:srgbClr val="FF0000"/>
                </a:solidFill>
              </a:rPr>
              <a:t>removed</a:t>
            </a:r>
            <a:r>
              <a:rPr lang="en-US" dirty="0" smtClean="0"/>
              <a:t> at each level. </a:t>
            </a:r>
            <a:endParaRPr lang="en-MY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24"/>
            <a:ext cx="8229600" cy="4959275"/>
          </a:xfrm>
        </p:spPr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/>
              <a:t>Before communicating with one another, individuals must use </a:t>
            </a:r>
            <a:r>
              <a:rPr lang="en-US" dirty="0">
                <a:solidFill>
                  <a:srgbClr val="FF0000"/>
                </a:solidFill>
              </a:rPr>
              <a:t>established rules or agreements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 govern the </a:t>
            </a:r>
            <a:r>
              <a:rPr lang="en-US" dirty="0" smtClean="0">
                <a:solidFill>
                  <a:srgbClr val="FF0000"/>
                </a:solidFill>
              </a:rPr>
              <a:t>conversation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Protocols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indent="-462280" algn="just"/>
            <a:r>
              <a:rPr lang="en-US" dirty="0" smtClean="0"/>
              <a:t>The protocols will define the </a:t>
            </a:r>
            <a:r>
              <a:rPr lang="en-US" dirty="0"/>
              <a:t>following </a:t>
            </a:r>
            <a:r>
              <a:rPr lang="en-US" dirty="0" smtClean="0"/>
              <a:t>areas:</a:t>
            </a:r>
          </a:p>
          <a:p>
            <a:pPr lvl="1" indent="-339725" algn="just"/>
            <a:r>
              <a:rPr lang="en-US" i="1" dirty="0">
                <a:solidFill>
                  <a:srgbClr val="00B050"/>
                </a:solidFill>
              </a:rPr>
              <a:t>S</a:t>
            </a:r>
            <a:r>
              <a:rPr lang="en-US" i="1" dirty="0" smtClean="0">
                <a:solidFill>
                  <a:srgbClr val="00B050"/>
                </a:solidFill>
              </a:rPr>
              <a:t>ender and Receiver</a:t>
            </a:r>
          </a:p>
          <a:p>
            <a:pPr lvl="1" indent="-339725" algn="just"/>
            <a:r>
              <a:rPr lang="en-US" i="1" dirty="0">
                <a:solidFill>
                  <a:srgbClr val="00B050"/>
                </a:solidFill>
                <a:sym typeface="+mn-ea"/>
              </a:rPr>
              <a:t>Message </a:t>
            </a:r>
            <a:r>
              <a:rPr lang="en-US" i="1" dirty="0" smtClean="0">
                <a:solidFill>
                  <a:srgbClr val="00B050"/>
                </a:solidFill>
                <a:sym typeface="+mn-ea"/>
              </a:rPr>
              <a:t>Encapsulation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 indent="-339725" algn="just"/>
            <a:r>
              <a:rPr lang="en-US" i="1" dirty="0" smtClean="0">
                <a:solidFill>
                  <a:srgbClr val="00B050"/>
                </a:solidFill>
              </a:rPr>
              <a:t>Message Encoding</a:t>
            </a:r>
          </a:p>
          <a:p>
            <a:pPr lvl="1" indent="-339725" algn="just"/>
            <a:r>
              <a:rPr lang="en-US" i="1" dirty="0" smtClean="0">
                <a:solidFill>
                  <a:srgbClr val="00B050"/>
                </a:solidFill>
              </a:rPr>
              <a:t>Message Delivery Options</a:t>
            </a:r>
          </a:p>
          <a:p>
            <a:pPr lvl="1" indent="-339725" algn="just"/>
            <a:r>
              <a:rPr lang="en-US" i="1" dirty="0" smtClean="0">
                <a:solidFill>
                  <a:srgbClr val="00B050"/>
                </a:solidFill>
              </a:rPr>
              <a:t>Message Timing</a:t>
            </a:r>
          </a:p>
          <a:p>
            <a:pPr lvl="1" indent="-339725" algn="just"/>
            <a:r>
              <a:rPr lang="en-US" i="1" dirty="0" smtClean="0">
                <a:solidFill>
                  <a:srgbClr val="00B050"/>
                </a:solidFill>
              </a:rPr>
              <a:t>Message Size</a:t>
            </a:r>
          </a:p>
          <a:p>
            <a:pPr lvl="1" indent="-339725" algn="just"/>
            <a:endParaRPr lang="en-US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/ De-encapsulation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462280" algn="just"/>
            <a:r>
              <a:rPr lang="en-MY" i="1" dirty="0" smtClean="0">
                <a:solidFill>
                  <a:srgbClr val="00B050"/>
                </a:solidFill>
              </a:rPr>
              <a:t>Encapsulation</a:t>
            </a:r>
            <a:r>
              <a:rPr lang="en-MY" dirty="0" smtClean="0"/>
              <a:t> </a:t>
            </a:r>
          </a:p>
          <a:p>
            <a:pPr marL="770890" lvl="2" indent="-462280" algn="just">
              <a:buFont typeface="Wingdings" panose="05000000000000000000" pitchFamily="2" charset="2"/>
              <a:buChar char="Ø"/>
            </a:pPr>
            <a:r>
              <a:rPr lang="en-MY" dirty="0" smtClean="0">
                <a:solidFill>
                  <a:schemeClr val="tx1"/>
                </a:solidFill>
              </a:rPr>
              <a:t>computer adds </a:t>
            </a:r>
            <a:r>
              <a:rPr lang="en-MY" dirty="0" smtClean="0">
                <a:solidFill>
                  <a:srgbClr val="FF0000"/>
                </a:solidFill>
              </a:rPr>
              <a:t>networking headers (control information) and trailers </a:t>
            </a:r>
            <a:r>
              <a:rPr lang="en-MY" dirty="0" smtClean="0">
                <a:solidFill>
                  <a:schemeClr val="tx1"/>
                </a:solidFill>
              </a:rPr>
              <a:t>to data before transmitting</a:t>
            </a:r>
          </a:p>
          <a:p>
            <a:pPr indent="-462280" algn="just"/>
            <a:endParaRPr lang="en-MY" dirty="0" smtClean="0"/>
          </a:p>
          <a:p>
            <a:pPr indent="-462280" algn="just"/>
            <a:r>
              <a:rPr lang="en-MY" i="1" dirty="0" smtClean="0">
                <a:solidFill>
                  <a:srgbClr val="00B050"/>
                </a:solidFill>
              </a:rPr>
              <a:t>De-encapsulation</a:t>
            </a:r>
          </a:p>
          <a:p>
            <a:pPr marL="770890" lvl="2" indent="-462280" algn="just">
              <a:buFont typeface="Wingdings" panose="05000000000000000000" pitchFamily="2" charset="2"/>
              <a:buChar char="Ø"/>
            </a:pPr>
            <a:r>
              <a:rPr lang="en-MY" dirty="0" smtClean="0">
                <a:solidFill>
                  <a:schemeClr val="tx1"/>
                </a:solidFill>
              </a:rPr>
              <a:t>computer removes </a:t>
            </a:r>
            <a:r>
              <a:rPr lang="en-MY" dirty="0" smtClean="0">
                <a:solidFill>
                  <a:srgbClr val="FF0000"/>
                </a:solidFill>
              </a:rPr>
              <a:t>networking headers and trailers </a:t>
            </a:r>
          </a:p>
          <a:p>
            <a:pPr marL="462280" lvl="1" indent="-462280" algn="just"/>
            <a:endParaRPr lang="en-MY" dirty="0" smtClean="0">
              <a:solidFill>
                <a:srgbClr val="FF0000"/>
              </a:solidFill>
            </a:endParaRPr>
          </a:p>
          <a:p>
            <a:pPr indent="-462280" algn="just"/>
            <a:r>
              <a:rPr lang="en-MY" dirty="0" smtClean="0"/>
              <a:t>Encapsulation happens in the </a:t>
            </a:r>
            <a:r>
              <a:rPr lang="en-MY" i="1" dirty="0" smtClean="0"/>
              <a:t>sender side</a:t>
            </a:r>
            <a:r>
              <a:rPr lang="en-MY" dirty="0" smtClean="0"/>
              <a:t> while de-encapsulation happens in the </a:t>
            </a:r>
            <a:r>
              <a:rPr lang="en-MY" i="1" dirty="0" smtClean="0"/>
              <a:t>receiver side</a:t>
            </a:r>
          </a:p>
          <a:p>
            <a:pPr indent="-462280" algn="just"/>
            <a:endParaRPr lang="en-MY" i="1" dirty="0"/>
          </a:p>
          <a:p>
            <a:pPr indent="-462280" algn="just"/>
            <a:r>
              <a:rPr lang="en-MY" dirty="0"/>
              <a:t>Data with </a:t>
            </a:r>
            <a:r>
              <a:rPr lang="en-MY" dirty="0">
                <a:solidFill>
                  <a:srgbClr val="FF0000"/>
                </a:solidFill>
              </a:rPr>
              <a:t>header and trailer </a:t>
            </a:r>
            <a:r>
              <a:rPr lang="en-MY" dirty="0"/>
              <a:t>added is known as </a:t>
            </a:r>
            <a:r>
              <a:rPr lang="en-MY" i="1" dirty="0">
                <a:solidFill>
                  <a:srgbClr val="00B050"/>
                </a:solidFill>
              </a:rPr>
              <a:t>Protocol Data Unit (PDU)</a:t>
            </a:r>
          </a:p>
          <a:p>
            <a:pPr indent="-462280" algn="just"/>
            <a:endParaRPr lang="en-MY" i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ccna-routingswitching-ciscochamp.netai.net/web_images/encapsul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7315200" cy="5562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62200" y="609600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</a:rPr>
              <a:t>Protocol Data Unit (PDU)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Application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905000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Presentation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590800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Session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Transport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038600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Network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800600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Data Link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4864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Physical</a:t>
            </a:r>
            <a:endParaRPr lang="en-US" sz="11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TCP/IP model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6868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L7 – L5 PDU is generally know as </a:t>
            </a:r>
            <a:r>
              <a:rPr lang="en-US" i="1" dirty="0" smtClean="0">
                <a:solidFill>
                  <a:srgbClr val="00B050"/>
                </a:solidFill>
              </a:rPr>
              <a:t>Message / Data Stream</a:t>
            </a:r>
          </a:p>
          <a:p>
            <a:endParaRPr lang="en-US" dirty="0" smtClean="0"/>
          </a:p>
          <a:p>
            <a:r>
              <a:rPr lang="en-US" dirty="0" smtClean="0"/>
              <a:t>L4 PDU is known as </a:t>
            </a:r>
            <a:r>
              <a:rPr lang="en-US" i="1" dirty="0">
                <a:solidFill>
                  <a:srgbClr val="00B050"/>
                </a:solidFill>
              </a:rPr>
              <a:t>Segment (datagram)</a:t>
            </a:r>
          </a:p>
          <a:p>
            <a:pPr marL="109855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L3 PDU is known as </a:t>
            </a:r>
            <a:r>
              <a:rPr lang="en-US" i="1" dirty="0" smtClean="0">
                <a:solidFill>
                  <a:srgbClr val="00B050"/>
                </a:solidFill>
              </a:rPr>
              <a:t>Packet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L2 PDU is known as </a:t>
            </a:r>
            <a:r>
              <a:rPr lang="en-US" i="1" dirty="0" smtClean="0">
                <a:solidFill>
                  <a:srgbClr val="00B050"/>
                </a:solidFill>
              </a:rPr>
              <a:t>Frame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L1 PDU is know as </a:t>
            </a:r>
            <a:r>
              <a:rPr lang="en-US" i="1" dirty="0" smtClean="0">
                <a:solidFill>
                  <a:srgbClr val="00B050"/>
                </a:solidFill>
              </a:rPr>
              <a:t>Bit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Encapsulation in TCP/IP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205" indent="-514350" algn="just">
              <a:buAutoNum type="arabicPeriod"/>
            </a:pPr>
            <a:r>
              <a:rPr lang="en-MY" dirty="0" smtClean="0"/>
              <a:t>Application Layer creates </a:t>
            </a:r>
            <a:r>
              <a:rPr lang="en-MY" i="1" dirty="0">
                <a:solidFill>
                  <a:srgbClr val="00B050"/>
                </a:solidFill>
              </a:rPr>
              <a:t>D</a:t>
            </a:r>
            <a:r>
              <a:rPr lang="en-MY" i="1" dirty="0" smtClean="0">
                <a:solidFill>
                  <a:srgbClr val="00B050"/>
                </a:solidFill>
              </a:rPr>
              <a:t>ata </a:t>
            </a:r>
            <a:r>
              <a:rPr lang="en-MY" i="1" dirty="0">
                <a:solidFill>
                  <a:srgbClr val="00B050"/>
                </a:solidFill>
              </a:rPr>
              <a:t>S</a:t>
            </a:r>
            <a:r>
              <a:rPr lang="en-MY" i="1" dirty="0" smtClean="0">
                <a:solidFill>
                  <a:srgbClr val="00B050"/>
                </a:solidFill>
              </a:rPr>
              <a:t>tream</a:t>
            </a:r>
          </a:p>
          <a:p>
            <a:pPr marL="624205" indent="-514350" algn="just">
              <a:buAutoNum type="arabicPeriod"/>
            </a:pPr>
            <a:endParaRPr lang="en-MY" dirty="0" smtClean="0">
              <a:solidFill>
                <a:srgbClr val="FF0000"/>
              </a:solidFill>
            </a:endParaRPr>
          </a:p>
          <a:p>
            <a:pPr marL="624205" indent="-514350" algn="just">
              <a:buAutoNum type="arabicPeriod"/>
            </a:pPr>
            <a:r>
              <a:rPr lang="en-MY" dirty="0" smtClean="0"/>
              <a:t>Data stream is segmented and passed down to Transport Layer. </a:t>
            </a:r>
            <a:r>
              <a:rPr lang="en-MY" dirty="0" smtClean="0">
                <a:solidFill>
                  <a:srgbClr val="FF0000"/>
                </a:solidFill>
              </a:rPr>
              <a:t>Transport Header </a:t>
            </a:r>
            <a:r>
              <a:rPr lang="en-MY" dirty="0" smtClean="0"/>
              <a:t>is added to the data</a:t>
            </a:r>
            <a:r>
              <a:rPr lang="en-MY" dirty="0" smtClean="0">
                <a:sym typeface="Wingdings" panose="05000000000000000000" pitchFamily="2" charset="2"/>
              </a:rPr>
              <a:t> </a:t>
            </a:r>
            <a:r>
              <a:rPr lang="en-MY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Segment</a:t>
            </a:r>
          </a:p>
          <a:p>
            <a:pPr marL="624205" indent="-514350" algn="just">
              <a:buAutoNum type="arabicPeriod"/>
            </a:pPr>
            <a:endParaRPr lang="en-MY" i="1" dirty="0" smtClean="0">
              <a:solidFill>
                <a:srgbClr val="FF0000"/>
              </a:solidFill>
            </a:endParaRPr>
          </a:p>
          <a:p>
            <a:pPr marL="624205" indent="-514350" algn="just">
              <a:buAutoNum type="arabicPeriod"/>
            </a:pPr>
            <a:r>
              <a:rPr lang="en-MY" dirty="0" smtClean="0"/>
              <a:t>Segment is then passed down to Internet Layer.  </a:t>
            </a:r>
            <a:r>
              <a:rPr lang="en-MY" dirty="0" smtClean="0">
                <a:solidFill>
                  <a:srgbClr val="FF0000"/>
                </a:solidFill>
              </a:rPr>
              <a:t>Internet Header </a:t>
            </a:r>
            <a:r>
              <a:rPr lang="en-MY" dirty="0" smtClean="0"/>
              <a:t>(</a:t>
            </a:r>
            <a:r>
              <a:rPr lang="en-MY" dirty="0" err="1" smtClean="0"/>
              <a:t>eg</a:t>
            </a:r>
            <a:r>
              <a:rPr lang="en-MY" dirty="0" smtClean="0"/>
              <a:t>. logical address of source and destination) is added to the segment </a:t>
            </a:r>
            <a:r>
              <a:rPr lang="en-MY" dirty="0" smtClean="0">
                <a:sym typeface="Wingdings" panose="05000000000000000000" pitchFamily="2" charset="2"/>
              </a:rPr>
              <a:t> </a:t>
            </a:r>
            <a:r>
              <a:rPr lang="en-MY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Packet</a:t>
            </a:r>
            <a:endParaRPr lang="en-MY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205" indent="-514350" algn="just">
              <a:buAutoNum type="arabicPeriod" startAt="4"/>
            </a:pPr>
            <a:r>
              <a:rPr lang="en-US" dirty="0" smtClean="0"/>
              <a:t>Packet is then passed down to Network Access Layer.  </a:t>
            </a:r>
            <a:r>
              <a:rPr lang="en-US" dirty="0" smtClean="0">
                <a:solidFill>
                  <a:srgbClr val="FF0000"/>
                </a:solidFill>
              </a:rPr>
              <a:t>Network Header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physical address, MAC)  and </a:t>
            </a:r>
            <a:r>
              <a:rPr lang="en-US" dirty="0" smtClean="0">
                <a:solidFill>
                  <a:srgbClr val="FF0000"/>
                </a:solidFill>
              </a:rPr>
              <a:t>Network Trailer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FCS) are added to the packet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Frame</a:t>
            </a:r>
          </a:p>
          <a:p>
            <a:pPr marL="624205" indent="-514350" algn="just">
              <a:buAutoNum type="arabicPeriod" startAt="4"/>
            </a:pPr>
            <a:endParaRPr lang="en-US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624205" indent="-514350" algn="just">
              <a:buAutoNum type="arabicPeriod" startAt="4"/>
            </a:pPr>
            <a:r>
              <a:rPr lang="en-US" dirty="0" smtClean="0">
                <a:sym typeface="Wingdings" panose="05000000000000000000" pitchFamily="2" charset="2"/>
              </a:rPr>
              <a:t>Frame is then converted into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Bits</a:t>
            </a:r>
            <a:r>
              <a:rPr lang="en-US" dirty="0" smtClean="0">
                <a:sym typeface="Wingdings" panose="05000000000000000000" pitchFamily="2" charset="2"/>
              </a:rPr>
              <a:t> (“1” and “0”) to be transmitted over the 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4514" name="Picture 2" descr="Figure 6.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7924800" cy="5410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 l="13750" t="59375" r="42500" b="14844"/>
          <a:stretch>
            <a:fillRect/>
          </a:stretch>
        </p:blipFill>
        <p:spPr bwMode="auto">
          <a:xfrm>
            <a:off x="304800" y="12192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2.4.1 Addressing in Network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62280" algn="just"/>
            <a:r>
              <a:rPr lang="en-US" dirty="0" smtClean="0"/>
              <a:t>Network address </a:t>
            </a:r>
            <a:r>
              <a:rPr lang="en-MY" dirty="0" smtClean="0"/>
              <a:t>serves as a </a:t>
            </a:r>
            <a:r>
              <a:rPr lang="en-MY" dirty="0" smtClean="0">
                <a:solidFill>
                  <a:srgbClr val="FF0000"/>
                </a:solidFill>
              </a:rPr>
              <a:t>unique identifier </a:t>
            </a:r>
            <a:r>
              <a:rPr lang="en-MY" dirty="0" smtClean="0"/>
              <a:t>for a computer on a network. </a:t>
            </a:r>
          </a:p>
          <a:p>
            <a:pPr indent="-462280" algn="just"/>
            <a:endParaRPr lang="en-US" dirty="0" smtClean="0"/>
          </a:p>
          <a:p>
            <a:pPr indent="-462280" algn="just"/>
            <a:r>
              <a:rPr lang="en-US" dirty="0" smtClean="0"/>
              <a:t>For a data to be sent and received successfully, a </a:t>
            </a:r>
            <a:r>
              <a:rPr lang="en-US" dirty="0" smtClean="0">
                <a:solidFill>
                  <a:srgbClr val="FF0000"/>
                </a:solidFill>
              </a:rPr>
              <a:t>few types of address</a:t>
            </a:r>
            <a:r>
              <a:rPr lang="en-US" dirty="0" smtClean="0"/>
              <a:t> need to be included.</a:t>
            </a:r>
          </a:p>
          <a:p>
            <a:pPr indent="-462280" algn="just"/>
            <a:endParaRPr lang="en-US" dirty="0" smtClean="0"/>
          </a:p>
          <a:p>
            <a:pPr indent="-462280" algn="just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00B050"/>
                </a:solidFill>
              </a:rPr>
              <a:t>MAC address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IP address</a:t>
            </a:r>
            <a:r>
              <a:rPr lang="en-US" i="1" dirty="0" smtClean="0"/>
              <a:t>,  </a:t>
            </a:r>
            <a:r>
              <a:rPr lang="en-US" i="1" dirty="0" smtClean="0">
                <a:solidFill>
                  <a:srgbClr val="00B050"/>
                </a:solidFill>
              </a:rPr>
              <a:t>Port number</a:t>
            </a:r>
          </a:p>
          <a:p>
            <a:pPr indent="-462280"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" y="691773"/>
            <a:ext cx="8229600" cy="1066800"/>
          </a:xfrm>
        </p:spPr>
        <p:txBody>
          <a:bodyPr/>
          <a:lstStyle/>
          <a:p>
            <a:r>
              <a:rPr lang="en-US" i="1" dirty="0" smtClean="0"/>
              <a:t>MAC address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10" y="1600200"/>
            <a:ext cx="8255598" cy="3962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Media Access Control address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An unique </a:t>
            </a:r>
            <a:r>
              <a:rPr lang="en-US" dirty="0" smtClean="0">
                <a:solidFill>
                  <a:srgbClr val="FF0000"/>
                </a:solidFill>
              </a:rPr>
              <a:t>48-bit/64-bit physical address</a:t>
            </a:r>
            <a:r>
              <a:rPr lang="en-US" dirty="0" smtClean="0"/>
              <a:t> associated with a NIC (hardcoded)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Aka </a:t>
            </a:r>
            <a:r>
              <a:rPr lang="en-US" dirty="0" smtClean="0">
                <a:solidFill>
                  <a:srgbClr val="FF0000"/>
                </a:solidFill>
              </a:rPr>
              <a:t>hardware address or physical address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Is used to identify a </a:t>
            </a:r>
            <a:r>
              <a:rPr lang="en-US" dirty="0" smtClean="0">
                <a:solidFill>
                  <a:srgbClr val="FF0000"/>
                </a:solidFill>
              </a:rPr>
              <a:t>host within a network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Expressed in Hex format. </a:t>
            </a:r>
            <a:r>
              <a:rPr lang="en-US" i="1" dirty="0" err="1" smtClean="0"/>
              <a:t>Eg</a:t>
            </a:r>
            <a:r>
              <a:rPr lang="en-US" i="1" dirty="0" smtClean="0"/>
              <a:t>. 01-23-45-67-89-AB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MAC address is needed by </a:t>
            </a:r>
            <a:r>
              <a:rPr lang="en-US" dirty="0" smtClean="0">
                <a:solidFill>
                  <a:srgbClr val="FF0000"/>
                </a:solidFill>
              </a:rPr>
              <a:t>Data Link Layer </a:t>
            </a:r>
            <a:r>
              <a:rPr lang="en-US" dirty="0" smtClean="0"/>
              <a:t>to move the data to the </a:t>
            </a:r>
            <a:r>
              <a:rPr lang="en-US" dirty="0" smtClean="0">
                <a:solidFill>
                  <a:srgbClr val="FF0000"/>
                </a:solidFill>
              </a:rPr>
              <a:t>correct end device within a network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address is included in </a:t>
            </a:r>
            <a:r>
              <a:rPr lang="en-US" dirty="0" smtClean="0">
                <a:solidFill>
                  <a:srgbClr val="FF0000"/>
                </a:solidFill>
              </a:rPr>
              <a:t>L2 Frame header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562600"/>
            <a:ext cx="8153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057400" y="5981700"/>
            <a:ext cx="1447800" cy="723900"/>
          </a:xfrm>
          <a:prstGeom prst="rect">
            <a:avLst/>
          </a:prstGeom>
          <a:solidFill>
            <a:srgbClr val="92D050">
              <a:alpha val="16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744533">
            <a:off x="4811539" y="1371206"/>
            <a:ext cx="241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Similar to your IC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38600" y="3675888"/>
            <a:ext cx="914400" cy="685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09883" y="3675888"/>
            <a:ext cx="914400" cy="685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IP address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971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Logical  address </a:t>
            </a:r>
            <a:r>
              <a:rPr lang="en-US" dirty="0" smtClean="0"/>
              <a:t>of a host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Is used to identify a </a:t>
            </a:r>
            <a:r>
              <a:rPr lang="en-US" dirty="0" smtClean="0">
                <a:solidFill>
                  <a:srgbClr val="FF0000"/>
                </a:solidFill>
              </a:rPr>
              <a:t>host in other networks. (which network you are in?)  </a:t>
            </a:r>
            <a:r>
              <a:rPr lang="en-US" dirty="0" err="1" smtClean="0"/>
              <a:t>Eg</a:t>
            </a:r>
            <a:r>
              <a:rPr lang="en-US" dirty="0" smtClean="0"/>
              <a:t>. 198.162.1.1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IP address is needed by </a:t>
            </a:r>
            <a:r>
              <a:rPr lang="en-US" dirty="0" smtClean="0">
                <a:solidFill>
                  <a:srgbClr val="FF0000"/>
                </a:solidFill>
              </a:rPr>
              <a:t>Network Layer </a:t>
            </a:r>
            <a:r>
              <a:rPr lang="en-US" dirty="0" smtClean="0"/>
              <a:t>to move the data to the </a:t>
            </a:r>
            <a:r>
              <a:rPr lang="en-US" dirty="0" smtClean="0">
                <a:solidFill>
                  <a:srgbClr val="FF0000"/>
                </a:solidFill>
              </a:rPr>
              <a:t>correct end device across networks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address is included in </a:t>
            </a:r>
            <a:r>
              <a:rPr lang="en-US" dirty="0" smtClean="0">
                <a:solidFill>
                  <a:srgbClr val="FF0000"/>
                </a:solidFill>
              </a:rPr>
              <a:t>L3 Packet header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257800"/>
            <a:ext cx="8153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43886" y="5606854"/>
            <a:ext cx="1447800" cy="876300"/>
          </a:xfrm>
          <a:prstGeom prst="rect">
            <a:avLst/>
          </a:prstGeom>
          <a:solidFill>
            <a:schemeClr val="accent3">
              <a:lumMod val="40000"/>
              <a:lumOff val="60000"/>
              <a:alpha val="16000"/>
            </a:schemeClr>
          </a:solidFill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744533">
            <a:off x="4876800" y="167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Similar to your home address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i="1" dirty="0" smtClean="0"/>
              <a:t>Message Encapsulation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9824"/>
            <a:ext cx="8229600" cy="4325112"/>
          </a:xfrm>
        </p:spPr>
        <p:txBody>
          <a:bodyPr/>
          <a:lstStyle/>
          <a:p>
            <a:pPr indent="-462280" algn="just"/>
            <a:r>
              <a:rPr lang="en-US" dirty="0"/>
              <a:t>When a message is sent from source to destination, it must use a </a:t>
            </a:r>
            <a:r>
              <a:rPr lang="en-US" dirty="0">
                <a:solidFill>
                  <a:srgbClr val="FF0000"/>
                </a:solidFill>
              </a:rPr>
              <a:t>specific format or structure.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-462280" algn="just"/>
            <a:r>
              <a:rPr lang="en-US" dirty="0"/>
              <a:t>Messages that are not correctly formatted are not successfully delivered to or processed by the destination host.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953000"/>
            <a:ext cx="7785899" cy="1585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computer on the network has </a:t>
            </a:r>
            <a:r>
              <a:rPr lang="en-US" dirty="0" smtClean="0">
                <a:solidFill>
                  <a:srgbClr val="FF0000"/>
                </a:solidFill>
              </a:rPr>
              <a:t>both IP address and MAC address </a:t>
            </a:r>
            <a:r>
              <a:rPr lang="en-US" dirty="0" smtClean="0"/>
              <a:t>assigned to it.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They are used to determine the source and destination of the message.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Port number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008376"/>
          </a:xfrm>
        </p:spPr>
        <p:txBody>
          <a:bodyPr>
            <a:normAutofit fontScale="77500" lnSpcReduction="20000"/>
          </a:bodyPr>
          <a:lstStyle/>
          <a:p>
            <a:pPr indent="-462280" algn="just"/>
            <a:r>
              <a:rPr lang="en-MY" dirty="0" smtClean="0"/>
              <a:t>There are many applications running on a host computer</a:t>
            </a:r>
          </a:p>
          <a:p>
            <a:pPr indent="-462280" algn="just"/>
            <a:endParaRPr lang="en-MY" dirty="0" smtClean="0"/>
          </a:p>
          <a:p>
            <a:pPr indent="-462280" algn="just"/>
            <a:r>
              <a:rPr lang="en-MY" dirty="0" smtClean="0"/>
              <a:t>Each </a:t>
            </a:r>
            <a:r>
              <a:rPr lang="en-MY" dirty="0" smtClean="0">
                <a:solidFill>
                  <a:srgbClr val="FF0000"/>
                </a:solidFill>
              </a:rPr>
              <a:t>application</a:t>
            </a:r>
            <a:r>
              <a:rPr lang="en-MY" dirty="0" smtClean="0"/>
              <a:t> runs on a port, </a:t>
            </a:r>
            <a:r>
              <a:rPr lang="en-MY" dirty="0" err="1" smtClean="0"/>
              <a:t>eg</a:t>
            </a:r>
            <a:r>
              <a:rPr lang="en-MY" dirty="0" smtClean="0"/>
              <a:t>. </a:t>
            </a:r>
            <a:r>
              <a:rPr lang="en-MY" i="1" dirty="0" smtClean="0"/>
              <a:t>FTP – 21, HTTP – 80 </a:t>
            </a:r>
          </a:p>
          <a:p>
            <a:pPr indent="-462280" algn="just"/>
            <a:endParaRPr lang="en-MY" dirty="0" smtClean="0"/>
          </a:p>
          <a:p>
            <a:pPr indent="-462280" algn="just"/>
            <a:r>
              <a:rPr lang="en-US" dirty="0" smtClean="0"/>
              <a:t>Port number is needed by the </a:t>
            </a:r>
            <a:r>
              <a:rPr lang="en-US" dirty="0" smtClean="0">
                <a:solidFill>
                  <a:srgbClr val="FF0000"/>
                </a:solidFill>
              </a:rPr>
              <a:t>Transport Layer </a:t>
            </a:r>
            <a:r>
              <a:rPr lang="en-US" dirty="0" smtClean="0"/>
              <a:t>to move the data to the </a:t>
            </a:r>
            <a:r>
              <a:rPr lang="en-US" dirty="0" smtClean="0">
                <a:solidFill>
                  <a:srgbClr val="FF0000"/>
                </a:solidFill>
              </a:rPr>
              <a:t>correct application</a:t>
            </a:r>
          </a:p>
          <a:p>
            <a:pPr indent="-462280" algn="just"/>
            <a:endParaRPr lang="en-US" dirty="0" smtClean="0"/>
          </a:p>
          <a:p>
            <a:pPr indent="-462280" algn="just"/>
            <a:r>
              <a:rPr lang="en-US" dirty="0" smtClean="0"/>
              <a:t>The address is included in </a:t>
            </a:r>
            <a:r>
              <a:rPr lang="en-US" dirty="0" smtClean="0">
                <a:solidFill>
                  <a:srgbClr val="FF0000"/>
                </a:solidFill>
              </a:rPr>
              <a:t>L4 Segment header</a:t>
            </a:r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257800"/>
            <a:ext cx="8153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5582529"/>
            <a:ext cx="1447800" cy="876300"/>
          </a:xfrm>
          <a:prstGeom prst="rect">
            <a:avLst/>
          </a:prstGeom>
          <a:solidFill>
            <a:schemeClr val="accent4">
              <a:lumMod val="40000"/>
              <a:lumOff val="60000"/>
              <a:alpha val="16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4396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anose="020B0604020202020204" pitchFamily="34" charset="0"/>
              </a:rPr>
              <a:t>Accessing device on a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Local Network</a:t>
            </a:r>
            <a:r>
              <a:rPr lang="en-US" dirty="0" smtClean="0">
                <a:latin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</a:rPr>
              <a:t>Communicating </a:t>
            </a:r>
            <a:r>
              <a:rPr lang="en-US" sz="2800" dirty="0">
                <a:latin typeface="Arial" panose="020B0604020202020204" pitchFamily="34" charset="0"/>
              </a:rPr>
              <a:t>with Device / Same Network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19336"/>
            <a:ext cx="29507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PC1 and FTP Server are </a:t>
            </a:r>
          </a:p>
          <a:p>
            <a:r>
              <a:rPr lang="en-US" b="0" dirty="0" smtClean="0"/>
              <a:t>in the same network</a:t>
            </a:r>
            <a:endParaRPr lang="en-MY" b="0" dirty="0"/>
          </a:p>
        </p:txBody>
      </p:sp>
      <p:sp>
        <p:nvSpPr>
          <p:cNvPr id="9" name="Oval 8"/>
          <p:cNvSpPr/>
          <p:nvPr/>
        </p:nvSpPr>
        <p:spPr>
          <a:xfrm>
            <a:off x="2207570" y="5351019"/>
            <a:ext cx="990600" cy="9207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2667000"/>
            <a:ext cx="2057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75555" y="2667000"/>
            <a:ext cx="2057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" y="4495800"/>
            <a:ext cx="1223223" cy="10434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86200"/>
            <a:ext cx="3352800" cy="28956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8322" y="2667000"/>
            <a:ext cx="3333078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8" grpId="0" animBg="1"/>
      <p:bldP spid="11" grpId="0" animBg="1"/>
      <p:bldP spid="3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177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panose="020B0604020202020204" pitchFamily="34" charset="0"/>
              </a:rPr>
              <a:t>Accessing </a:t>
            </a:r>
            <a:r>
              <a:rPr lang="en-US" sz="1800" dirty="0" smtClean="0">
                <a:latin typeface="Arial" panose="020B0604020202020204" pitchFamily="34" charset="0"/>
              </a:rPr>
              <a:t>device on a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Remote Network</a:t>
            </a:r>
            <a:b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</a:rPr>
              <a:t>Communicating </a:t>
            </a:r>
            <a:r>
              <a:rPr lang="en-US" sz="2800" dirty="0">
                <a:latin typeface="Arial" panose="020B0604020202020204" pitchFamily="34" charset="0"/>
              </a:rPr>
              <a:t>Device / Remote Network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6802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" y="1752600"/>
            <a:ext cx="8435962" cy="453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334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2894" y="5257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61339" y="2590800"/>
            <a:ext cx="1953661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06932" y="2590800"/>
            <a:ext cx="1989268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539" y="4419600"/>
            <a:ext cx="1223223" cy="10434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2339" y="3810000"/>
            <a:ext cx="3325261" cy="28956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599" y="2590800"/>
            <a:ext cx="3151739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15200" y="4577328"/>
            <a:ext cx="990600" cy="9207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6932" y="3810000"/>
            <a:ext cx="3117934" cy="28956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494" y="4448287"/>
            <a:ext cx="882039" cy="797859"/>
          </a:xfrm>
          <a:prstGeom prst="ellipse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Rules of Communications 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Network Protocols and Standards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Protocols Suites 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Data Encapsulation</a:t>
            </a:r>
            <a:endParaRPr lang="en-GB" dirty="0"/>
          </a:p>
          <a:p>
            <a:pPr marL="109855" lvl="0" indent="0">
              <a:buNone/>
            </a:pPr>
            <a:endParaRPr lang="en-GB" dirty="0"/>
          </a:p>
          <a:p>
            <a:pPr marL="109855" lv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Message Encoding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62280" algn="just"/>
            <a:r>
              <a:rPr lang="en-US" dirty="0"/>
              <a:t>Encoding is the process of </a:t>
            </a:r>
            <a:r>
              <a:rPr lang="en-US" dirty="0">
                <a:solidFill>
                  <a:srgbClr val="FF0000"/>
                </a:solidFill>
              </a:rPr>
              <a:t>converting information into another acceptable form, for transmission</a:t>
            </a:r>
            <a:r>
              <a:rPr lang="en-US" dirty="0"/>
              <a:t>. Decoding reverses this process in order to interpret the information</a:t>
            </a:r>
            <a:r>
              <a:rPr lang="en-US" dirty="0" smtClean="0"/>
              <a:t>.</a:t>
            </a:r>
          </a:p>
          <a:p>
            <a:pPr indent="-462280" algn="just"/>
            <a:endParaRPr lang="en-US" dirty="0"/>
          </a:p>
          <a:p>
            <a:pPr indent="-462280" algn="just"/>
            <a:r>
              <a:rPr lang="en-US" dirty="0" smtClean="0"/>
              <a:t>Messages </a:t>
            </a:r>
            <a:r>
              <a:rPr lang="en-US" dirty="0"/>
              <a:t>sent across the network </a:t>
            </a:r>
            <a:r>
              <a:rPr lang="en-US" dirty="0" smtClean="0"/>
              <a:t>are first converted into bits. The bits are then encoded </a:t>
            </a:r>
            <a:r>
              <a:rPr lang="en-US" dirty="0"/>
              <a:t>into </a:t>
            </a:r>
            <a:r>
              <a:rPr lang="en-US" dirty="0" smtClean="0"/>
              <a:t>a </a:t>
            </a:r>
            <a:r>
              <a:rPr lang="en-MY" dirty="0">
                <a:solidFill>
                  <a:srgbClr val="FF0000"/>
                </a:solidFill>
                <a:cs typeface="Times New Roman" panose="02020603050405020304" pitchFamily="18" charset="0"/>
              </a:rPr>
              <a:t>specific recognisable pattern </a:t>
            </a:r>
            <a:r>
              <a:rPr lang="en-MY" dirty="0" smtClean="0">
                <a:cs typeface="Times New Roman" panose="02020603050405020304" pitchFamily="18" charset="0"/>
              </a:rPr>
              <a:t>before </a:t>
            </a:r>
            <a:r>
              <a:rPr lang="en-MY" dirty="0">
                <a:cs typeface="Times New Roman" panose="02020603050405020304" pitchFamily="18" charset="0"/>
              </a:rPr>
              <a:t>placing onto </a:t>
            </a:r>
            <a:r>
              <a:rPr lang="en-MY" dirty="0" smtClean="0">
                <a:cs typeface="Times New Roman" panose="02020603050405020304" pitchFamily="18" charset="0"/>
              </a:rPr>
              <a:t>media.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4" name="Picture 4" descr="signal04.jpg"/>
          <p:cNvPicPr>
            <a:picLocks noChangeAspect="1"/>
          </p:cNvPicPr>
          <p:nvPr/>
        </p:nvPicPr>
        <p:blipFill>
          <a:blip r:embed="rId3" cstate="print"/>
          <a:srcRect l="909" t="57768" r="909" b="1532"/>
          <a:stretch>
            <a:fillRect/>
          </a:stretch>
        </p:blipFill>
        <p:spPr bwMode="auto">
          <a:xfrm>
            <a:off x="304800" y="2362200"/>
            <a:ext cx="8229600" cy="35052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90600" y="2438400"/>
            <a:ext cx="609600" cy="91440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2438400"/>
            <a:ext cx="533400" cy="91440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0" y="2438400"/>
            <a:ext cx="914400" cy="91440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51" y="457200"/>
            <a:ext cx="8229600" cy="1066800"/>
          </a:xfrm>
        </p:spPr>
        <p:txBody>
          <a:bodyPr/>
          <a:lstStyle/>
          <a:p>
            <a:r>
              <a:rPr lang="en-US" i="1" dirty="0" smtClean="0"/>
              <a:t>Message Size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51" y="1563624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long message is sent from one host to another over a network, it is necessary to </a:t>
            </a:r>
            <a:r>
              <a:rPr lang="en-US" dirty="0">
                <a:solidFill>
                  <a:srgbClr val="FF0000"/>
                </a:solidFill>
              </a:rPr>
              <a:t>break the message into smaller </a:t>
            </a:r>
            <a:r>
              <a:rPr lang="en-US" dirty="0" smtClean="0">
                <a:solidFill>
                  <a:srgbClr val="FF0000"/>
                </a:solidFill>
              </a:rPr>
              <a:t>pieces</a:t>
            </a:r>
            <a:r>
              <a:rPr lang="en-US" dirty="0" smtClean="0"/>
              <a:t>, </a:t>
            </a:r>
            <a:r>
              <a:rPr lang="en-US" dirty="0"/>
              <a:t>with each </a:t>
            </a:r>
            <a:r>
              <a:rPr lang="en-US" dirty="0" smtClean="0"/>
              <a:t>containing </a:t>
            </a:r>
            <a:r>
              <a:rPr lang="en-US" dirty="0"/>
              <a:t>a </a:t>
            </a:r>
            <a:r>
              <a:rPr lang="en-US" dirty="0" smtClean="0"/>
              <a:t>part </a:t>
            </a:r>
            <a:r>
              <a:rPr lang="en-US" dirty="0"/>
              <a:t>of the original message.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 At the receiving host, the individual pieces of the message are </a:t>
            </a:r>
            <a:r>
              <a:rPr lang="en-US" dirty="0">
                <a:solidFill>
                  <a:srgbClr val="FF0000"/>
                </a:solidFill>
              </a:rPr>
              <a:t>reconstructed</a:t>
            </a:r>
            <a:r>
              <a:rPr lang="en-US" dirty="0"/>
              <a:t> into the original message.</a:t>
            </a:r>
          </a:p>
        </p:txBody>
      </p:sp>
      <p:pic>
        <p:nvPicPr>
          <p:cNvPr id="5122" name="Picture 2" descr="http://trustyetc.com/networking/images/NetworkPacket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09" y="4800600"/>
            <a:ext cx="5181600" cy="197719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51" y="457200"/>
            <a:ext cx="8229600" cy="1066800"/>
          </a:xfrm>
        </p:spPr>
        <p:txBody>
          <a:bodyPr/>
          <a:lstStyle/>
          <a:p>
            <a:r>
              <a:rPr lang="en-US" i="1" dirty="0" smtClean="0"/>
              <a:t>Message Timing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51" y="1563624"/>
            <a:ext cx="8229600" cy="432511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Message Timing involves:</a:t>
            </a:r>
          </a:p>
          <a:p>
            <a:pPr marL="0" indent="0" algn="just">
              <a:buNone/>
            </a:pPr>
            <a:endParaRPr lang="en-US" dirty="0" smtClean="0"/>
          </a:p>
          <a:p>
            <a:pPr indent="-462280" algn="just"/>
            <a:r>
              <a:rPr lang="en-US" i="1" dirty="0" smtClean="0">
                <a:solidFill>
                  <a:srgbClr val="00B050"/>
                </a:solidFill>
              </a:rPr>
              <a:t>Access Method</a:t>
            </a:r>
          </a:p>
          <a:p>
            <a:pPr lvl="1" indent="-46228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Hosts on a network need an access method to know </a:t>
            </a:r>
            <a:r>
              <a:rPr lang="en-US" dirty="0" smtClean="0">
                <a:solidFill>
                  <a:srgbClr val="FF0000"/>
                </a:solidFill>
              </a:rPr>
              <a:t>when to begin sending</a:t>
            </a:r>
            <a:r>
              <a:rPr lang="en-US" dirty="0" smtClean="0">
                <a:solidFill>
                  <a:schemeClr val="tx1"/>
                </a:solidFill>
              </a:rPr>
              <a:t> messages and </a:t>
            </a:r>
            <a:r>
              <a:rPr lang="en-US" dirty="0" smtClean="0">
                <a:solidFill>
                  <a:srgbClr val="FF0000"/>
                </a:solidFill>
              </a:rPr>
              <a:t>how to respond when errors occur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indent="-462280" algn="just"/>
            <a:endParaRPr lang="en-US" dirty="0" smtClean="0"/>
          </a:p>
          <a:p>
            <a:pPr indent="-462280" algn="just"/>
            <a:r>
              <a:rPr lang="en-US" i="1" dirty="0" smtClean="0">
                <a:solidFill>
                  <a:srgbClr val="00B050"/>
                </a:solidFill>
              </a:rPr>
              <a:t>Flow Control</a:t>
            </a:r>
          </a:p>
          <a:p>
            <a:pPr lvl="1" indent="-46228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network communication, source and destination hosts use flow control methods to </a:t>
            </a:r>
            <a:r>
              <a:rPr lang="en-US" dirty="0" smtClean="0">
                <a:solidFill>
                  <a:srgbClr val="FF0000"/>
                </a:solidFill>
              </a:rPr>
              <a:t>negotiate correct timing for successful communication (</a:t>
            </a:r>
            <a:r>
              <a:rPr lang="en-US" dirty="0" err="1" smtClean="0">
                <a:solidFill>
                  <a:srgbClr val="FF0000"/>
                </a:solidFill>
              </a:rPr>
              <a:t>ie</a:t>
            </a:r>
            <a:r>
              <a:rPr lang="en-US" dirty="0" smtClean="0">
                <a:solidFill>
                  <a:srgbClr val="FF0000"/>
                </a:solidFill>
              </a:rPr>
              <a:t> manage the rate of data transmission) </a:t>
            </a:r>
          </a:p>
          <a:p>
            <a:pPr marL="0" indent="0" algn="just">
              <a:buNone/>
            </a:pPr>
            <a:endParaRPr lang="en-US" dirty="0" smtClean="0"/>
          </a:p>
          <a:p>
            <a:pPr indent="-462280" algn="just"/>
            <a:r>
              <a:rPr lang="en-US" i="1" dirty="0" smtClean="0">
                <a:solidFill>
                  <a:srgbClr val="00B050"/>
                </a:solidFill>
              </a:rPr>
              <a:t>Response timeout</a:t>
            </a:r>
          </a:p>
          <a:p>
            <a:pPr lvl="1" indent="-46228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Hosts on the network also have rules that specify </a:t>
            </a:r>
            <a:r>
              <a:rPr lang="en-US" dirty="0" smtClean="0">
                <a:solidFill>
                  <a:srgbClr val="FF0000"/>
                </a:solidFill>
              </a:rPr>
              <a:t>how long to wait for responses</a:t>
            </a:r>
            <a:r>
              <a:rPr lang="en-US" dirty="0" smtClean="0">
                <a:solidFill>
                  <a:schemeClr val="tx1"/>
                </a:solidFill>
              </a:rPr>
              <a:t> and what action to take if a response timeout occurs.</a:t>
            </a:r>
          </a:p>
          <a:p>
            <a:pPr indent="-462280"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0</TotalTime>
  <Words>1763</Words>
  <Application>Microsoft Office PowerPoint</Application>
  <PresentationFormat>On-screen Show (4:3)</PresentationFormat>
  <Paragraphs>370</Paragraphs>
  <Slides>54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MS PGothic</vt:lpstr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Chapter 2</vt:lpstr>
      <vt:lpstr>Objectives</vt:lpstr>
      <vt:lpstr>2.1 Rules for Communications</vt:lpstr>
      <vt:lpstr>Cont’d…</vt:lpstr>
      <vt:lpstr>Message Encapsulation</vt:lpstr>
      <vt:lpstr>Message Encoding</vt:lpstr>
      <vt:lpstr>Cont’d…</vt:lpstr>
      <vt:lpstr>Message Size</vt:lpstr>
      <vt:lpstr>Message Timing</vt:lpstr>
      <vt:lpstr>Message Delivery Options</vt:lpstr>
      <vt:lpstr>PowerPoint Presentation</vt:lpstr>
      <vt:lpstr>2.2 Network Protocols and Standards</vt:lpstr>
      <vt:lpstr>Examples</vt:lpstr>
      <vt:lpstr>2.3 Protocol Suites</vt:lpstr>
      <vt:lpstr>2.3.1 Standard Organizations</vt:lpstr>
      <vt:lpstr>Cont’d…</vt:lpstr>
      <vt:lpstr>Cont’d…</vt:lpstr>
      <vt:lpstr>2.3.2 Networking Models - OSI</vt:lpstr>
      <vt:lpstr>Cont’d…</vt:lpstr>
      <vt:lpstr>PowerPoint Presentation</vt:lpstr>
      <vt:lpstr>The OSI 7 Layers model</vt:lpstr>
      <vt:lpstr>Cont’d…</vt:lpstr>
      <vt:lpstr>Layer 7 Application </vt:lpstr>
      <vt:lpstr>Layer 6 Presentation</vt:lpstr>
      <vt:lpstr>Layer 5 Session</vt:lpstr>
      <vt:lpstr>Layer 4 Transport</vt:lpstr>
      <vt:lpstr>PowerPoint Presentation</vt:lpstr>
      <vt:lpstr>PowerPoint Presentation</vt:lpstr>
      <vt:lpstr>Layer 3 Network </vt:lpstr>
      <vt:lpstr>Layer 2 Data Link</vt:lpstr>
      <vt:lpstr>Layer 1 Physical </vt:lpstr>
      <vt:lpstr>PowerPoint Presentation</vt:lpstr>
      <vt:lpstr>Benefits of Layered Model</vt:lpstr>
      <vt:lpstr>2.3.3 Networking Models - TCP/IP model</vt:lpstr>
      <vt:lpstr>PowerPoint Presentation</vt:lpstr>
      <vt:lpstr>PowerPoint Presentation</vt:lpstr>
      <vt:lpstr>PowerPoint Presentation</vt:lpstr>
      <vt:lpstr>2.3.4 OSI vs TCP/IP</vt:lpstr>
      <vt:lpstr>2.4 Data Encapsulation</vt:lpstr>
      <vt:lpstr>Encapsulation / De-encapsulation</vt:lpstr>
      <vt:lpstr>PowerPoint Presentation</vt:lpstr>
      <vt:lpstr>In TCP/IP model …</vt:lpstr>
      <vt:lpstr>Data Encapsulation in TCP/IP model</vt:lpstr>
      <vt:lpstr>Cont’d…</vt:lpstr>
      <vt:lpstr>PowerPoint Presentation</vt:lpstr>
      <vt:lpstr>PowerPoint Presentation</vt:lpstr>
      <vt:lpstr>2.4.1 Addressing in Network</vt:lpstr>
      <vt:lpstr>MAC address</vt:lpstr>
      <vt:lpstr>IP address</vt:lpstr>
      <vt:lpstr>Cont’d…</vt:lpstr>
      <vt:lpstr>Port number</vt:lpstr>
      <vt:lpstr>Accessing device on a Local Network Communicating with Device / Same Network</vt:lpstr>
      <vt:lpstr>Accessing device on a Remote Network Communicating Device / Remote Network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2024-11-12T17:40:45Z</dcterms:created>
  <dcterms:modified xsi:type="dcterms:W3CDTF">2024-11-12T18:34:21Z</dcterms:modified>
</cp:coreProperties>
</file>