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47"/>
  </p:notesMasterIdLst>
  <p:sldIdLst>
    <p:sldId id="256" r:id="rId2"/>
    <p:sldId id="560" r:id="rId3"/>
    <p:sldId id="487" r:id="rId4"/>
    <p:sldId id="523" r:id="rId5"/>
    <p:sldId id="409" r:id="rId6"/>
    <p:sldId id="489" r:id="rId7"/>
    <p:sldId id="555" r:id="rId8"/>
    <p:sldId id="479" r:id="rId9"/>
    <p:sldId id="480" r:id="rId10"/>
    <p:sldId id="411" r:id="rId11"/>
    <p:sldId id="522" r:id="rId12"/>
    <p:sldId id="524" r:id="rId13"/>
    <p:sldId id="525" r:id="rId14"/>
    <p:sldId id="473" r:id="rId15"/>
    <p:sldId id="526" r:id="rId16"/>
    <p:sldId id="529" r:id="rId17"/>
    <p:sldId id="530" r:id="rId18"/>
    <p:sldId id="531" r:id="rId19"/>
    <p:sldId id="532" r:id="rId20"/>
    <p:sldId id="614" r:id="rId21"/>
    <p:sldId id="535" r:id="rId22"/>
    <p:sldId id="612" r:id="rId23"/>
    <p:sldId id="536" r:id="rId24"/>
    <p:sldId id="608" r:id="rId25"/>
    <p:sldId id="490" r:id="rId26"/>
    <p:sldId id="538" r:id="rId27"/>
    <p:sldId id="609" r:id="rId28"/>
    <p:sldId id="610" r:id="rId29"/>
    <p:sldId id="613" r:id="rId30"/>
    <p:sldId id="482" r:id="rId31"/>
    <p:sldId id="541" r:id="rId32"/>
    <p:sldId id="540" r:id="rId33"/>
    <p:sldId id="543" r:id="rId34"/>
    <p:sldId id="544" r:id="rId35"/>
    <p:sldId id="545" r:id="rId36"/>
    <p:sldId id="546" r:id="rId37"/>
    <p:sldId id="547" r:id="rId38"/>
    <p:sldId id="548" r:id="rId39"/>
    <p:sldId id="550" r:id="rId40"/>
    <p:sldId id="551" r:id="rId41"/>
    <p:sldId id="552" r:id="rId42"/>
    <p:sldId id="611" r:id="rId43"/>
    <p:sldId id="553" r:id="rId44"/>
    <p:sldId id="556" r:id="rId45"/>
    <p:sldId id="55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6666"/>
    <a:srgbClr val="A50021"/>
    <a:srgbClr val="CCECFF"/>
    <a:srgbClr val="99FF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7606" autoAdjust="0"/>
  </p:normalViewPr>
  <p:slideViewPr>
    <p:cSldViewPr>
      <p:cViewPr>
        <p:scale>
          <a:sx n="50" d="100"/>
          <a:sy n="50" d="100"/>
        </p:scale>
        <p:origin x="1588" y="29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C9C6-662D-408F-9C8C-8594903EBEB7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D347-5917-4575-8E86-BDED6BB8A0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2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5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70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6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84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8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17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2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8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4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6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6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1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77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5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13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005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8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6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4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3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02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04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578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8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3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2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Chapter 4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Candara" pitchFamily="34" charset="0"/>
              </a:rPr>
              <a:t>Data Link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kern="0" dirty="0"/>
              <a:t>Module 6: Data Link Layer </a:t>
            </a:r>
          </a:p>
          <a:p>
            <a:r>
              <a:rPr lang="en-US" kern="0" dirty="0"/>
              <a:t>Introduction to Networks v7.0 (ITN)</a:t>
            </a:r>
          </a:p>
        </p:txBody>
      </p:sp>
    </p:spTree>
    <p:extLst>
      <p:ext uri="{BB962C8B-B14F-4D97-AF65-F5344CB8AC3E}">
        <p14:creationId xmlns:p14="http://schemas.microsoft.com/office/powerpoint/2010/main" val="13036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701737"/>
            <a:ext cx="8610600" cy="4456176"/>
          </a:xfrm>
        </p:spPr>
        <p:txBody>
          <a:bodyPr>
            <a:normAutofit/>
          </a:bodyPr>
          <a:lstStyle/>
          <a:p>
            <a:pPr marL="457200" indent="-457200" algn="just">
              <a:buBlip>
                <a:blip r:embed="rId3"/>
              </a:buBlip>
            </a:pPr>
            <a:endParaRPr lang="en-MY" dirty="0" smtClean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When a packet travel around from networks (</a:t>
            </a:r>
            <a:r>
              <a:rPr lang="en-MY" dirty="0" smtClean="0">
                <a:solidFill>
                  <a:srgbClr val="00B050"/>
                </a:solidFill>
                <a:latin typeface="Candara" pitchFamily="34" charset="0"/>
              </a:rPr>
              <a:t>hopping</a:t>
            </a:r>
            <a:r>
              <a:rPr lang="en-MY" dirty="0" smtClean="0">
                <a:latin typeface="Candara" pitchFamily="34" charset="0"/>
              </a:rPr>
              <a:t>) , it may encounter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media with different characteristics</a:t>
            </a:r>
          </a:p>
          <a:p>
            <a:pPr algn="just"/>
            <a:endParaRPr lang="en-MY" dirty="0" smtClean="0">
              <a:latin typeface="Candara" pitchFamily="34" charset="0"/>
            </a:endParaRPr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507937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Candara" pitchFamily="34" charset="0"/>
              </a:rPr>
              <a:t>4.2  Media Access Control</a:t>
            </a:r>
            <a:endParaRPr lang="en-US" u="sng" dirty="0">
              <a:latin typeface="Candara" pitchFamily="34" charset="0"/>
            </a:endParaRPr>
          </a:p>
        </p:txBody>
      </p:sp>
      <p:pic>
        <p:nvPicPr>
          <p:cNvPr id="69636" name="Picture 4" descr="File:Hop-count-tran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562" y="3683555"/>
            <a:ext cx="7610475" cy="21050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97262" y="5788581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www.wikipedia.com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81162" y="4750355"/>
            <a:ext cx="1066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8562" y="4750355"/>
            <a:ext cx="16764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81762" y="4597955"/>
            <a:ext cx="1066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Cont’d…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At each hop along the path, a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router</a:t>
            </a:r>
            <a:r>
              <a:rPr lang="en-MY" dirty="0" smtClean="0">
                <a:latin typeface="Candara" pitchFamily="34" charset="0"/>
              </a:rPr>
              <a:t>:</a:t>
            </a:r>
          </a:p>
          <a:p>
            <a:pPr marL="457200" indent="-457200" algn="just">
              <a:buBlip>
                <a:blip r:embed="rId3"/>
              </a:buBlip>
            </a:pPr>
            <a:endParaRPr lang="en-MY" dirty="0">
              <a:solidFill>
                <a:srgbClr val="00B050"/>
              </a:solidFill>
              <a:latin typeface="Candara" pitchFamily="34" charset="0"/>
            </a:endParaRPr>
          </a:p>
          <a:p>
            <a:pPr marL="749808" lvl="1" indent="-457200" algn="just">
              <a:buBlip>
                <a:blip r:embed="rId3"/>
              </a:buBlip>
            </a:pPr>
            <a:r>
              <a:rPr lang="en-MY" i="1" dirty="0" smtClean="0">
                <a:solidFill>
                  <a:schemeClr val="tx1"/>
                </a:solidFill>
                <a:latin typeface="Candara" pitchFamily="34" charset="0"/>
              </a:rPr>
              <a:t>Accepts a frame from a medium</a:t>
            </a:r>
          </a:p>
          <a:p>
            <a:pPr marL="749808" lvl="1" indent="-457200" algn="just">
              <a:buBlip>
                <a:blip r:embed="rId3"/>
              </a:buBlip>
            </a:pPr>
            <a:endParaRPr lang="en-MY" i="1" dirty="0">
              <a:solidFill>
                <a:schemeClr val="tx1"/>
              </a:solidFill>
              <a:latin typeface="Candara" pitchFamily="34" charset="0"/>
            </a:endParaRPr>
          </a:p>
          <a:p>
            <a:pPr marL="749808" lvl="1" indent="-457200" algn="just">
              <a:buBlip>
                <a:blip r:embed="rId3"/>
              </a:buBlip>
            </a:pPr>
            <a:r>
              <a:rPr lang="en-MY" i="1" dirty="0" smtClean="0">
                <a:solidFill>
                  <a:schemeClr val="tx1"/>
                </a:solidFill>
                <a:latin typeface="Candara" pitchFamily="34" charset="0"/>
              </a:rPr>
              <a:t>De-encapsulates the frame</a:t>
            </a:r>
          </a:p>
          <a:p>
            <a:pPr marL="749808" lvl="1" indent="-457200" algn="just">
              <a:buBlip>
                <a:blip r:embed="rId3"/>
              </a:buBlip>
            </a:pPr>
            <a:endParaRPr lang="en-MY" i="1" dirty="0">
              <a:solidFill>
                <a:schemeClr val="tx1"/>
              </a:solidFill>
              <a:latin typeface="Candara" pitchFamily="34" charset="0"/>
            </a:endParaRPr>
          </a:p>
          <a:p>
            <a:pPr marL="749808" lvl="1" indent="-457200" algn="just">
              <a:buBlip>
                <a:blip r:embed="rId3"/>
              </a:buBlip>
            </a:pPr>
            <a:r>
              <a:rPr lang="en-MY" i="1" dirty="0" smtClean="0">
                <a:solidFill>
                  <a:schemeClr val="tx1"/>
                </a:solidFill>
                <a:latin typeface="Candara" pitchFamily="34" charset="0"/>
              </a:rPr>
              <a:t>Re-encapsulates the packet into a new frame</a:t>
            </a:r>
          </a:p>
          <a:p>
            <a:pPr marL="749808" lvl="1" indent="-457200" algn="just">
              <a:buBlip>
                <a:blip r:embed="rId3"/>
              </a:buBlip>
            </a:pPr>
            <a:endParaRPr lang="en-MY" i="1" dirty="0">
              <a:solidFill>
                <a:schemeClr val="tx1"/>
              </a:solidFill>
              <a:latin typeface="Candara" pitchFamily="34" charset="0"/>
            </a:endParaRPr>
          </a:p>
          <a:p>
            <a:pPr marL="749808" lvl="1" indent="-457200" algn="just">
              <a:buBlip>
                <a:blip r:embed="rId3"/>
              </a:buBlip>
            </a:pPr>
            <a:r>
              <a:rPr lang="en-MY" i="1" dirty="0" smtClean="0">
                <a:solidFill>
                  <a:schemeClr val="tx1"/>
                </a:solidFill>
                <a:latin typeface="Candara" pitchFamily="34" charset="0"/>
              </a:rPr>
              <a:t>Forwards the new frame that is appropriate to the medium of the new network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1" y="4267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Candara" pitchFamily="34" charset="0"/>
              </a:rPr>
              <a:t>Why so hassle ?</a:t>
            </a:r>
            <a:endParaRPr lang="en-US" sz="2400" i="1" dirty="0">
              <a:solidFill>
                <a:srgbClr val="00B0F0"/>
              </a:solidFill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 l="48125" t="28125" r="3750" b="27344"/>
          <a:stretch>
            <a:fillRect/>
          </a:stretch>
        </p:blipFill>
        <p:spPr bwMode="auto">
          <a:xfrm>
            <a:off x="228600" y="10668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371600" y="2438400"/>
            <a:ext cx="2057400" cy="41148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28800" y="1676400"/>
            <a:ext cx="5791200" cy="1524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872" y="5777720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Ethernet LAN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connection</a:t>
            </a:r>
            <a:endParaRPr lang="en-US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7659" y="990600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Serial WAN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connection</a:t>
            </a:r>
            <a:endParaRPr lang="en-US" dirty="0">
              <a:solidFill>
                <a:srgbClr val="FF0000"/>
              </a:solidFill>
              <a:latin typeface="Candara" pitchFamily="34" charset="0"/>
            </a:endParaRP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 l="49375" t="47656" r="27500" b="49219"/>
          <a:stretch>
            <a:fillRect/>
          </a:stretch>
        </p:blipFill>
        <p:spPr bwMode="auto">
          <a:xfrm>
            <a:off x="914400" y="4572000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 cstate="print"/>
          <a:srcRect l="56875" t="38541" r="35000" b="58594"/>
          <a:stretch>
            <a:fillRect/>
          </a:stretch>
        </p:blipFill>
        <p:spPr bwMode="auto">
          <a:xfrm>
            <a:off x="1905000" y="2286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l="49375" t="38541" r="27500" b="58594"/>
          <a:stretch>
            <a:fillRect/>
          </a:stretch>
        </p:blipFill>
        <p:spPr bwMode="auto">
          <a:xfrm>
            <a:off x="1066800" y="2209800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424214" y="3683000"/>
            <a:ext cx="2743200" cy="646331"/>
          </a:xfrm>
          <a:prstGeom prst="rect">
            <a:avLst/>
          </a:prstGeom>
          <a:solidFill>
            <a:srgbClr val="99000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  <a:latin typeface="Candara" pitchFamily="34" charset="0"/>
              </a:rPr>
              <a:t>Different </a:t>
            </a:r>
            <a:r>
              <a:rPr lang="en-US" dirty="0" smtClean="0">
                <a:solidFill>
                  <a:srgbClr val="FFFF00"/>
                </a:solidFill>
                <a:latin typeface="Candara" pitchFamily="34" charset="0"/>
              </a:rPr>
              <a:t>media use different protocols</a:t>
            </a:r>
            <a:endParaRPr lang="en-US" dirty="0">
              <a:solidFill>
                <a:srgbClr val="FFFF00"/>
              </a:solidFill>
              <a:latin typeface="Candar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5239434"/>
            <a:ext cx="4038600" cy="646331"/>
          </a:xfrm>
          <a:prstGeom prst="rect">
            <a:avLst/>
          </a:prstGeom>
          <a:solidFill>
            <a:srgbClr val="A50021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  <a:latin typeface="Candara" pitchFamily="34" charset="0"/>
              </a:rPr>
              <a:t>Protocol governs how to format a frame for use on </a:t>
            </a:r>
            <a:r>
              <a:rPr lang="en-US" dirty="0" smtClean="0">
                <a:solidFill>
                  <a:srgbClr val="FFFF00"/>
                </a:solidFill>
                <a:latin typeface="Candara" pitchFamily="34" charset="0"/>
              </a:rPr>
              <a:t>different </a:t>
            </a:r>
            <a:r>
              <a:rPr lang="en-US" dirty="0">
                <a:solidFill>
                  <a:srgbClr val="FFFF00"/>
                </a:solidFill>
                <a:latin typeface="Candara" pitchFamily="34" charset="0"/>
              </a:rPr>
              <a:t>media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41" dur="2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/>
      <p:bldP spid="7" grpId="1"/>
      <p:bldP spid="8" grpId="0"/>
      <p:bldP spid="8" grpId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0" y="2000139"/>
            <a:ext cx="7785500" cy="4705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used in Data Link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667000"/>
            <a:ext cx="5867400" cy="4038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ndara" pitchFamily="34" charset="0"/>
              </a:rPr>
              <a:t>Cont’d…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49424"/>
            <a:ext cx="8991600" cy="4325112"/>
          </a:xfrm>
        </p:spPr>
        <p:txBody>
          <a:bodyPr>
            <a:normAutofit/>
          </a:bodyPr>
          <a:lstStyle/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The technique used for getting the frame on and off media is called 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media access control </a:t>
            </a:r>
            <a:r>
              <a:rPr lang="en-MY" dirty="0" smtClean="0">
                <a:latin typeface="Candara" pitchFamily="34" charset="0"/>
              </a:rPr>
              <a:t>method. </a:t>
            </a:r>
          </a:p>
          <a:p>
            <a:pPr marL="0" indent="0" algn="just">
              <a:buNone/>
            </a:pPr>
            <a:endParaRPr lang="en-MY" dirty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The media access control methods define:</a:t>
            </a:r>
          </a:p>
          <a:p>
            <a:pPr marL="457200" indent="-457200" algn="just">
              <a:buBlip>
                <a:blip r:embed="rId3"/>
              </a:buBlip>
            </a:pPr>
            <a:endParaRPr lang="en-US" i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  <a:p>
            <a:pPr marL="749808" lvl="1" indent="-457200" algn="just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How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nodes </a:t>
            </a:r>
            <a:r>
              <a:rPr lang="en-US" sz="2400" i="1" dirty="0" smtClean="0">
                <a:solidFill>
                  <a:srgbClr val="FF0000"/>
                </a:solidFill>
                <a:latin typeface="Candara" pitchFamily="34" charset="0"/>
              </a:rPr>
              <a:t>transmit </a:t>
            </a:r>
            <a:r>
              <a:rPr lang="en-US" sz="2400" i="1" dirty="0">
                <a:solidFill>
                  <a:srgbClr val="FF0000"/>
                </a:solidFill>
                <a:latin typeface="Candara" pitchFamily="34" charset="0"/>
              </a:rPr>
              <a:t>frames in diversify network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environments</a:t>
            </a:r>
          </a:p>
          <a:p>
            <a:pPr marL="749808" lvl="1" indent="-457200" algn="just">
              <a:buFont typeface="Wingdings" panose="05000000000000000000" pitchFamily="2" charset="2"/>
              <a:buChar char="Ø"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How network devices </a:t>
            </a:r>
            <a:r>
              <a:rPr lang="en-US" sz="2400" i="1" dirty="0" smtClean="0">
                <a:solidFill>
                  <a:srgbClr val="FF0000"/>
                </a:solidFill>
                <a:latin typeface="Candara" pitchFamily="34" charset="0"/>
              </a:rPr>
              <a:t>share and gain access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the network media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Cont’d…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49424"/>
            <a:ext cx="8686800" cy="4325112"/>
          </a:xfrm>
        </p:spPr>
        <p:txBody>
          <a:bodyPr/>
          <a:lstStyle/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The media access control methods used are depending on:</a:t>
            </a:r>
          </a:p>
          <a:p>
            <a:pPr marL="457200" indent="-457200" algn="just">
              <a:buBlip>
                <a:blip r:embed="rId3"/>
              </a:buBlip>
            </a:pPr>
            <a:endParaRPr lang="en-US" i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  <a:p>
            <a:pPr marL="749808" lvl="1" indent="-45720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itchFamily="34" charset="0"/>
              </a:rPr>
              <a:t>Network Topology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ndara" pitchFamily="34" charset="0"/>
                <a:sym typeface="Wingdings" pitchFamily="2" charset="2"/>
              </a:rPr>
              <a:t> </a:t>
            </a:r>
            <a:r>
              <a:rPr lang="en-US" i="1" dirty="0">
                <a:latin typeface="Candara" panose="020E0502030303020204" pitchFamily="34" charset="0"/>
              </a:rPr>
              <a:t>How the </a:t>
            </a:r>
            <a:r>
              <a:rPr lang="en-US" i="1" dirty="0" smtClean="0">
                <a:latin typeface="Candara" panose="020E0502030303020204" pitchFamily="34" charset="0"/>
              </a:rPr>
              <a:t>networks connections appears </a:t>
            </a:r>
            <a:r>
              <a:rPr lang="en-US" i="1" dirty="0">
                <a:latin typeface="Candara" panose="020E0502030303020204" pitchFamily="34" charset="0"/>
              </a:rPr>
              <a:t>to the data link </a:t>
            </a:r>
            <a:r>
              <a:rPr lang="en-US" i="1" dirty="0" smtClean="0">
                <a:latin typeface="Candara" panose="020E0502030303020204" pitchFamily="34" charset="0"/>
              </a:rPr>
              <a:t>layer (logical topology)</a:t>
            </a:r>
            <a:endParaRPr lang="en-US" i="1" dirty="0">
              <a:latin typeface="Candara" pitchFamily="34" charset="0"/>
            </a:endParaRPr>
          </a:p>
          <a:p>
            <a:pPr marL="292608" lvl="1" indent="0" algn="just">
              <a:buNone/>
            </a:pPr>
            <a:endParaRPr lang="en-US" i="1" dirty="0" smtClean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  <a:p>
            <a:pPr marL="749808" lvl="1" indent="-45720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itchFamily="34" charset="0"/>
              </a:rPr>
              <a:t>Media sharing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  <a:sym typeface="Wingdings" pitchFamily="2" charset="2"/>
              </a:rPr>
              <a:t> sharing / not sharing the media?</a:t>
            </a:r>
          </a:p>
          <a:p>
            <a:pPr marL="749808" lvl="1" indent="-457200" algn="just">
              <a:buBlip>
                <a:blip r:embed="rId3"/>
              </a:buBlip>
            </a:pPr>
            <a:endParaRPr lang="en-US" i="1" dirty="0" smtClean="0">
              <a:solidFill>
                <a:schemeClr val="accent6">
                  <a:lumMod val="75000"/>
                </a:schemeClr>
              </a:solidFill>
              <a:latin typeface="Candara" pitchFamily="34" charset="0"/>
              <a:sym typeface="Wingdings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4.2.1  Network Topology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82000" cy="4325112"/>
          </a:xfrm>
        </p:spPr>
        <p:txBody>
          <a:bodyPr>
            <a:normAutofit fontScale="92500"/>
          </a:bodyPr>
          <a:lstStyle/>
          <a:p>
            <a:pPr marL="457200" indent="-45720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itchFamily="34" charset="0"/>
              </a:rPr>
              <a:t>Physical topology 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 refers to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physical arrangement 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of nodes and the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physical connection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 between them.</a:t>
            </a:r>
          </a:p>
          <a:p>
            <a:pPr marL="457200" indent="-457200" algn="just">
              <a:buBlip>
                <a:blip r:embed="rId3"/>
              </a:buBlip>
            </a:pPr>
            <a:endParaRPr lang="en-US" dirty="0">
              <a:solidFill>
                <a:srgbClr val="FF0000"/>
              </a:solidFill>
              <a:latin typeface="Candara" pitchFamily="34" charset="0"/>
              <a:sym typeface="Wingdings" pitchFamily="2" charset="2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itchFamily="34" charset="0"/>
                <a:sym typeface="Wingdings" pitchFamily="2" charset="2"/>
              </a:rPr>
              <a:t>Logical topology 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 refers to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how nodes transfer frame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 from one node to another. </a:t>
            </a:r>
            <a:r>
              <a:rPr lang="en-US" i="1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Virtual connection 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of devices 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using device interfaces and IP addressing scheme.</a:t>
            </a:r>
            <a:endParaRPr lang="en-US" dirty="0" smtClean="0">
              <a:latin typeface="Candara" pitchFamily="34" charset="0"/>
              <a:sym typeface="Wingdings" pitchFamily="2" charset="2"/>
            </a:endParaRPr>
          </a:p>
          <a:p>
            <a:pPr marL="457200" indent="-457200" algn="just">
              <a:buBlip>
                <a:blip r:embed="rId3"/>
              </a:buBlip>
            </a:pPr>
            <a:endParaRPr lang="en-US" dirty="0">
              <a:latin typeface="Candara" pitchFamily="34" charset="0"/>
              <a:sym typeface="Wingdings" pitchFamily="2" charset="2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logical topology </a:t>
            </a:r>
            <a:r>
              <a:rPr lang="en-MY" dirty="0" smtClean="0">
                <a:latin typeface="Candara" pitchFamily="34" charset="0"/>
              </a:rPr>
              <a:t>determines the type of network framing and media access control protocol to be used.</a:t>
            </a: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4400"/>
            <a:ext cx="7591425" cy="5495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866775"/>
            <a:ext cx="7943850" cy="51244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066800"/>
          </a:xfrm>
        </p:spPr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Physical topologies typically used in networks are:</a:t>
            </a:r>
          </a:p>
          <a:p>
            <a:pPr marL="457200" indent="-457200">
              <a:buBlip>
                <a:blip r:embed="rId3"/>
              </a:buBlip>
            </a:pPr>
            <a:endParaRPr lang="en-MY" dirty="0" smtClean="0">
              <a:latin typeface="Candara" pitchFamily="34" charset="0"/>
            </a:endParaRPr>
          </a:p>
          <a:p>
            <a:pPr marL="749808" lvl="1" indent="-457200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itchFamily="34" charset="0"/>
              </a:rPr>
              <a:t>Point-to-Point (WAN) 	</a:t>
            </a:r>
          </a:p>
          <a:p>
            <a:pPr marL="1014984" lvl="2" indent="-45720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A topology where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two nodes are connected directly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together</a:t>
            </a:r>
          </a:p>
          <a:p>
            <a:pPr marL="1014984" lvl="2" indent="-457200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All 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frames on the media can only travel to or from the two 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nodes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  <a:p>
            <a:pPr marL="292608" lvl="1" indent="0">
              <a:buNone/>
            </a:pPr>
            <a:endParaRPr lang="en-US" i="1" dirty="0" smtClean="0">
              <a:solidFill>
                <a:srgbClr val="00B050"/>
              </a:solidFill>
              <a:latin typeface="Candara" pitchFamily="34" charset="0"/>
            </a:endParaRPr>
          </a:p>
          <a:p>
            <a:pPr marL="749808" lvl="1" indent="-457200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itchFamily="34" charset="0"/>
              </a:rPr>
              <a:t>Multi-Access (LAN)</a:t>
            </a:r>
          </a:p>
          <a:p>
            <a:pPr marL="1014413" lvl="2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ach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node is connected to a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single cable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, by the help of interface connectors. </a:t>
            </a:r>
            <a:endParaRPr lang="en-US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1014413" lvl="2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central cable is the backbone of the network and is known as the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bus</a:t>
            </a:r>
          </a:p>
          <a:p>
            <a:pPr marL="1014413" lvl="2" indent="-457200">
              <a:buFont typeface="Wingdings" panose="05000000000000000000" pitchFamily="2" charset="2"/>
              <a:buChar char="Ø"/>
            </a:pPr>
            <a:endParaRPr lang="en-US" i="1" dirty="0" smtClean="0">
              <a:solidFill>
                <a:schemeClr val="tx1"/>
              </a:solidFill>
              <a:latin typeface="Candara" pitchFamily="34" charset="0"/>
            </a:endParaRPr>
          </a:p>
          <a:p>
            <a:pPr marL="749808" lvl="1" indent="-457200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itchFamily="34" charset="0"/>
              </a:rPr>
              <a:t>Rings (LAN)</a:t>
            </a:r>
          </a:p>
          <a:p>
            <a:pPr marL="1014984" lvl="2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A ring topology is a bus topology in a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closed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loop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</a:p>
          <a:p>
            <a:pPr marL="1014984" lvl="2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Data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travels around the ring in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one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direction</a:t>
            </a:r>
            <a:endParaRPr lang="en-US" i="1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>
              <a:buNone/>
            </a:pPr>
            <a:endParaRPr lang="en-US" dirty="0" smtClean="0">
              <a:latin typeface="Candara" pitchFamily="34" charset="0"/>
            </a:endParaRPr>
          </a:p>
          <a:p>
            <a:pPr lvl="1"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Objectives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0980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 smtClean="0">
              <a:latin typeface="Candara" panose="020E0502030303020204" pitchFamily="34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Candara" panose="020E0502030303020204" pitchFamily="34" charset="0"/>
              </a:rPr>
              <a:t>4.1	Data Link Layer Protocols</a:t>
            </a:r>
          </a:p>
          <a:p>
            <a:pPr marL="0" indent="0">
              <a:buNone/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Candara" panose="020E0502030303020204" pitchFamily="34" charset="0"/>
              </a:rPr>
              <a:t>4.2	Media Access Control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4739"/>
          <a:stretch>
            <a:fillRect/>
          </a:stretch>
        </p:blipFill>
        <p:spPr bwMode="auto">
          <a:xfrm>
            <a:off x="304800" y="642730"/>
            <a:ext cx="8686800" cy="598667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825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82624"/>
            <a:ext cx="8610600" cy="10668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4.2.2 Half / Full Duplex Communication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In point-to-point topology, data can be moved in one of the two ways below:</a:t>
            </a:r>
          </a:p>
          <a:p>
            <a:pPr marL="749808" lvl="1" indent="-457200" algn="just">
              <a:buBlip>
                <a:blip r:embed="rId3"/>
              </a:buBlip>
            </a:pPr>
            <a:endParaRPr lang="en-US" i="1" dirty="0">
              <a:solidFill>
                <a:srgbClr val="00B050"/>
              </a:solidFill>
              <a:latin typeface="Candara" pitchFamily="34" charset="0"/>
            </a:endParaRPr>
          </a:p>
          <a:p>
            <a:pPr marL="749808" lvl="1" indent="-45720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itchFamily="34" charset="0"/>
              </a:rPr>
              <a:t>Half-Duplex communication</a:t>
            </a:r>
          </a:p>
          <a:p>
            <a:pPr marL="1206500" lvl="2" indent="-503238" algn="just">
              <a:buFont typeface="Wingdings" panose="05000000000000000000" pitchFamily="2" charset="2"/>
              <a:buChar char="Ø"/>
            </a:pPr>
            <a:r>
              <a:rPr lang="en-MY" dirty="0" smtClean="0">
                <a:solidFill>
                  <a:schemeClr val="tx1"/>
                </a:solidFill>
                <a:latin typeface="Candara" pitchFamily="34" charset="0"/>
              </a:rPr>
              <a:t>Both devices can both transmit and receive on </a:t>
            </a:r>
            <a:r>
              <a:rPr lang="en-MY" dirty="0" smtClean="0">
                <a:solidFill>
                  <a:schemeClr val="tx1"/>
                </a:solidFill>
                <a:latin typeface="Candara" pitchFamily="34" charset="0"/>
              </a:rPr>
              <a:t>a shared media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but cannot do so simultaneously</a:t>
            </a:r>
            <a:r>
              <a:rPr lang="en-MY" dirty="0" smtClean="0">
                <a:solidFill>
                  <a:schemeClr val="tx1"/>
                </a:solidFill>
                <a:latin typeface="Candara" pitchFamily="34" charset="0"/>
              </a:rPr>
              <a:t>.</a:t>
            </a:r>
            <a:r>
              <a:rPr lang="en-MY" dirty="0" smtClean="0">
                <a:latin typeface="Candara" pitchFamily="34" charset="0"/>
              </a:rPr>
              <a:t> </a:t>
            </a:r>
            <a:endParaRPr lang="en-MY" dirty="0">
              <a:latin typeface="Candara" pitchFamily="34" charset="0"/>
            </a:endParaRPr>
          </a:p>
          <a:p>
            <a:pPr lvl="2" algn="just"/>
            <a:endParaRPr lang="en-US" dirty="0">
              <a:latin typeface="Candara" pitchFamily="34" charset="0"/>
            </a:endParaRPr>
          </a:p>
          <a:p>
            <a:pPr marL="749300" lvl="1" indent="-45720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itchFamily="34" charset="0"/>
              </a:rPr>
              <a:t>Full-Duplex communication</a:t>
            </a:r>
            <a:endParaRPr lang="en-US" i="1" dirty="0">
              <a:solidFill>
                <a:srgbClr val="00B050"/>
              </a:solidFill>
              <a:latin typeface="Candara" pitchFamily="34" charset="0"/>
            </a:endParaRPr>
          </a:p>
          <a:p>
            <a:pPr marL="1143000" lvl="2" indent="-457200" algn="just">
              <a:buFont typeface="Wingdings" panose="05000000000000000000" pitchFamily="2" charset="2"/>
              <a:buChar char="Ø"/>
            </a:pPr>
            <a:r>
              <a:rPr lang="en-MY" dirty="0" smtClean="0">
                <a:solidFill>
                  <a:schemeClr val="tx1"/>
                </a:solidFill>
                <a:latin typeface="Candara" pitchFamily="34" charset="0"/>
              </a:rPr>
              <a:t>Both devices can transmit and receive on </a:t>
            </a:r>
            <a:r>
              <a:rPr lang="en-MY" dirty="0" smtClean="0">
                <a:solidFill>
                  <a:schemeClr val="tx1"/>
                </a:solidFill>
                <a:latin typeface="Candara" pitchFamily="34" charset="0"/>
              </a:rPr>
              <a:t>a shared</a:t>
            </a:r>
            <a:r>
              <a:rPr lang="en-MY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MY" dirty="0" smtClean="0">
                <a:solidFill>
                  <a:schemeClr val="tx1"/>
                </a:solidFill>
                <a:latin typeface="Candara" pitchFamily="34" charset="0"/>
              </a:rPr>
              <a:t>media at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the same time.</a:t>
            </a:r>
            <a:r>
              <a:rPr lang="en-MY" dirty="0" smtClean="0">
                <a:latin typeface="Candara" pitchFamily="34" charset="0"/>
              </a:rPr>
              <a:t> </a:t>
            </a: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8132"/>
            <a:ext cx="7987149" cy="38978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29000" y="1670567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Half-duplex communication</a:t>
            </a:r>
            <a:endParaRPr lang="en-US" dirty="0">
              <a:latin typeface="Candar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3733800"/>
            <a:ext cx="2819400" cy="0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00" y="4419600"/>
            <a:ext cx="2438400" cy="0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4191000" y="5269469"/>
            <a:ext cx="47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Ethernet </a:t>
            </a:r>
            <a:r>
              <a:rPr lang="en-US" dirty="0" smtClean="0">
                <a:solidFill>
                  <a:srgbClr val="7030A0"/>
                </a:solidFill>
              </a:rPr>
              <a:t>hub operates in half-duplex mode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8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48750" t="35806" r="6250" b="26562"/>
          <a:stretch>
            <a:fillRect/>
          </a:stretch>
        </p:blipFill>
        <p:spPr bwMode="auto">
          <a:xfrm>
            <a:off x="609600" y="1962667"/>
            <a:ext cx="8153400" cy="43434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124200" y="159333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Full-duplex communication</a:t>
            </a:r>
            <a:endParaRPr lang="en-US" dirty="0">
              <a:latin typeface="Candar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67000" y="4114800"/>
            <a:ext cx="2819400" cy="0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62400" y="4648200"/>
            <a:ext cx="2438400" cy="0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3962399" y="5269469"/>
            <a:ext cx="49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Ethernet </a:t>
            </a:r>
            <a:r>
              <a:rPr lang="en-US" dirty="0" smtClean="0">
                <a:solidFill>
                  <a:srgbClr val="7030A0"/>
                </a:solidFill>
              </a:rPr>
              <a:t>switch operates in full-duplex mode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4.2.3  Media Access Control Methods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Blip>
                <a:blip r:embed="rId3"/>
              </a:buBlip>
            </a:pPr>
            <a:r>
              <a:rPr lang="en-US" dirty="0">
                <a:latin typeface="Candara" panose="020E0502030303020204" pitchFamily="34" charset="0"/>
              </a:rPr>
              <a:t>Some network topologies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share a common medium </a:t>
            </a:r>
            <a:r>
              <a:rPr lang="en-US" dirty="0">
                <a:latin typeface="Candara" panose="020E0502030303020204" pitchFamily="34" charset="0"/>
              </a:rPr>
              <a:t>with multiple </a:t>
            </a:r>
            <a:r>
              <a:rPr lang="en-US" dirty="0" smtClean="0">
                <a:latin typeface="Candara" panose="020E0502030303020204" pitchFamily="34" charset="0"/>
              </a:rPr>
              <a:t>nodes </a:t>
            </a:r>
            <a:r>
              <a:rPr lang="en-US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multi-access networks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</a:p>
          <a:p>
            <a:pPr marL="457200" indent="-457200" algn="just">
              <a:buBlip>
                <a:blip r:embed="rId3"/>
              </a:buBlip>
            </a:pPr>
            <a:endParaRPr lang="en-US" dirty="0" smtClean="0">
              <a:latin typeface="Candara" panose="020E0502030303020204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US" i="1" dirty="0" smtClean="0">
                <a:latin typeface="Candara" panose="020E0502030303020204" pitchFamily="34" charset="0"/>
              </a:rPr>
              <a:t>Ethernet </a:t>
            </a:r>
            <a:r>
              <a:rPr lang="en-US" i="1" dirty="0">
                <a:latin typeface="Candara" panose="020E0502030303020204" pitchFamily="34" charset="0"/>
              </a:rPr>
              <a:t>LANs </a:t>
            </a:r>
            <a:r>
              <a:rPr lang="en-US" dirty="0">
                <a:latin typeface="Candara" panose="020E0502030303020204" pitchFamily="34" charset="0"/>
              </a:rPr>
              <a:t>and </a:t>
            </a:r>
            <a:r>
              <a:rPr lang="en-US" i="1" dirty="0">
                <a:latin typeface="Candara" panose="020E0502030303020204" pitchFamily="34" charset="0"/>
              </a:rPr>
              <a:t>WLANs </a:t>
            </a:r>
            <a:r>
              <a:rPr lang="en-US" dirty="0">
                <a:latin typeface="Candara" panose="020E0502030303020204" pitchFamily="34" charset="0"/>
              </a:rPr>
              <a:t>are examples of a multi-access network. </a:t>
            </a:r>
            <a:endParaRPr lang="en-US" dirty="0" smtClean="0"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US" dirty="0">
                <a:latin typeface="Candara" panose="020E0502030303020204" pitchFamily="34" charset="0"/>
              </a:rPr>
              <a:t>Some multi-access networks require rules to govern how devices share the physical media. There are two basic access control methods for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shared media</a:t>
            </a:r>
            <a:r>
              <a:rPr lang="en-US" dirty="0" smtClean="0">
                <a:latin typeface="Candara" panose="020E0502030303020204" pitchFamily="34" charset="0"/>
              </a:rPr>
              <a:t>:</a:t>
            </a:r>
          </a:p>
          <a:p>
            <a:pPr marL="457200" indent="-457200" algn="just">
              <a:buBlip>
                <a:blip r:embed="rId3"/>
              </a:buBlip>
            </a:pPr>
            <a:endParaRPr lang="en-US" dirty="0" smtClean="0">
              <a:latin typeface="Candara" panose="020E0502030303020204" pitchFamily="34" charset="0"/>
            </a:endParaRPr>
          </a:p>
          <a:p>
            <a:pPr marL="749808" lvl="1" indent="-45720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Contention-based access</a:t>
            </a:r>
          </a:p>
          <a:p>
            <a:pPr marL="749808" lvl="1" indent="-45720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Controlled-based access</a:t>
            </a:r>
            <a:endParaRPr lang="en-US" i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4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3352800" y="1828800"/>
            <a:ext cx="2590800" cy="5816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0800" y="4800600"/>
            <a:ext cx="4038600" cy="1292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0" y="4800600"/>
            <a:ext cx="1752600" cy="663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05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i="1" dirty="0" smtClean="0">
                <a:latin typeface="Candara" pitchFamily="34" charset="0"/>
              </a:rPr>
              <a:t>Contention-based Access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38600" y="1371600"/>
            <a:ext cx="14478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400" y="1143000"/>
            <a:ext cx="10534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compete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800600" y="5029200"/>
            <a:ext cx="762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1300" y="5257800"/>
            <a:ext cx="762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ac09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77216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81400" y="1676400"/>
            <a:ext cx="1524000" cy="369332"/>
          </a:xfrm>
          <a:prstGeom prst="rect">
            <a:avLst/>
          </a:prstGeom>
          <a:solidFill>
            <a:srgbClr val="99000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rgbClr val="FFFF00"/>
                </a:solidFill>
              </a:rPr>
              <a:t>sends to 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2514600" cy="830263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Check for other transmissions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895600"/>
            <a:ext cx="2514600" cy="369332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Media </a:t>
            </a:r>
            <a:r>
              <a:rPr lang="en-US" dirty="0" smtClean="0">
                <a:solidFill>
                  <a:srgbClr val="FFFF00"/>
                </a:solidFill>
              </a:rPr>
              <a:t>is available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 descr="intro04a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733800"/>
            <a:ext cx="58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intro04a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581400"/>
            <a:ext cx="58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intro04a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038600"/>
            <a:ext cx="58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intro04a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038600"/>
            <a:ext cx="58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227012" y="3429000"/>
            <a:ext cx="3354388" cy="596900"/>
            <a:chOff x="228600" y="3810000"/>
            <a:chExt cx="3354388" cy="596900"/>
          </a:xfrm>
        </p:grpSpPr>
        <p:sp>
          <p:nvSpPr>
            <p:cNvPr id="13" name="TextBox 12"/>
            <p:cNvSpPr txBox="1"/>
            <p:nvPr/>
          </p:nvSpPr>
          <p:spPr>
            <a:xfrm>
              <a:off x="228600" y="3810000"/>
              <a:ext cx="2514600" cy="461963"/>
            </a:xfrm>
            <a:prstGeom prst="rect">
              <a:avLst/>
            </a:prstGeom>
            <a:solidFill>
              <a:srgbClr val="003366"/>
            </a:solidFill>
            <a:ln w="38100">
              <a:solidFill>
                <a:srgbClr val="3366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</a:rPr>
                <a:t>Transmit</a:t>
              </a: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2819400" y="3962400"/>
              <a:ext cx="763588" cy="444500"/>
              <a:chOff x="2819400" y="3962400"/>
              <a:chExt cx="763588" cy="444500"/>
            </a:xfrm>
          </p:grpSpPr>
          <p:pic>
            <p:nvPicPr>
              <p:cNvPr id="15" name="Picture 10" descr="intro04a.jp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19400" y="4038600"/>
                <a:ext cx="5842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3391694" y="4152106"/>
                <a:ext cx="381000" cy="1588"/>
              </a:xfrm>
              <a:prstGeom prst="line">
                <a:avLst/>
              </a:prstGeom>
              <a:noFill/>
              <a:ln w="44450" algn="ctr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17" name="TextBox 16"/>
          <p:cNvSpPr txBox="1"/>
          <p:nvPr/>
        </p:nvSpPr>
        <p:spPr>
          <a:xfrm>
            <a:off x="3162300" y="5498068"/>
            <a:ext cx="2476500" cy="369332"/>
          </a:xfrm>
          <a:prstGeom prst="rect">
            <a:avLst/>
          </a:prstGeom>
          <a:solidFill>
            <a:srgbClr val="99000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B </a:t>
            </a:r>
            <a:r>
              <a:rPr lang="en-US" dirty="0" smtClean="0">
                <a:solidFill>
                  <a:srgbClr val="FFFF00"/>
                </a:solidFill>
              </a:rPr>
              <a:t>needs </a:t>
            </a:r>
            <a:r>
              <a:rPr lang="en-US" dirty="0">
                <a:solidFill>
                  <a:srgbClr val="FFFF00"/>
                </a:solidFill>
              </a:rPr>
              <a:t>to send to </a:t>
            </a:r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5257800"/>
            <a:ext cx="3048000" cy="830263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Check for other transmissions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600" y="4724400"/>
            <a:ext cx="3048000" cy="369332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Media </a:t>
            </a:r>
            <a:r>
              <a:rPr lang="en-US" dirty="0" smtClean="0">
                <a:solidFill>
                  <a:srgbClr val="FFFF00"/>
                </a:solidFill>
              </a:rPr>
              <a:t>is </a:t>
            </a:r>
            <a:r>
              <a:rPr lang="en-US" dirty="0" smtClean="0">
                <a:solidFill>
                  <a:schemeClr val="bg1"/>
                </a:solidFill>
              </a:rPr>
              <a:t>NOT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available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4191000"/>
            <a:ext cx="3048000" cy="461963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I’ll wait……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57600" y="3886200"/>
            <a:ext cx="457200" cy="708025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95800" y="3429000"/>
            <a:ext cx="457200" cy="708025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57800" y="3886200"/>
            <a:ext cx="457200" cy="708025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98500"/>
            <a:ext cx="83058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i="1" dirty="0"/>
              <a:t>Carrier Sense Multiple Access/Collision Detection (CSMA/CD)</a:t>
            </a:r>
            <a:endParaRPr lang="en-US" sz="2800" i="1" dirty="0" smtClean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ac09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77216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81400" y="1676400"/>
            <a:ext cx="1600200" cy="369332"/>
          </a:xfrm>
          <a:prstGeom prst="rect">
            <a:avLst/>
          </a:prstGeom>
          <a:solidFill>
            <a:srgbClr val="99000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rgbClr val="FFFF00"/>
                </a:solidFill>
              </a:rPr>
              <a:t>sends </a:t>
            </a:r>
            <a:r>
              <a:rPr lang="en-US" dirty="0">
                <a:solidFill>
                  <a:srgbClr val="FFFF00"/>
                </a:solidFill>
              </a:rPr>
              <a:t>to 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2514600" cy="830263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Check for other transmissions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895600"/>
            <a:ext cx="2514600" cy="369332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Media </a:t>
            </a:r>
            <a:r>
              <a:rPr lang="en-US" dirty="0" smtClean="0">
                <a:solidFill>
                  <a:srgbClr val="FFFF00"/>
                </a:solidFill>
              </a:rPr>
              <a:t>is available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227012" y="3429000"/>
            <a:ext cx="3354388" cy="596900"/>
            <a:chOff x="228600" y="3810000"/>
            <a:chExt cx="3354388" cy="596900"/>
          </a:xfrm>
        </p:grpSpPr>
        <p:sp>
          <p:nvSpPr>
            <p:cNvPr id="13" name="TextBox 12"/>
            <p:cNvSpPr txBox="1"/>
            <p:nvPr/>
          </p:nvSpPr>
          <p:spPr>
            <a:xfrm>
              <a:off x="228600" y="3810000"/>
              <a:ext cx="2514600" cy="461963"/>
            </a:xfrm>
            <a:prstGeom prst="rect">
              <a:avLst/>
            </a:prstGeom>
            <a:solidFill>
              <a:srgbClr val="003366"/>
            </a:solidFill>
            <a:ln w="38100">
              <a:solidFill>
                <a:srgbClr val="3366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</a:rPr>
                <a:t>Transmit</a:t>
              </a: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2819400" y="3962400"/>
              <a:ext cx="763588" cy="444500"/>
              <a:chOff x="2819400" y="3962400"/>
              <a:chExt cx="763588" cy="444500"/>
            </a:xfrm>
          </p:grpSpPr>
          <p:pic>
            <p:nvPicPr>
              <p:cNvPr id="15" name="Picture 10" descr="intro04a.jp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19400" y="4038600"/>
                <a:ext cx="5842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3391694" y="4152106"/>
                <a:ext cx="381000" cy="1588"/>
              </a:xfrm>
              <a:prstGeom prst="line">
                <a:avLst/>
              </a:prstGeom>
              <a:noFill/>
              <a:ln w="44450" algn="ctr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17" name="TextBox 16"/>
          <p:cNvSpPr txBox="1"/>
          <p:nvPr/>
        </p:nvSpPr>
        <p:spPr>
          <a:xfrm>
            <a:off x="3848100" y="5485368"/>
            <a:ext cx="1562100" cy="369332"/>
          </a:xfrm>
          <a:prstGeom prst="rect">
            <a:avLst/>
          </a:prstGeom>
          <a:solidFill>
            <a:srgbClr val="99000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sends to </a:t>
            </a:r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3600" y="5257800"/>
            <a:ext cx="3048000" cy="830263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Check for other transmissions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600" y="4724400"/>
            <a:ext cx="3048000" cy="369332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Media </a:t>
            </a:r>
            <a:r>
              <a:rPr lang="en-US" dirty="0" smtClean="0">
                <a:solidFill>
                  <a:srgbClr val="FFFF00"/>
                </a:solidFill>
              </a:rPr>
              <a:t>is available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9600" y="3633787"/>
            <a:ext cx="457200" cy="708025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98500"/>
            <a:ext cx="83058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i="1" dirty="0"/>
              <a:t>Carrier Sense Multiple Access/Collision Detection (CSMA/CD)</a:t>
            </a:r>
            <a:endParaRPr lang="en-US" sz="2800" i="1" dirty="0" smtClean="0">
              <a:latin typeface="Candar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38800" y="3733800"/>
            <a:ext cx="3352800" cy="826532"/>
            <a:chOff x="5638800" y="3733800"/>
            <a:chExt cx="3352800" cy="826532"/>
          </a:xfrm>
        </p:grpSpPr>
        <p:pic>
          <p:nvPicPr>
            <p:cNvPr id="8" name="Picture 7" descr="intro04a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3733800"/>
              <a:ext cx="5842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5943600" y="4191000"/>
              <a:ext cx="3048000" cy="369332"/>
            </a:xfrm>
            <a:prstGeom prst="rect">
              <a:avLst/>
            </a:prstGeom>
            <a:solidFill>
              <a:srgbClr val="003366"/>
            </a:solidFill>
            <a:ln w="38100">
              <a:solidFill>
                <a:srgbClr val="3366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Transmit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25" name="Straight Connector 17"/>
            <p:cNvCxnSpPr>
              <a:cxnSpLocks noChangeShapeType="1"/>
            </p:cNvCxnSpPr>
            <p:nvPr/>
          </p:nvCxnSpPr>
          <p:spPr bwMode="auto">
            <a:xfrm flipV="1">
              <a:off x="5638800" y="3949700"/>
              <a:ext cx="0" cy="30480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6" name="TextBox 25"/>
          <p:cNvSpPr txBox="1"/>
          <p:nvPr/>
        </p:nvSpPr>
        <p:spPr>
          <a:xfrm>
            <a:off x="215901" y="4157146"/>
            <a:ext cx="2514600" cy="369332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Backoff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9000" y="3628548"/>
            <a:ext cx="2514600" cy="369332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Backoff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27012" y="4774683"/>
            <a:ext cx="2514600" cy="369332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Wait &amp; Retransmit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2998866"/>
            <a:ext cx="3048000" cy="369332"/>
          </a:xfrm>
          <a:prstGeom prst="rect">
            <a:avLst/>
          </a:prstGeom>
          <a:solidFill>
            <a:srgbClr val="003366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Wait &amp; Retransmit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2" grpId="0"/>
      <p:bldP spid="26" grpId="0" animBg="1"/>
      <p:bldP spid="27" grpId="0" animBg="1"/>
      <p:bldP spid="29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i="1" dirty="0"/>
              <a:t>Carrier Sense Multiple Access/Collision </a:t>
            </a:r>
            <a:r>
              <a:rPr lang="en-US" sz="2800" i="1" dirty="0" smtClean="0"/>
              <a:t>Avoidance </a:t>
            </a:r>
            <a:r>
              <a:rPr lang="en-US" sz="2800" i="1" dirty="0"/>
              <a:t>(</a:t>
            </a:r>
            <a:r>
              <a:rPr lang="en-US" sz="2800" i="1" dirty="0" smtClean="0"/>
              <a:t>CSMA/CA)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28800"/>
            <a:ext cx="7848600" cy="477230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7169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 vs CSMA/CA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CSMA/CD deals </a:t>
            </a:r>
            <a:r>
              <a:rPr lang="en-US" dirty="0">
                <a:latin typeface="Candara" panose="020E0502030303020204" pitchFamily="34" charset="0"/>
              </a:rPr>
              <a:t>with transmissions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after</a:t>
            </a:r>
            <a:r>
              <a:rPr lang="en-US" dirty="0">
                <a:latin typeface="Candara" panose="020E0502030303020204" pitchFamily="34" charset="0"/>
              </a:rPr>
              <a:t> a collision has </a:t>
            </a:r>
            <a:r>
              <a:rPr lang="en-US" dirty="0" smtClean="0">
                <a:latin typeface="Candara" panose="020E0502030303020204" pitchFamily="34" charset="0"/>
              </a:rPr>
              <a:t>occurred</a:t>
            </a:r>
          </a:p>
          <a:p>
            <a:pPr marL="457200" indent="-457200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CSMA/CA prevents </a:t>
            </a:r>
            <a:r>
              <a:rPr lang="en-US" dirty="0">
                <a:latin typeface="Candara" panose="020E0502030303020204" pitchFamily="34" charset="0"/>
              </a:rPr>
              <a:t>collisions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before</a:t>
            </a:r>
            <a:r>
              <a:rPr lang="en-US" dirty="0">
                <a:latin typeface="Candara" panose="020E0502030303020204" pitchFamily="34" charset="0"/>
              </a:rPr>
              <a:t> they happen</a:t>
            </a:r>
            <a:r>
              <a:rPr lang="en-US" dirty="0" smtClean="0">
                <a:latin typeface="Candara" panose="020E0502030303020204" pitchFamily="34" charset="0"/>
              </a:rPr>
              <a:t>.</a:t>
            </a:r>
          </a:p>
          <a:p>
            <a:pPr marL="457200" indent="-457200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CSMA/CD </a:t>
            </a:r>
            <a:r>
              <a:rPr lang="en-US" dirty="0">
                <a:latin typeface="Candara" panose="020E0502030303020204" pitchFamily="34" charset="0"/>
              </a:rPr>
              <a:t>is </a:t>
            </a:r>
            <a:r>
              <a:rPr lang="en-US" dirty="0" smtClean="0">
                <a:latin typeface="Candara" panose="020E0502030303020204" pitchFamily="34" charset="0"/>
              </a:rPr>
              <a:t>used </a:t>
            </a:r>
            <a:r>
              <a:rPr lang="en-US" dirty="0">
                <a:latin typeface="Candara" panose="020E0502030303020204" pitchFamily="34" charset="0"/>
              </a:rPr>
              <a:t>in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wired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networks (Ethernet) </a:t>
            </a:r>
          </a:p>
          <a:p>
            <a:pPr marL="457200" indent="-457200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CSMA/CA </a:t>
            </a:r>
            <a:r>
              <a:rPr lang="en-US" dirty="0">
                <a:latin typeface="Candara" panose="020E0502030303020204" pitchFamily="34" charset="0"/>
              </a:rPr>
              <a:t>is used in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wireless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networks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(WLAN)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</a:b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029200"/>
            <a:ext cx="9930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CSMA/CD </a:t>
            </a:r>
            <a:r>
              <a:rPr lang="en-US" b="1" dirty="0">
                <a:solidFill>
                  <a:srgbClr val="0070C0"/>
                </a:solidFill>
              </a:rPr>
              <a:t>has also fallen out of favor with modern </a:t>
            </a:r>
            <a:r>
              <a:rPr lang="en-US" b="1" dirty="0" smtClean="0">
                <a:solidFill>
                  <a:srgbClr val="0070C0"/>
                </a:solidFill>
              </a:rPr>
              <a:t>Ethernet using switch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5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over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324600" cy="4572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5410200"/>
            <a:ext cx="2590800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5410200"/>
            <a:ext cx="26670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533400" y="10287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ndara" pitchFamily="34" charset="0"/>
              </a:rPr>
              <a:t>4.1	Data Link Layer Protocols</a:t>
            </a: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429000" y="1676400"/>
            <a:ext cx="2362200" cy="685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4648200"/>
            <a:ext cx="4038600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4724400"/>
            <a:ext cx="1752600" cy="609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05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i="1" dirty="0" smtClean="0">
                <a:latin typeface="Candara" pitchFamily="34" charset="0"/>
              </a:rPr>
              <a:t>Controlled-based Access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91200" y="5181600"/>
            <a:ext cx="762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67000" y="5410200"/>
            <a:ext cx="533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mac10.jpg"/>
          <p:cNvPicPr>
            <a:picLocks noChangeAspect="1"/>
          </p:cNvPicPr>
          <p:nvPr/>
        </p:nvPicPr>
        <p:blipFill>
          <a:blip r:embed="rId3" cstate="print"/>
          <a:srcRect l="19737" t="18660" r="21052" b="19617"/>
          <a:stretch>
            <a:fillRect/>
          </a:stretch>
        </p:blipFill>
        <p:spPr bwMode="auto">
          <a:xfrm>
            <a:off x="737191" y="914400"/>
            <a:ext cx="7873409" cy="564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743200" y="3581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0" y="3810000"/>
            <a:ext cx="152400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29200" y="3733800"/>
            <a:ext cx="1676400" cy="106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257800" y="2590800"/>
            <a:ext cx="137160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48000" y="2667000"/>
            <a:ext cx="12954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2362200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itchFamily="34" charset="0"/>
              </a:rPr>
              <a:t>token</a:t>
            </a:r>
            <a:endParaRPr lang="en-US" sz="2800" dirty="0">
              <a:latin typeface="Candara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98500"/>
            <a:ext cx="83058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i="1" dirty="0" smtClean="0"/>
              <a:t>Token Ring</a:t>
            </a:r>
            <a:endParaRPr lang="en-US" sz="2800" i="1" dirty="0" smtClean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mac10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77216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4038601"/>
            <a:ext cx="1752600" cy="377927"/>
          </a:xfrm>
          <a:prstGeom prst="rect">
            <a:avLst/>
          </a:prstGeom>
          <a:solidFill>
            <a:srgbClr val="99000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rgbClr val="FFFF00"/>
                </a:solidFill>
              </a:rPr>
              <a:t>   sends to  </a:t>
            </a:r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048000" y="4273241"/>
            <a:ext cx="800100" cy="679760"/>
            <a:chOff x="3200400" y="4419600"/>
            <a:chExt cx="800100" cy="533400"/>
          </a:xfrm>
        </p:grpSpPr>
        <p:pic>
          <p:nvPicPr>
            <p:cNvPr id="7" name="Picture 29" descr="intro04c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4419600"/>
              <a:ext cx="5715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Connector 31"/>
            <p:cNvCxnSpPr>
              <a:cxnSpLocks noChangeShapeType="1"/>
            </p:cNvCxnSpPr>
            <p:nvPr/>
          </p:nvCxnSpPr>
          <p:spPr bwMode="auto">
            <a:xfrm>
              <a:off x="3200400" y="4724400"/>
              <a:ext cx="457200" cy="22860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pic>
        <p:nvPicPr>
          <p:cNvPr id="9" name="Picture 8" descr="intro04c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4550627"/>
            <a:ext cx="571500" cy="45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76600" y="5377541"/>
            <a:ext cx="1905000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Is it for me?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251450" y="4416528"/>
            <a:ext cx="914400" cy="977155"/>
            <a:chOff x="5105400" y="4876800"/>
            <a:chExt cx="914400" cy="766465"/>
          </a:xfrm>
        </p:grpSpPr>
        <p:sp>
          <p:nvSpPr>
            <p:cNvPr id="12" name="TextBox 11"/>
            <p:cNvSpPr txBox="1"/>
            <p:nvPr/>
          </p:nvSpPr>
          <p:spPr>
            <a:xfrm>
              <a:off x="5410200" y="5181482"/>
              <a:ext cx="609600" cy="461783"/>
            </a:xfrm>
            <a:prstGeom prst="rect">
              <a:avLst/>
            </a:prstGeom>
            <a:solidFill>
              <a:srgbClr val="002060"/>
            </a:solidFill>
            <a:ln w="38100">
              <a:solidFill>
                <a:srgbClr val="3366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</a:rPr>
                <a:t>No</a:t>
              </a:r>
            </a:p>
          </p:txBody>
        </p:sp>
        <p:cxnSp>
          <p:nvCxnSpPr>
            <p:cNvPr id="13" name="Straight Connector 39"/>
            <p:cNvCxnSpPr>
              <a:cxnSpLocks noChangeShapeType="1"/>
            </p:cNvCxnSpPr>
            <p:nvPr/>
          </p:nvCxnSpPr>
          <p:spPr bwMode="auto">
            <a:xfrm flipV="1">
              <a:off x="5105400" y="4876800"/>
              <a:ext cx="533400" cy="30480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pic>
        <p:nvPicPr>
          <p:cNvPr id="14" name="Picture 13" descr="intro04c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1297" y="3598834"/>
            <a:ext cx="571500" cy="45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475197" y="3551780"/>
            <a:ext cx="1905000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Is it for me?</a:t>
            </a:r>
          </a:p>
        </p:txBody>
      </p: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5562600" y="2695222"/>
            <a:ext cx="1524000" cy="776869"/>
            <a:chOff x="5791200" y="3429000"/>
            <a:chExt cx="1524000" cy="609600"/>
          </a:xfrm>
        </p:grpSpPr>
        <p:sp>
          <p:nvSpPr>
            <p:cNvPr id="17" name="TextBox 16"/>
            <p:cNvSpPr txBox="1"/>
            <p:nvPr/>
          </p:nvSpPr>
          <p:spPr>
            <a:xfrm>
              <a:off x="6705600" y="3429000"/>
              <a:ext cx="609600" cy="461963"/>
            </a:xfrm>
            <a:prstGeom prst="rect">
              <a:avLst/>
            </a:prstGeom>
            <a:solidFill>
              <a:srgbClr val="002060"/>
            </a:solidFill>
            <a:ln w="38100">
              <a:solidFill>
                <a:srgbClr val="3366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</a:rPr>
                <a:t>No</a:t>
              </a:r>
            </a:p>
          </p:txBody>
        </p:sp>
        <p:cxnSp>
          <p:nvCxnSpPr>
            <p:cNvPr id="18" name="Straight Connector 44"/>
            <p:cNvCxnSpPr>
              <a:cxnSpLocks noChangeShapeType="1"/>
            </p:cNvCxnSpPr>
            <p:nvPr/>
          </p:nvCxnSpPr>
          <p:spPr bwMode="auto">
            <a:xfrm rot="10800000">
              <a:off x="5791200" y="3733800"/>
              <a:ext cx="533400" cy="30480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9" name="TextBox 18"/>
          <p:cNvSpPr txBox="1"/>
          <p:nvPr/>
        </p:nvSpPr>
        <p:spPr>
          <a:xfrm>
            <a:off x="2476500" y="1923993"/>
            <a:ext cx="1905000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3366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Is it for me?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0100" y="1940305"/>
            <a:ext cx="762000" cy="369332"/>
          </a:xfrm>
          <a:prstGeom prst="rect">
            <a:avLst/>
          </a:prstGeom>
          <a:solidFill>
            <a:srgbClr val="99000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Yes</a:t>
            </a:r>
          </a:p>
        </p:txBody>
      </p:sp>
      <p:pic>
        <p:nvPicPr>
          <p:cNvPr id="21" name="Picture 20" descr="intro04c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00" y="2606052"/>
            <a:ext cx="571500" cy="45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590800" y="1447800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Let’s assume A has grabbed the token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505832"/>
            <a:ext cx="83058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i="1" dirty="0" smtClean="0"/>
              <a:t>Token Passing</a:t>
            </a:r>
            <a:endParaRPr lang="en-US" sz="2800" i="1" dirty="0" smtClean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5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4.2.4  </a:t>
            </a:r>
            <a:r>
              <a:rPr lang="en-US" u="sng" dirty="0" smtClean="0"/>
              <a:t>The Frame Structure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Blip>
                <a:blip r:embed="rId3"/>
              </a:buBlip>
              <a:defRPr/>
            </a:pPr>
            <a:r>
              <a:rPr lang="en-US" dirty="0">
                <a:latin typeface="Candara" pitchFamily="34" charset="0"/>
              </a:rPr>
              <a:t>There are </a:t>
            </a:r>
            <a:r>
              <a:rPr lang="en-US" dirty="0" smtClean="0">
                <a:latin typeface="Candara" pitchFamily="34" charset="0"/>
              </a:rPr>
              <a:t>many different </a:t>
            </a:r>
            <a:r>
              <a:rPr lang="en-US" dirty="0">
                <a:latin typeface="Candara" pitchFamily="34" charset="0"/>
              </a:rPr>
              <a:t>Data </a:t>
            </a:r>
            <a:r>
              <a:rPr lang="en-US" dirty="0" smtClean="0">
                <a:latin typeface="Candara" pitchFamily="34" charset="0"/>
              </a:rPr>
              <a:t>Link Layer protocols </a:t>
            </a:r>
            <a:r>
              <a:rPr lang="en-US" i="1" dirty="0" smtClean="0">
                <a:latin typeface="Candara" pitchFamily="34" charset="0"/>
              </a:rPr>
              <a:t>(</a:t>
            </a:r>
            <a:r>
              <a:rPr lang="en-US" i="1" dirty="0" err="1" smtClean="0">
                <a:latin typeface="Candara" pitchFamily="34" charset="0"/>
              </a:rPr>
              <a:t>eg</a:t>
            </a:r>
            <a:r>
              <a:rPr lang="en-US" i="1" dirty="0" smtClean="0">
                <a:latin typeface="Candara" pitchFamily="34" charset="0"/>
              </a:rPr>
              <a:t>. </a:t>
            </a:r>
            <a:r>
              <a:rPr lang="en-US" i="1" dirty="0" smtClean="0">
                <a:solidFill>
                  <a:srgbClr val="00B050"/>
                </a:solidFill>
                <a:latin typeface="Candara" pitchFamily="34" charset="0"/>
              </a:rPr>
              <a:t>PPP, Token Ring, Ethernet, 802.11 Wireless LAN</a:t>
            </a:r>
            <a:r>
              <a:rPr lang="en-US" i="1" dirty="0" smtClean="0">
                <a:latin typeface="Candara" pitchFamily="34" charset="0"/>
              </a:rPr>
              <a:t>)</a:t>
            </a:r>
          </a:p>
          <a:p>
            <a:pPr marL="457200" indent="-457200" algn="just">
              <a:buBlip>
                <a:blip r:embed="rId3"/>
              </a:buBlip>
              <a:defRPr/>
            </a:pPr>
            <a:endParaRPr lang="en-US" i="1" dirty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  <a:defRPr/>
            </a:pPr>
            <a:r>
              <a:rPr lang="en-US" dirty="0" smtClean="0">
                <a:latin typeface="Candara" pitchFamily="34" charset="0"/>
              </a:rPr>
              <a:t>Hence,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different protocol </a:t>
            </a:r>
            <a:r>
              <a:rPr lang="en-US" dirty="0" smtClean="0">
                <a:latin typeface="Candara" pitchFamily="34" charset="0"/>
              </a:rPr>
              <a:t>will define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different frame structure</a:t>
            </a:r>
            <a:r>
              <a:rPr lang="en-US" dirty="0" smtClean="0">
                <a:latin typeface="Candara" pitchFamily="34" charset="0"/>
              </a:rPr>
              <a:t>.</a:t>
            </a:r>
            <a:endParaRPr lang="en-US" dirty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  <a:defRPr/>
            </a:pPr>
            <a:endParaRPr lang="en-US" dirty="0">
              <a:solidFill>
                <a:srgbClr val="FF0000"/>
              </a:solidFill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  <a:defRPr/>
            </a:pP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No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single frame protocol meets the needs of all 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data transportation across all types of media.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However, each Data Link Layer protocol is constructed using the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same basic format</a:t>
            </a:r>
            <a:r>
              <a:rPr lang="en-US" dirty="0" smtClean="0">
                <a:latin typeface="Candara" pitchFamily="34" charset="0"/>
              </a:rPr>
              <a:t>. It’s the contents that differ.</a:t>
            </a:r>
          </a:p>
          <a:p>
            <a:pPr marL="457200" indent="-457200" algn="just">
              <a:buBlip>
                <a:blip r:embed="rId3"/>
              </a:buBlip>
            </a:pPr>
            <a:endParaRPr lang="en-US" dirty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Layer </a:t>
            </a:r>
            <a:r>
              <a:rPr lang="en-US" dirty="0">
                <a:latin typeface="Candara" pitchFamily="34" charset="0"/>
              </a:rPr>
              <a:t>2 Data Link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Frame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en-US" dirty="0">
                <a:latin typeface="Candara" pitchFamily="34" charset="0"/>
              </a:rPr>
              <a:t>consists of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3 parts</a:t>
            </a:r>
            <a:r>
              <a:rPr lang="en-US" dirty="0">
                <a:latin typeface="Candara" pitchFamily="34" charset="0"/>
              </a:rPr>
              <a:t>:</a:t>
            </a:r>
            <a:endParaRPr lang="en-US" dirty="0" smtClean="0">
              <a:latin typeface="Candara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68136"/>
              </p:ext>
            </p:extLst>
          </p:nvPr>
        </p:nvGraphicFramePr>
        <p:xfrm>
          <a:off x="1066800" y="5064760"/>
          <a:ext cx="68580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FFFF00"/>
                          </a:solidFill>
                        </a:rPr>
                        <a:t>Header</a:t>
                      </a:r>
                      <a:endParaRPr lang="en-US" sz="3200" b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FFFF00"/>
                          </a:solidFill>
                        </a:rPr>
                        <a:t>Data</a:t>
                      </a:r>
                      <a:endParaRPr lang="en-US" sz="3200" b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FFFF00"/>
                          </a:solidFill>
                        </a:rPr>
                        <a:t>Trailer</a:t>
                      </a:r>
                      <a:endParaRPr lang="en-US" sz="3200" b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562600" y="4759960"/>
            <a:ext cx="2743200" cy="16764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4912360"/>
            <a:ext cx="2743200" cy="16764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4780" y="6174750"/>
            <a:ext cx="1220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ndara" pitchFamily="34" charset="0"/>
              </a:rPr>
              <a:t> Frame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 Header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The Frame Header consists of control information that is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unique to each protocol used.</a:t>
            </a:r>
          </a:p>
          <a:p>
            <a:pPr marL="457200" indent="-457200" algn="just">
              <a:buBlip>
                <a:blip r:embed="rId3"/>
              </a:buBlip>
            </a:pPr>
            <a:endParaRPr lang="en-US" dirty="0">
              <a:solidFill>
                <a:srgbClr val="FF0000"/>
              </a:solidFill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US" dirty="0" err="1" smtClean="0">
                <a:latin typeface="Candara" pitchFamily="34" charset="0"/>
              </a:rPr>
              <a:t>Eg</a:t>
            </a:r>
            <a:r>
              <a:rPr lang="en-US" dirty="0" smtClean="0">
                <a:latin typeface="Candara" pitchFamily="34" charset="0"/>
              </a:rPr>
              <a:t>. </a:t>
            </a:r>
            <a:r>
              <a:rPr lang="en-US" i="1" dirty="0" smtClean="0">
                <a:solidFill>
                  <a:srgbClr val="00B050"/>
                </a:solidFill>
                <a:latin typeface="Candara" pitchFamily="34" charset="0"/>
              </a:rPr>
              <a:t>Ethernet</a:t>
            </a:r>
            <a:r>
              <a:rPr lang="en-US" dirty="0" smtClean="0">
                <a:latin typeface="Candara" pitchFamily="34" charset="0"/>
              </a:rPr>
              <a:t> frame header fields consist of:</a:t>
            </a:r>
          </a:p>
          <a:p>
            <a:pPr lvl="1" algn="just"/>
            <a:r>
              <a:rPr lang="en-MY" i="1" dirty="0" smtClean="0">
                <a:latin typeface="Candara" pitchFamily="34" charset="0"/>
              </a:rPr>
              <a:t>Start Frame field</a:t>
            </a:r>
          </a:p>
          <a:p>
            <a:pPr lvl="1" algn="just"/>
            <a:r>
              <a:rPr lang="en-MY" i="1" dirty="0" smtClean="0">
                <a:latin typeface="Candara" pitchFamily="34" charset="0"/>
              </a:rPr>
              <a:t>Source and Destination Address fields</a:t>
            </a:r>
          </a:p>
          <a:p>
            <a:pPr lvl="1" algn="just"/>
            <a:r>
              <a:rPr lang="en-MY" i="1" dirty="0" smtClean="0">
                <a:latin typeface="Candara" pitchFamily="34" charset="0"/>
              </a:rPr>
              <a:t>Type field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53125" t="39844" r="7500" b="43750"/>
          <a:stretch>
            <a:fillRect/>
          </a:stretch>
        </p:blipFill>
        <p:spPr bwMode="auto">
          <a:xfrm>
            <a:off x="3505200" y="5257800"/>
            <a:ext cx="5410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06456"/>
              </p:ext>
            </p:extLst>
          </p:nvPr>
        </p:nvGraphicFramePr>
        <p:xfrm>
          <a:off x="5054601" y="746760"/>
          <a:ext cx="38226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7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FF00"/>
                          </a:solidFill>
                        </a:rPr>
                        <a:t>Header</a:t>
                      </a:r>
                      <a:endParaRPr lang="en-US" sz="2000" b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FF00"/>
                          </a:solidFill>
                        </a:rPr>
                        <a:t>Data</a:t>
                      </a:r>
                      <a:endParaRPr lang="en-US" sz="2000" b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FF00"/>
                          </a:solidFill>
                        </a:rPr>
                        <a:t>Trailer</a:t>
                      </a:r>
                      <a:endParaRPr lang="en-US" sz="2000" b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28600" y="5981700"/>
            <a:ext cx="3352802" cy="923330"/>
            <a:chOff x="228600" y="5981700"/>
            <a:chExt cx="3352802" cy="923330"/>
          </a:xfrm>
        </p:grpSpPr>
        <p:cxnSp>
          <p:nvCxnSpPr>
            <p:cNvPr id="7" name="Straight Arrow Connector 6"/>
            <p:cNvCxnSpPr>
              <a:stCxn id="4" idx="3"/>
            </p:cNvCxnSpPr>
            <p:nvPr/>
          </p:nvCxnSpPr>
          <p:spPr>
            <a:xfrm flipV="1">
              <a:off x="3128753" y="6166366"/>
              <a:ext cx="452649" cy="2769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28600" y="5981700"/>
              <a:ext cx="29001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ndara" pitchFamily="34" charset="0"/>
                </a:rPr>
                <a:t>Header control information </a:t>
              </a:r>
            </a:p>
            <a:p>
              <a:r>
                <a:rPr lang="en-US" dirty="0" smtClean="0">
                  <a:solidFill>
                    <a:srgbClr val="FF0000"/>
                  </a:solidFill>
                  <a:latin typeface="Candara" pitchFamily="34" charset="0"/>
                </a:rPr>
                <a:t>(fields)</a:t>
              </a:r>
            </a:p>
            <a:p>
              <a:endParaRPr lang="en-US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81400" y="1143000"/>
            <a:ext cx="3200400" cy="5562600"/>
            <a:chOff x="3581400" y="1143000"/>
            <a:chExt cx="3200400" cy="5562600"/>
          </a:xfrm>
        </p:grpSpPr>
        <p:sp>
          <p:nvSpPr>
            <p:cNvPr id="5" name="Rectangle 4"/>
            <p:cNvSpPr/>
            <p:nvPr/>
          </p:nvSpPr>
          <p:spPr>
            <a:xfrm>
              <a:off x="3581400" y="5257800"/>
              <a:ext cx="3200400" cy="1447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581400" y="1143000"/>
              <a:ext cx="1473201" cy="41148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50002" y="1150112"/>
              <a:ext cx="431798" cy="4107688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Other protocols may includes fields like:</a:t>
            </a:r>
          </a:p>
          <a:p>
            <a:pPr algn="just"/>
            <a:endParaRPr lang="en-US" dirty="0" smtClean="0">
              <a:latin typeface="Candara" pitchFamily="34" charset="0"/>
            </a:endParaRPr>
          </a:p>
          <a:p>
            <a:pPr lvl="1" algn="just"/>
            <a:r>
              <a:rPr lang="en-MY" i="1" dirty="0" smtClean="0">
                <a:latin typeface="Candara" pitchFamily="34" charset="0"/>
              </a:rPr>
              <a:t>Priority / Quality of Service field</a:t>
            </a:r>
          </a:p>
          <a:p>
            <a:pPr lvl="1" algn="just"/>
            <a:r>
              <a:rPr lang="en-MY" i="1" dirty="0" smtClean="0">
                <a:latin typeface="Candara" pitchFamily="34" charset="0"/>
              </a:rPr>
              <a:t>Logical connection control field</a:t>
            </a:r>
          </a:p>
          <a:p>
            <a:pPr lvl="1" algn="just"/>
            <a:r>
              <a:rPr lang="en-MY" i="1" dirty="0" smtClean="0">
                <a:latin typeface="Candara" pitchFamily="34" charset="0"/>
              </a:rPr>
              <a:t>Physical link control field</a:t>
            </a:r>
          </a:p>
          <a:p>
            <a:pPr lvl="1" algn="just"/>
            <a:r>
              <a:rPr lang="en-MY" i="1" dirty="0" smtClean="0">
                <a:latin typeface="Candara" pitchFamily="34" charset="0"/>
              </a:rPr>
              <a:t>Flow control field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Addressing: Where the Frame Goes?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2224"/>
            <a:ext cx="8229600" cy="4325112"/>
          </a:xfrm>
        </p:spPr>
        <p:txBody>
          <a:bodyPr/>
          <a:lstStyle/>
          <a:p>
            <a:pPr marL="457200" indent="-457200" algn="just">
              <a:buBlip>
                <a:blip r:embed="rId2"/>
              </a:buBlip>
              <a:defRPr/>
            </a:pPr>
            <a:r>
              <a:rPr lang="en-US" dirty="0" smtClean="0">
                <a:latin typeface="Candara" pitchFamily="34" charset="0"/>
              </a:rPr>
              <a:t>The addresses used this layer are referred to as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physical addresses</a:t>
            </a:r>
            <a:r>
              <a:rPr lang="en-US" dirty="0" smtClean="0">
                <a:latin typeface="Candara" pitchFamily="34" charset="0"/>
              </a:rPr>
              <a:t>.</a:t>
            </a:r>
          </a:p>
          <a:p>
            <a:pPr marL="457200" indent="-457200" algn="just">
              <a:buBlip>
                <a:blip r:embed="rId2"/>
              </a:buBlip>
              <a:defRPr/>
            </a:pPr>
            <a:endParaRPr lang="en-US" dirty="0"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  <a:defRPr/>
            </a:pPr>
            <a:r>
              <a:rPr lang="en-US" dirty="0" smtClean="0">
                <a:latin typeface="Candara" pitchFamily="34" charset="0"/>
              </a:rPr>
              <a:t>They are the burned-in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MAC addresses</a:t>
            </a:r>
            <a:r>
              <a:rPr lang="en-US" dirty="0" smtClean="0">
                <a:latin typeface="Candara" pitchFamily="34" charset="0"/>
              </a:rPr>
              <a:t> of the </a:t>
            </a:r>
          </a:p>
          <a:p>
            <a:pPr marL="457200" indent="0" algn="just">
              <a:buNone/>
              <a:defRPr/>
            </a:pPr>
            <a:r>
              <a:rPr lang="en-US" dirty="0" smtClean="0">
                <a:latin typeface="Candara" pitchFamily="34" charset="0"/>
              </a:rPr>
              <a:t>network device.</a:t>
            </a:r>
            <a:endParaRPr lang="en-US" i="1" dirty="0">
              <a:latin typeface="Candara" pitchFamily="34" charset="0"/>
            </a:endParaRPr>
          </a:p>
          <a:p>
            <a:pPr marL="457200" indent="0" algn="just">
              <a:buNone/>
              <a:defRPr/>
            </a:pPr>
            <a:endParaRPr lang="en-US" i="1" dirty="0" smtClean="0"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  <a:defRPr/>
            </a:pPr>
            <a:r>
              <a:rPr lang="en-US" dirty="0" smtClean="0">
                <a:latin typeface="Candara" pitchFamily="34" charset="0"/>
              </a:rPr>
              <a:t>They are only used for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local delivery</a:t>
            </a:r>
            <a:r>
              <a:rPr lang="en-US" dirty="0" smtClean="0">
                <a:latin typeface="Candara" pitchFamily="34" charset="0"/>
              </a:rPr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53125" t="39844" r="7500" b="43750"/>
          <a:stretch>
            <a:fillRect/>
          </a:stretch>
        </p:blipFill>
        <p:spPr bwMode="auto">
          <a:xfrm>
            <a:off x="647700" y="5334000"/>
            <a:ext cx="800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362200" y="5981700"/>
            <a:ext cx="1524000" cy="64770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MAC address has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no meaning beyond the local network</a:t>
            </a:r>
            <a:r>
              <a:rPr lang="en-MY" dirty="0" smtClean="0">
                <a:latin typeface="Candara" pitchFamily="34" charset="0"/>
              </a:rPr>
              <a:t>.</a:t>
            </a:r>
          </a:p>
          <a:p>
            <a:pPr marL="457200" indent="-457200" algn="just">
              <a:buBlip>
                <a:blip r:embed="rId3"/>
              </a:buBlip>
            </a:pPr>
            <a:endParaRPr lang="en-MY" dirty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If the packet in the frame must pass onto another network segment, the intermediate device -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router</a:t>
            </a:r>
            <a:r>
              <a:rPr lang="en-US" dirty="0" smtClean="0">
                <a:latin typeface="Candara" pitchFamily="34" charset="0"/>
              </a:rPr>
              <a:t> - will </a:t>
            </a:r>
            <a:r>
              <a:rPr lang="en-US" dirty="0" err="1" smtClean="0">
                <a:solidFill>
                  <a:srgbClr val="FF0000"/>
                </a:solidFill>
                <a:latin typeface="Candara" pitchFamily="34" charset="0"/>
              </a:rPr>
              <a:t>decapsulate</a:t>
            </a:r>
            <a:r>
              <a:rPr lang="en-US" dirty="0" smtClean="0">
                <a:latin typeface="Candara" pitchFamily="34" charset="0"/>
              </a:rPr>
              <a:t> original frame,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examine the IP</a:t>
            </a:r>
            <a:r>
              <a:rPr lang="en-US" dirty="0" smtClean="0">
                <a:latin typeface="Candara" pitchFamily="34" charset="0"/>
              </a:rPr>
              <a:t> address,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create a new frame </a:t>
            </a:r>
            <a:r>
              <a:rPr lang="en-US" dirty="0" smtClean="0">
                <a:latin typeface="Candara" pitchFamily="34" charset="0"/>
              </a:rPr>
              <a:t>for the packet, and send it onto the new segment.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 Trailer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Data link layer protocols add a trailer to 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end of each frame</a:t>
            </a:r>
            <a:r>
              <a:rPr lang="en-MY" dirty="0" smtClean="0">
                <a:latin typeface="Candara" pitchFamily="34" charset="0"/>
              </a:rPr>
              <a:t>. </a:t>
            </a:r>
          </a:p>
          <a:p>
            <a:pPr marL="457200" indent="-457200" algn="just">
              <a:buBlip>
                <a:blip r:embed="rId2"/>
              </a:buBlip>
            </a:pPr>
            <a:endParaRPr lang="en-MY" dirty="0"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The trailer is used to determine if the frame arrived without error (as signals transfer are subject to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interference, distortion, or loss</a:t>
            </a:r>
            <a:r>
              <a:rPr lang="en-US" dirty="0" smtClean="0"/>
              <a:t>)</a:t>
            </a:r>
            <a:endParaRPr lang="en-MY" dirty="0"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endParaRPr lang="en-MY" dirty="0" smtClean="0"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This process is called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error detection</a:t>
            </a:r>
            <a:r>
              <a:rPr lang="en-MY" dirty="0" smtClean="0">
                <a:latin typeface="Candara" pitchFamily="34" charset="0"/>
              </a:rPr>
              <a:t> </a:t>
            </a: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Basic Terms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Frame</a:t>
            </a:r>
            <a:r>
              <a:rPr lang="en-MY" dirty="0" smtClean="0">
                <a:latin typeface="Candara" pitchFamily="34" charset="0"/>
              </a:rPr>
              <a:t>  </a:t>
            </a:r>
            <a:r>
              <a:rPr lang="en-MY" dirty="0" smtClean="0">
                <a:latin typeface="Candara" pitchFamily="34" charset="0"/>
                <a:sym typeface="Wingdings" pitchFamily="2" charset="2"/>
              </a:rPr>
              <a:t> </a:t>
            </a:r>
            <a:r>
              <a:rPr lang="en-MY" dirty="0" smtClean="0">
                <a:latin typeface="Candara" pitchFamily="34" charset="0"/>
              </a:rPr>
              <a:t>The Data Link layer PDU</a:t>
            </a:r>
          </a:p>
          <a:p>
            <a:endParaRPr lang="en-MY" dirty="0" smtClean="0">
              <a:latin typeface="Candara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Node</a:t>
            </a:r>
            <a:r>
              <a:rPr lang="en-MY" dirty="0" smtClean="0">
                <a:latin typeface="Candara" pitchFamily="34" charset="0"/>
              </a:rPr>
              <a:t> </a:t>
            </a:r>
            <a:r>
              <a:rPr lang="en-MY" dirty="0" smtClean="0">
                <a:latin typeface="Candara" pitchFamily="34" charset="0"/>
                <a:sym typeface="Wingdings" pitchFamily="2" charset="2"/>
              </a:rPr>
              <a:t> </a:t>
            </a:r>
            <a:r>
              <a:rPr lang="en-MY" dirty="0" smtClean="0">
                <a:latin typeface="Candara" pitchFamily="34" charset="0"/>
              </a:rPr>
              <a:t>The Layer 2 notation for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network devices </a:t>
            </a:r>
            <a:r>
              <a:rPr lang="en-MY" dirty="0" smtClean="0">
                <a:latin typeface="Candara" pitchFamily="34" charset="0"/>
              </a:rPr>
              <a:t>connected to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a common medium</a:t>
            </a:r>
          </a:p>
          <a:p>
            <a:endParaRPr lang="en-MY" dirty="0" smtClean="0">
              <a:latin typeface="Candara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Media / medium </a:t>
            </a:r>
            <a:r>
              <a:rPr lang="en-MY" dirty="0" smtClean="0">
                <a:latin typeface="Candara" pitchFamily="34" charset="0"/>
                <a:sym typeface="Wingdings" pitchFamily="2" charset="2"/>
              </a:rPr>
              <a:t> </a:t>
            </a:r>
            <a:r>
              <a:rPr lang="en-MY" dirty="0" smtClean="0">
                <a:latin typeface="Candara" pitchFamily="34" charset="0"/>
              </a:rPr>
              <a:t>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physical means (connectors) </a:t>
            </a:r>
            <a:r>
              <a:rPr lang="en-MY" dirty="0" smtClean="0">
                <a:latin typeface="Candara" pitchFamily="34" charset="0"/>
              </a:rPr>
              <a:t>for the transfer of information between two nodes, </a:t>
            </a:r>
            <a:r>
              <a:rPr lang="en-MY" dirty="0" err="1" smtClean="0">
                <a:latin typeface="Candara" pitchFamily="34" charset="0"/>
              </a:rPr>
              <a:t>eg</a:t>
            </a:r>
            <a:r>
              <a:rPr lang="en-MY" dirty="0" smtClean="0">
                <a:latin typeface="Candara" pitchFamily="34" charset="0"/>
              </a:rPr>
              <a:t>. Copper wire, </a:t>
            </a:r>
            <a:r>
              <a:rPr lang="en-MY" dirty="0" err="1" smtClean="0">
                <a:latin typeface="Candara" pitchFamily="34" charset="0"/>
              </a:rPr>
              <a:t>fiber</a:t>
            </a:r>
            <a:r>
              <a:rPr lang="en-MY" dirty="0" smtClean="0">
                <a:latin typeface="Candara" pitchFamily="34" charset="0"/>
              </a:rPr>
              <a:t> optic etc</a:t>
            </a:r>
          </a:p>
          <a:p>
            <a:endParaRPr lang="en-MY" dirty="0" smtClean="0">
              <a:latin typeface="Candara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Network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en-MY" dirty="0" smtClean="0">
                <a:latin typeface="Candara" pitchFamily="34" charset="0"/>
                <a:sym typeface="Wingdings" pitchFamily="2" charset="2"/>
              </a:rPr>
              <a:t>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Two or more nodes </a:t>
            </a:r>
            <a:r>
              <a:rPr lang="en-MY" dirty="0" smtClean="0">
                <a:latin typeface="Candara" pitchFamily="34" charset="0"/>
              </a:rPr>
              <a:t>connected to a </a:t>
            </a:r>
            <a:r>
              <a:rPr lang="en-MY" i="1" dirty="0" smtClean="0">
                <a:solidFill>
                  <a:srgbClr val="FF0000"/>
                </a:solidFill>
                <a:latin typeface="Candara" pitchFamily="34" charset="0"/>
              </a:rPr>
              <a:t>common local medium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A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sender node</a:t>
            </a:r>
            <a:r>
              <a:rPr lang="en-MY" dirty="0" smtClean="0">
                <a:latin typeface="Candara" pitchFamily="34" charset="0"/>
              </a:rPr>
              <a:t>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creates</a:t>
            </a:r>
            <a:r>
              <a:rPr lang="en-MY" dirty="0" smtClean="0">
                <a:latin typeface="Candara" pitchFamily="34" charset="0"/>
              </a:rPr>
              <a:t> a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frame’s content summary </a:t>
            </a:r>
            <a:r>
              <a:rPr lang="en-MY" dirty="0" smtClean="0">
                <a:latin typeface="Candara" pitchFamily="34" charset="0"/>
              </a:rPr>
              <a:t>known as the </a:t>
            </a:r>
            <a:r>
              <a:rPr lang="en-MY" dirty="0" smtClean="0">
                <a:solidFill>
                  <a:srgbClr val="00B050"/>
                </a:solidFill>
                <a:latin typeface="Candara" pitchFamily="34" charset="0"/>
              </a:rPr>
              <a:t>cyclic redundancy check (CRC) </a:t>
            </a:r>
            <a:r>
              <a:rPr lang="en-MY" dirty="0" smtClean="0">
                <a:latin typeface="Candara" pitchFamily="34" charset="0"/>
              </a:rPr>
              <a:t>value and stores in the </a:t>
            </a:r>
            <a:r>
              <a:rPr lang="en-MY" dirty="0" smtClean="0">
                <a:solidFill>
                  <a:srgbClr val="00B050"/>
                </a:solidFill>
                <a:latin typeface="Candara" pitchFamily="34" charset="0"/>
              </a:rPr>
              <a:t>Frame Check Sequence (FCS) </a:t>
            </a:r>
            <a:r>
              <a:rPr lang="en-MY" dirty="0" smtClean="0">
                <a:latin typeface="Candara" pitchFamily="34" charset="0"/>
              </a:rPr>
              <a:t>field.</a:t>
            </a:r>
          </a:p>
          <a:p>
            <a:pPr marL="457200" indent="-457200" algn="just">
              <a:buBlip>
                <a:blip r:embed="rId3"/>
              </a:buBlip>
            </a:pPr>
            <a:endParaRPr lang="en-MY" dirty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The FCS field is then used for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error checking</a:t>
            </a:r>
            <a:r>
              <a:rPr lang="en-MY" dirty="0" smtClean="0">
                <a:latin typeface="Candara" pitchFamily="34" charset="0"/>
              </a:rPr>
              <a:t>. </a:t>
            </a:r>
          </a:p>
          <a:p>
            <a:pPr algn="just"/>
            <a:endParaRPr lang="en-MY" dirty="0" smtClean="0">
              <a:latin typeface="Candar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48125" t="39843" r="4375" b="43750"/>
          <a:stretch>
            <a:fillRect/>
          </a:stretch>
        </p:blipFill>
        <p:spPr bwMode="auto">
          <a:xfrm>
            <a:off x="1143000" y="5029200"/>
            <a:ext cx="5791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53000" y="5105400"/>
            <a:ext cx="1905000" cy="1447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5334000"/>
            <a:ext cx="159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Trailer control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information</a:t>
            </a:r>
            <a:endParaRPr lang="en-US" dirty="0">
              <a:solidFill>
                <a:srgbClr val="FF0000"/>
              </a:solidFill>
              <a:latin typeface="Candara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858000" y="5703332"/>
            <a:ext cx="381000" cy="3164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79780"/>
              </p:ext>
            </p:extLst>
          </p:nvPr>
        </p:nvGraphicFramePr>
        <p:xfrm>
          <a:off x="5054601" y="746760"/>
          <a:ext cx="38226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7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FF00"/>
                          </a:solidFill>
                        </a:rPr>
                        <a:t>Header</a:t>
                      </a:r>
                      <a:endParaRPr lang="en-US" sz="2000" b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FF00"/>
                          </a:solidFill>
                        </a:rPr>
                        <a:t>Data</a:t>
                      </a:r>
                      <a:endParaRPr lang="en-US" sz="2000" b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FF00"/>
                          </a:solidFill>
                        </a:rPr>
                        <a:t>Trailer</a:t>
                      </a:r>
                      <a:endParaRPr lang="en-US" sz="2000" b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4953000" y="1143000"/>
            <a:ext cx="2667000" cy="38862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858000" y="1143000"/>
            <a:ext cx="2019300" cy="400559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receiving node </a:t>
            </a:r>
            <a:r>
              <a:rPr lang="en-MY" dirty="0" smtClean="0">
                <a:latin typeface="Candara" pitchFamily="34" charset="0"/>
              </a:rPr>
              <a:t>will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check</a:t>
            </a:r>
            <a:r>
              <a:rPr lang="en-MY" dirty="0" smtClean="0">
                <a:latin typeface="Candara" pitchFamily="34" charset="0"/>
              </a:rPr>
              <a:t> its owns CRC values when a frame arrives.</a:t>
            </a:r>
            <a:r>
              <a:rPr lang="en-US" dirty="0" smtClean="0">
                <a:latin typeface="Candara" pitchFamily="34" charset="0"/>
              </a:rPr>
              <a:t> </a:t>
            </a:r>
          </a:p>
          <a:p>
            <a:pPr algn="just">
              <a:buNone/>
            </a:pPr>
            <a:endParaRPr lang="en-US" dirty="0" smtClean="0">
              <a:latin typeface="Candara" pitchFamily="34" charset="0"/>
            </a:endParaRPr>
          </a:p>
          <a:p>
            <a:pPr algn="just">
              <a:buNone/>
            </a:pPr>
            <a:r>
              <a:rPr lang="en-US" dirty="0" smtClean="0">
                <a:latin typeface="Candara" pitchFamily="34" charset="0"/>
              </a:rPr>
              <a:t>	If CRC values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matched</a:t>
            </a:r>
            <a:r>
              <a:rPr lang="en-US" dirty="0" smtClean="0">
                <a:latin typeface="Candara" pitchFamily="34" charset="0"/>
              </a:rPr>
              <a:t>, 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no error</a:t>
            </a:r>
            <a:endParaRPr lang="en-MY" dirty="0" smtClean="0">
              <a:solidFill>
                <a:srgbClr val="FF0000"/>
              </a:solidFill>
              <a:latin typeface="Candara" pitchFamily="34" charset="0"/>
            </a:endParaRPr>
          </a:p>
          <a:p>
            <a:pPr algn="just">
              <a:buNone/>
            </a:pPr>
            <a:r>
              <a:rPr lang="en-US" dirty="0" smtClean="0">
                <a:latin typeface="Candara" pitchFamily="34" charset="0"/>
              </a:rPr>
              <a:t>	If CRC values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do not matched</a:t>
            </a:r>
            <a:r>
              <a:rPr lang="en-US" dirty="0" smtClean="0">
                <a:latin typeface="Candara" pitchFamily="34" charset="0"/>
              </a:rPr>
              <a:t>, 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discarded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" y="959604"/>
            <a:ext cx="8153400" cy="541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32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/>
              <a:t>Frame Movements and Changes </a:t>
            </a:r>
            <a:endParaRPr lang="en-US" dirty="0"/>
          </a:p>
        </p:txBody>
      </p:sp>
      <p:pic>
        <p:nvPicPr>
          <p:cNvPr id="21" name="Picture 6" descr="frame10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8763000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frame10a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286000"/>
            <a:ext cx="1714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frame10b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962400"/>
            <a:ext cx="1714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frame10c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2819400"/>
            <a:ext cx="1714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frame10d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3733800"/>
            <a:ext cx="1714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frame10e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4953000"/>
            <a:ext cx="1714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1905000" y="1752600"/>
            <a:ext cx="3581400" cy="1600200"/>
            <a:chOff x="1981200" y="1371600"/>
            <a:chExt cx="3581400" cy="1600200"/>
          </a:xfrm>
        </p:grpSpPr>
        <p:cxnSp>
          <p:nvCxnSpPr>
            <p:cNvPr id="28" name="Straight Connector 23"/>
            <p:cNvCxnSpPr>
              <a:cxnSpLocks noChangeShapeType="1"/>
            </p:cNvCxnSpPr>
            <p:nvPr/>
          </p:nvCxnSpPr>
          <p:spPr bwMode="auto">
            <a:xfrm rot="5400000">
              <a:off x="2362200" y="2057400"/>
              <a:ext cx="1295400" cy="53340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9" name="TextBox 28"/>
            <p:cNvSpPr txBox="1"/>
            <p:nvPr/>
          </p:nvSpPr>
          <p:spPr>
            <a:xfrm>
              <a:off x="1981200" y="1371600"/>
              <a:ext cx="3581400" cy="400050"/>
            </a:xfrm>
            <a:prstGeom prst="rect">
              <a:avLst/>
            </a:prstGeom>
            <a:solidFill>
              <a:srgbClr val="800000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Point-to-Point Protocol </a:t>
              </a: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(PPP)</a:t>
              </a:r>
            </a:p>
          </p:txBody>
        </p:sp>
      </p:grp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5257800" y="2057400"/>
            <a:ext cx="3352800" cy="1371600"/>
            <a:chOff x="2286000" y="1447800"/>
            <a:chExt cx="3352800" cy="1371600"/>
          </a:xfrm>
        </p:grpSpPr>
        <p:cxnSp>
          <p:nvCxnSpPr>
            <p:cNvPr id="31" name="Straight Connector 26"/>
            <p:cNvCxnSpPr>
              <a:cxnSpLocks noChangeShapeType="1"/>
            </p:cNvCxnSpPr>
            <p:nvPr/>
          </p:nvCxnSpPr>
          <p:spPr bwMode="auto">
            <a:xfrm rot="5400000">
              <a:off x="2209800" y="1752600"/>
              <a:ext cx="1143000" cy="99060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2590800" y="1447800"/>
              <a:ext cx="3048000" cy="708025"/>
            </a:xfrm>
            <a:prstGeom prst="rect">
              <a:avLst/>
            </a:prstGeom>
            <a:solidFill>
              <a:srgbClr val="800000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High Level Data Link</a:t>
              </a:r>
              <a:b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 Protocol </a:t>
              </a: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(HDLC)</a:t>
              </a:r>
            </a:p>
          </p:txBody>
        </p: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5029200" y="4419600"/>
            <a:ext cx="3048000" cy="708025"/>
            <a:chOff x="1905000" y="1447800"/>
            <a:chExt cx="3048000" cy="707886"/>
          </a:xfrm>
        </p:grpSpPr>
        <p:cxnSp>
          <p:nvCxnSpPr>
            <p:cNvPr id="34" name="Straight Connector 31"/>
            <p:cNvCxnSpPr>
              <a:cxnSpLocks noChangeShapeType="1"/>
              <a:stCxn id="35" idx="1"/>
            </p:cNvCxnSpPr>
            <p:nvPr/>
          </p:nvCxnSpPr>
          <p:spPr bwMode="auto">
            <a:xfrm rot="10800000">
              <a:off x="1905000" y="1600201"/>
              <a:ext cx="1295400" cy="201543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35" name="TextBox 34"/>
            <p:cNvSpPr txBox="1"/>
            <p:nvPr/>
          </p:nvSpPr>
          <p:spPr>
            <a:xfrm>
              <a:off x="3200400" y="1447800"/>
              <a:ext cx="1752600" cy="707886"/>
            </a:xfrm>
            <a:prstGeom prst="rect">
              <a:avLst/>
            </a:prstGeom>
            <a:solidFill>
              <a:srgbClr val="800000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Frame Relay</a:t>
              </a: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/>
              </a:r>
              <a:b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Protocol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1981200" y="5562600"/>
            <a:ext cx="2514600" cy="708025"/>
            <a:chOff x="2895600" y="1447800"/>
            <a:chExt cx="2514600" cy="707886"/>
          </a:xfrm>
        </p:grpSpPr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 flipV="1">
              <a:off x="4267200" y="1524002"/>
              <a:ext cx="1143000" cy="304798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2895600" y="1447800"/>
              <a:ext cx="1752600" cy="707886"/>
            </a:xfrm>
            <a:prstGeom prst="rect">
              <a:avLst/>
            </a:prstGeom>
            <a:solidFill>
              <a:srgbClr val="800000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Ethernet</a:t>
              </a: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/>
              </a:r>
              <a:b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Protocol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-0.01042 0.2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" y="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0139 L 0.22916 -0.169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278 L 0.23542 0.1402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694 L -0.225 0.1833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0" y="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25 C 0.02483 0.01899 0.05017 0.05116 0.12222 0.06551 C 0.1941 0.08056 0.37917 0.07176 0.43125 0.07292 " pathEditMode="relative" rAng="0" ptsTypes="a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http://www.conniq.com/images/OSI-ro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229600" cy="5562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 algn="just">
              <a:buBlip>
                <a:blip r:embed="rId2"/>
              </a:buBlip>
              <a:defRPr/>
            </a:pPr>
            <a:r>
              <a:rPr lang="en-US" dirty="0" smtClean="0">
                <a:latin typeface="Candara" pitchFamily="34" charset="0"/>
              </a:rPr>
              <a:t>Roles of Data Link Layer</a:t>
            </a:r>
          </a:p>
          <a:p>
            <a:pPr marL="457200" lvl="0" indent="-457200" algn="just">
              <a:buBlip>
                <a:blip r:embed="rId2"/>
              </a:buBlip>
              <a:defRPr/>
            </a:pPr>
            <a:endParaRPr lang="en-US" dirty="0">
              <a:latin typeface="Candara" pitchFamily="34" charset="0"/>
            </a:endParaRPr>
          </a:p>
          <a:p>
            <a:pPr marL="457200" lvl="0" indent="-457200" algn="just">
              <a:buBlip>
                <a:blip r:embed="rId2"/>
              </a:buBlip>
              <a:defRPr/>
            </a:pPr>
            <a:r>
              <a:rPr lang="en-US" dirty="0" smtClean="0">
                <a:latin typeface="Candara" pitchFamily="34" charset="0"/>
              </a:rPr>
              <a:t>How Data Link Layer involved in network </a:t>
            </a:r>
            <a:r>
              <a:rPr lang="en-US" dirty="0" err="1" smtClean="0">
                <a:latin typeface="Candara" pitchFamily="34" charset="0"/>
              </a:rPr>
              <a:t>comm</a:t>
            </a:r>
            <a:endParaRPr lang="en-US" dirty="0">
              <a:latin typeface="Candara" pitchFamily="34" charset="0"/>
            </a:endParaRPr>
          </a:p>
          <a:p>
            <a:pPr marL="457200" lvl="0" indent="-457200" algn="just">
              <a:buBlip>
                <a:blip r:embed="rId2"/>
              </a:buBlip>
              <a:defRPr/>
            </a:pPr>
            <a:endParaRPr lang="en-US" dirty="0" smtClean="0">
              <a:latin typeface="Candara" pitchFamily="34" charset="0"/>
            </a:endParaRPr>
          </a:p>
          <a:p>
            <a:pPr marL="457200" lvl="0" indent="-457200" algn="just">
              <a:buBlip>
                <a:blip r:embed="rId2"/>
              </a:buBlip>
              <a:defRPr/>
            </a:pPr>
            <a:r>
              <a:rPr lang="en-US" dirty="0" smtClean="0">
                <a:latin typeface="Candara" pitchFamily="34" charset="0"/>
              </a:rPr>
              <a:t>Different types of Media Access Control (MAC) methods</a:t>
            </a:r>
          </a:p>
          <a:p>
            <a:pPr marL="457200" lvl="0" indent="-457200" algn="just">
              <a:buBlip>
                <a:blip r:embed="rId2"/>
              </a:buBlip>
              <a:defRPr/>
            </a:pPr>
            <a:endParaRPr lang="en-US" dirty="0">
              <a:latin typeface="Candara" pitchFamily="34" charset="0"/>
            </a:endParaRPr>
          </a:p>
          <a:p>
            <a:pPr marL="457200" lvl="0" indent="-457200" algn="just">
              <a:buBlip>
                <a:blip r:embed="rId2"/>
              </a:buBlip>
              <a:defRPr/>
            </a:pPr>
            <a:r>
              <a:rPr lang="en-US" dirty="0" smtClean="0">
                <a:latin typeface="Candara" pitchFamily="34" charset="0"/>
              </a:rPr>
              <a:t>Network logical and physical topologies</a:t>
            </a:r>
          </a:p>
          <a:p>
            <a:pPr marL="457200" lvl="0" indent="-457200" algn="just">
              <a:buBlip>
                <a:blip r:embed="rId2"/>
              </a:buBlip>
              <a:defRPr/>
            </a:pPr>
            <a:endParaRPr lang="en-US" dirty="0">
              <a:latin typeface="Candara" pitchFamily="34" charset="0"/>
            </a:endParaRPr>
          </a:p>
          <a:p>
            <a:pPr marL="457200" lvl="0" indent="-457200" algn="just">
              <a:buBlip>
                <a:blip r:embed="rId2"/>
              </a:buBlip>
              <a:defRPr/>
            </a:pPr>
            <a:r>
              <a:rPr lang="en-US" dirty="0" smtClean="0">
                <a:latin typeface="Candara" pitchFamily="34" charset="0"/>
              </a:rPr>
              <a:t>Layer 2 Frame structure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Roles of Data Link Layer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latin typeface="Candara" pitchFamily="34" charset="0"/>
              </a:rPr>
              <a:t>2 basic functions:</a:t>
            </a:r>
          </a:p>
          <a:p>
            <a:pPr marL="411480" lvl="1" indent="0">
              <a:buNone/>
            </a:pPr>
            <a:endParaRPr lang="en-US" dirty="0">
              <a:latin typeface="Candara" pitchFamily="34" charset="0"/>
            </a:endParaRPr>
          </a:p>
          <a:p>
            <a:pPr marL="457200" lvl="1" indent="-457200"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Allows the upper layers to access the transmission media using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framing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  <a:p>
            <a:pPr marL="457200" lvl="1" indent="-457200"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pPr marL="457200" lvl="1" indent="-457200"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Controls how the frame travel across common local media 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using different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media access control (MAC) 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methods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error detection</a:t>
            </a:r>
          </a:p>
          <a:p>
            <a:pPr lvl="1">
              <a:buFont typeface="Tahoma" charset="0"/>
              <a:buChar char="•"/>
            </a:pPr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Data Link Layer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 algn="just">
              <a:buNone/>
            </a:pPr>
            <a:r>
              <a:rPr lang="en-MY" dirty="0" smtClean="0">
                <a:latin typeface="Candara" pitchFamily="34" charset="0"/>
              </a:rPr>
              <a:t>The data link layer is actually divided into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two </a:t>
            </a:r>
            <a:r>
              <a:rPr lang="en-MY" dirty="0" err="1" smtClean="0">
                <a:solidFill>
                  <a:srgbClr val="FF0000"/>
                </a:solidFill>
                <a:latin typeface="Candara" pitchFamily="34" charset="0"/>
              </a:rPr>
              <a:t>sublayers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:</a:t>
            </a:r>
          </a:p>
          <a:p>
            <a:pPr algn="just"/>
            <a:endParaRPr lang="en-MY" dirty="0" smtClean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MY" b="1" i="1" dirty="0" smtClean="0">
                <a:solidFill>
                  <a:srgbClr val="00B050"/>
                </a:solidFill>
                <a:latin typeface="Candara" pitchFamily="34" charset="0"/>
              </a:rPr>
              <a:t>Logical Link Control (LLC) </a:t>
            </a:r>
            <a:r>
              <a:rPr lang="en-MY" b="1" i="1" dirty="0" err="1" smtClean="0">
                <a:solidFill>
                  <a:srgbClr val="00B050"/>
                </a:solidFill>
                <a:latin typeface="Candara" pitchFamily="34" charset="0"/>
              </a:rPr>
              <a:t>sublayer</a:t>
            </a:r>
            <a:endParaRPr lang="en-MY" b="1" i="1" dirty="0" smtClean="0">
              <a:solidFill>
                <a:srgbClr val="00B050"/>
              </a:solidFill>
              <a:latin typeface="Candara" pitchFamily="34" charset="0"/>
            </a:endParaRPr>
          </a:p>
          <a:p>
            <a:pPr algn="just">
              <a:buNone/>
            </a:pPr>
            <a:r>
              <a:rPr lang="en-MY" dirty="0" smtClean="0">
                <a:latin typeface="Candara" pitchFamily="34" charset="0"/>
              </a:rPr>
              <a:t>	This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upper</a:t>
            </a:r>
            <a:r>
              <a:rPr lang="en-MY" dirty="0" smtClean="0">
                <a:latin typeface="Candara" pitchFamily="34" charset="0"/>
              </a:rPr>
              <a:t> sublayer defines 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software processes </a:t>
            </a:r>
            <a:r>
              <a:rPr lang="en-MY" dirty="0" smtClean="0">
                <a:latin typeface="Candara" pitchFamily="34" charset="0"/>
              </a:rPr>
              <a:t>that provide services to the Network </a:t>
            </a:r>
            <a:r>
              <a:rPr lang="en-MY" dirty="0">
                <a:latin typeface="Candara" pitchFamily="34" charset="0"/>
              </a:rPr>
              <a:t>L</a:t>
            </a:r>
            <a:r>
              <a:rPr lang="en-MY" dirty="0" smtClean="0">
                <a:latin typeface="Candara" pitchFamily="34" charset="0"/>
              </a:rPr>
              <a:t>ayer protocols. </a:t>
            </a:r>
            <a:endParaRPr lang="en-MY" dirty="0">
              <a:latin typeface="Candara" pitchFamily="34" charset="0"/>
            </a:endParaRPr>
          </a:p>
          <a:p>
            <a:pPr algn="just">
              <a:buNone/>
            </a:pPr>
            <a:endParaRPr lang="en-MY" b="1" i="1" dirty="0" smtClean="0">
              <a:solidFill>
                <a:srgbClr val="00B050"/>
              </a:solidFill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MY" b="1" i="1" dirty="0" smtClean="0">
                <a:solidFill>
                  <a:srgbClr val="00B050"/>
                </a:solidFill>
                <a:latin typeface="Candara" pitchFamily="34" charset="0"/>
              </a:rPr>
              <a:t>Media Access Control (MAC) sublayer **</a:t>
            </a:r>
          </a:p>
          <a:p>
            <a:pPr algn="just">
              <a:buNone/>
            </a:pPr>
            <a:r>
              <a:rPr lang="en-MY" dirty="0" smtClean="0">
                <a:latin typeface="Candara" pitchFamily="34" charset="0"/>
              </a:rPr>
              <a:t>	This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lower</a:t>
            </a:r>
            <a:r>
              <a:rPr lang="en-MY" dirty="0" smtClean="0">
                <a:latin typeface="Candara" pitchFamily="34" charset="0"/>
              </a:rPr>
              <a:t> sublayer defines 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media access processes </a:t>
            </a:r>
            <a:r>
              <a:rPr lang="en-MY" dirty="0" smtClean="0">
                <a:latin typeface="Candara" pitchFamily="34" charset="0"/>
              </a:rPr>
              <a:t>performed by the hardware </a:t>
            </a:r>
            <a:r>
              <a:rPr lang="en-MY" dirty="0" smtClean="0">
                <a:latin typeface="Candara" pitchFamily="34" charset="0"/>
                <a:sym typeface="Wingdings" pitchFamily="2" charset="2"/>
              </a:rPr>
              <a:t> transmission media </a:t>
            </a:r>
            <a:r>
              <a:rPr lang="en-MY" dirty="0" smtClean="0">
                <a:latin typeface="Candara" pitchFamily="34" charset="0"/>
              </a:rPr>
              <a:t>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(hardware processes)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http://www.microsoft.com/mspress/books/sampchap/5507/0735614563-0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http://www.microsoft.com/mspress/books/sampchap/5507/0735614563-0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9200"/>
            <a:ext cx="7335786" cy="52578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V="1">
            <a:off x="4038600" y="4953000"/>
            <a:ext cx="685800" cy="381000"/>
          </a:xfrm>
          <a:prstGeom prst="straightConnector1">
            <a:avLst/>
          </a:prstGeom>
          <a:ln w="25400">
            <a:solidFill>
              <a:srgbClr val="FF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38600" y="5334000"/>
            <a:ext cx="685800" cy="381000"/>
          </a:xfrm>
          <a:prstGeom prst="straightConnector1">
            <a:avLst/>
          </a:prstGeom>
          <a:ln w="25400">
            <a:solidFill>
              <a:srgbClr val="FF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" y="5334000"/>
            <a:ext cx="3352800" cy="0"/>
          </a:xfrm>
          <a:prstGeom prst="line">
            <a:avLst/>
          </a:prstGeom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3" cstate="print"/>
          <a:srcRect l="48125" t="29688" r="2500" b="22656"/>
          <a:stretch>
            <a:fillRect/>
          </a:stretch>
        </p:blipFill>
        <p:spPr bwMode="auto">
          <a:xfrm>
            <a:off x="304800" y="609599"/>
            <a:ext cx="8229600" cy="601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105400" y="1828800"/>
            <a:ext cx="0" cy="1143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05400" y="4876800"/>
            <a:ext cx="0" cy="914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3200" y="2971800"/>
            <a:ext cx="5410200" cy="9144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3200" y="3886200"/>
            <a:ext cx="5410200" cy="990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662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2971800"/>
            <a:ext cx="8229600" cy="83099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FFFF00"/>
                </a:solidFill>
                <a:latin typeface="Candara" pitchFamily="34" charset="0"/>
              </a:rPr>
              <a:t>Data Link Layer prepares the packets from the upper layer software processes for transmission over the physical media.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191000"/>
            <a:ext cx="8229600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FFFF00"/>
                </a:solidFill>
                <a:latin typeface="Candara" pitchFamily="34" charset="0"/>
              </a:rPr>
              <a:t>Hence, it is known as the </a:t>
            </a:r>
            <a:r>
              <a:rPr lang="en-US" sz="2400" b="1" dirty="0" smtClean="0">
                <a:solidFill>
                  <a:srgbClr val="FFFF00"/>
                </a:solidFill>
                <a:latin typeface="Candara" pitchFamily="34" charset="0"/>
              </a:rPr>
              <a:t>Connecting Layer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3600" y="228600"/>
            <a:ext cx="1295400" cy="457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1188</Words>
  <Application>Microsoft Office PowerPoint</Application>
  <PresentationFormat>On-screen Show (4:3)</PresentationFormat>
  <Paragraphs>280</Paragraphs>
  <Slides>45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Candara</vt:lpstr>
      <vt:lpstr>Georgia</vt:lpstr>
      <vt:lpstr>Tahoma</vt:lpstr>
      <vt:lpstr>Trebuchet MS</vt:lpstr>
      <vt:lpstr>Wingdings</vt:lpstr>
      <vt:lpstr>Wingdings 2</vt:lpstr>
      <vt:lpstr>Urban</vt:lpstr>
      <vt:lpstr>Chapter 4</vt:lpstr>
      <vt:lpstr>Objectives</vt:lpstr>
      <vt:lpstr>PowerPoint Presentation</vt:lpstr>
      <vt:lpstr>Basic Terms</vt:lpstr>
      <vt:lpstr>Roles of Data Link Layer</vt:lpstr>
      <vt:lpstr>Structure of Data Link Layer</vt:lpstr>
      <vt:lpstr>PowerPoint Presentation</vt:lpstr>
      <vt:lpstr>PowerPoint Presentation</vt:lpstr>
      <vt:lpstr>PowerPoint Presentation</vt:lpstr>
      <vt:lpstr>4.2  Media Access Control</vt:lpstr>
      <vt:lpstr>Cont’d…</vt:lpstr>
      <vt:lpstr>PowerPoint Presentation</vt:lpstr>
      <vt:lpstr>Protocols used in Data Link Layer</vt:lpstr>
      <vt:lpstr>Cont’d…</vt:lpstr>
      <vt:lpstr>Cont’d…</vt:lpstr>
      <vt:lpstr>4.2.1  Network Topology</vt:lpstr>
      <vt:lpstr>PowerPoint Presentation</vt:lpstr>
      <vt:lpstr>PowerPoint Presentation</vt:lpstr>
      <vt:lpstr>Cont’d…</vt:lpstr>
      <vt:lpstr>PowerPoint Presentation</vt:lpstr>
      <vt:lpstr>4.2.2 Half / Full Duplex Communication</vt:lpstr>
      <vt:lpstr>PowerPoint Presentation</vt:lpstr>
      <vt:lpstr>PowerPoint Presentation</vt:lpstr>
      <vt:lpstr>4.2.3  Media Access Control Methods</vt:lpstr>
      <vt:lpstr>Contention-based Access</vt:lpstr>
      <vt:lpstr>Carrier Sense Multiple Access/Collision Detection (CSMA/CD)</vt:lpstr>
      <vt:lpstr>Carrier Sense Multiple Access/Collision Detection (CSMA/CD)</vt:lpstr>
      <vt:lpstr>Carrier Sense Multiple Access/Collision Avoidance (CSMA/CA)</vt:lpstr>
      <vt:lpstr>CSMA/CD vs CSMA/CA</vt:lpstr>
      <vt:lpstr>Controlled-based Access</vt:lpstr>
      <vt:lpstr>Token Ring</vt:lpstr>
      <vt:lpstr>Token Passing</vt:lpstr>
      <vt:lpstr>4.2.4  The Frame Structure </vt:lpstr>
      <vt:lpstr>Cont’d…</vt:lpstr>
      <vt:lpstr>The Header</vt:lpstr>
      <vt:lpstr>Cont’d…</vt:lpstr>
      <vt:lpstr>Addressing: Where the Frame Goes?</vt:lpstr>
      <vt:lpstr>Cont’d…</vt:lpstr>
      <vt:lpstr>The Trailer</vt:lpstr>
      <vt:lpstr>Cont’d…</vt:lpstr>
      <vt:lpstr>Cont’d…</vt:lpstr>
      <vt:lpstr>PowerPoint Presentation</vt:lpstr>
      <vt:lpstr>Frame Movements and Changes 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2024-11-13T13:36:50Z</dcterms:created>
  <dcterms:modified xsi:type="dcterms:W3CDTF">2024-11-13T13:39:17Z</dcterms:modified>
</cp:coreProperties>
</file>