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65"/>
  </p:notesMasterIdLst>
  <p:sldIdLst>
    <p:sldId id="256" r:id="rId2"/>
    <p:sldId id="258" r:id="rId3"/>
    <p:sldId id="584" r:id="rId4"/>
    <p:sldId id="628" r:id="rId5"/>
    <p:sldId id="487" r:id="rId6"/>
    <p:sldId id="623" r:id="rId7"/>
    <p:sldId id="558" r:id="rId8"/>
    <p:sldId id="624" r:id="rId9"/>
    <p:sldId id="625" r:id="rId10"/>
    <p:sldId id="576" r:id="rId11"/>
    <p:sldId id="580" r:id="rId12"/>
    <p:sldId id="409" r:id="rId13"/>
    <p:sldId id="473" r:id="rId14"/>
    <p:sldId id="583" r:id="rId15"/>
    <p:sldId id="560" r:id="rId16"/>
    <p:sldId id="585" r:id="rId17"/>
    <p:sldId id="489" r:id="rId18"/>
    <p:sldId id="626" r:id="rId19"/>
    <p:sldId id="607" r:id="rId20"/>
    <p:sldId id="609" r:id="rId21"/>
    <p:sldId id="610" r:id="rId22"/>
    <p:sldId id="611" r:id="rId23"/>
    <p:sldId id="613" r:id="rId24"/>
    <p:sldId id="614" r:id="rId25"/>
    <p:sldId id="528" r:id="rId26"/>
    <p:sldId id="526" r:id="rId27"/>
    <p:sldId id="586" r:id="rId28"/>
    <p:sldId id="587" r:id="rId29"/>
    <p:sldId id="588" r:id="rId30"/>
    <p:sldId id="589" r:id="rId31"/>
    <p:sldId id="590" r:id="rId32"/>
    <p:sldId id="591" r:id="rId33"/>
    <p:sldId id="592" r:id="rId34"/>
    <p:sldId id="593" r:id="rId35"/>
    <p:sldId id="594" r:id="rId36"/>
    <p:sldId id="595" r:id="rId37"/>
    <p:sldId id="596" r:id="rId38"/>
    <p:sldId id="597" r:id="rId39"/>
    <p:sldId id="598" r:id="rId40"/>
    <p:sldId id="633" r:id="rId41"/>
    <p:sldId id="634" r:id="rId42"/>
    <p:sldId id="635" r:id="rId43"/>
    <p:sldId id="636" r:id="rId44"/>
    <p:sldId id="637" r:id="rId45"/>
    <p:sldId id="638" r:id="rId46"/>
    <p:sldId id="639" r:id="rId47"/>
    <p:sldId id="640" r:id="rId48"/>
    <p:sldId id="648" r:id="rId49"/>
    <p:sldId id="649" r:id="rId50"/>
    <p:sldId id="641" r:id="rId51"/>
    <p:sldId id="642" r:id="rId52"/>
    <p:sldId id="643" r:id="rId53"/>
    <p:sldId id="644" r:id="rId54"/>
    <p:sldId id="645" r:id="rId55"/>
    <p:sldId id="646" r:id="rId56"/>
    <p:sldId id="650" r:id="rId57"/>
    <p:sldId id="651" r:id="rId58"/>
    <p:sldId id="652" r:id="rId59"/>
    <p:sldId id="653" r:id="rId60"/>
    <p:sldId id="654" r:id="rId61"/>
    <p:sldId id="656" r:id="rId62"/>
    <p:sldId id="655" r:id="rId63"/>
    <p:sldId id="582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5C1"/>
    <a:srgbClr val="99FF66"/>
    <a:srgbClr val="CCECFF"/>
    <a:srgbClr val="A50021"/>
    <a:srgbClr val="99CC00"/>
    <a:srgbClr val="0066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84690" autoAdjust="0"/>
  </p:normalViewPr>
  <p:slideViewPr>
    <p:cSldViewPr>
      <p:cViewPr varScale="1">
        <p:scale>
          <a:sx n="59" d="100"/>
          <a:sy n="59" d="100"/>
        </p:scale>
        <p:origin x="142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19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8.xml"/><Relationship Id="rId2" Type="http://schemas.openxmlformats.org/officeDocument/2006/relationships/slide" Target="slides/slide57.xml"/><Relationship Id="rId1" Type="http://schemas.openxmlformats.org/officeDocument/2006/relationships/slide" Target="slides/slide56.xml"/><Relationship Id="rId5" Type="http://schemas.openxmlformats.org/officeDocument/2006/relationships/slide" Target="slides/slide60.xml"/><Relationship Id="rId4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C9C6-662D-408F-9C8C-8594903EBEB7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DD347-5917-4575-8E86-BDED6BB8A0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00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0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2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7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46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2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24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99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1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55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89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90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21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15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2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20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8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5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07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5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13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33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63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4E7E6D-0E40-C74E-A58C-87AE2B46601F}" type="slidenum">
              <a:rPr lang="en-US" sz="800"/>
              <a:pPr/>
              <a:t>52</a:t>
            </a:fld>
            <a:endParaRPr lang="en-US" sz="800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73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4E7E6D-0E40-C74E-A58C-87AE2B46601F}" type="slidenum">
              <a:rPr lang="en-US" sz="800"/>
              <a:pPr/>
              <a:t>53</a:t>
            </a:fld>
            <a:endParaRPr lang="en-US" sz="800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734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4E7E6D-0E40-C74E-A58C-87AE2B46601F}" type="slidenum">
              <a:rPr lang="en-US" sz="800"/>
              <a:pPr/>
              <a:t>54</a:t>
            </a:fld>
            <a:endParaRPr lang="en-US" sz="800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978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4E7E6D-0E40-C74E-A58C-87AE2B46601F}" type="slidenum">
              <a:rPr lang="en-US" sz="800"/>
              <a:pPr/>
              <a:t>55</a:t>
            </a:fld>
            <a:endParaRPr lang="en-US" sz="800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061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56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86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57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06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58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892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59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8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271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60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03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62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5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1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93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3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1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BEB4E3-D633-4EC3-8CE7-A558771D491F}" type="datetimeFigureOut">
              <a:rPr lang="en-US" smtClean="0"/>
              <a:pPr/>
              <a:t>13-Nov-24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6CA39BE-7F84-4587-8570-120279798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Chapter%207/CSMA-CD.sw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cvendorlookup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Chapter 5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rgbClr val="0070C0"/>
                </a:solidFill>
                <a:latin typeface="Candara" pitchFamily="34" charset="0"/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700" y="594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Module 7: Ethernet Switching </a:t>
            </a:r>
          </a:p>
          <a:p>
            <a:r>
              <a:rPr lang="en-US" dirty="0"/>
              <a:t>Introduction to Networks v7.0 (ITN)</a:t>
            </a:r>
          </a:p>
        </p:txBody>
      </p:sp>
    </p:spTree>
    <p:extLst>
      <p:ext uri="{BB962C8B-B14F-4D97-AF65-F5344CB8AC3E}">
        <p14:creationId xmlns:p14="http://schemas.microsoft.com/office/powerpoint/2010/main" val="13036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MY" b="1" i="1" u="sng" dirty="0" smtClean="0">
                <a:solidFill>
                  <a:srgbClr val="00B050"/>
                </a:solidFill>
                <a:latin typeface="Candara" pitchFamily="34" charset="0"/>
              </a:rPr>
              <a:t>LLC </a:t>
            </a:r>
            <a:r>
              <a:rPr lang="en-MY" b="1" i="1" u="sng" dirty="0" err="1" smtClean="0">
                <a:solidFill>
                  <a:srgbClr val="00B050"/>
                </a:solidFill>
                <a:latin typeface="Candara" pitchFamily="34" charset="0"/>
              </a:rPr>
              <a:t>sublayer</a:t>
            </a:r>
            <a:r>
              <a:rPr lang="en-MY" b="1" i="1" u="sng" dirty="0" smtClean="0">
                <a:solidFill>
                  <a:srgbClr val="00B050"/>
                </a:solidFill>
                <a:latin typeface="Candara" pitchFamily="34" charset="0"/>
              </a:rPr>
              <a:t> (IEEE802.2)</a:t>
            </a:r>
            <a:endParaRPr lang="en-MY" i="1" u="sng" dirty="0" smtClean="0">
              <a:solidFill>
                <a:srgbClr val="00B050"/>
              </a:solidFill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Interfacing</a:t>
            </a:r>
            <a:r>
              <a:rPr lang="en-MY" dirty="0" smtClean="0">
                <a:latin typeface="Candara" pitchFamily="34" charset="0"/>
              </a:rPr>
              <a:t> the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upper layers </a:t>
            </a:r>
            <a:r>
              <a:rPr lang="en-MY" dirty="0" smtClean="0">
                <a:latin typeface="Candara" pitchFamily="34" charset="0"/>
              </a:rPr>
              <a:t>and the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lower layers</a:t>
            </a:r>
            <a:r>
              <a:rPr lang="en-MY" dirty="0" smtClean="0">
                <a:latin typeface="Candara" pitchFamily="34" charset="0"/>
              </a:rPr>
              <a:t> </a:t>
            </a:r>
            <a:r>
              <a:rPr lang="en-MY" dirty="0" err="1" smtClean="0">
                <a:latin typeface="Candara" pitchFamily="34" charset="0"/>
              </a:rPr>
              <a:t>ie</a:t>
            </a:r>
            <a:r>
              <a:rPr lang="en-MY" dirty="0" smtClean="0">
                <a:latin typeface="Candara" pitchFamily="34" charset="0"/>
              </a:rPr>
              <a:t>. </a:t>
            </a:r>
            <a:r>
              <a:rPr lang="en-MY" i="1" dirty="0" smtClean="0">
                <a:latin typeface="Candara" pitchFamily="34" charset="0"/>
              </a:rPr>
              <a:t>networking software </a:t>
            </a:r>
            <a:r>
              <a:rPr lang="en-MY" dirty="0" smtClean="0">
                <a:latin typeface="Candara" pitchFamily="34" charset="0"/>
              </a:rPr>
              <a:t>and the </a:t>
            </a:r>
            <a:r>
              <a:rPr lang="en-MY" i="1" dirty="0" smtClean="0">
                <a:latin typeface="Candara" pitchFamily="34" charset="0"/>
              </a:rPr>
              <a:t>device hardware</a:t>
            </a:r>
            <a:r>
              <a:rPr lang="en-MY" dirty="0" smtClean="0">
                <a:latin typeface="Candara" pitchFamily="34" charset="0"/>
              </a:rPr>
              <a:t> </a:t>
            </a:r>
          </a:p>
          <a:p>
            <a:pPr marL="457200" indent="-457200" algn="just">
              <a:buBlip>
                <a:blip r:embed="rId3"/>
              </a:buBlip>
            </a:pPr>
            <a:endParaRPr lang="en-MY" dirty="0"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Adds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control information </a:t>
            </a:r>
            <a:r>
              <a:rPr lang="en-MY" dirty="0" smtClean="0">
                <a:latin typeface="Candara" pitchFamily="34" charset="0"/>
              </a:rPr>
              <a:t>and assists in creating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frames</a:t>
            </a:r>
            <a:r>
              <a:rPr lang="en-MY" dirty="0" smtClean="0">
                <a:latin typeface="Candara" pitchFamily="34" charset="0"/>
              </a:rPr>
              <a:t> (from packet) for the lower layers for delivery.</a:t>
            </a:r>
          </a:p>
          <a:p>
            <a:pPr marL="457200" indent="-457200" algn="just">
              <a:buBlip>
                <a:blip r:embed="rId3"/>
              </a:buBlip>
            </a:pPr>
            <a:endParaRPr lang="en-MY" dirty="0"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In computer, LLC can be considered as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driver software</a:t>
            </a:r>
            <a:r>
              <a:rPr lang="en-MY" dirty="0" smtClean="0">
                <a:latin typeface="Candara" pitchFamily="34" charset="0"/>
              </a:rPr>
              <a:t> for the NIC</a:t>
            </a:r>
          </a:p>
          <a:p>
            <a:pPr algn="just"/>
            <a:endParaRPr lang="en-MY" dirty="0" smtClean="0">
              <a:latin typeface="Candara" pitchFamily="34" charset="0"/>
            </a:endParaRPr>
          </a:p>
          <a:p>
            <a:pPr algn="just">
              <a:buNone/>
            </a:pPr>
            <a:endParaRPr lang="en-MY" dirty="0" smtClean="0">
              <a:latin typeface="Candara" pitchFamily="34" charset="0"/>
            </a:endParaRPr>
          </a:p>
          <a:p>
            <a:pPr algn="just">
              <a:buNone/>
            </a:pPr>
            <a:endParaRPr lang="en-MY" dirty="0" smtClean="0">
              <a:latin typeface="Candara" pitchFamily="34" charset="0"/>
            </a:endParaRPr>
          </a:p>
          <a:p>
            <a:pPr algn="just">
              <a:buNone/>
            </a:pPr>
            <a:endParaRPr lang="en-US" dirty="0" smtClean="0">
              <a:latin typeface="Candara" pitchFamily="34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8750" t="28906" r="8125" b="20313"/>
          <a:stretch>
            <a:fillRect/>
          </a:stretch>
        </p:blipFill>
        <p:spPr bwMode="auto">
          <a:xfrm>
            <a:off x="685800" y="9906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Cont’d..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53237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u="sng" dirty="0" smtClean="0">
                <a:solidFill>
                  <a:srgbClr val="00B050"/>
                </a:solidFill>
                <a:latin typeface="Candara" pitchFamily="34" charset="0"/>
              </a:rPr>
              <a:t>MAC sublayer (IEEE802.3)</a:t>
            </a:r>
          </a:p>
          <a:p>
            <a:pPr>
              <a:buNone/>
            </a:pPr>
            <a:endParaRPr lang="en-MY" u="sng" dirty="0" smtClean="0"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MAC sublayer deals with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media access control methods </a:t>
            </a:r>
            <a:r>
              <a:rPr lang="en-MY" dirty="0" smtClean="0">
                <a:latin typeface="Candara" pitchFamily="34" charset="0"/>
              </a:rPr>
              <a:t>and functions with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Physical Layer</a:t>
            </a:r>
          </a:p>
          <a:p>
            <a:pPr marL="457200" indent="-457200" algn="just">
              <a:buBlip>
                <a:blip r:embed="rId3"/>
              </a:buBlip>
            </a:pPr>
            <a:endParaRPr lang="en-MY" dirty="0">
              <a:solidFill>
                <a:srgbClr val="FF0000"/>
              </a:solidFill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Media Access Control is implemented by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hardware, </a:t>
            </a:r>
            <a:r>
              <a:rPr lang="en-MY" dirty="0" smtClean="0">
                <a:latin typeface="Candara" pitchFamily="34" charset="0"/>
              </a:rPr>
              <a:t>typically in the computer Network Interface Card (NIC).</a:t>
            </a:r>
          </a:p>
          <a:p>
            <a:pPr marL="457200" indent="-457200" algn="just">
              <a:buBlip>
                <a:blip r:embed="rId3"/>
              </a:buBlip>
            </a:pPr>
            <a:endParaRPr lang="en-MY" dirty="0">
              <a:latin typeface="Candara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Ethernet MAC sublayer has two primary responsibilities:</a:t>
            </a:r>
          </a:p>
          <a:p>
            <a:pPr marL="914400" lvl="1" indent="-515938" algn="just">
              <a:buFont typeface="Wingdings" panose="05000000000000000000" pitchFamily="2" charset="2"/>
              <a:buChar char="Ø"/>
            </a:pPr>
            <a:r>
              <a:rPr lang="en-MY" i="1" dirty="0" smtClean="0">
                <a:latin typeface="Candara" pitchFamily="34" charset="0"/>
              </a:rPr>
              <a:t>Data encapsulation</a:t>
            </a:r>
          </a:p>
          <a:p>
            <a:pPr marL="914400" lvl="1" indent="-515938" algn="just">
              <a:buFont typeface="Wingdings" panose="05000000000000000000" pitchFamily="2" charset="2"/>
              <a:buChar char="Ø"/>
            </a:pPr>
            <a:r>
              <a:rPr lang="en-MY" i="1" dirty="0" smtClean="0">
                <a:latin typeface="Candara" pitchFamily="34" charset="0"/>
              </a:rPr>
              <a:t>Media access control</a:t>
            </a:r>
          </a:p>
          <a:p>
            <a:endParaRPr lang="en-MY" dirty="0" smtClean="0">
              <a:latin typeface="Candara" pitchFamily="34" charset="0"/>
            </a:endParaRPr>
          </a:p>
          <a:p>
            <a:endParaRPr lang="en-MY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2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itchFamily="34" charset="0"/>
              </a:rPr>
              <a:t>Cont’d…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4669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u="sng" dirty="0" smtClean="0">
                <a:latin typeface="Candara" pitchFamily="34" charset="0"/>
              </a:rPr>
              <a:t>Data Encapsulation</a:t>
            </a:r>
          </a:p>
          <a:p>
            <a:pPr algn="just">
              <a:buBlip>
                <a:blip r:embed="rId3"/>
              </a:buBlip>
            </a:pPr>
            <a:endParaRPr lang="en-US" dirty="0" smtClean="0">
              <a:latin typeface="Candara" pitchFamily="34" charset="0"/>
            </a:endParaRPr>
          </a:p>
          <a:p>
            <a:pPr algn="just">
              <a:buBlip>
                <a:blip r:embed="rId3"/>
              </a:buBlip>
            </a:pPr>
            <a:r>
              <a:rPr lang="en-US" dirty="0" smtClean="0">
                <a:latin typeface="Candara" pitchFamily="34" charset="0"/>
              </a:rPr>
              <a:t>Data Encapsulation 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 adding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header and trailer 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to the packet</a:t>
            </a:r>
          </a:p>
          <a:p>
            <a:pPr algn="just">
              <a:buBlip>
                <a:blip r:embed="rId3"/>
              </a:buBlip>
            </a:pPr>
            <a:endParaRPr lang="en-US" dirty="0">
              <a:latin typeface="Candara" pitchFamily="34" charset="0"/>
              <a:sym typeface="Wingdings" pitchFamily="2" charset="2"/>
            </a:endParaRPr>
          </a:p>
          <a:p>
            <a:pPr algn="just">
              <a:buBlip>
                <a:blip r:embed="rId3"/>
              </a:buBlip>
            </a:pPr>
            <a:r>
              <a:rPr lang="en-US" dirty="0" smtClean="0">
                <a:latin typeface="Candara" pitchFamily="34" charset="0"/>
              </a:rPr>
              <a:t>It involves the following 3 processes:</a:t>
            </a:r>
          </a:p>
          <a:p>
            <a:pPr lvl="1" algn="just"/>
            <a:r>
              <a:rPr lang="en-US" i="1" dirty="0" smtClean="0">
                <a:latin typeface="Candara" pitchFamily="34" charset="0"/>
              </a:rPr>
              <a:t>Frame delimiting (boundaries)</a:t>
            </a:r>
          </a:p>
          <a:p>
            <a:pPr lvl="1" algn="just">
              <a:buNone/>
            </a:pPr>
            <a:r>
              <a:rPr lang="en-US" i="1" dirty="0" smtClean="0">
                <a:latin typeface="Candara" pitchFamily="34" charset="0"/>
                <a:sym typeface="Wingdings" pitchFamily="2" charset="2"/>
              </a:rPr>
              <a:t>	 provide </a:t>
            </a:r>
            <a:r>
              <a:rPr lang="en-US" i="1" dirty="0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start-of-frame</a:t>
            </a:r>
            <a:r>
              <a:rPr lang="en-US" i="1" dirty="0" smtClean="0">
                <a:latin typeface="Candara" pitchFamily="34" charset="0"/>
                <a:sym typeface="Wingdings" pitchFamily="2" charset="2"/>
              </a:rPr>
              <a:t> and </a:t>
            </a:r>
            <a:r>
              <a:rPr lang="en-US" i="1" dirty="0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end-of-frame bits </a:t>
            </a:r>
            <a:r>
              <a:rPr lang="en-US" i="1" dirty="0" smtClean="0">
                <a:latin typeface="Candara" pitchFamily="34" charset="0"/>
                <a:sym typeface="Wingdings" pitchFamily="2" charset="2"/>
              </a:rPr>
              <a:t>so to make up a frame for transmission</a:t>
            </a:r>
          </a:p>
          <a:p>
            <a:pPr lvl="1" algn="just">
              <a:buNone/>
            </a:pPr>
            <a:r>
              <a:rPr lang="en-US" dirty="0" smtClean="0">
                <a:latin typeface="Candara" pitchFamily="34" charset="0"/>
                <a:sym typeface="Wingdings" pitchFamily="2" charset="2"/>
              </a:rPr>
              <a:t> </a:t>
            </a:r>
            <a:endParaRPr lang="en-US" dirty="0" smtClean="0">
              <a:latin typeface="Candara" pitchFamily="34" charset="0"/>
            </a:endParaRPr>
          </a:p>
          <a:p>
            <a:pPr lvl="1" algn="just"/>
            <a:r>
              <a:rPr lang="en-US" i="1" dirty="0" smtClean="0">
                <a:latin typeface="Candara" pitchFamily="34" charset="0"/>
              </a:rPr>
              <a:t>Addressing</a:t>
            </a:r>
          </a:p>
          <a:p>
            <a:pPr lvl="1" algn="just">
              <a:buNone/>
            </a:pPr>
            <a:r>
              <a:rPr lang="en-US" i="1" dirty="0" smtClean="0">
                <a:latin typeface="Candara" pitchFamily="34" charset="0"/>
                <a:sym typeface="Wingdings" pitchFamily="2" charset="2"/>
              </a:rPr>
              <a:t>	 to include </a:t>
            </a:r>
            <a:r>
              <a:rPr lang="en-US" i="1" dirty="0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MAC address </a:t>
            </a:r>
            <a:r>
              <a:rPr lang="en-US" i="1" dirty="0" smtClean="0">
                <a:latin typeface="Candara" pitchFamily="34" charset="0"/>
                <a:sym typeface="Wingdings" pitchFamily="2" charset="2"/>
              </a:rPr>
              <a:t>to the header</a:t>
            </a:r>
            <a:endParaRPr lang="en-US" i="1" dirty="0" smtClean="0">
              <a:latin typeface="Candara" pitchFamily="34" charset="0"/>
            </a:endParaRPr>
          </a:p>
          <a:p>
            <a:pPr lvl="1" algn="just"/>
            <a:endParaRPr lang="en-US" i="1" dirty="0" smtClean="0">
              <a:latin typeface="Candara" pitchFamily="34" charset="0"/>
            </a:endParaRPr>
          </a:p>
          <a:p>
            <a:pPr lvl="1" algn="just"/>
            <a:r>
              <a:rPr lang="en-US" i="1" dirty="0" smtClean="0">
                <a:latin typeface="Candara" pitchFamily="34" charset="0"/>
              </a:rPr>
              <a:t>Error detection</a:t>
            </a:r>
          </a:p>
          <a:p>
            <a:pPr lvl="1" algn="just">
              <a:buNone/>
            </a:pPr>
            <a:r>
              <a:rPr lang="en-US" i="1" dirty="0" smtClean="0">
                <a:latin typeface="Candara" pitchFamily="34" charset="0"/>
                <a:sym typeface="Wingdings" pitchFamily="2" charset="2"/>
              </a:rPr>
              <a:t>	 to include </a:t>
            </a:r>
            <a:r>
              <a:rPr lang="en-US" i="1" dirty="0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CRC value </a:t>
            </a:r>
            <a:r>
              <a:rPr lang="en-US" i="1" dirty="0" smtClean="0">
                <a:latin typeface="Candara" pitchFamily="34" charset="0"/>
                <a:sym typeface="Wingdings" pitchFamily="2" charset="2"/>
              </a:rPr>
              <a:t>in FCS field for error checking purpose</a:t>
            </a:r>
            <a:endParaRPr lang="en-US" i="1" dirty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5180"/>
            <a:ext cx="8229600" cy="4659356"/>
          </a:xfrm>
        </p:spPr>
        <p:txBody>
          <a:bodyPr/>
          <a:lstStyle/>
          <a:p>
            <a:pPr>
              <a:buNone/>
            </a:pPr>
            <a:r>
              <a:rPr lang="en-US" sz="2400" u="sng" dirty="0" smtClean="0">
                <a:latin typeface="Candara" pitchFamily="34" charset="0"/>
              </a:rPr>
              <a:t>Media access control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 smtClean="0">
                <a:latin typeface="Candara" pitchFamily="34" charset="0"/>
              </a:rPr>
              <a:t>Media access control </a:t>
            </a:r>
            <a:r>
              <a:rPr lang="en-US" sz="2400" dirty="0" smtClean="0">
                <a:latin typeface="Candara" pitchFamily="34" charset="0"/>
                <a:sym typeface="Wingdings" pitchFamily="2" charset="2"/>
              </a:rPr>
              <a:t> to 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put / retrieve frame on the media</a:t>
            </a:r>
            <a:r>
              <a:rPr lang="en-US" sz="2400" dirty="0" smtClean="0">
                <a:latin typeface="Candara" pitchFamily="34" charset="0"/>
                <a:sym typeface="Wingdings" pitchFamily="2" charset="2"/>
              </a:rPr>
              <a:t> (control the placement / retrieval of frame on media) </a:t>
            </a:r>
          </a:p>
          <a:p>
            <a:pPr marL="457200" indent="-457200">
              <a:buBlip>
                <a:blip r:embed="rId3"/>
              </a:buBlip>
            </a:pPr>
            <a:endParaRPr lang="en-US" sz="2400" dirty="0">
              <a:latin typeface="Candara" pitchFamily="34" charset="0"/>
              <a:sym typeface="Wingdings" pitchFamily="2" charset="2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sz="2400" dirty="0" smtClean="0">
                <a:latin typeface="Candara" pitchFamily="34" charset="0"/>
                <a:sym typeface="Wingdings" pitchFamily="2" charset="2"/>
              </a:rPr>
              <a:t>This sublayer communicates directly with the physical layer</a:t>
            </a:r>
          </a:p>
          <a:p>
            <a:pPr marL="457200" indent="-457200">
              <a:buBlip>
                <a:blip r:embed="rId3"/>
              </a:buBlip>
            </a:pPr>
            <a:endParaRPr lang="en-US" sz="2400" dirty="0">
              <a:latin typeface="Candara" pitchFamily="34" charset="0"/>
              <a:sym typeface="Wingdings" pitchFamily="2" charset="2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sz="2400" dirty="0" smtClean="0">
                <a:latin typeface="Candara" pitchFamily="34" charset="0"/>
                <a:sym typeface="Wingdings" pitchFamily="2" charset="2"/>
              </a:rPr>
              <a:t>The underlying </a:t>
            </a:r>
            <a:r>
              <a:rPr lang="en-US" sz="2400" i="1" dirty="0" smtClean="0">
                <a:solidFill>
                  <a:srgbClr val="FF0000"/>
                </a:solidFill>
                <a:latin typeface="Candara" pitchFamily="34" charset="0"/>
                <a:sym typeface="Wingdings" pitchFamily="2" charset="2"/>
              </a:rPr>
              <a:t>logical topology </a:t>
            </a:r>
            <a:r>
              <a:rPr lang="en-US" sz="2400" dirty="0" smtClean="0">
                <a:latin typeface="Candara" pitchFamily="34" charset="0"/>
                <a:sym typeface="Wingdings" pitchFamily="2" charset="2"/>
              </a:rPr>
              <a:t>for original Ethernet is:</a:t>
            </a:r>
            <a:endParaRPr lang="en-US" sz="2400" dirty="0" smtClean="0">
              <a:solidFill>
                <a:srgbClr val="FF0000"/>
              </a:solidFill>
              <a:latin typeface="Candara" pitchFamily="34" charset="0"/>
              <a:sym typeface="Wingdings" pitchFamily="2" charset="2"/>
            </a:endParaRPr>
          </a:p>
          <a:p>
            <a:endParaRPr lang="en-US" dirty="0" smtClean="0">
              <a:latin typeface="Candara" pitchFamily="34" charset="0"/>
              <a:sym typeface="Wingdings" pitchFamily="2" charset="2"/>
            </a:endParaRPr>
          </a:p>
          <a:p>
            <a:endParaRPr lang="en-US" dirty="0">
              <a:latin typeface="Candar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5229616"/>
            <a:ext cx="4171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Candara" pitchFamily="34" charset="0"/>
              </a:rPr>
              <a:t>Multi-access bus topology</a:t>
            </a:r>
            <a:endParaRPr lang="en-US" sz="2800" b="1" dirty="0">
              <a:solidFill>
                <a:srgbClr val="00B0F0"/>
              </a:solidFill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7436" y="5943600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A50021"/>
                </a:solidFill>
                <a:latin typeface="Candara" pitchFamily="34" charset="0"/>
              </a:rPr>
              <a:t>Contention-based (non-deterministic) </a:t>
            </a:r>
          </a:p>
          <a:p>
            <a:pPr algn="ctr"/>
            <a:r>
              <a:rPr lang="en-US" b="1" dirty="0" smtClean="0">
                <a:solidFill>
                  <a:srgbClr val="A50021"/>
                </a:solidFill>
                <a:latin typeface="Candara" pitchFamily="34" charset="0"/>
              </a:rPr>
              <a:t>network</a:t>
            </a:r>
            <a:endParaRPr lang="en-US" b="1" dirty="0">
              <a:solidFill>
                <a:srgbClr val="A50021"/>
              </a:solidFill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044" y="5943600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ndara" pitchFamily="34" charset="0"/>
              </a:rPr>
              <a:t>All nodes are sharing single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Candara" pitchFamily="34" charset="0"/>
              </a:rPr>
              <a:t>transmission medium</a:t>
            </a:r>
            <a:endParaRPr lang="en-US" b="1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6924" y="594360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ndara" pitchFamily="34" charset="0"/>
              </a:rPr>
              <a:t>CSMA/CD</a:t>
            </a:r>
            <a:endParaRPr lang="en-US" b="1" dirty="0">
              <a:solidFill>
                <a:srgbClr val="7030A0"/>
              </a:solidFill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Brief History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pPr marL="463550" indent="-463550" algn="just">
              <a:buBlip>
                <a:blip r:embed="rId3"/>
              </a:buBlip>
            </a:pPr>
            <a:r>
              <a:rPr lang="en-MY" sz="2400" dirty="0" smtClean="0">
                <a:latin typeface="Candara" pitchFamily="34" charset="0"/>
              </a:rPr>
              <a:t>The </a:t>
            </a:r>
            <a:r>
              <a:rPr lang="en-MY" sz="2400" dirty="0" smtClean="0">
                <a:solidFill>
                  <a:srgbClr val="FF0000"/>
                </a:solidFill>
                <a:latin typeface="Candara" pitchFamily="34" charset="0"/>
              </a:rPr>
              <a:t>first version </a:t>
            </a:r>
            <a:r>
              <a:rPr lang="en-MY" sz="2400" dirty="0" smtClean="0">
                <a:latin typeface="Candara" pitchFamily="34" charset="0"/>
              </a:rPr>
              <a:t>of Ethernet used </a:t>
            </a:r>
            <a:r>
              <a:rPr lang="en-MY" sz="2400" dirty="0" smtClean="0">
                <a:solidFill>
                  <a:srgbClr val="FF0000"/>
                </a:solidFill>
                <a:latin typeface="Candara" pitchFamily="34" charset="0"/>
              </a:rPr>
              <a:t>coaxial cable </a:t>
            </a:r>
            <a:r>
              <a:rPr lang="en-MY" sz="2400" dirty="0" smtClean="0">
                <a:latin typeface="Candara" pitchFamily="34" charset="0"/>
              </a:rPr>
              <a:t>to connect computers in a </a:t>
            </a:r>
            <a:r>
              <a:rPr lang="en-MY" sz="2400" dirty="0" smtClean="0">
                <a:solidFill>
                  <a:srgbClr val="FF0000"/>
                </a:solidFill>
                <a:latin typeface="Candara" pitchFamily="34" charset="0"/>
              </a:rPr>
              <a:t>bus topology</a:t>
            </a:r>
            <a:r>
              <a:rPr lang="en-MY" sz="2400" dirty="0" smtClean="0">
                <a:latin typeface="Candara" pitchFamily="34" charset="0"/>
              </a:rPr>
              <a:t>, known as </a:t>
            </a:r>
            <a:r>
              <a:rPr lang="en-MY" sz="2400" i="1" dirty="0" err="1" smtClean="0">
                <a:solidFill>
                  <a:srgbClr val="00B050"/>
                </a:solidFill>
                <a:latin typeface="Candara" pitchFamily="34" charset="0"/>
              </a:rPr>
              <a:t>Thicknet</a:t>
            </a:r>
            <a:r>
              <a:rPr lang="en-MY" sz="2400" i="1" dirty="0" smtClean="0">
                <a:solidFill>
                  <a:srgbClr val="00B050"/>
                </a:solidFill>
                <a:latin typeface="Candara" pitchFamily="34" charset="0"/>
              </a:rPr>
              <a:t> (10BASE5) </a:t>
            </a:r>
            <a:r>
              <a:rPr lang="en-MY" sz="2400" dirty="0" smtClean="0">
                <a:latin typeface="Candara" pitchFamily="34" charset="0"/>
              </a:rPr>
              <a:t>and </a:t>
            </a:r>
            <a:r>
              <a:rPr lang="en-MY" sz="2400" i="1" dirty="0" err="1" smtClean="0">
                <a:solidFill>
                  <a:srgbClr val="00B050"/>
                </a:solidFill>
                <a:latin typeface="Candara" pitchFamily="34" charset="0"/>
              </a:rPr>
              <a:t>Thinnet</a:t>
            </a:r>
            <a:r>
              <a:rPr lang="en-MY" sz="2400" i="1" dirty="0" smtClean="0">
                <a:solidFill>
                  <a:srgbClr val="00B050"/>
                </a:solidFill>
                <a:latin typeface="Candara" pitchFamily="34" charset="0"/>
              </a:rPr>
              <a:t> (10BASE2) </a:t>
            </a:r>
            <a:r>
              <a:rPr lang="en-MY" sz="2400" dirty="0" smtClean="0">
                <a:latin typeface="Candara" pitchFamily="34" charset="0"/>
                <a:sym typeface="Wingdings" panose="05000000000000000000" pitchFamily="2" charset="2"/>
              </a:rPr>
              <a:t> 10 Mbps speed</a:t>
            </a:r>
            <a:endParaRPr lang="en-MY" sz="2400" dirty="0" smtClean="0">
              <a:latin typeface="Candara" pitchFamily="34" charset="0"/>
            </a:endParaRPr>
          </a:p>
          <a:p>
            <a:endParaRPr lang="en-MY" i="1" dirty="0" smtClean="0">
              <a:latin typeface="Candara" pitchFamily="34" charset="0"/>
            </a:endParaRPr>
          </a:p>
          <a:p>
            <a:endParaRPr lang="en-MY" i="1" dirty="0" smtClean="0">
              <a:latin typeface="Candara" pitchFamily="34" charset="0"/>
            </a:endParaRPr>
          </a:p>
          <a:p>
            <a:endParaRPr lang="en-MY" i="1" dirty="0" smtClean="0">
              <a:latin typeface="Candara" pitchFamily="34" charset="0"/>
            </a:endParaRPr>
          </a:p>
          <a:p>
            <a:endParaRPr lang="en-MY" i="1" dirty="0" smtClean="0">
              <a:latin typeface="Candara" pitchFamily="34" charset="0"/>
            </a:endParaRPr>
          </a:p>
          <a:p>
            <a:endParaRPr lang="en-MY" i="1" dirty="0" smtClean="0">
              <a:latin typeface="Candara" pitchFamily="34" charset="0"/>
            </a:endParaRPr>
          </a:p>
          <a:p>
            <a:endParaRPr lang="en-MY" i="1" dirty="0" smtClean="0">
              <a:latin typeface="Candara" pitchFamily="34" charset="0"/>
            </a:endParaRPr>
          </a:p>
          <a:p>
            <a:endParaRPr lang="en-MY" i="1" dirty="0" smtClean="0">
              <a:latin typeface="Candara" pitchFamily="34" charset="0"/>
            </a:endParaRPr>
          </a:p>
          <a:p>
            <a:endParaRPr lang="en-US" dirty="0">
              <a:latin typeface="Candar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54375" t="17188" r="21250" b="63281"/>
          <a:stretch>
            <a:fillRect/>
          </a:stretch>
        </p:blipFill>
        <p:spPr bwMode="auto">
          <a:xfrm>
            <a:off x="228600" y="2895600"/>
            <a:ext cx="5562600" cy="205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4" descr="10Base2 Network Layou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5029200"/>
            <a:ext cx="5638800" cy="1828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63550" indent="-463550" algn="just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Later the coaxial cables were replaced with 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twisted pair and fiber optic</a:t>
            </a:r>
            <a:r>
              <a:rPr lang="en-MY" dirty="0" smtClean="0">
                <a:latin typeface="Candara" pitchFamily="34" charset="0"/>
              </a:rPr>
              <a:t> links in conjunction with 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hubs and switches</a:t>
            </a:r>
            <a:r>
              <a:rPr lang="en-MY" dirty="0" smtClean="0">
                <a:latin typeface="Candara" pitchFamily="34" charset="0"/>
              </a:rPr>
              <a:t>. </a:t>
            </a:r>
          </a:p>
          <a:p>
            <a:pPr algn="just">
              <a:buNone/>
            </a:pPr>
            <a:endParaRPr lang="en-MY" dirty="0" smtClean="0">
              <a:latin typeface="Candara" pitchFamily="34" charset="0"/>
            </a:endParaRPr>
          </a:p>
          <a:p>
            <a:pPr algn="just">
              <a:buNone/>
            </a:pPr>
            <a:r>
              <a:rPr lang="en-MY" dirty="0" smtClean="0">
                <a:latin typeface="Candara" pitchFamily="34" charset="0"/>
              </a:rPr>
              <a:t>	</a:t>
            </a:r>
            <a:r>
              <a:rPr lang="en-MY" i="1" dirty="0" smtClean="0">
                <a:solidFill>
                  <a:srgbClr val="00B050"/>
                </a:solidFill>
                <a:latin typeface="Candara" pitchFamily="34" charset="0"/>
              </a:rPr>
              <a:t>Hub-based Ethernet </a:t>
            </a:r>
            <a:r>
              <a:rPr lang="en-MY" i="1" dirty="0" smtClean="0">
                <a:latin typeface="Candara" pitchFamily="34" charset="0"/>
              </a:rPr>
              <a:t>and </a:t>
            </a:r>
            <a:r>
              <a:rPr lang="en-MY" i="1" dirty="0" smtClean="0">
                <a:solidFill>
                  <a:srgbClr val="00B050"/>
                </a:solidFill>
                <a:latin typeface="Candara" pitchFamily="34" charset="0"/>
              </a:rPr>
              <a:t>Switch-based Ethernet</a:t>
            </a:r>
          </a:p>
          <a:p>
            <a:pPr algn="just">
              <a:buNone/>
            </a:pPr>
            <a:endParaRPr lang="en-MY" dirty="0" smtClean="0">
              <a:latin typeface="Candara" pitchFamily="34" charset="0"/>
            </a:endParaRPr>
          </a:p>
          <a:p>
            <a:pPr marL="463550" indent="-463550" algn="just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The physical topology was also changed to a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star topology </a:t>
            </a:r>
            <a:r>
              <a:rPr lang="en-MY" dirty="0" smtClean="0">
                <a:latin typeface="Candara" pitchFamily="34" charset="0"/>
              </a:rPr>
              <a:t>from bus topology</a:t>
            </a:r>
          </a:p>
          <a:p>
            <a:pPr marL="463550" indent="-463550" algn="just">
              <a:buBlip>
                <a:blip r:embed="rId3"/>
              </a:buBlip>
            </a:pPr>
            <a:endParaRPr lang="en-MY" dirty="0">
              <a:solidFill>
                <a:srgbClr val="FF0000"/>
              </a:solidFill>
              <a:latin typeface="Candara" pitchFamily="34" charset="0"/>
            </a:endParaRPr>
          </a:p>
          <a:p>
            <a:pPr marL="463550" indent="-463550" algn="just">
              <a:buBlip>
                <a:blip r:embed="rId3"/>
              </a:buBlip>
            </a:pP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Data rates </a:t>
            </a:r>
            <a:r>
              <a:rPr lang="en-MY" dirty="0" smtClean="0">
                <a:latin typeface="Candara" pitchFamily="34" charset="0"/>
              </a:rPr>
              <a:t>were also increased from 10Mbps </a:t>
            </a:r>
            <a:r>
              <a:rPr lang="en-MY" dirty="0" smtClean="0">
                <a:latin typeface="Candara" pitchFamily="34" charset="0"/>
                <a:sym typeface="Wingdings" pitchFamily="2" charset="2"/>
              </a:rPr>
              <a:t> 1000Mbps (10Base-T, Fast Ethernet, Gigabit Ethernet)</a:t>
            </a:r>
            <a:endParaRPr lang="en-US" dirty="0" smtClean="0">
              <a:latin typeface="Candara" pitchFamily="34" charset="0"/>
            </a:endParaRPr>
          </a:p>
          <a:p>
            <a:endParaRPr lang="en-US" dirty="0" smtClean="0"/>
          </a:p>
          <a:p>
            <a:endParaRPr lang="en-MY" dirty="0" smtClean="0">
              <a:latin typeface="Candara" pitchFamily="34" charset="0"/>
            </a:endParaRPr>
          </a:p>
          <a:p>
            <a:endParaRPr lang="en-MY" dirty="0" smtClean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Hub-based Ethernet (Legacy Ethernet)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581400" y="2133600"/>
            <a:ext cx="5410200" cy="4440936"/>
          </a:xfrm>
        </p:spPr>
        <p:txBody>
          <a:bodyPr>
            <a:noAutofit/>
          </a:bodyPr>
          <a:lstStyle/>
          <a:p>
            <a:r>
              <a:rPr lang="en-MY" sz="2400" dirty="0" smtClean="0">
                <a:latin typeface="Candara" pitchFamily="34" charset="0"/>
              </a:rPr>
              <a:t>In the hub-based Ethernet, devices are connected using </a:t>
            </a:r>
            <a:r>
              <a:rPr lang="en-MY" sz="2400" dirty="0" smtClean="0">
                <a:solidFill>
                  <a:srgbClr val="FF0000"/>
                </a:solidFill>
                <a:latin typeface="Candara" pitchFamily="34" charset="0"/>
              </a:rPr>
              <a:t>hub</a:t>
            </a:r>
          </a:p>
          <a:p>
            <a:endParaRPr lang="en-MY" sz="2400" dirty="0" smtClean="0">
              <a:latin typeface="Candara" pitchFamily="34" charset="0"/>
            </a:endParaRPr>
          </a:p>
          <a:p>
            <a:r>
              <a:rPr lang="en-MY" sz="2400" dirty="0" smtClean="0">
                <a:latin typeface="Candara" pitchFamily="34" charset="0"/>
              </a:rPr>
              <a:t>Transmission mode: </a:t>
            </a:r>
            <a:r>
              <a:rPr lang="en-MY" sz="2400" dirty="0" smtClean="0">
                <a:solidFill>
                  <a:srgbClr val="FF0000"/>
                </a:solidFill>
                <a:latin typeface="Candara" pitchFamily="34" charset="0"/>
              </a:rPr>
              <a:t>Half-duplex communication</a:t>
            </a:r>
            <a:endParaRPr lang="en-MY" sz="2400" dirty="0" smtClean="0">
              <a:latin typeface="Candara" pitchFamily="34" charset="0"/>
            </a:endParaRPr>
          </a:p>
          <a:p>
            <a:endParaRPr lang="en-MY" sz="2400" dirty="0" smtClean="0">
              <a:latin typeface="Candara" pitchFamily="34" charset="0"/>
            </a:endParaRPr>
          </a:p>
          <a:p>
            <a:r>
              <a:rPr lang="en-MY" sz="2400" dirty="0" smtClean="0">
                <a:latin typeface="Candara" pitchFamily="34" charset="0"/>
              </a:rPr>
              <a:t>Hub </a:t>
            </a:r>
            <a:r>
              <a:rPr lang="en-MY" sz="2400" dirty="0" smtClean="0">
                <a:solidFill>
                  <a:srgbClr val="FF0000"/>
                </a:solidFill>
                <a:latin typeface="Candara" pitchFamily="34" charset="0"/>
              </a:rPr>
              <a:t>broadcasts</a:t>
            </a:r>
            <a:r>
              <a:rPr lang="en-MY" sz="2400" dirty="0" smtClean="0">
                <a:latin typeface="Candara" pitchFamily="34" charset="0"/>
              </a:rPr>
              <a:t> the data to everyone and only the receiver will accept (examine the </a:t>
            </a:r>
            <a:r>
              <a:rPr lang="en-MY" sz="2400" dirty="0" smtClean="0">
                <a:solidFill>
                  <a:srgbClr val="FF0000"/>
                </a:solidFill>
                <a:latin typeface="Candara" pitchFamily="34" charset="0"/>
              </a:rPr>
              <a:t>MAC address</a:t>
            </a:r>
            <a:r>
              <a:rPr lang="en-MY" sz="2400" dirty="0" smtClean="0">
                <a:latin typeface="Candara" pitchFamily="34" charset="0"/>
              </a:rPr>
              <a:t>)</a:t>
            </a:r>
          </a:p>
          <a:p>
            <a:endParaRPr lang="en-MY" sz="2400" dirty="0" smtClean="0">
              <a:latin typeface="Candara" pitchFamily="34" charset="0"/>
            </a:endParaRPr>
          </a:p>
          <a:p>
            <a:r>
              <a:rPr lang="en-MY" sz="2400" dirty="0" smtClean="0">
                <a:solidFill>
                  <a:srgbClr val="FF0000"/>
                </a:solidFill>
                <a:latin typeface="Candara" pitchFamily="34" charset="0"/>
              </a:rPr>
              <a:t>Collision</a:t>
            </a:r>
            <a:r>
              <a:rPr lang="en-MY" sz="2400" dirty="0" smtClean="0">
                <a:latin typeface="Candara" pitchFamily="34" charset="0"/>
              </a:rPr>
              <a:t> is possible and is handled using </a:t>
            </a:r>
            <a:r>
              <a:rPr lang="en-MY" sz="2400" dirty="0" smtClean="0">
                <a:solidFill>
                  <a:srgbClr val="FF0000"/>
                </a:solidFill>
                <a:latin typeface="Candara" pitchFamily="34" charset="0"/>
              </a:rPr>
              <a:t>CSMA/CD</a:t>
            </a:r>
          </a:p>
        </p:txBody>
      </p:sp>
      <p:pic>
        <p:nvPicPr>
          <p:cNvPr id="4" name="Content Placeholder 42" descr="eth1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8600" y="2133600"/>
            <a:ext cx="3352801" cy="441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7"/>
          <p:cNvCxnSpPr>
            <a:cxnSpLocks noChangeShapeType="1"/>
          </p:cNvCxnSpPr>
          <p:nvPr/>
        </p:nvCxnSpPr>
        <p:spPr bwMode="auto">
          <a:xfrm flipV="1">
            <a:off x="1219200" y="4800600"/>
            <a:ext cx="457200" cy="457200"/>
          </a:xfrm>
          <a:prstGeom prst="straightConnector1">
            <a:avLst/>
          </a:prstGeom>
          <a:noFill/>
          <a:ln w="44450" algn="ctr">
            <a:solidFill>
              <a:srgbClr val="FF0000"/>
            </a:solidFill>
            <a:round/>
            <a:headEnd/>
            <a:tailEnd type="arrow" w="med" len="med"/>
          </a:ln>
        </p:spPr>
      </p:cxn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1066800" y="4114800"/>
            <a:ext cx="1439761" cy="1211827"/>
            <a:chOff x="914400" y="3657600"/>
            <a:chExt cx="1600200" cy="1295400"/>
          </a:xfrm>
        </p:grpSpPr>
        <p:cxnSp>
          <p:nvCxnSpPr>
            <p:cNvPr id="7" name="Straight Arrow Connector 49"/>
            <p:cNvCxnSpPr>
              <a:cxnSpLocks noChangeShapeType="1"/>
            </p:cNvCxnSpPr>
            <p:nvPr/>
          </p:nvCxnSpPr>
          <p:spPr bwMode="auto">
            <a:xfrm rot="10800000">
              <a:off x="914400" y="4191000"/>
              <a:ext cx="533400" cy="1588"/>
            </a:xfrm>
            <a:prstGeom prst="straightConnector1">
              <a:avLst/>
            </a:prstGeom>
            <a:noFill/>
            <a:ln w="4445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8" name="Straight Arrow Connector 51"/>
            <p:cNvCxnSpPr>
              <a:cxnSpLocks noChangeShapeType="1"/>
            </p:cNvCxnSpPr>
            <p:nvPr/>
          </p:nvCxnSpPr>
          <p:spPr bwMode="auto">
            <a:xfrm rot="16200000" flipV="1">
              <a:off x="1485900" y="3695700"/>
              <a:ext cx="381000" cy="304800"/>
            </a:xfrm>
            <a:prstGeom prst="straightConnector1">
              <a:avLst/>
            </a:prstGeom>
            <a:noFill/>
            <a:ln w="4445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9" name="Straight Arrow Connector 54"/>
            <p:cNvCxnSpPr>
              <a:cxnSpLocks noChangeShapeType="1"/>
            </p:cNvCxnSpPr>
            <p:nvPr/>
          </p:nvCxnSpPr>
          <p:spPr bwMode="auto">
            <a:xfrm rot="5400000" flipH="1" flipV="1">
              <a:off x="1943100" y="3695700"/>
              <a:ext cx="381000" cy="304800"/>
            </a:xfrm>
            <a:prstGeom prst="straightConnector1">
              <a:avLst/>
            </a:prstGeom>
            <a:noFill/>
            <a:ln w="4445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12" name="Straight Arrow Connector 56"/>
            <p:cNvCxnSpPr>
              <a:cxnSpLocks noChangeShapeType="1"/>
            </p:cNvCxnSpPr>
            <p:nvPr/>
          </p:nvCxnSpPr>
          <p:spPr bwMode="auto">
            <a:xfrm rot="16200000" flipH="1">
              <a:off x="2133600" y="4572000"/>
              <a:ext cx="457200" cy="304800"/>
            </a:xfrm>
            <a:prstGeom prst="straightConnector1">
              <a:avLst/>
            </a:prstGeom>
            <a:noFill/>
            <a:ln w="4445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</p:grpSp>
      <p:sp>
        <p:nvSpPr>
          <p:cNvPr id="2" name="Oval 1"/>
          <p:cNvSpPr/>
          <p:nvPr/>
        </p:nvSpPr>
        <p:spPr>
          <a:xfrm>
            <a:off x="1371600" y="4471220"/>
            <a:ext cx="929281" cy="710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Switch-based Ethernet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581400" y="2133600"/>
            <a:ext cx="5410200" cy="4440936"/>
          </a:xfrm>
        </p:spPr>
        <p:txBody>
          <a:bodyPr>
            <a:noAutofit/>
          </a:bodyPr>
          <a:lstStyle/>
          <a:p>
            <a:r>
              <a:rPr lang="en-MY" sz="2400" dirty="0" smtClean="0">
                <a:latin typeface="Candara" pitchFamily="34" charset="0"/>
              </a:rPr>
              <a:t>In the switch-based Ethernet, devices are connected using </a:t>
            </a:r>
            <a:r>
              <a:rPr lang="en-MY" sz="2400" dirty="0" smtClean="0">
                <a:solidFill>
                  <a:srgbClr val="FF0000"/>
                </a:solidFill>
                <a:latin typeface="Candara" pitchFamily="34" charset="0"/>
              </a:rPr>
              <a:t>switch</a:t>
            </a:r>
          </a:p>
          <a:p>
            <a:endParaRPr lang="en-MY" sz="2400" dirty="0" smtClean="0">
              <a:latin typeface="Candara" pitchFamily="34" charset="0"/>
            </a:endParaRPr>
          </a:p>
          <a:p>
            <a:r>
              <a:rPr lang="en-MY" sz="2400" dirty="0" smtClean="0">
                <a:latin typeface="Candara" pitchFamily="34" charset="0"/>
              </a:rPr>
              <a:t>Transmission mode: </a:t>
            </a:r>
            <a:r>
              <a:rPr lang="en-MY" sz="2400" dirty="0" smtClean="0">
                <a:solidFill>
                  <a:srgbClr val="FF0000"/>
                </a:solidFill>
                <a:latin typeface="Candara" pitchFamily="34" charset="0"/>
              </a:rPr>
              <a:t>Full-duplex communication</a:t>
            </a:r>
            <a:endParaRPr lang="en-MY" sz="2400" dirty="0" smtClean="0">
              <a:latin typeface="Candara" pitchFamily="34" charset="0"/>
            </a:endParaRPr>
          </a:p>
          <a:p>
            <a:endParaRPr lang="en-MY" sz="2400" dirty="0" smtClean="0">
              <a:latin typeface="Candara" pitchFamily="34" charset="0"/>
            </a:endParaRPr>
          </a:p>
          <a:p>
            <a:r>
              <a:rPr lang="en-MY" sz="2400" dirty="0" smtClean="0">
                <a:latin typeface="Candara" pitchFamily="34" charset="0"/>
              </a:rPr>
              <a:t>Switch </a:t>
            </a:r>
            <a:r>
              <a:rPr lang="en-MY" sz="2400" dirty="0" smtClean="0">
                <a:solidFill>
                  <a:srgbClr val="FF0000"/>
                </a:solidFill>
                <a:latin typeface="Candara" pitchFamily="34" charset="0"/>
              </a:rPr>
              <a:t>first broadcasts</a:t>
            </a:r>
            <a:r>
              <a:rPr lang="en-MY" sz="2400" dirty="0" smtClean="0">
                <a:latin typeface="Candara" pitchFamily="34" charset="0"/>
              </a:rPr>
              <a:t> the data to everyone and learn the receiver then </a:t>
            </a:r>
            <a:r>
              <a:rPr lang="en-MY" sz="2400" dirty="0" err="1" smtClean="0">
                <a:solidFill>
                  <a:srgbClr val="FF0000"/>
                </a:solidFill>
                <a:latin typeface="Candara" pitchFamily="34" charset="0"/>
              </a:rPr>
              <a:t>unicast</a:t>
            </a:r>
            <a:r>
              <a:rPr lang="en-MY" sz="2400" dirty="0" smtClean="0">
                <a:solidFill>
                  <a:srgbClr val="FF0000"/>
                </a:solidFill>
                <a:latin typeface="Candara" pitchFamily="34" charset="0"/>
              </a:rPr>
              <a:t> / multicast </a:t>
            </a:r>
            <a:r>
              <a:rPr lang="en-MY" sz="2400" dirty="0" smtClean="0">
                <a:latin typeface="Candara" pitchFamily="34" charset="0"/>
              </a:rPr>
              <a:t>as needed</a:t>
            </a:r>
          </a:p>
          <a:p>
            <a:endParaRPr lang="en-MY" sz="2400" dirty="0" smtClean="0">
              <a:latin typeface="Candara" pitchFamily="34" charset="0"/>
            </a:endParaRPr>
          </a:p>
          <a:p>
            <a:r>
              <a:rPr lang="en-MY" sz="2400" dirty="0" smtClean="0">
                <a:solidFill>
                  <a:srgbClr val="FF0000"/>
                </a:solidFill>
                <a:latin typeface="Candara" pitchFamily="34" charset="0"/>
              </a:rPr>
              <a:t>Collision does not occur </a:t>
            </a:r>
          </a:p>
        </p:txBody>
      </p:sp>
      <p:pic>
        <p:nvPicPr>
          <p:cNvPr id="13" name="Picture 43" descr="eth1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09800"/>
            <a:ext cx="3429000" cy="440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47"/>
          <p:cNvCxnSpPr>
            <a:cxnSpLocks noChangeShapeType="1"/>
          </p:cNvCxnSpPr>
          <p:nvPr/>
        </p:nvCxnSpPr>
        <p:spPr bwMode="auto">
          <a:xfrm flipV="1">
            <a:off x="1219200" y="4876800"/>
            <a:ext cx="381000" cy="457200"/>
          </a:xfrm>
          <a:prstGeom prst="straightConnector1">
            <a:avLst/>
          </a:prstGeom>
          <a:noFill/>
          <a:ln w="44450" algn="ctr">
            <a:solidFill>
              <a:srgbClr val="FF0000"/>
            </a:solidFill>
            <a:round/>
            <a:headEnd/>
            <a:tailEnd type="arrow" w="med" len="med"/>
          </a:ln>
        </p:spPr>
      </p:cxnSp>
      <p:grpSp>
        <p:nvGrpSpPr>
          <p:cNvPr id="24" name="Group 68"/>
          <p:cNvGrpSpPr>
            <a:grpSpLocks/>
          </p:cNvGrpSpPr>
          <p:nvPr/>
        </p:nvGrpSpPr>
        <p:grpSpPr bwMode="auto">
          <a:xfrm>
            <a:off x="1143000" y="4038601"/>
            <a:ext cx="1295400" cy="1265904"/>
            <a:chOff x="914400" y="3657600"/>
            <a:chExt cx="1439752" cy="1353206"/>
          </a:xfrm>
        </p:grpSpPr>
        <p:cxnSp>
          <p:nvCxnSpPr>
            <p:cNvPr id="25" name="Straight Arrow Connector 49"/>
            <p:cNvCxnSpPr>
              <a:cxnSpLocks noChangeShapeType="1"/>
            </p:cNvCxnSpPr>
            <p:nvPr/>
          </p:nvCxnSpPr>
          <p:spPr bwMode="auto">
            <a:xfrm rot="10800000">
              <a:off x="914400" y="4191000"/>
              <a:ext cx="533400" cy="1588"/>
            </a:xfrm>
            <a:prstGeom prst="straightConnector1">
              <a:avLst/>
            </a:prstGeom>
            <a:noFill/>
            <a:ln w="4445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6" name="Straight Arrow Connector 51"/>
            <p:cNvCxnSpPr>
              <a:cxnSpLocks noChangeShapeType="1"/>
            </p:cNvCxnSpPr>
            <p:nvPr/>
          </p:nvCxnSpPr>
          <p:spPr bwMode="auto">
            <a:xfrm flipH="1" flipV="1">
              <a:off x="1524001" y="3657600"/>
              <a:ext cx="237312" cy="407275"/>
            </a:xfrm>
            <a:prstGeom prst="straightConnector1">
              <a:avLst/>
            </a:prstGeom>
            <a:noFill/>
            <a:ln w="4445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2100078" y="3739054"/>
              <a:ext cx="254074" cy="325820"/>
            </a:xfrm>
            <a:prstGeom prst="straightConnector1">
              <a:avLst/>
            </a:prstGeom>
            <a:noFill/>
            <a:ln w="4445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8" name="Straight Arrow Connector 56"/>
            <p:cNvCxnSpPr>
              <a:cxnSpLocks noChangeShapeType="1"/>
            </p:cNvCxnSpPr>
            <p:nvPr/>
          </p:nvCxnSpPr>
          <p:spPr bwMode="auto">
            <a:xfrm rot="16200000" flipH="1">
              <a:off x="1939187" y="4629806"/>
              <a:ext cx="457200" cy="304800"/>
            </a:xfrm>
            <a:prstGeom prst="straightConnector1">
              <a:avLst/>
            </a:prstGeom>
            <a:noFill/>
            <a:ln w="4445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17" name="Straight Arrow Connector 47"/>
          <p:cNvCxnSpPr>
            <a:cxnSpLocks noChangeShapeType="1"/>
          </p:cNvCxnSpPr>
          <p:nvPr/>
        </p:nvCxnSpPr>
        <p:spPr bwMode="auto">
          <a:xfrm flipV="1">
            <a:off x="1905000" y="3962400"/>
            <a:ext cx="381000" cy="457200"/>
          </a:xfrm>
          <a:prstGeom prst="straightConnector1">
            <a:avLst/>
          </a:prstGeom>
          <a:noFill/>
          <a:ln w="44450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47"/>
          <p:cNvCxnSpPr>
            <a:cxnSpLocks noChangeShapeType="1"/>
          </p:cNvCxnSpPr>
          <p:nvPr/>
        </p:nvCxnSpPr>
        <p:spPr bwMode="auto">
          <a:xfrm flipH="1">
            <a:off x="2057400" y="4038600"/>
            <a:ext cx="381000" cy="533400"/>
          </a:xfrm>
          <a:prstGeom prst="straightConnector1">
            <a:avLst/>
          </a:prstGeom>
          <a:noFill/>
          <a:ln w="44450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47"/>
          <p:cNvCxnSpPr>
            <a:cxnSpLocks noChangeShapeType="1"/>
          </p:cNvCxnSpPr>
          <p:nvPr/>
        </p:nvCxnSpPr>
        <p:spPr bwMode="auto">
          <a:xfrm flipH="1">
            <a:off x="1524000" y="4953000"/>
            <a:ext cx="304800" cy="457200"/>
          </a:xfrm>
          <a:prstGeom prst="straightConnector1">
            <a:avLst/>
          </a:prstGeom>
          <a:noFill/>
          <a:ln w="444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" name="Oval 13"/>
          <p:cNvSpPr/>
          <p:nvPr/>
        </p:nvSpPr>
        <p:spPr>
          <a:xfrm>
            <a:off x="1408122" y="4314648"/>
            <a:ext cx="929281" cy="710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609600" y="672405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itchFamily="34" charset="0"/>
                <a:hlinkClick r:id="rId3" action="ppaction://hlinkfile"/>
              </a:rPr>
              <a:t>CSMA/CD </a:t>
            </a: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itchFamily="34" charset="0"/>
              </a:rPr>
              <a:t>– how it works?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ndara" pitchFamily="34" charset="0"/>
            </a:endParaRPr>
          </a:p>
        </p:txBody>
      </p:sp>
      <p:pic>
        <p:nvPicPr>
          <p:cNvPr id="22532" name="Picture 3" descr="csma0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124200"/>
            <a:ext cx="84709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71061" y="1950159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Google Sans"/>
              </a:rPr>
              <a:t>- extensively </a:t>
            </a:r>
            <a:r>
              <a:rPr lang="en-US" i="1" dirty="0">
                <a:solidFill>
                  <a:srgbClr val="00B050"/>
                </a:solidFill>
                <a:latin typeface="Google Sans"/>
              </a:rPr>
              <a:t>used in the early Ethernet technology or LANs. </a:t>
            </a:r>
            <a:endParaRPr lang="en-US" i="1" dirty="0" smtClean="0">
              <a:solidFill>
                <a:srgbClr val="00B050"/>
              </a:solidFill>
              <a:latin typeface="Google Sans"/>
            </a:endParaRPr>
          </a:p>
          <a:p>
            <a:r>
              <a:rPr lang="en-US" i="1" dirty="0" smtClean="0">
                <a:solidFill>
                  <a:srgbClr val="00B050"/>
                </a:solidFill>
                <a:latin typeface="Google Sans"/>
              </a:rPr>
              <a:t>- no </a:t>
            </a:r>
            <a:r>
              <a:rPr lang="en-US" i="1" dirty="0">
                <a:solidFill>
                  <a:srgbClr val="00B050"/>
                </a:solidFill>
                <a:latin typeface="Google Sans"/>
              </a:rPr>
              <a:t>longer used </a:t>
            </a:r>
            <a:r>
              <a:rPr lang="en-US" i="1" dirty="0" smtClean="0">
                <a:solidFill>
                  <a:srgbClr val="00B050"/>
                </a:solidFill>
                <a:latin typeface="Google Sans"/>
              </a:rPr>
              <a:t>in modern </a:t>
            </a:r>
            <a:r>
              <a:rPr lang="en-US" i="1" dirty="0">
                <a:solidFill>
                  <a:srgbClr val="00B050"/>
                </a:solidFill>
                <a:latin typeface="Google Sans"/>
              </a:rPr>
              <a:t>Ethernet networks </a:t>
            </a:r>
            <a:r>
              <a:rPr lang="en-US" i="1" dirty="0" smtClean="0">
                <a:solidFill>
                  <a:srgbClr val="00B050"/>
                </a:solidFill>
                <a:latin typeface="Google Sans"/>
              </a:rPr>
              <a:t>as they are  </a:t>
            </a:r>
            <a:r>
              <a:rPr lang="en-US" i="1" dirty="0">
                <a:solidFill>
                  <a:srgbClr val="00B050"/>
                </a:solidFill>
                <a:latin typeface="Google Sans"/>
              </a:rPr>
              <a:t>designed with switches </a:t>
            </a:r>
            <a:endParaRPr lang="en-US" i="1" dirty="0" smtClean="0">
              <a:solidFill>
                <a:srgbClr val="00B050"/>
              </a:solidFill>
              <a:latin typeface="Google Sans"/>
            </a:endParaRPr>
          </a:p>
          <a:p>
            <a:r>
              <a:rPr lang="en-US" i="1" dirty="0" smtClean="0">
                <a:solidFill>
                  <a:srgbClr val="00B050"/>
                </a:solidFill>
                <a:latin typeface="Google Sans"/>
              </a:rPr>
              <a:t>and </a:t>
            </a:r>
            <a:r>
              <a:rPr lang="en-US" i="1" dirty="0">
                <a:solidFill>
                  <a:srgbClr val="00B050"/>
                </a:solidFill>
                <a:latin typeface="Google Sans"/>
              </a:rPr>
              <a:t>full-duplex connections.</a:t>
            </a:r>
            <a:endParaRPr lang="en-US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Objectives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Candara" pitchFamily="34" charset="0"/>
            </a:endParaRPr>
          </a:p>
          <a:p>
            <a:pPr marL="109728" indent="0">
              <a:buNone/>
            </a:pPr>
            <a:r>
              <a:rPr lang="en-GB" dirty="0"/>
              <a:t>5.1 Ethernet Protocol</a:t>
            </a:r>
            <a:endParaRPr lang="en-US" dirty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5.2 </a:t>
            </a:r>
            <a:r>
              <a:rPr lang="en-GB" dirty="0"/>
              <a:t>LAN </a:t>
            </a:r>
            <a:r>
              <a:rPr lang="en-GB" dirty="0" smtClean="0"/>
              <a:t>Switches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GB" dirty="0" smtClean="0"/>
              <a:t>5.3 </a:t>
            </a:r>
            <a:r>
              <a:rPr lang="en-GB" dirty="0"/>
              <a:t>Address Resolution </a:t>
            </a:r>
            <a:r>
              <a:rPr lang="en-GB" dirty="0" smtClean="0"/>
              <a:t>Protocol (ARP)</a:t>
            </a:r>
            <a:endParaRPr lang="en-US" dirty="0"/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209800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63550"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114800"/>
            <a:ext cx="8839200" cy="2590800"/>
          </a:xfrm>
        </p:spPr>
        <p:txBody>
          <a:bodyPr/>
          <a:lstStyle/>
          <a:p>
            <a:pPr marL="457200" indent="-457200">
              <a:buBlip>
                <a:blip r:embed="rId2"/>
              </a:buBlip>
            </a:pPr>
            <a:r>
              <a:rPr lang="en-US" altLang="en-US" dirty="0" smtClean="0">
                <a:latin typeface="Candara" pitchFamily="34" charset="0"/>
                <a:ea typeface="MS Mincho" pitchFamily="49" charset="-128"/>
              </a:rPr>
              <a:t>To transmit, each host will </a:t>
            </a:r>
            <a:r>
              <a:rPr lang="en-US" altLang="en-US" dirty="0" smtClean="0">
                <a:solidFill>
                  <a:srgbClr val="FF0000"/>
                </a:solidFill>
                <a:latin typeface="Candara" pitchFamily="34" charset="0"/>
                <a:ea typeface="MS Mincho" pitchFamily="49" charset="-128"/>
              </a:rPr>
              <a:t>listen </a:t>
            </a:r>
            <a:r>
              <a:rPr lang="en-US" altLang="en-US" dirty="0" smtClean="0">
                <a:latin typeface="Candara" pitchFamily="34" charset="0"/>
                <a:ea typeface="MS Mincho" pitchFamily="49" charset="-128"/>
              </a:rPr>
              <a:t>on the media.</a:t>
            </a:r>
          </a:p>
          <a:p>
            <a:pPr marL="749808" lvl="1" indent="-457200">
              <a:buBlip>
                <a:blip r:embed="rId2"/>
              </a:buBlip>
            </a:pPr>
            <a:r>
              <a:rPr lang="en-US" altLang="en-US" dirty="0" smtClean="0">
                <a:latin typeface="Candara" pitchFamily="34" charset="0"/>
                <a:ea typeface="MS Mincho" pitchFamily="49" charset="-128"/>
              </a:rPr>
              <a:t>If a signal from another device is present, it will wait for a specific amount of time and listen again.</a:t>
            </a:r>
          </a:p>
          <a:p>
            <a:pPr marL="749808" lvl="1" indent="-457200">
              <a:buBlip>
                <a:blip r:embed="rId2"/>
              </a:buBlip>
            </a:pP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  <a:ea typeface="MS Mincho" pitchFamily="49" charset="-128"/>
              </a:rPr>
              <a:t>If no signal is present, it will transmit.</a:t>
            </a:r>
          </a:p>
        </p:txBody>
      </p:sp>
      <p:pic>
        <p:nvPicPr>
          <p:cNvPr id="24580" name="Picture 4" descr="csma0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81534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sma0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066800"/>
            <a:ext cx="81534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 descr="csma0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81534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343400"/>
            <a:ext cx="8839200" cy="1371600"/>
          </a:xfrm>
        </p:spPr>
        <p:txBody>
          <a:bodyPr>
            <a:normAutofit lnSpcReduction="1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altLang="en-US" dirty="0" smtClean="0">
                <a:latin typeface="Candara" pitchFamily="34" charset="0"/>
                <a:ea typeface="MS Mincho" pitchFamily="49" charset="-128"/>
              </a:rPr>
              <a:t>It can happen that two devices will determine that it is safe to </a:t>
            </a:r>
            <a:r>
              <a:rPr lang="en-US" altLang="en-US" dirty="0" smtClean="0">
                <a:solidFill>
                  <a:srgbClr val="FF0000"/>
                </a:solidFill>
                <a:latin typeface="Candara" pitchFamily="34" charset="0"/>
                <a:ea typeface="MS Mincho" pitchFamily="49" charset="-128"/>
              </a:rPr>
              <a:t>transmit at exactly the same time.</a:t>
            </a:r>
          </a:p>
          <a:p>
            <a:pPr marL="749808" lvl="1" indent="-457200">
              <a:buBlip>
                <a:blip r:embed="rId3"/>
              </a:buBlip>
            </a:pPr>
            <a:r>
              <a:rPr lang="en-US" altLang="en-US" dirty="0" smtClean="0">
                <a:latin typeface="Candara" pitchFamily="34" charset="0"/>
                <a:ea typeface="MS Mincho" pitchFamily="49" charset="-128"/>
              </a:rPr>
              <a:t>In that case, both will transmit their frame.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0845" y="1371600"/>
            <a:ext cx="8153400" cy="5486579"/>
            <a:chOff x="609600" y="1371600"/>
            <a:chExt cx="8153400" cy="5486766"/>
          </a:xfrm>
        </p:grpSpPr>
        <p:pic>
          <p:nvPicPr>
            <p:cNvPr id="25606" name="Picture 8" descr="csma05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1371600"/>
              <a:ext cx="8153400" cy="267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895599" y="5657996"/>
              <a:ext cx="4524555" cy="120037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72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FX Groovy" pitchFamily="2" charset="0"/>
                </a:rPr>
                <a:t>Collision</a:t>
              </a:r>
              <a:r>
                <a:rPr lang="en-US" sz="7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FX Groovy" pitchFamily="2" charset="0"/>
                </a:rPr>
                <a:t>!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7" descr="csma0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81534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114800"/>
            <a:ext cx="8839200" cy="2362200"/>
          </a:xfrm>
        </p:spPr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en-US" altLang="en-US" dirty="0" smtClean="0">
                <a:latin typeface="Candara" pitchFamily="34" charset="0"/>
                <a:ea typeface="MS Mincho" pitchFamily="49" charset="-128"/>
              </a:rPr>
              <a:t>Both devices detect the collision and send out a </a:t>
            </a:r>
            <a:r>
              <a:rPr lang="en-US" altLang="en-US" dirty="0" smtClean="0">
                <a:solidFill>
                  <a:srgbClr val="FF0000"/>
                </a:solidFill>
                <a:latin typeface="Candara" pitchFamily="34" charset="0"/>
                <a:ea typeface="MS Mincho" pitchFamily="49" charset="-128"/>
              </a:rPr>
              <a:t>jamming signal.</a:t>
            </a:r>
          </a:p>
          <a:p>
            <a:pPr marL="749808" lvl="1" indent="-457200">
              <a:buBlip>
                <a:blip r:embed="rId3"/>
              </a:buBlip>
            </a:pPr>
            <a:r>
              <a:rPr lang="en-US" altLang="en-US" dirty="0" smtClean="0">
                <a:latin typeface="Candara" pitchFamily="34" charset="0"/>
                <a:ea typeface="MS Mincho" pitchFamily="49" charset="-128"/>
              </a:rPr>
              <a:t>The jamming signal is detected by all devices and all devices now know that a collision has occurred on the network. </a:t>
            </a:r>
          </a:p>
        </p:txBody>
      </p:sp>
      <p:pic>
        <p:nvPicPr>
          <p:cNvPr id="26629" name="Picture 8" descr="csma05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371600"/>
            <a:ext cx="81534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10" descr="csma06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371600"/>
            <a:ext cx="81534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MS Mincho" pitchFamily="49" charset="-128"/>
              </a:rPr>
              <a:t>CSMA/CD: The Process</a:t>
            </a:r>
            <a:endParaRPr lang="en-US" smtClean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114800"/>
            <a:ext cx="8839200" cy="2362200"/>
          </a:xfrm>
        </p:spPr>
        <p:txBody>
          <a:bodyPr>
            <a:normAutofit lnSpcReduction="10000"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en-US" dirty="0" smtClean="0">
                <a:latin typeface="Candara" pitchFamily="34" charset="0"/>
                <a:ea typeface="MS Mincho" pitchFamily="49" charset="-128"/>
              </a:rPr>
              <a:t>The jamming signal causes each device to invoke a </a:t>
            </a:r>
            <a:r>
              <a:rPr lang="en-US" altLang="en-US" dirty="0" err="1" smtClean="0">
                <a:solidFill>
                  <a:srgbClr val="FF0000"/>
                </a:solidFill>
                <a:latin typeface="Candara" pitchFamily="34" charset="0"/>
                <a:ea typeface="MS Mincho" pitchFamily="49" charset="-128"/>
              </a:rPr>
              <a:t>backoff</a:t>
            </a:r>
            <a:r>
              <a:rPr lang="en-US" altLang="en-US" dirty="0" smtClean="0">
                <a:solidFill>
                  <a:srgbClr val="FF0000"/>
                </a:solidFill>
                <a:latin typeface="Candara" pitchFamily="34" charset="0"/>
                <a:ea typeface="MS Mincho" pitchFamily="49" charset="-128"/>
              </a:rPr>
              <a:t> algorithm.</a:t>
            </a:r>
          </a:p>
          <a:p>
            <a:pPr marL="749808" lvl="1" indent="-457200">
              <a:buBlip>
                <a:blip r:embed="rId2"/>
              </a:buBlip>
            </a:pPr>
            <a:r>
              <a:rPr lang="en-US" altLang="en-US" sz="2400" dirty="0" smtClean="0">
                <a:latin typeface="Candara" pitchFamily="34" charset="0"/>
                <a:ea typeface="MS Mincho" pitchFamily="49" charset="-128"/>
              </a:rPr>
              <a:t>Devices wait a random amount of time before returning to listening mode.</a:t>
            </a:r>
          </a:p>
          <a:p>
            <a:pPr marL="749808" lvl="1" indent="-457200">
              <a:buBlip>
                <a:blip r:embed="rId2"/>
              </a:buBlip>
            </a:pPr>
            <a:r>
              <a:rPr lang="en-US" altLang="en-US" sz="2400" dirty="0" smtClean="0">
                <a:latin typeface="Candara" pitchFamily="34" charset="0"/>
                <a:ea typeface="MS Mincho" pitchFamily="49" charset="-128"/>
              </a:rPr>
              <a:t>The random time ensures that the original devices that caused the collision won’t repeat it.</a:t>
            </a:r>
          </a:p>
          <a:p>
            <a:pPr lvl="1"/>
            <a:endParaRPr lang="en-US" altLang="en-US" dirty="0" smtClean="0">
              <a:latin typeface="Candara" pitchFamily="34" charset="0"/>
              <a:ea typeface="MS Mincho" pitchFamily="49" charset="-128"/>
            </a:endParaRPr>
          </a:p>
        </p:txBody>
      </p:sp>
      <p:pic>
        <p:nvPicPr>
          <p:cNvPr id="28676" name="Picture 6" descr="csma07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78232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5" descr="csma08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685800"/>
            <a:ext cx="5638800" cy="591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lnSpc>
                <a:spcPct val="80000"/>
              </a:lnSpc>
              <a:buBlip>
                <a:blip r:embed="rId3"/>
              </a:buBlip>
            </a:pPr>
            <a:r>
              <a:rPr lang="en-MY" i="1" dirty="0" smtClean="0">
                <a:solidFill>
                  <a:srgbClr val="00B050"/>
                </a:solidFill>
                <a:latin typeface="Candara" pitchFamily="34" charset="0"/>
              </a:rPr>
              <a:t>Ethernet II</a:t>
            </a:r>
            <a:r>
              <a:rPr lang="en-MY" i="1" dirty="0" smtClean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en-MY" dirty="0" smtClean="0">
                <a:latin typeface="Candara" pitchFamily="34" charset="0"/>
              </a:rPr>
              <a:t>is the Ethernet frame format used in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TCP/IP networks</a:t>
            </a:r>
            <a:r>
              <a:rPr lang="en-MY" dirty="0" smtClean="0">
                <a:latin typeface="Candara" pitchFamily="34" charset="0"/>
              </a:rPr>
              <a:t>.</a:t>
            </a:r>
            <a:endParaRPr lang="en-US" dirty="0">
              <a:latin typeface="Candara" pitchFamily="34" charset="0"/>
            </a:endParaRPr>
          </a:p>
          <a:p>
            <a:pPr marL="457200" indent="-457200" algn="just">
              <a:lnSpc>
                <a:spcPct val="80000"/>
              </a:lnSpc>
              <a:buBlip>
                <a:blip r:embed="rId3"/>
              </a:buBlip>
            </a:pPr>
            <a:endParaRPr lang="en-US" dirty="0" smtClean="0">
              <a:latin typeface="Candara" pitchFamily="34" charset="0"/>
            </a:endParaRPr>
          </a:p>
          <a:p>
            <a:pPr marL="457200" indent="-457200" algn="just">
              <a:lnSpc>
                <a:spcPct val="80000"/>
              </a:lnSpc>
              <a:buBlip>
                <a:blip r:embed="rId3"/>
              </a:buBlip>
            </a:pPr>
            <a:r>
              <a:rPr lang="en-US" dirty="0" smtClean="0">
                <a:latin typeface="Candara" pitchFamily="34" charset="0"/>
              </a:rPr>
              <a:t>The Ethernet standard frame has a   </a:t>
            </a:r>
            <a:r>
              <a:rPr lang="en-US" sz="2800" dirty="0" smtClean="0">
                <a:solidFill>
                  <a:srgbClr val="FF0000"/>
                </a:solidFill>
                <a:latin typeface="Candara" pitchFamily="34" charset="0"/>
              </a:rPr>
              <a:t>minimum frame size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of</a:t>
            </a:r>
            <a:r>
              <a:rPr lang="en-US" sz="2800" dirty="0" smtClean="0">
                <a:solidFill>
                  <a:srgbClr val="FF0000"/>
                </a:solidFill>
                <a:latin typeface="Candara" pitchFamily="34" charset="0"/>
              </a:rPr>
              <a:t> 64 bytes </a:t>
            </a:r>
            <a:r>
              <a:rPr lang="en-US" sz="2800" dirty="0" smtClean="0">
                <a:latin typeface="Candara" pitchFamily="34" charset="0"/>
              </a:rPr>
              <a:t>and the </a:t>
            </a:r>
            <a:r>
              <a:rPr lang="en-US" sz="2800" dirty="0" smtClean="0">
                <a:solidFill>
                  <a:srgbClr val="FF0000"/>
                </a:solidFill>
                <a:latin typeface="Candara" pitchFamily="34" charset="0"/>
              </a:rPr>
              <a:t>maximum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of</a:t>
            </a:r>
            <a:r>
              <a:rPr lang="en-US" sz="2800" dirty="0" smtClean="0">
                <a:solidFill>
                  <a:srgbClr val="FF0000"/>
                </a:solidFill>
                <a:latin typeface="Candara" pitchFamily="34" charset="0"/>
              </a:rPr>
              <a:t> 1518 bytes</a:t>
            </a:r>
            <a:endParaRPr lang="en-US" dirty="0">
              <a:latin typeface="Candara" pitchFamily="34" charset="0"/>
            </a:endParaRPr>
          </a:p>
          <a:p>
            <a:pPr marL="457200" indent="-457200" algn="just">
              <a:lnSpc>
                <a:spcPct val="80000"/>
              </a:lnSpc>
              <a:buBlip>
                <a:blip r:embed="rId3"/>
              </a:buBlip>
            </a:pPr>
            <a:endParaRPr lang="en-US" dirty="0" smtClean="0">
              <a:latin typeface="Candara" pitchFamily="34" charset="0"/>
            </a:endParaRPr>
          </a:p>
          <a:p>
            <a:pPr marL="457200" indent="-457200" algn="just">
              <a:lnSpc>
                <a:spcPct val="80000"/>
              </a:lnSpc>
              <a:buBlip>
                <a:blip r:embed="rId3"/>
              </a:buBlip>
            </a:pPr>
            <a:r>
              <a:rPr lang="en-US" dirty="0" smtClean="0">
                <a:latin typeface="Candara" pitchFamily="34" charset="0"/>
              </a:rPr>
              <a:t>If the size of a transmitted frame is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not within the range</a:t>
            </a:r>
            <a:r>
              <a:rPr lang="en-US" dirty="0" smtClean="0">
                <a:latin typeface="Candara" pitchFamily="34" charset="0"/>
              </a:rPr>
              <a:t>, the receiver will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drop the frame</a:t>
            </a:r>
          </a:p>
          <a:p>
            <a:pPr algn="just">
              <a:buNone/>
            </a:pPr>
            <a:endParaRPr lang="en-MY" dirty="0" smtClean="0">
              <a:latin typeface="Candara" pitchFamily="34" charset="0"/>
            </a:endParaRPr>
          </a:p>
          <a:p>
            <a:pPr marL="109728" indent="0" algn="just">
              <a:buNone/>
            </a:pPr>
            <a:r>
              <a:rPr lang="en-US" i="1" dirty="0">
                <a:solidFill>
                  <a:srgbClr val="00B050"/>
                </a:solidFill>
              </a:rPr>
              <a:t>“collision fragment” or “runt frame”</a:t>
            </a:r>
            <a:r>
              <a:rPr lang="en-US" dirty="0"/>
              <a:t> vs </a:t>
            </a:r>
            <a:endParaRPr lang="en-US" dirty="0" smtClean="0"/>
          </a:p>
          <a:p>
            <a:pPr marL="109728" indent="0" algn="just">
              <a:buNone/>
            </a:pPr>
            <a:r>
              <a:rPr lang="en-US" i="1" dirty="0">
                <a:solidFill>
                  <a:srgbClr val="00B050"/>
                </a:solidFill>
              </a:rPr>
              <a:t>“jumbo” or “baby giant frames”</a:t>
            </a:r>
            <a:endParaRPr lang="en-MY" i="1" dirty="0" smtClean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5.1.1  Ethernet Frame</a:t>
            </a:r>
            <a:endParaRPr lang="en-US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Revised IEEE 802.3 (Ethernet II) Frame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676400" y="2968159"/>
            <a:ext cx="6951784" cy="76623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 lIns="73025" tIns="36512" rIns="73025" bIns="36512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min: 6+6+2+46+4 =64 </a:t>
            </a:r>
            <a:r>
              <a:rPr lang="en-US" dirty="0" smtClean="0">
                <a:solidFill>
                  <a:srgbClr val="FFFF00"/>
                </a:solidFill>
              </a:rPr>
              <a:t>bytes (not inclusive Preamble field)</a:t>
            </a:r>
            <a:endParaRPr lang="en-US" dirty="0">
              <a:solidFill>
                <a:srgbClr val="FFFF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max: 6+6+2+1500+4 =1518 bytes (not inclusive Preamble field)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046" y="647700"/>
            <a:ext cx="8229600" cy="1066800"/>
          </a:xfrm>
        </p:spPr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" y="3886200"/>
            <a:ext cx="9003323" cy="24410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2046" y="4648200"/>
            <a:ext cx="5462954" cy="1524000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9000" y="4665785"/>
            <a:ext cx="1652954" cy="1524000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1" y="4665785"/>
            <a:ext cx="1524000" cy="1524000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49424"/>
            <a:ext cx="8763000" cy="4325112"/>
          </a:xfrm>
        </p:spPr>
        <p:txBody>
          <a:bodyPr>
            <a:normAutofit fontScale="92500"/>
          </a:bodyPr>
          <a:lstStyle/>
          <a:p>
            <a:pPr marL="457200" indent="-457200">
              <a:buBlip>
                <a:blip r:embed="rId2"/>
              </a:buBlip>
            </a:pPr>
            <a:r>
              <a:rPr lang="en-MY" b="1" i="1" dirty="0" smtClean="0">
                <a:solidFill>
                  <a:srgbClr val="00B050"/>
                </a:solidFill>
                <a:latin typeface="Candara" pitchFamily="34" charset="0"/>
              </a:rPr>
              <a:t>Preamble and Start Frame Delimiter Fields (8 bytes)</a:t>
            </a:r>
            <a:r>
              <a:rPr lang="en-MY" i="1" dirty="0" smtClean="0">
                <a:solidFill>
                  <a:srgbClr val="00B050"/>
                </a:solidFill>
                <a:latin typeface="Candara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 smtClean="0">
                <a:latin typeface="Candara" pitchFamily="34" charset="0"/>
              </a:rPr>
              <a:t>used for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synchronization</a:t>
            </a:r>
            <a:r>
              <a:rPr lang="en-MY" dirty="0" smtClean="0">
                <a:latin typeface="Candara" pitchFamily="34" charset="0"/>
              </a:rPr>
              <a:t> between the sender and receiver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 smtClean="0">
                <a:latin typeface="Candara" pitchFamily="34" charset="0"/>
              </a:rPr>
              <a:t>used to get the attention of the receiver (a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frame is coming</a:t>
            </a:r>
            <a:r>
              <a:rPr lang="en-MY" dirty="0" smtClean="0">
                <a:latin typeface="Candara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MY" dirty="0" smtClean="0">
              <a:latin typeface="Candara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MY" b="1" i="1" dirty="0" smtClean="0">
                <a:solidFill>
                  <a:srgbClr val="00B050"/>
                </a:solidFill>
                <a:latin typeface="Candara" pitchFamily="34" charset="0"/>
              </a:rPr>
              <a:t>Destination MAC Address Field (6 bytes)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 smtClean="0">
                <a:latin typeface="Candara" pitchFamily="34" charset="0"/>
              </a:rPr>
              <a:t>Serves as the identifier for the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intended recipient</a:t>
            </a:r>
            <a:r>
              <a:rPr lang="en-MY" dirty="0" smtClean="0">
                <a:latin typeface="Candara" pitchFamily="34" charset="0"/>
              </a:rPr>
              <a:t>. </a:t>
            </a:r>
          </a:p>
          <a:p>
            <a:endParaRPr lang="en-MY" dirty="0" smtClean="0">
              <a:latin typeface="Candara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MY" b="1" i="1" dirty="0" smtClean="0">
                <a:solidFill>
                  <a:srgbClr val="00B050"/>
                </a:solidFill>
                <a:latin typeface="Candara" pitchFamily="34" charset="0"/>
              </a:rPr>
              <a:t>Source MAC Address Field</a:t>
            </a:r>
            <a:r>
              <a:rPr lang="en-MY" i="1" dirty="0" smtClean="0">
                <a:solidFill>
                  <a:srgbClr val="00B050"/>
                </a:solidFill>
                <a:latin typeface="Candara" pitchFamily="34" charset="0"/>
              </a:rPr>
              <a:t> </a:t>
            </a:r>
            <a:r>
              <a:rPr lang="en-MY" b="1" i="1" dirty="0" smtClean="0">
                <a:solidFill>
                  <a:srgbClr val="00B050"/>
                </a:solidFill>
                <a:latin typeface="Candara" pitchFamily="34" charset="0"/>
              </a:rPr>
              <a:t>(6 bytes)</a:t>
            </a:r>
            <a:r>
              <a:rPr lang="en-MY" i="1" dirty="0" smtClean="0">
                <a:solidFill>
                  <a:srgbClr val="00B050"/>
                </a:solidFill>
                <a:latin typeface="Candara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 smtClean="0">
                <a:latin typeface="Candara" pitchFamily="34" charset="0"/>
              </a:rPr>
              <a:t>Serves as the identifier for original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sender</a:t>
            </a:r>
            <a:endParaRPr lang="en-MY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Blip>
                <a:blip r:embed="rId2"/>
              </a:buBlip>
            </a:pPr>
            <a:r>
              <a:rPr lang="en-MY" b="1" i="1" dirty="0" smtClean="0">
                <a:solidFill>
                  <a:srgbClr val="00B050"/>
                </a:solidFill>
                <a:latin typeface="Candara" pitchFamily="34" charset="0"/>
              </a:rPr>
              <a:t>Length / Type Field</a:t>
            </a:r>
            <a:r>
              <a:rPr lang="en-MY" i="1" dirty="0" smtClean="0">
                <a:solidFill>
                  <a:srgbClr val="00B050"/>
                </a:solidFill>
                <a:latin typeface="Candara" pitchFamily="34" charset="0"/>
              </a:rPr>
              <a:t> </a:t>
            </a:r>
            <a:r>
              <a:rPr lang="en-MY" b="1" i="1" dirty="0" smtClean="0">
                <a:solidFill>
                  <a:srgbClr val="00B050"/>
                </a:solidFill>
                <a:latin typeface="Candara" pitchFamily="34" charset="0"/>
              </a:rPr>
              <a:t>(2 bytes)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 smtClean="0">
                <a:latin typeface="Candara" pitchFamily="34" charset="0"/>
              </a:rPr>
              <a:t>Indicates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length of Data Field </a:t>
            </a:r>
            <a:r>
              <a:rPr lang="en-MY" dirty="0" smtClean="0">
                <a:latin typeface="Candara" pitchFamily="34" charset="0"/>
              </a:rPr>
              <a:t>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 smtClean="0">
                <a:latin typeface="Candara" pitchFamily="34" charset="0"/>
              </a:rPr>
              <a:t>Describe which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higher-layer protocol </a:t>
            </a:r>
            <a:r>
              <a:rPr lang="en-MY" dirty="0" smtClean="0">
                <a:latin typeface="Candara" pitchFamily="34" charset="0"/>
              </a:rPr>
              <a:t>is present.</a:t>
            </a:r>
          </a:p>
          <a:p>
            <a:pPr lvl="1"/>
            <a:endParaRPr lang="en-MY" dirty="0" smtClean="0">
              <a:latin typeface="Candara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MY" b="1" i="1" dirty="0" smtClean="0">
                <a:solidFill>
                  <a:srgbClr val="00B050"/>
                </a:solidFill>
                <a:latin typeface="Candara" pitchFamily="34" charset="0"/>
              </a:rPr>
              <a:t>Data Field (46 - 1500 bytes) </a:t>
            </a:r>
          </a:p>
          <a:p>
            <a:pPr lvl="1"/>
            <a:r>
              <a:rPr lang="en-MY" dirty="0" smtClean="0">
                <a:latin typeface="Candara" pitchFamily="34" charset="0"/>
              </a:rPr>
              <a:t>Contains the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encapsulated data (Packet)</a:t>
            </a:r>
            <a:r>
              <a:rPr lang="en-MY" dirty="0" smtClean="0">
                <a:latin typeface="Candara" pitchFamily="34" charset="0"/>
              </a:rPr>
              <a:t> from a higher layer, Network Layer</a:t>
            </a:r>
          </a:p>
          <a:p>
            <a:endParaRPr lang="en-MY" dirty="0" smtClean="0">
              <a:latin typeface="Candara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MY" b="1" i="1" dirty="0" smtClean="0">
                <a:solidFill>
                  <a:srgbClr val="00B050"/>
                </a:solidFill>
                <a:latin typeface="Candara" pitchFamily="34" charset="0"/>
              </a:rPr>
              <a:t>Frame Check Sequence Field</a:t>
            </a:r>
            <a:r>
              <a:rPr lang="en-MY" i="1" dirty="0" smtClean="0">
                <a:solidFill>
                  <a:srgbClr val="00B050"/>
                </a:solidFill>
                <a:latin typeface="Candara" pitchFamily="34" charset="0"/>
              </a:rPr>
              <a:t> </a:t>
            </a:r>
            <a:r>
              <a:rPr lang="en-MY" b="1" i="1" dirty="0" smtClean="0">
                <a:solidFill>
                  <a:srgbClr val="00B050"/>
                </a:solidFill>
                <a:latin typeface="Candara" pitchFamily="34" charset="0"/>
              </a:rPr>
              <a:t>(4 bytes)</a:t>
            </a:r>
          </a:p>
          <a:p>
            <a:pPr lvl="1"/>
            <a:r>
              <a:rPr lang="en-MY" dirty="0" smtClean="0">
                <a:latin typeface="Candara" pitchFamily="34" charset="0"/>
              </a:rPr>
              <a:t>Consist of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CRC</a:t>
            </a:r>
            <a:r>
              <a:rPr lang="en-MY" dirty="0" smtClean="0">
                <a:latin typeface="Candara" pitchFamily="34" charset="0"/>
              </a:rPr>
              <a:t> which is used to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detect errors </a:t>
            </a:r>
            <a:r>
              <a:rPr lang="en-MY" dirty="0" smtClean="0">
                <a:latin typeface="Candara" pitchFamily="34" charset="0"/>
              </a:rPr>
              <a:t>in a frame.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46" y="685800"/>
            <a:ext cx="8229600" cy="1066800"/>
          </a:xfrm>
        </p:spPr>
        <p:txBody>
          <a:bodyPr/>
          <a:lstStyle/>
          <a:p>
            <a:r>
              <a:rPr lang="en-US" u="sng" dirty="0" smtClean="0"/>
              <a:t>5.1.2  Ethernet MAC address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46" y="1904999"/>
            <a:ext cx="8229600" cy="220662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 smtClean="0">
                <a:solidFill>
                  <a:srgbClr val="FF0000"/>
                </a:solidFill>
              </a:rPr>
              <a:t>48-bit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physical address </a:t>
            </a:r>
            <a:r>
              <a:rPr lang="en-US" dirty="0" smtClean="0"/>
              <a:t>and represented in </a:t>
            </a:r>
            <a:r>
              <a:rPr lang="en-US" dirty="0" smtClean="0">
                <a:solidFill>
                  <a:srgbClr val="FF0000"/>
                </a:solidFill>
              </a:rPr>
              <a:t>12 HEX </a:t>
            </a:r>
            <a:r>
              <a:rPr lang="en-US" dirty="0" smtClean="0"/>
              <a:t>digits</a:t>
            </a:r>
          </a:p>
          <a:p>
            <a:pPr marL="457200" indent="-457200">
              <a:buBlip>
                <a:blip r:embed="rId3"/>
              </a:buBlip>
            </a:pPr>
            <a:endParaRPr lang="en-US" dirty="0"/>
          </a:p>
          <a:p>
            <a:pPr marL="457200" indent="-457200">
              <a:buBlip>
                <a:blip r:embed="rId3"/>
              </a:buBlip>
            </a:pPr>
            <a:r>
              <a:rPr lang="en-US" dirty="0" smtClean="0"/>
              <a:t>The first 6 HEX identify the </a:t>
            </a:r>
            <a:r>
              <a:rPr lang="en-US" dirty="0" smtClean="0">
                <a:solidFill>
                  <a:srgbClr val="FF0000"/>
                </a:solidFill>
              </a:rPr>
              <a:t>manufacturer or vendor</a:t>
            </a:r>
          </a:p>
          <a:p>
            <a:pPr marL="457200" indent="-457200">
              <a:buBlip>
                <a:blip r:embed="rId3"/>
              </a:buBlip>
            </a:pP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Blip>
                <a:blip r:embed="rId3"/>
              </a:buBlip>
            </a:pPr>
            <a:r>
              <a:rPr lang="en-US" dirty="0" smtClean="0"/>
              <a:t>The remaining 6 HEX comprise the </a:t>
            </a:r>
            <a:r>
              <a:rPr lang="en-US" dirty="0" smtClean="0">
                <a:solidFill>
                  <a:srgbClr val="FF0000"/>
                </a:solidFill>
              </a:rPr>
              <a:t>interface serial number </a:t>
            </a:r>
            <a:r>
              <a:rPr lang="en-US" dirty="0" smtClean="0"/>
              <a:t>which is </a:t>
            </a:r>
            <a:r>
              <a:rPr lang="en-US" dirty="0" smtClean="0">
                <a:solidFill>
                  <a:srgbClr val="FF0000"/>
                </a:solidFill>
              </a:rPr>
              <a:t>unique</a:t>
            </a:r>
          </a:p>
          <a:p>
            <a:endParaRPr lang="en-US" dirty="0"/>
          </a:p>
        </p:txBody>
      </p:sp>
      <p:pic>
        <p:nvPicPr>
          <p:cNvPr id="4" name="Picture 4" descr="mac0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111625"/>
            <a:ext cx="6477000" cy="25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i="1" u="sng" dirty="0" smtClean="0">
                <a:solidFill>
                  <a:srgbClr val="00B050"/>
                </a:solidFill>
                <a:latin typeface="Candara" pitchFamily="34" charset="0"/>
              </a:rPr>
              <a:t>LAN </a:t>
            </a:r>
            <a:endParaRPr lang="en-US" i="1" u="sng" dirty="0" smtClean="0">
              <a:solidFill>
                <a:srgbClr val="00B050"/>
              </a:solidFill>
              <a:latin typeface="Candara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MY" dirty="0" smtClean="0">
                <a:latin typeface="Candara" pitchFamily="34" charset="0"/>
              </a:rPr>
              <a:t>A computer network that spans a relatively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small area</a:t>
            </a:r>
            <a:endParaRPr lang="en-US" dirty="0" smtClean="0">
              <a:solidFill>
                <a:srgbClr val="FF0000"/>
              </a:solidFill>
              <a:latin typeface="Candara" pitchFamily="34" charset="0"/>
            </a:endParaRP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r>
              <a:rPr lang="en-US" i="1" u="sng" dirty="0" smtClean="0">
                <a:solidFill>
                  <a:srgbClr val="00B050"/>
                </a:solidFill>
                <a:latin typeface="Candara" pitchFamily="34" charset="0"/>
              </a:rPr>
              <a:t>Physical topology</a:t>
            </a:r>
          </a:p>
          <a:p>
            <a:pPr>
              <a:buNone/>
            </a:pPr>
            <a:r>
              <a:rPr lang="en-MY" dirty="0" smtClean="0">
                <a:latin typeface="Candara" pitchFamily="34" charset="0"/>
              </a:rPr>
              <a:t>The physical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layout</a:t>
            </a:r>
            <a:r>
              <a:rPr lang="en-MY" dirty="0" smtClean="0">
                <a:latin typeface="Candara" pitchFamily="34" charset="0"/>
              </a:rPr>
              <a:t> (arrangement) of devices on a </a:t>
            </a:r>
          </a:p>
          <a:p>
            <a:pPr>
              <a:buNone/>
            </a:pPr>
            <a:r>
              <a:rPr lang="en-MY" dirty="0" smtClean="0">
                <a:latin typeface="Candara" pitchFamily="34" charset="0"/>
              </a:rPr>
              <a:t>network</a:t>
            </a: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r>
              <a:rPr lang="en-US" i="1" u="sng" dirty="0" smtClean="0">
                <a:solidFill>
                  <a:srgbClr val="00B050"/>
                </a:solidFill>
                <a:latin typeface="Candara" pitchFamily="34" charset="0"/>
              </a:rPr>
              <a:t>Logical topology</a:t>
            </a:r>
          </a:p>
          <a:p>
            <a:pPr>
              <a:buNone/>
            </a:pPr>
            <a:r>
              <a:rPr lang="en-MY" dirty="0" smtClean="0">
                <a:latin typeface="Candara" pitchFamily="34" charset="0"/>
              </a:rPr>
              <a:t>The way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data passes through the media </a:t>
            </a:r>
            <a:r>
              <a:rPr lang="en-MY" dirty="0" smtClean="0">
                <a:latin typeface="Candara" pitchFamily="34" charset="0"/>
              </a:rPr>
              <a:t>from one device </a:t>
            </a:r>
          </a:p>
          <a:p>
            <a:pPr>
              <a:buNone/>
            </a:pPr>
            <a:r>
              <a:rPr lang="en-MY" dirty="0" smtClean="0">
                <a:latin typeface="Candara" pitchFamily="34" charset="0"/>
              </a:rPr>
              <a:t>to the next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regardless to the physical topology</a:t>
            </a:r>
            <a:endParaRPr lang="en-US" dirty="0" smtClean="0">
              <a:solidFill>
                <a:srgbClr val="FF0000"/>
              </a:solidFill>
              <a:latin typeface="Candara" pitchFamily="34" charset="0"/>
            </a:endParaRP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en-US" dirty="0" smtClean="0">
                <a:solidFill>
                  <a:srgbClr val="000000"/>
                </a:solidFill>
                <a:latin typeface="Candara" pitchFamily="34" charset="0"/>
              </a:rPr>
              <a:t>A.k.a.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burned-in address (BIA)</a:t>
            </a:r>
            <a:r>
              <a:rPr lang="en-US" dirty="0" smtClean="0">
                <a:solidFill>
                  <a:srgbClr val="000000"/>
                </a:solidFill>
                <a:latin typeface="Candara" pitchFamily="34" charset="0"/>
              </a:rPr>
              <a:t> because it is permanently burned into ROM (Read-Only Memory) on the NIC.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583" t="9882" r="3583" b="13075"/>
          <a:stretch/>
        </p:blipFill>
        <p:spPr>
          <a:xfrm>
            <a:off x="1643062" y="4464013"/>
            <a:ext cx="5410200" cy="22449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737" y="4036402"/>
            <a:ext cx="4962525" cy="342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2400" y="4765429"/>
            <a:ext cx="1144254" cy="171156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5136538" y="4765430"/>
            <a:ext cx="1111861" cy="1711569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2276068" y="4738991"/>
            <a:ext cx="161133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Vendor code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398385" y="4765429"/>
            <a:ext cx="264848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Device serial number 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200400" y="6574536"/>
            <a:ext cx="76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5407" y="5791200"/>
            <a:ext cx="76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5407" y="5029200"/>
            <a:ext cx="76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important points about MAC add.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 smtClean="0">
                <a:latin typeface="Candara" pitchFamily="34" charset="0"/>
              </a:rPr>
              <a:t>MAC addresses are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non-hierarchical</a:t>
            </a:r>
            <a:r>
              <a:rPr lang="en-US" dirty="0" smtClean="0">
                <a:latin typeface="Candara" pitchFamily="34" charset="0"/>
              </a:rPr>
              <a:t>. </a:t>
            </a:r>
          </a:p>
          <a:p>
            <a:pPr marL="457200" indent="-457200">
              <a:buBlip>
                <a:blip r:embed="rId3"/>
              </a:buBlip>
            </a:pPr>
            <a:endParaRPr lang="en-US" dirty="0">
              <a:latin typeface="Candara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dirty="0" smtClean="0">
                <a:latin typeface="Candara" pitchFamily="34" charset="0"/>
              </a:rPr>
              <a:t>They have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no meaning outside the local network </a:t>
            </a:r>
            <a:r>
              <a:rPr lang="en-US" dirty="0" smtClean="0">
                <a:latin typeface="Candara" pitchFamily="34" charset="0"/>
              </a:rPr>
              <a:t>media.</a:t>
            </a:r>
          </a:p>
          <a:p>
            <a:pPr marL="457200" indent="-457200">
              <a:buBlip>
                <a:blip r:embed="rId3"/>
              </a:buBlip>
            </a:pPr>
            <a:endParaRPr lang="en-US" dirty="0">
              <a:latin typeface="Candara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dirty="0" smtClean="0">
                <a:latin typeface="Candara" pitchFamily="34" charset="0"/>
              </a:rPr>
              <a:t>MAC address is used only in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local network </a:t>
            </a:r>
            <a:r>
              <a:rPr lang="en-US" dirty="0" smtClean="0">
                <a:latin typeface="Candara" pitchFamily="34" charset="0"/>
              </a:rPr>
              <a:t>only </a:t>
            </a:r>
          </a:p>
          <a:p>
            <a:pPr marL="457200" indent="-457200">
              <a:buBlip>
                <a:blip r:embed="rId3"/>
              </a:buBlip>
            </a:pPr>
            <a:endParaRPr lang="en-US" dirty="0">
              <a:latin typeface="Candara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Network (IP) Address </a:t>
            </a:r>
            <a:r>
              <a:rPr lang="en-US" dirty="0" smtClean="0">
                <a:latin typeface="Candara" pitchFamily="34" charset="0"/>
              </a:rPr>
              <a:t>is required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en-US" dirty="0" smtClean="0">
                <a:latin typeface="Candara" pitchFamily="34" charset="0"/>
              </a:rPr>
              <a:t>(by the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Router</a:t>
            </a:r>
            <a:r>
              <a:rPr lang="en-US" dirty="0" smtClean="0">
                <a:latin typeface="Candara" pitchFamily="34" charset="0"/>
              </a:rPr>
              <a:t>) to forward packets to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other destination networks</a:t>
            </a:r>
            <a:endParaRPr lang="en-US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c0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754380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504144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ipconfig</a:t>
            </a:r>
            <a:r>
              <a:rPr lang="en-US" dirty="0" smtClean="0">
                <a:solidFill>
                  <a:srgbClr val="FF0000"/>
                </a:solidFill>
              </a:rPr>
              <a:t> /all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504144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getmac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121745" y="504144"/>
            <a:ext cx="4022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https://www.macvendorlookup.com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https://macvendors.com/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43000"/>
            <a:ext cx="9067800" cy="1066800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5.1.3  Ethernet Unicast, Broadcast and Multicast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In Ethernet,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different MAC addresses </a:t>
            </a:r>
            <a:r>
              <a:rPr lang="en-MY" dirty="0" smtClean="0">
                <a:latin typeface="Candara" pitchFamily="34" charset="0"/>
              </a:rPr>
              <a:t>are used for Layer 2 </a:t>
            </a:r>
            <a:r>
              <a:rPr lang="en-MY" dirty="0" err="1" smtClean="0">
                <a:solidFill>
                  <a:srgbClr val="FF0000"/>
                </a:solidFill>
                <a:latin typeface="Candara" pitchFamily="34" charset="0"/>
              </a:rPr>
              <a:t>unicast</a:t>
            </a:r>
            <a:r>
              <a:rPr lang="en-MY" dirty="0" smtClean="0">
                <a:latin typeface="Candara" pitchFamily="34" charset="0"/>
              </a:rPr>
              <a:t>,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broadcast</a:t>
            </a:r>
            <a:r>
              <a:rPr lang="en-MY" dirty="0" smtClean="0">
                <a:latin typeface="Candara" pitchFamily="34" charset="0"/>
              </a:rPr>
              <a:t>, and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multicast </a:t>
            </a:r>
            <a:r>
              <a:rPr lang="en-MY" dirty="0" smtClean="0">
                <a:latin typeface="Candara" pitchFamily="34" charset="0"/>
              </a:rPr>
              <a:t>communications.</a:t>
            </a:r>
            <a:endParaRPr lang="en-US" dirty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Ethernet </a:t>
            </a:r>
            <a:r>
              <a:rPr lang="en-US" i="1" dirty="0" err="1" smtClean="0"/>
              <a:t>Unicast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Blip>
                <a:blip r:embed="rId2"/>
              </a:buBlip>
            </a:pPr>
            <a:r>
              <a:rPr lang="en-MY" dirty="0" smtClean="0">
                <a:latin typeface="Candara" pitchFamily="34" charset="0"/>
              </a:rPr>
              <a:t>The process of sending a frame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from one host to an individual host</a:t>
            </a:r>
          </a:p>
          <a:p>
            <a:pPr marL="457200" indent="-457200" algn="just">
              <a:buBlip>
                <a:blip r:embed="rId2"/>
              </a:buBlip>
            </a:pPr>
            <a:endParaRPr lang="en-MY" dirty="0">
              <a:solidFill>
                <a:srgbClr val="FF0000"/>
              </a:solidFill>
              <a:latin typeface="Candara" pitchFamily="34" charset="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lang="en-MY" dirty="0" smtClean="0">
                <a:latin typeface="Candara" pitchFamily="34" charset="0"/>
              </a:rPr>
              <a:t>For a unicast packet to be sent and received, a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destination IP address </a:t>
            </a:r>
            <a:r>
              <a:rPr lang="en-MY" dirty="0" smtClean="0">
                <a:latin typeface="Candara" pitchFamily="34" charset="0"/>
              </a:rPr>
              <a:t>must be in the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IP packet header. </a:t>
            </a:r>
          </a:p>
          <a:p>
            <a:pPr marL="457200" indent="-457200" algn="just">
              <a:buBlip>
                <a:blip r:embed="rId2"/>
              </a:buBlip>
            </a:pPr>
            <a:endParaRPr lang="en-MY" dirty="0">
              <a:latin typeface="Candara" pitchFamily="34" charset="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lang="en-MY" dirty="0" smtClean="0">
                <a:latin typeface="Candara" pitchFamily="34" charset="0"/>
              </a:rPr>
              <a:t>A corresponding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destination MAC address </a:t>
            </a:r>
            <a:r>
              <a:rPr lang="en-MY" dirty="0" smtClean="0">
                <a:latin typeface="Candara" pitchFamily="34" charset="0"/>
              </a:rPr>
              <a:t>must also be present in the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Ethernet frame header</a:t>
            </a:r>
            <a:r>
              <a:rPr lang="en-MY" dirty="0" smtClean="0">
                <a:latin typeface="Candara" pitchFamily="34" charset="0"/>
              </a:rPr>
              <a:t>. </a:t>
            </a:r>
          </a:p>
          <a:p>
            <a:pPr marL="457200" indent="-457200" algn="just">
              <a:buBlip>
                <a:blip r:embed="rId2"/>
              </a:buBlip>
            </a:pPr>
            <a:endParaRPr lang="en-MY" dirty="0">
              <a:latin typeface="Candara" pitchFamily="34" charset="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lang="en-MY" dirty="0" smtClean="0">
                <a:latin typeface="Candara" pitchFamily="34" charset="0"/>
              </a:rPr>
              <a:t>The IP address and MAC address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COMBINE to deliver data</a:t>
            </a:r>
            <a:r>
              <a:rPr lang="en-MY" dirty="0" smtClean="0">
                <a:latin typeface="Candara" pitchFamily="34" charset="0"/>
              </a:rPr>
              <a:t> to one specific destination host.</a:t>
            </a:r>
            <a:endParaRPr lang="en-US" dirty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8750" t="20313" r="3125" b="24219"/>
          <a:stretch>
            <a:fillRect/>
          </a:stretch>
        </p:blipFill>
        <p:spPr bwMode="auto">
          <a:xfrm>
            <a:off x="381000" y="1066800"/>
            <a:ext cx="830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04800" y="4267200"/>
            <a:ext cx="2057400" cy="12954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8800" y="2057400"/>
            <a:ext cx="1295400" cy="11430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10200" y="4419600"/>
            <a:ext cx="1295400" cy="11430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48400" y="1752600"/>
            <a:ext cx="914400" cy="8382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Ethernet Broadcast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Blip>
                <a:blip r:embed="rId2"/>
              </a:buBlip>
            </a:pPr>
            <a:r>
              <a:rPr lang="en-MY" dirty="0" smtClean="0">
                <a:latin typeface="Candara" pitchFamily="34" charset="0"/>
              </a:rPr>
              <a:t>The process of sending a frame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from one host to ALL hosts</a:t>
            </a:r>
            <a:r>
              <a:rPr lang="en-MY" dirty="0" smtClean="0">
                <a:latin typeface="Candara" pitchFamily="34" charset="0"/>
              </a:rPr>
              <a:t> in the network</a:t>
            </a:r>
          </a:p>
          <a:p>
            <a:pPr marL="457200" indent="-457200" algn="just">
              <a:buBlip>
                <a:blip r:embed="rId2"/>
              </a:buBlip>
            </a:pPr>
            <a:endParaRPr lang="en-MY" dirty="0">
              <a:latin typeface="Candara" pitchFamily="34" charset="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lang="en-MY" dirty="0" smtClean="0">
                <a:latin typeface="Candara" pitchFamily="34" charset="0"/>
              </a:rPr>
              <a:t>A broadcast packet contains a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destination IP address</a:t>
            </a:r>
            <a:r>
              <a:rPr lang="en-MY" dirty="0" smtClean="0">
                <a:latin typeface="Candara" pitchFamily="34" charset="0"/>
              </a:rPr>
              <a:t> that has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all ones (1s) in the </a:t>
            </a:r>
            <a:r>
              <a:rPr lang="en-MY" b="1" dirty="0" smtClean="0">
                <a:solidFill>
                  <a:srgbClr val="FF0000"/>
                </a:solidFill>
                <a:latin typeface="Candara" pitchFamily="34" charset="0"/>
              </a:rPr>
              <a:t>host portion</a:t>
            </a:r>
            <a:endParaRPr lang="en-MY" b="1" dirty="0">
              <a:latin typeface="Candara" pitchFamily="34" charset="0"/>
            </a:endParaRPr>
          </a:p>
          <a:p>
            <a:pPr marL="457200" indent="-457200" algn="just">
              <a:buBlip>
                <a:blip r:embed="rId2"/>
              </a:buBlip>
            </a:pPr>
            <a:endParaRPr lang="en-MY" dirty="0" smtClean="0">
              <a:latin typeface="Candara" pitchFamily="34" charset="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lang="en-MY" dirty="0" smtClean="0">
                <a:latin typeface="Candara" pitchFamily="34" charset="0"/>
              </a:rPr>
              <a:t>The broadcast MAC address is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48 ones (1s) </a:t>
            </a:r>
            <a:r>
              <a:rPr lang="en-MY" dirty="0" smtClean="0">
                <a:latin typeface="Candara" pitchFamily="34" charset="0"/>
              </a:rPr>
              <a:t>displayed as hexadecimal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FF-FF-FF-FF-FF-FF</a:t>
            </a:r>
            <a:endParaRPr lang="en-US" dirty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8750" t="20313" r="2500" b="24219"/>
          <a:stretch>
            <a:fillRect/>
          </a:stretch>
        </p:blipFill>
        <p:spPr bwMode="auto">
          <a:xfrm>
            <a:off x="762000" y="990600"/>
            <a:ext cx="7620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85800" y="4191000"/>
            <a:ext cx="1815353" cy="12954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57800" y="4267200"/>
            <a:ext cx="1143000" cy="11430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19800" y="4648200"/>
            <a:ext cx="304800" cy="3048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Ethernet Multicast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Blip>
                <a:blip r:embed="rId2"/>
              </a:buBlip>
            </a:pPr>
            <a:r>
              <a:rPr lang="en-MY" dirty="0" smtClean="0">
                <a:latin typeface="Candara" pitchFamily="34" charset="0"/>
              </a:rPr>
              <a:t>The process of sending a packet from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one</a:t>
            </a:r>
            <a:r>
              <a:rPr lang="en-MY" dirty="0" smtClean="0">
                <a:latin typeface="Candara" pitchFamily="34" charset="0"/>
              </a:rPr>
              <a:t>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host to a </a:t>
            </a:r>
            <a:r>
              <a:rPr lang="en-MY" b="1" dirty="0" smtClean="0">
                <a:solidFill>
                  <a:srgbClr val="FF0000"/>
                </a:solidFill>
                <a:latin typeface="Candara" pitchFamily="34" charset="0"/>
              </a:rPr>
              <a:t>SELECTED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 group of hosts</a:t>
            </a:r>
          </a:p>
          <a:p>
            <a:pPr marL="457200" indent="-457200" algn="just">
              <a:buBlip>
                <a:blip r:embed="rId2"/>
              </a:buBlip>
            </a:pPr>
            <a:endParaRPr lang="en-MY" dirty="0">
              <a:solidFill>
                <a:srgbClr val="FF0000"/>
              </a:solidFill>
              <a:latin typeface="Candara" pitchFamily="34" charset="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lang="en-MY" dirty="0" smtClean="0">
                <a:latin typeface="Candara" pitchFamily="34" charset="0"/>
              </a:rPr>
              <a:t>Devices that belong to a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multicast group </a:t>
            </a:r>
            <a:r>
              <a:rPr lang="en-MY" dirty="0" smtClean="0">
                <a:latin typeface="Candara" pitchFamily="34" charset="0"/>
              </a:rPr>
              <a:t>are assigned a special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multicast group IP address</a:t>
            </a:r>
            <a:r>
              <a:rPr lang="en-MY" dirty="0" smtClean="0">
                <a:latin typeface="Candara" pitchFamily="34" charset="0"/>
              </a:rPr>
              <a:t>. The range of IPv4 multicast addresses is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224.0.0.0 to 239.255.255.255</a:t>
            </a:r>
          </a:p>
          <a:p>
            <a:pPr marL="457200" indent="-457200" algn="just">
              <a:buBlip>
                <a:blip r:embed="rId2"/>
              </a:buBlip>
            </a:pPr>
            <a:endParaRPr lang="en-MY" dirty="0">
              <a:solidFill>
                <a:srgbClr val="FF0000"/>
              </a:solidFill>
              <a:latin typeface="Candara" pitchFamily="34" charset="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lang="en-US" dirty="0" smtClean="0">
                <a:solidFill>
                  <a:srgbClr val="000000"/>
                </a:solidFill>
                <a:latin typeface="Candara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multicast MAC address </a:t>
            </a:r>
            <a:r>
              <a:rPr lang="en-US" dirty="0" smtClean="0">
                <a:solidFill>
                  <a:srgbClr val="000000"/>
                </a:solidFill>
                <a:latin typeface="Candara" pitchFamily="34" charset="0"/>
              </a:rPr>
              <a:t>is a special value that begins with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01-00-5E </a:t>
            </a:r>
            <a:r>
              <a:rPr lang="en-US" dirty="0" smtClean="0">
                <a:solidFill>
                  <a:srgbClr val="000000"/>
                </a:solidFill>
                <a:latin typeface="Candara" pitchFamily="34" charset="0"/>
              </a:rPr>
              <a:t>in hexadecimal and the rest of the 24 bits come from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converting the lower 24 bits</a:t>
            </a:r>
            <a:r>
              <a:rPr lang="en-MY" dirty="0" smtClean="0">
                <a:latin typeface="Candara" pitchFamily="34" charset="0"/>
              </a:rPr>
              <a:t> of the IP multicast group address into 6 hexadecimal characters </a:t>
            </a:r>
            <a:r>
              <a:rPr lang="en-MY" dirty="0" smtClean="0">
                <a:latin typeface="Candara" pitchFamily="34" charset="0"/>
                <a:sym typeface="Wingdings" pitchFamily="2" charset="2"/>
              </a:rPr>
              <a:t> </a:t>
            </a:r>
            <a:r>
              <a:rPr lang="en-MY" dirty="0" smtClean="0">
                <a:solidFill>
                  <a:srgbClr val="00B0F0"/>
                </a:solidFill>
                <a:latin typeface="Candara" pitchFamily="34" charset="0"/>
                <a:sym typeface="Wingdings" pitchFamily="2" charset="2"/>
              </a:rPr>
              <a:t>01-00-5E-xx-xx-xx</a:t>
            </a:r>
            <a:endParaRPr lang="en-US" dirty="0">
              <a:solidFill>
                <a:srgbClr val="00B0F0"/>
              </a:solidFill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8750" t="21094" r="2500" b="24219"/>
          <a:stretch>
            <a:fillRect/>
          </a:stretch>
        </p:blipFill>
        <p:spPr bwMode="auto">
          <a:xfrm>
            <a:off x="609600" y="11430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85800" y="4191000"/>
            <a:ext cx="1815353" cy="12954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57800" y="4267200"/>
            <a:ext cx="1143000" cy="11430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4724400"/>
            <a:ext cx="609600" cy="3048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4724400"/>
            <a:ext cx="762000" cy="3048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u="sng" dirty="0" smtClean="0">
                <a:solidFill>
                  <a:srgbClr val="00B050"/>
                </a:solidFill>
                <a:latin typeface="Candara" pitchFamily="34" charset="0"/>
              </a:rPr>
              <a:t>Hub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Layer 1 device</a:t>
            </a:r>
            <a:r>
              <a:rPr lang="en-US" dirty="0" smtClean="0">
                <a:latin typeface="Candara" pitchFamily="34" charset="0"/>
              </a:rPr>
              <a:t> that used to connect devices in a network. </a:t>
            </a:r>
          </a:p>
          <a:p>
            <a:pPr>
              <a:buNone/>
            </a:pPr>
            <a:r>
              <a:rPr lang="en-MY" dirty="0" smtClean="0">
                <a:latin typeface="Candara" pitchFamily="34" charset="0"/>
              </a:rPr>
              <a:t>When a packet arrives , hub simply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broadcast</a:t>
            </a:r>
            <a:r>
              <a:rPr lang="en-MY" dirty="0" smtClean="0">
                <a:latin typeface="Candara" pitchFamily="34" charset="0"/>
              </a:rPr>
              <a:t> to all </a:t>
            </a:r>
          </a:p>
          <a:p>
            <a:pPr>
              <a:buNone/>
            </a:pPr>
            <a:r>
              <a:rPr lang="en-MY" dirty="0" smtClean="0">
                <a:latin typeface="Candara" pitchFamily="34" charset="0"/>
              </a:rPr>
              <a:t>others (all can “see”)</a:t>
            </a:r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r>
              <a:rPr lang="en-US" i="1" u="sng" dirty="0" smtClean="0">
                <a:solidFill>
                  <a:srgbClr val="00B050"/>
                </a:solidFill>
                <a:latin typeface="Candara" pitchFamily="34" charset="0"/>
              </a:rPr>
              <a:t>Switch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Layer 2 device </a:t>
            </a:r>
            <a:r>
              <a:rPr lang="en-US" dirty="0" smtClean="0">
                <a:latin typeface="Candara" pitchFamily="34" charset="0"/>
              </a:rPr>
              <a:t>that is used to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filter and forward </a:t>
            </a:r>
            <a:r>
              <a:rPr lang="en-US" dirty="0" smtClean="0">
                <a:latin typeface="Candara" pitchFamily="34" charset="0"/>
              </a:rPr>
              <a:t>data. Switch </a:t>
            </a:r>
          </a:p>
          <a:p>
            <a:pPr>
              <a:buNone/>
            </a:pP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first broadcast</a:t>
            </a:r>
            <a:r>
              <a:rPr lang="en-MY" dirty="0" smtClean="0">
                <a:latin typeface="Candara" pitchFamily="34" charset="0"/>
              </a:rPr>
              <a:t>;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then </a:t>
            </a:r>
            <a:r>
              <a:rPr lang="en-MY" dirty="0" err="1" smtClean="0">
                <a:solidFill>
                  <a:srgbClr val="FF0000"/>
                </a:solidFill>
                <a:latin typeface="Candara" pitchFamily="34" charset="0"/>
              </a:rPr>
              <a:t>unicast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 &amp; multicast</a:t>
            </a:r>
            <a:r>
              <a:rPr lang="en-MY" dirty="0" smtClean="0">
                <a:latin typeface="Candara" pitchFamily="34" charset="0"/>
              </a:rPr>
              <a:t> as needed.</a:t>
            </a:r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r>
              <a:rPr lang="en-US" dirty="0" smtClean="0">
                <a:latin typeface="Candara" pitchFamily="34" charset="0"/>
              </a:rPr>
              <a:t> </a:t>
            </a:r>
          </a:p>
          <a:p>
            <a:pPr>
              <a:buNone/>
            </a:pPr>
            <a:r>
              <a:rPr lang="en-US" i="1" u="sng" dirty="0" smtClean="0">
                <a:solidFill>
                  <a:srgbClr val="00B050"/>
                </a:solidFill>
                <a:latin typeface="Candara" pitchFamily="34" charset="0"/>
              </a:rPr>
              <a:t>MAC address</a:t>
            </a:r>
          </a:p>
          <a:p>
            <a:pPr>
              <a:buNone/>
            </a:pPr>
            <a:r>
              <a:rPr lang="en-MY" dirty="0" smtClean="0">
                <a:latin typeface="Candara" pitchFamily="34" charset="0"/>
              </a:rPr>
              <a:t>a 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hardware address (physical address) </a:t>
            </a:r>
            <a:r>
              <a:rPr lang="en-MY" dirty="0" smtClean="0">
                <a:latin typeface="Candara" pitchFamily="34" charset="0"/>
              </a:rPr>
              <a:t>that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uniquely</a:t>
            </a:r>
            <a:r>
              <a:rPr lang="en-MY" dirty="0" smtClean="0">
                <a:latin typeface="Candara" pitchFamily="34" charset="0"/>
              </a:rPr>
              <a:t> identifies </a:t>
            </a:r>
          </a:p>
          <a:p>
            <a:pPr>
              <a:buNone/>
            </a:pPr>
            <a:r>
              <a:rPr lang="en-MY" dirty="0" smtClean="0">
                <a:latin typeface="Candara" pitchFamily="34" charset="0"/>
              </a:rPr>
              <a:t>each node of a network</a:t>
            </a:r>
            <a:endParaRPr lang="en-US" dirty="0" smtClean="0">
              <a:latin typeface="Candar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5.2  LAN Switches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An </a:t>
            </a:r>
            <a:r>
              <a:rPr lang="en-US" dirty="0">
                <a:latin typeface="Candara" panose="020E0502030303020204" pitchFamily="34" charset="0"/>
              </a:rPr>
              <a:t>Ethernet switch is a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Layer 2 device</a:t>
            </a:r>
            <a:r>
              <a:rPr lang="en-US" dirty="0">
                <a:latin typeface="Candara" panose="020E0502030303020204" pitchFamily="34" charset="0"/>
              </a:rPr>
              <a:t>, which means it uses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MAC addresses </a:t>
            </a:r>
            <a:r>
              <a:rPr lang="en-US" dirty="0">
                <a:latin typeface="Candara" panose="020E0502030303020204" pitchFamily="34" charset="0"/>
              </a:rPr>
              <a:t>to make forwarding decisions</a:t>
            </a:r>
            <a:r>
              <a:rPr lang="en-US" dirty="0" smtClean="0">
                <a:latin typeface="Candara" panose="020E05020303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Unlike hub which will broadcast the frame, Ethernet </a:t>
            </a:r>
            <a:r>
              <a:rPr lang="en-US" dirty="0">
                <a:latin typeface="Candara" panose="020E0502030303020204" pitchFamily="34" charset="0"/>
              </a:rPr>
              <a:t>switch consults a </a:t>
            </a:r>
            <a:r>
              <a:rPr lang="en-US" i="1" dirty="0">
                <a:solidFill>
                  <a:srgbClr val="00B050"/>
                </a:solidFill>
                <a:latin typeface="Candara" panose="020E0502030303020204" pitchFamily="34" charset="0"/>
              </a:rPr>
              <a:t>MAC address table </a:t>
            </a:r>
            <a:r>
              <a:rPr lang="en-US" dirty="0" smtClean="0">
                <a:latin typeface="Candara" panose="020E0502030303020204" pitchFamily="34" charset="0"/>
              </a:rPr>
              <a:t>(which is stored in the RAM) to </a:t>
            </a:r>
            <a:r>
              <a:rPr lang="en-US" dirty="0">
                <a:latin typeface="Candara" panose="020E0502030303020204" pitchFamily="34" charset="0"/>
              </a:rPr>
              <a:t>make a forwarding decision for each frame. </a:t>
            </a:r>
          </a:p>
        </p:txBody>
      </p:sp>
    </p:spTree>
    <p:extLst>
      <p:ext uri="{BB962C8B-B14F-4D97-AF65-F5344CB8AC3E}">
        <p14:creationId xmlns:p14="http://schemas.microsoft.com/office/powerpoint/2010/main" val="236110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ssage coming into a hu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3339548" cy="29800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28" name="Picture 4" descr="Response being sent through a h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810000"/>
            <a:ext cx="3429000" cy="28641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Right Arrow 9"/>
          <p:cNvSpPr/>
          <p:nvPr/>
        </p:nvSpPr>
        <p:spPr>
          <a:xfrm rot="2223030">
            <a:off x="2971558" y="4222246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1676400"/>
            <a:ext cx="10791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Candara" pitchFamily="34" charset="0"/>
              </a:rPr>
              <a:t>Hub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609600"/>
            <a:ext cx="990600" cy="914400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2" y="1790544"/>
            <a:ext cx="872314" cy="87231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862" y="1676400"/>
            <a:ext cx="1077231" cy="1028544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037327"/>
            <a:ext cx="872314" cy="87231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1083093" y="1828800"/>
            <a:ext cx="6695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73693" y="1219200"/>
            <a:ext cx="669507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09800" y="1960001"/>
            <a:ext cx="685801" cy="101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20412" y="2171544"/>
            <a:ext cx="669507" cy="876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248400" y="4343400"/>
            <a:ext cx="914400" cy="693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070801" y="5091692"/>
            <a:ext cx="9489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84507" y="5410200"/>
            <a:ext cx="920625" cy="1043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62700" y="5242063"/>
            <a:ext cx="842432" cy="168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967" y="1510693"/>
            <a:ext cx="1316329" cy="10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7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he initial contact through a swit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3287907" cy="2725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8" descr="Response being processed through a swit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962400"/>
            <a:ext cx="3277091" cy="2693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Picture 10" descr="Switch sending an incoming message to the machine who's location it is aware of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685800"/>
            <a:ext cx="3352800" cy="26714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Right Arrow 6"/>
          <p:cNvSpPr/>
          <p:nvPr/>
        </p:nvSpPr>
        <p:spPr>
          <a:xfrm rot="2223030">
            <a:off x="990357" y="3917445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8874531">
            <a:off x="6077883" y="3946678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52400"/>
            <a:ext cx="495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200" dirty="0" smtClean="0">
                <a:solidFill>
                  <a:srgbClr val="CCECFF"/>
                </a:solidFill>
              </a:rPr>
              <a:t>Switch learns MAC address of </a:t>
            </a:r>
            <a:r>
              <a:rPr lang="en-MY" sz="1200" dirty="0" smtClean="0">
                <a:solidFill>
                  <a:srgbClr val="FF0000"/>
                </a:solidFill>
              </a:rPr>
              <a:t>sender</a:t>
            </a:r>
            <a:r>
              <a:rPr lang="en-MY" sz="1200" dirty="0" smtClean="0">
                <a:solidFill>
                  <a:srgbClr val="CCECFF"/>
                </a:solidFill>
              </a:rPr>
              <a:t> and saves to the lookup table </a:t>
            </a:r>
            <a:endParaRPr lang="en-US" sz="1200" dirty="0">
              <a:solidFill>
                <a:srgbClr val="CCEC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6581001"/>
            <a:ext cx="617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200" dirty="0" smtClean="0">
                <a:solidFill>
                  <a:srgbClr val="FF0000"/>
                </a:solidFill>
              </a:rPr>
              <a:t>Switch learns MAC address of </a:t>
            </a:r>
            <a:r>
              <a:rPr lang="en-MY" sz="1200" dirty="0" smtClean="0">
                <a:solidFill>
                  <a:srgbClr val="7030A0"/>
                </a:solidFill>
              </a:rPr>
              <a:t>Computer A </a:t>
            </a:r>
            <a:r>
              <a:rPr lang="en-MY" sz="1200" dirty="0" smtClean="0">
                <a:solidFill>
                  <a:srgbClr val="FF0000"/>
                </a:solidFill>
              </a:rPr>
              <a:t>when it replies and saves to the lookup table 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8800" y="228600"/>
            <a:ext cx="3200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200" dirty="0" smtClean="0">
                <a:solidFill>
                  <a:srgbClr val="99FF66"/>
                </a:solidFill>
              </a:rPr>
              <a:t>Switch forwards directly to Computer A </a:t>
            </a:r>
            <a:endParaRPr lang="en-US" sz="1200" dirty="0">
              <a:solidFill>
                <a:srgbClr val="99FF6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5410200"/>
            <a:ext cx="1444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latin typeface="Candara" pitchFamily="34" charset="0"/>
              </a:rPr>
              <a:t>Switch </a:t>
            </a:r>
          </a:p>
        </p:txBody>
      </p:sp>
      <p:sp>
        <p:nvSpPr>
          <p:cNvPr id="14" name="Oval 13"/>
          <p:cNvSpPr/>
          <p:nvPr/>
        </p:nvSpPr>
        <p:spPr>
          <a:xfrm>
            <a:off x="2590800" y="457200"/>
            <a:ext cx="990600" cy="914400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604" y="4940344"/>
            <a:ext cx="2693417" cy="6025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2" y="1586935"/>
            <a:ext cx="605458" cy="605458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9822" y="1477051"/>
            <a:ext cx="712177" cy="715342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24" y="1755307"/>
            <a:ext cx="605458" cy="6054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42" y="5107471"/>
            <a:ext cx="605458" cy="60545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685800" y="1934601"/>
            <a:ext cx="6695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53317" y="1040664"/>
            <a:ext cx="669507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05392" y="1695331"/>
            <a:ext cx="685801" cy="101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53317" y="1969291"/>
            <a:ext cx="669507" cy="876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86200" y="4475707"/>
            <a:ext cx="723900" cy="631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608154" y="5138129"/>
            <a:ext cx="668938" cy="22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58682" y="2055809"/>
            <a:ext cx="6695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326199" y="1161872"/>
            <a:ext cx="669507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4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5.2.1  Learning MAC address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Blip>
                <a:blip r:embed="rId2"/>
              </a:buBlip>
            </a:pPr>
            <a:r>
              <a:rPr lang="en-US" dirty="0">
                <a:latin typeface="Candara" panose="020E0502030303020204" pitchFamily="34" charset="0"/>
              </a:rPr>
              <a:t>The switch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dynamically builds the </a:t>
            </a:r>
            <a:r>
              <a:rPr lang="en-US" i="1" dirty="0">
                <a:solidFill>
                  <a:srgbClr val="00B050"/>
                </a:solidFill>
                <a:latin typeface="Candara" panose="020E0502030303020204" pitchFamily="34" charset="0"/>
              </a:rPr>
              <a:t>MAC address table </a:t>
            </a:r>
            <a:r>
              <a:rPr lang="en-US" dirty="0">
                <a:latin typeface="Candara" panose="020E0502030303020204" pitchFamily="34" charset="0"/>
              </a:rPr>
              <a:t>by examining the source MAC address of the frames received on a port. </a:t>
            </a:r>
          </a:p>
          <a:p>
            <a:pPr marL="457200" indent="-457200" algn="just">
              <a:buBlip>
                <a:blip r:embed="rId2"/>
              </a:buBlip>
            </a:pPr>
            <a:endParaRPr lang="en-US" dirty="0" smtClean="0">
              <a:latin typeface="Candara" panose="020E0502030303020204" pitchFamily="34" charset="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lang="en-US" dirty="0" smtClean="0">
                <a:latin typeface="Candara" panose="020E0502030303020204" pitchFamily="34" charset="0"/>
              </a:rPr>
              <a:t>If </a:t>
            </a:r>
            <a:r>
              <a:rPr lang="en-US" dirty="0">
                <a:latin typeface="Candara" panose="020E0502030303020204" pitchFamily="34" charset="0"/>
              </a:rPr>
              <a:t>the source MAC address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does not exist</a:t>
            </a:r>
            <a:r>
              <a:rPr lang="en-US" dirty="0">
                <a:latin typeface="Candara" panose="020E0502030303020204" pitchFamily="34" charset="0"/>
              </a:rPr>
              <a:t>, it is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added to the table</a:t>
            </a:r>
            <a:r>
              <a:rPr lang="en-US" dirty="0">
                <a:latin typeface="Candara" panose="020E0502030303020204" pitchFamily="34" charset="0"/>
              </a:rPr>
              <a:t> along with the incoming port number. </a:t>
            </a:r>
            <a:endParaRPr lang="en-US" dirty="0" smtClean="0">
              <a:latin typeface="Candara" panose="020E0502030303020204" pitchFamily="34" charset="0"/>
            </a:endParaRPr>
          </a:p>
          <a:p>
            <a:pPr marL="457200" indent="-457200" algn="just">
              <a:buBlip>
                <a:blip r:embed="rId2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lang="en-US" dirty="0">
                <a:latin typeface="Candara" panose="020E0502030303020204" pitchFamily="34" charset="0"/>
              </a:rPr>
              <a:t>If the source MAC address does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exist</a:t>
            </a:r>
            <a:r>
              <a:rPr lang="en-US" dirty="0">
                <a:latin typeface="Candara" panose="020E0502030303020204" pitchFamily="34" charset="0"/>
              </a:rPr>
              <a:t>, the switch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updates the refresh timer for that entry</a:t>
            </a:r>
            <a:r>
              <a:rPr lang="en-US" dirty="0">
                <a:latin typeface="Candara" panose="020E0502030303020204" pitchFamily="34" charset="0"/>
              </a:rPr>
              <a:t>.</a:t>
            </a:r>
            <a:endParaRPr lang="en-US" dirty="0" smtClean="0">
              <a:latin typeface="Candara" panose="020E0502030303020204" pitchFamily="34" charset="0"/>
            </a:endParaRPr>
          </a:p>
          <a:p>
            <a:pPr marL="457200" indent="-457200">
              <a:buBlip>
                <a:blip r:embed="rId2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5.2.2  Filtering and Forwarding Frame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Blip>
                <a:blip r:embed="rId2"/>
              </a:buBlip>
            </a:pPr>
            <a:r>
              <a:rPr lang="en-US" dirty="0" smtClean="0">
                <a:latin typeface="Candara" panose="020E0502030303020204" pitchFamily="34" charset="0"/>
              </a:rPr>
              <a:t>When forwarding a frame, </a:t>
            </a:r>
            <a:r>
              <a:rPr lang="en-US" dirty="0">
                <a:latin typeface="Candara" panose="020E0502030303020204" pitchFamily="34" charset="0"/>
              </a:rPr>
              <a:t>the switch will look for a </a:t>
            </a:r>
            <a:r>
              <a:rPr lang="en-US" dirty="0" smtClean="0">
                <a:latin typeface="Candara" panose="020E0502030303020204" pitchFamily="34" charset="0"/>
              </a:rPr>
              <a:t>matched record in </a:t>
            </a:r>
            <a:r>
              <a:rPr lang="en-US" dirty="0">
                <a:latin typeface="Candara" panose="020E0502030303020204" pitchFamily="34" charset="0"/>
              </a:rPr>
              <a:t>its MAC address </a:t>
            </a:r>
            <a:r>
              <a:rPr lang="en-US" dirty="0" smtClean="0">
                <a:latin typeface="Candara" panose="020E0502030303020204" pitchFamily="34" charset="0"/>
              </a:rPr>
              <a:t>table.</a:t>
            </a:r>
          </a:p>
          <a:p>
            <a:pPr marL="457200" indent="-457200" algn="just">
              <a:buBlip>
                <a:blip r:embed="rId2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lang="en-US" dirty="0" smtClean="0">
                <a:latin typeface="Candara" panose="020E0502030303020204" pitchFamily="34" charset="0"/>
              </a:rPr>
              <a:t>If </a:t>
            </a:r>
            <a:r>
              <a:rPr lang="en-US" dirty="0">
                <a:latin typeface="Candara" panose="020E0502030303020204" pitchFamily="34" charset="0"/>
              </a:rPr>
              <a:t>the destination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MAC address is in the table</a:t>
            </a:r>
            <a:r>
              <a:rPr lang="en-US" dirty="0">
                <a:latin typeface="Candara" panose="020E0502030303020204" pitchFamily="34" charset="0"/>
              </a:rPr>
              <a:t>, it will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forward the frame out the specified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port</a:t>
            </a:r>
            <a:r>
              <a:rPr lang="en-US" dirty="0" smtClean="0">
                <a:latin typeface="Candara" panose="020E0502030303020204" pitchFamily="34" charset="0"/>
              </a:rPr>
              <a:t>.</a:t>
            </a:r>
          </a:p>
          <a:p>
            <a:pPr marL="457200" indent="-457200" algn="just">
              <a:buBlip>
                <a:blip r:embed="rId2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lang="en-US" dirty="0" smtClean="0">
                <a:latin typeface="Candara" panose="020E0502030303020204" pitchFamily="34" charset="0"/>
              </a:rPr>
              <a:t>If </a:t>
            </a:r>
            <a:r>
              <a:rPr lang="en-US" dirty="0">
                <a:latin typeface="Candara" panose="020E0502030303020204" pitchFamily="34" charset="0"/>
              </a:rPr>
              <a:t>the destination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MAC address is not in the table</a:t>
            </a:r>
            <a:r>
              <a:rPr lang="en-US" dirty="0">
                <a:latin typeface="Candara" panose="020E0502030303020204" pitchFamily="34" charset="0"/>
              </a:rPr>
              <a:t>, the switch will forward the frame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out all ports </a:t>
            </a:r>
            <a:r>
              <a:rPr lang="en-US" dirty="0">
                <a:latin typeface="Candara" panose="020E0502030303020204" pitchFamily="34" charset="0"/>
              </a:rPr>
              <a:t>except the incoming port. </a:t>
            </a:r>
          </a:p>
        </p:txBody>
      </p:sp>
    </p:spTree>
    <p:extLst>
      <p:ext uri="{BB962C8B-B14F-4D97-AF65-F5344CB8AC3E}">
        <p14:creationId xmlns:p14="http://schemas.microsoft.com/office/powerpoint/2010/main" val="19681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866775"/>
            <a:ext cx="8105775" cy="51244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67400" y="2362200"/>
            <a:ext cx="2895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1981200"/>
            <a:ext cx="16764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0436" y="1981200"/>
            <a:ext cx="16764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1349" y="1676400"/>
            <a:ext cx="2279938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3950" y="5181600"/>
            <a:ext cx="3352800" cy="6096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5906572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ndara" panose="020E0502030303020204" pitchFamily="34" charset="0"/>
              </a:rPr>
              <a:t>* MAC address is shortened</a:t>
            </a:r>
            <a:endParaRPr lang="en-US" i="1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39721" y="666720"/>
            <a:ext cx="3581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Frame Filtering </a:t>
            </a:r>
            <a:r>
              <a:rPr lang="en-US" sz="2000" dirty="0">
                <a:latin typeface="Candara" panose="020E0502030303020204" pitchFamily="34" charset="0"/>
              </a:rPr>
              <a:t>and </a:t>
            </a:r>
            <a:r>
              <a:rPr lang="en-US" sz="2000" dirty="0" smtClean="0">
                <a:latin typeface="Candara" panose="020E0502030303020204" pitchFamily="34" charset="0"/>
              </a:rPr>
              <a:t>Forwarding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2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890587"/>
            <a:ext cx="7981950" cy="5076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67400" y="2590800"/>
            <a:ext cx="28194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43200" y="1752600"/>
            <a:ext cx="3429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5181600"/>
            <a:ext cx="3352800" cy="6096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52500"/>
            <a:ext cx="7334250" cy="4953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5181600"/>
            <a:ext cx="3352800" cy="6096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09900" y="1752600"/>
            <a:ext cx="342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590800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Switch will not perform broadcast </a:t>
            </a:r>
          </a:p>
          <a:p>
            <a:pPr algn="ctr"/>
            <a:r>
              <a:rPr lang="en-US" sz="1600" dirty="0" smtClean="0"/>
              <a:t>but unicast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71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13109" y="1571244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Switches use one of the following forwarding methods for switching data between network ports: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109" y="541292"/>
            <a:ext cx="8772157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dirty="0"/>
              <a:t>Frame Forwarding Methods on Cisco Switches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3110"/>
          <a:stretch/>
        </p:blipFill>
        <p:spPr>
          <a:xfrm>
            <a:off x="446287" y="2438400"/>
            <a:ext cx="8305800" cy="4038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971800" y="3581400"/>
            <a:ext cx="403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8400" y="6096000"/>
            <a:ext cx="3733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5800" y="6324600"/>
            <a:ext cx="1600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43400" y="2438400"/>
            <a:ext cx="1828800" cy="685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5300" y="4880746"/>
            <a:ext cx="1828800" cy="685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0" y="1425262"/>
            <a:ext cx="5348685" cy="4155319"/>
          </a:xfrm>
        </p:spPr>
        <p:txBody>
          <a:bodyPr/>
          <a:lstStyle/>
          <a:p>
            <a:pPr algn="just"/>
            <a:r>
              <a:rPr lang="en-US" altLang="ja-JP" sz="2000" dirty="0"/>
              <a:t>Connections between specific devices such as switch-to-switch, switch-to-router, switch-to-host, and router-to-host devices, </a:t>
            </a:r>
            <a:r>
              <a:rPr lang="en-US" altLang="ja-JP" sz="2000" dirty="0">
                <a:solidFill>
                  <a:srgbClr val="FF0000"/>
                </a:solidFill>
              </a:rPr>
              <a:t>once required </a:t>
            </a:r>
            <a:r>
              <a:rPr lang="en-US" altLang="ja-JP" sz="2000" dirty="0"/>
              <a:t>the use of specific cable types (crossover or straight-through). </a:t>
            </a:r>
          </a:p>
          <a:p>
            <a:pPr marL="0" indent="0" algn="just">
              <a:buNone/>
            </a:pPr>
            <a:endParaRPr lang="en-US" altLang="ja-JP" sz="2000" dirty="0"/>
          </a:p>
          <a:p>
            <a:pPr algn="just"/>
            <a:r>
              <a:rPr lang="en-US" altLang="ja-JP" sz="2000" dirty="0"/>
              <a:t>Most switch devices now support the </a:t>
            </a:r>
            <a:r>
              <a:rPr lang="en-US" altLang="ja-JP" sz="2000" dirty="0">
                <a:solidFill>
                  <a:srgbClr val="00B050"/>
                </a:solidFill>
              </a:rPr>
              <a:t>automatic medium-dependent interface crossover (auto-MDIX) </a:t>
            </a:r>
            <a:r>
              <a:rPr lang="en-US" altLang="ja-JP" sz="2000" dirty="0"/>
              <a:t>feature. This is enabled by default on switches since IOS 12.2(18)SE.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2364" y="361775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Auto-MDIX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685" y="2214415"/>
            <a:ext cx="3718926" cy="2494697"/>
          </a:xfrm>
          <a:prstGeom prst="rect">
            <a:avLst/>
          </a:prstGeom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9878" y="5240856"/>
            <a:ext cx="8745936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When enabled using the </a:t>
            </a:r>
            <a:r>
              <a:rPr lang="en-US" altLang="ja-JP" sz="2000" b="1" dirty="0"/>
              <a:t>mdix auto </a:t>
            </a:r>
            <a:r>
              <a:rPr lang="en-US" altLang="ja-JP" sz="2000" dirty="0"/>
              <a:t>interface configuration command, the switch </a:t>
            </a:r>
            <a:r>
              <a:rPr lang="en-US" altLang="ja-JP" sz="2000" dirty="0">
                <a:solidFill>
                  <a:srgbClr val="FF0000"/>
                </a:solidFill>
              </a:rPr>
              <a:t>detects the type of cable attached to the port, and configures the interfaces accordingly.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3048000"/>
            <a:ext cx="304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5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7844"/>
            <a:ext cx="8229600" cy="1066800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Candara" pitchFamily="34" charset="0"/>
              </a:rPr>
              <a:t>5.1  Ethernet Protocols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u="sng" dirty="0">
                <a:latin typeface="Candara" pitchFamily="34" charset="0"/>
              </a:rPr>
              <a:t>Overview of </a:t>
            </a:r>
            <a:r>
              <a:rPr lang="en-US" u="sng" dirty="0" smtClean="0">
                <a:latin typeface="Candara" pitchFamily="34" charset="0"/>
              </a:rPr>
              <a:t>Ethernet</a:t>
            </a:r>
          </a:p>
          <a:p>
            <a:pPr marL="109728" indent="0">
              <a:buNone/>
            </a:pPr>
            <a:endParaRPr lang="en-US" sz="1100" dirty="0">
              <a:latin typeface="Candara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sz="2000" dirty="0" smtClean="0">
                <a:latin typeface="Candara" pitchFamily="34" charset="0"/>
              </a:rPr>
              <a:t>The most widely used </a:t>
            </a:r>
            <a:r>
              <a:rPr lang="en-US" sz="2000" dirty="0" smtClean="0">
                <a:solidFill>
                  <a:srgbClr val="FF0000"/>
                </a:solidFill>
                <a:latin typeface="Candara" pitchFamily="34" charset="0"/>
              </a:rPr>
              <a:t>wired</a:t>
            </a:r>
            <a:r>
              <a:rPr lang="en-US" sz="2000" dirty="0" smtClean="0">
                <a:latin typeface="Candar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andara" pitchFamily="34" charset="0"/>
              </a:rPr>
              <a:t>LAN technology  / standard </a:t>
            </a:r>
            <a:r>
              <a:rPr lang="en-US" sz="2000" dirty="0" smtClean="0">
                <a:latin typeface="Candara" pitchFamily="34" charset="0"/>
              </a:rPr>
              <a:t>(token ring, FDDI, ARCNET) </a:t>
            </a:r>
            <a:r>
              <a:rPr lang="en-US" sz="2000" i="1" dirty="0" smtClean="0">
                <a:solidFill>
                  <a:srgbClr val="00B050"/>
                </a:solidFill>
                <a:latin typeface="Candara" pitchFamily="34" charset="0"/>
              </a:rPr>
              <a:t>why ?</a:t>
            </a:r>
          </a:p>
          <a:p>
            <a:pPr marL="457200" indent="-457200">
              <a:buBlip>
                <a:blip r:embed="rId3"/>
              </a:buBlip>
            </a:pPr>
            <a:endParaRPr lang="en-US" sz="2000" i="1" dirty="0">
              <a:solidFill>
                <a:srgbClr val="00B050"/>
              </a:solidFill>
              <a:latin typeface="Candara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sz="2000" dirty="0" smtClean="0">
                <a:latin typeface="Candara" pitchFamily="34" charset="0"/>
              </a:rPr>
              <a:t>Generally appears in the form of </a:t>
            </a:r>
            <a:r>
              <a:rPr lang="en-US" sz="2000" i="1" dirty="0" smtClean="0">
                <a:solidFill>
                  <a:srgbClr val="FF0000"/>
                </a:solidFill>
                <a:latin typeface="Candara" pitchFamily="34" charset="0"/>
              </a:rPr>
              <a:t>physical bus / star </a:t>
            </a:r>
            <a:r>
              <a:rPr lang="en-US" sz="2000" i="1" dirty="0" smtClean="0">
                <a:latin typeface="Candara" pitchFamily="34" charset="0"/>
              </a:rPr>
              <a:t>with </a:t>
            </a:r>
            <a:r>
              <a:rPr lang="en-US" sz="2000" i="1" dirty="0" smtClean="0">
                <a:solidFill>
                  <a:srgbClr val="FF0000"/>
                </a:solidFill>
                <a:latin typeface="Candara" pitchFamily="34" charset="0"/>
              </a:rPr>
              <a:t>logical bus topology</a:t>
            </a:r>
            <a:r>
              <a:rPr lang="en-US" sz="2000" i="1" dirty="0" smtClean="0">
                <a:latin typeface="Candara" pitchFamily="34" charset="0"/>
              </a:rPr>
              <a:t> access method (</a:t>
            </a:r>
            <a:r>
              <a:rPr lang="en-US" sz="2000" i="1" dirty="0" smtClean="0">
                <a:solidFill>
                  <a:srgbClr val="00B050"/>
                </a:solidFill>
                <a:latin typeface="Candara" pitchFamily="34" charset="0"/>
              </a:rPr>
              <a:t>contention-based method</a:t>
            </a:r>
            <a:r>
              <a:rPr lang="en-US" sz="2000" i="1" dirty="0" smtClean="0">
                <a:latin typeface="Candara" pitchFamily="34" charset="0"/>
              </a:rPr>
              <a:t>)</a:t>
            </a:r>
          </a:p>
          <a:p>
            <a:pPr marL="457200" indent="-457200">
              <a:buBlip>
                <a:blip r:embed="rId3"/>
              </a:buBlip>
            </a:pPr>
            <a:endParaRPr lang="en-US" sz="2000" i="1" dirty="0">
              <a:latin typeface="Candara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sz="2000" dirty="0" smtClean="0">
                <a:latin typeface="Candara" pitchFamily="34" charset="0"/>
              </a:rPr>
              <a:t>Uses </a:t>
            </a:r>
            <a:r>
              <a:rPr lang="en-US" sz="2000" dirty="0" smtClean="0">
                <a:solidFill>
                  <a:srgbClr val="FF0000"/>
                </a:solidFill>
                <a:latin typeface="Candara" pitchFamily="34" charset="0"/>
              </a:rPr>
              <a:t>CSMA/CD </a:t>
            </a:r>
            <a:r>
              <a:rPr lang="en-US" sz="2000" dirty="0" smtClean="0">
                <a:latin typeface="Candara" pitchFamily="34" charset="0"/>
              </a:rPr>
              <a:t>for media access </a:t>
            </a:r>
            <a:r>
              <a:rPr lang="en-US" sz="2000" i="1" dirty="0" smtClean="0">
                <a:latin typeface="Candara" pitchFamily="34" charset="0"/>
              </a:rPr>
              <a:t>(CSMA/CD network)</a:t>
            </a:r>
          </a:p>
          <a:p>
            <a:endParaRPr lang="en-US" sz="2000" dirty="0" smtClean="0">
              <a:latin typeface="Candara" pitchFamily="34" charset="0"/>
            </a:endParaRPr>
          </a:p>
          <a:p>
            <a:endParaRPr lang="en-US" sz="2000" dirty="0">
              <a:latin typeface="Candara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l="54375" t="17188" r="21250" b="63281"/>
          <a:stretch>
            <a:fillRect/>
          </a:stretch>
        </p:blipFill>
        <p:spPr bwMode="auto">
          <a:xfrm>
            <a:off x="838200" y="4953000"/>
            <a:ext cx="3502378" cy="144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43" descr="eth14.jpg"/>
          <p:cNvPicPr>
            <a:picLocks noChangeAspect="1"/>
          </p:cNvPicPr>
          <p:nvPr/>
        </p:nvPicPr>
        <p:blipFill>
          <a:blip r:embed="rId5" cstate="print"/>
          <a:srcRect l="13433" t="22503" r="11940" b="3065"/>
          <a:stretch>
            <a:fillRect/>
          </a:stretch>
        </p:blipFill>
        <p:spPr bwMode="auto">
          <a:xfrm>
            <a:off x="5029200" y="4724400"/>
            <a:ext cx="2895600" cy="1905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5.3  Address Resolution Protocol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Blip>
                <a:blip r:embed="rId3"/>
              </a:buBlip>
            </a:pPr>
            <a:r>
              <a:rPr kumimoji="1" lang="en-MY" dirty="0" smtClean="0">
                <a:latin typeface="Candara" panose="020E0502030303020204" pitchFamily="34" charset="0"/>
                <a:ea typeface="新細明體" pitchFamily="18" charset="-120"/>
              </a:rPr>
              <a:t>When a host want to send a frame </a:t>
            </a:r>
            <a:r>
              <a:rPr kumimoji="1" lang="en-MY" dirty="0">
                <a:latin typeface="Candara" panose="020E0502030303020204" pitchFamily="34" charset="0"/>
                <a:ea typeface="新細明體" pitchFamily="18" charset="-120"/>
              </a:rPr>
              <a:t>to another host on the same </a:t>
            </a:r>
            <a:r>
              <a:rPr kumimoji="1" lang="en-MY" dirty="0" smtClean="0">
                <a:latin typeface="Candara" panose="020E0502030303020204" pitchFamily="34" charset="0"/>
                <a:ea typeface="新細明體" pitchFamily="18" charset="-120"/>
              </a:rPr>
              <a:t>LAN, the source </a:t>
            </a:r>
            <a:r>
              <a:rPr kumimoji="1" lang="en-MY" dirty="0">
                <a:latin typeface="Candara" panose="020E0502030303020204" pitchFamily="34" charset="0"/>
                <a:ea typeface="新細明體" pitchFamily="18" charset="-120"/>
              </a:rPr>
              <a:t>host </a:t>
            </a:r>
            <a:r>
              <a:rPr kumimoji="1" lang="en-MY" dirty="0">
                <a:solidFill>
                  <a:srgbClr val="FF0000"/>
                </a:solidFill>
                <a:latin typeface="Candara" panose="020E0502030303020204" pitchFamily="34" charset="0"/>
                <a:ea typeface="新細明體" pitchFamily="18" charset="-120"/>
              </a:rPr>
              <a:t>must know both the physical and logical addresses </a:t>
            </a:r>
            <a:r>
              <a:rPr kumimoji="1" lang="en-MY" dirty="0">
                <a:latin typeface="Candara" panose="020E0502030303020204" pitchFamily="34" charset="0"/>
                <a:ea typeface="新細明體" pitchFamily="18" charset="-120"/>
              </a:rPr>
              <a:t>of the destination </a:t>
            </a:r>
            <a:r>
              <a:rPr kumimoji="1" lang="en-MY" dirty="0" smtClean="0">
                <a:latin typeface="Candara" panose="020E0502030303020204" pitchFamily="34" charset="0"/>
                <a:ea typeface="新細明體" pitchFamily="18" charset="-120"/>
              </a:rPr>
              <a:t>host.</a:t>
            </a:r>
          </a:p>
          <a:p>
            <a:pPr marL="457200" indent="-457200" algn="just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To </a:t>
            </a:r>
            <a:r>
              <a:rPr lang="en-US" dirty="0">
                <a:latin typeface="Candara" panose="020E0502030303020204" pitchFamily="34" charset="0"/>
              </a:rPr>
              <a:t>determine the destination MAC address, the device uses </a:t>
            </a: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Address Resolution Protocol (ARP) </a:t>
            </a:r>
            <a:r>
              <a:rPr lang="en-US" dirty="0" smtClean="0">
                <a:latin typeface="Candara" panose="020E0502030303020204" pitchFamily="34" charset="0"/>
              </a:rPr>
              <a:t>to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discover the MAC address </a:t>
            </a:r>
            <a:r>
              <a:rPr lang="en-US" dirty="0" smtClean="0">
                <a:latin typeface="Candara" panose="020E0502030303020204" pitchFamily="34" charset="0"/>
              </a:rPr>
              <a:t>of any host on the same local network.</a:t>
            </a:r>
          </a:p>
          <a:p>
            <a:pPr marL="457200" indent="-457200" algn="just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57200" indent="-457200" algn="just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Once the MAC address is obtained, the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mapping between the IP and the MAC </a:t>
            </a:r>
            <a:r>
              <a:rPr lang="en-US" dirty="0" smtClean="0">
                <a:latin typeface="Candara" panose="020E0502030303020204" pitchFamily="34" charset="0"/>
              </a:rPr>
              <a:t>address will be stored in </a:t>
            </a: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ARP table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smtClean="0">
                <a:latin typeface="Candara" panose="020E0502030303020204" pitchFamily="34" charset="0"/>
              </a:rPr>
              <a:t>in the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source host</a:t>
            </a:r>
            <a:r>
              <a:rPr lang="en-US" dirty="0" smtClean="0">
                <a:latin typeface="Candara" panose="020E0502030303020204" pitchFamily="34" charset="0"/>
              </a:rPr>
              <a:t>.</a:t>
            </a:r>
          </a:p>
          <a:p>
            <a:pPr marL="457200" indent="-457200" algn="just">
              <a:buBlip>
                <a:blip r:embed="rId3"/>
              </a:buBlip>
            </a:pPr>
            <a:endParaRPr kumimoji="1" lang="en-MY" dirty="0" smtClean="0">
              <a:latin typeface="Candara" panose="020E0502030303020204" pitchFamily="34" charset="0"/>
              <a:ea typeface="新細明體" pitchFamily="18" charset="-12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ARP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Blip>
                <a:blip r:embed="rId2"/>
              </a:buBlip>
            </a:pPr>
            <a:r>
              <a:rPr kumimoji="1" lang="en-MY" dirty="0">
                <a:latin typeface="Candara" panose="020E0502030303020204" pitchFamily="34" charset="0"/>
                <a:ea typeface="新細明體" pitchFamily="18" charset="-120"/>
              </a:rPr>
              <a:t>The sending host </a:t>
            </a:r>
            <a:r>
              <a:rPr kumimoji="1" lang="en-MY" dirty="0" smtClean="0">
                <a:latin typeface="Candara" panose="020E0502030303020204" pitchFamily="34" charset="0"/>
                <a:ea typeface="新細明體" pitchFamily="18" charset="-120"/>
              </a:rPr>
              <a:t>will </a:t>
            </a:r>
            <a:r>
              <a:rPr kumimoji="1" lang="en-MY" dirty="0" smtClean="0">
                <a:solidFill>
                  <a:srgbClr val="FF0000"/>
                </a:solidFill>
                <a:latin typeface="Candara" panose="020E0502030303020204" pitchFamily="34" charset="0"/>
                <a:ea typeface="新細明體" pitchFamily="18" charset="-120"/>
              </a:rPr>
              <a:t>broadcast</a:t>
            </a:r>
            <a:r>
              <a:rPr kumimoji="1" lang="en-MY" dirty="0" smtClean="0">
                <a:latin typeface="Candara" panose="020E0502030303020204" pitchFamily="34" charset="0"/>
                <a:ea typeface="新細明體" pitchFamily="18" charset="-120"/>
              </a:rPr>
              <a:t> the </a:t>
            </a:r>
            <a:r>
              <a:rPr kumimoji="1" lang="en-MY" i="1" dirty="0" smtClean="0">
                <a:solidFill>
                  <a:srgbClr val="00B050"/>
                </a:solidFill>
                <a:latin typeface="Candara" panose="020E0502030303020204" pitchFamily="34" charset="0"/>
                <a:ea typeface="新細明體" pitchFamily="18" charset="-120"/>
              </a:rPr>
              <a:t>ARP </a:t>
            </a:r>
            <a:r>
              <a:rPr kumimoji="1" lang="en-MY" i="1" dirty="0">
                <a:solidFill>
                  <a:srgbClr val="00B050"/>
                </a:solidFill>
                <a:latin typeface="Candara" panose="020E0502030303020204" pitchFamily="34" charset="0"/>
                <a:ea typeface="新細明體" pitchFamily="18" charset="-120"/>
              </a:rPr>
              <a:t>Request </a:t>
            </a:r>
            <a:r>
              <a:rPr kumimoji="1" lang="en-MY" dirty="0">
                <a:latin typeface="Candara" panose="020E0502030303020204" pitchFamily="34" charset="0"/>
                <a:ea typeface="新細明體" pitchFamily="18" charset="-120"/>
              </a:rPr>
              <a:t>message (</a:t>
            </a:r>
            <a:r>
              <a:rPr kumimoji="1" lang="en-MY" dirty="0">
                <a:solidFill>
                  <a:srgbClr val="FF0000"/>
                </a:solidFill>
                <a:latin typeface="Candara" panose="020E0502030303020204" pitchFamily="34" charset="0"/>
                <a:ea typeface="新細明體" pitchFamily="18" charset="-120"/>
              </a:rPr>
              <a:t>which contains the IP address of the destination device</a:t>
            </a:r>
            <a:r>
              <a:rPr kumimoji="1" lang="en-MY" dirty="0">
                <a:latin typeface="Candara" panose="020E0502030303020204" pitchFamily="34" charset="0"/>
                <a:ea typeface="新細明體" pitchFamily="18" charset="-120"/>
              </a:rPr>
              <a:t>)</a:t>
            </a:r>
            <a:r>
              <a:rPr kumimoji="1" lang="en-MY" i="1" dirty="0">
                <a:solidFill>
                  <a:srgbClr val="00B050"/>
                </a:solidFill>
                <a:latin typeface="Candara" panose="020E0502030303020204" pitchFamily="34" charset="0"/>
                <a:ea typeface="新細明體" pitchFamily="18" charset="-120"/>
              </a:rPr>
              <a:t> </a:t>
            </a:r>
            <a:r>
              <a:rPr kumimoji="1" lang="en-MY" dirty="0">
                <a:latin typeface="Candara" panose="020E0502030303020204" pitchFamily="34" charset="0"/>
                <a:ea typeface="新細明體" pitchFamily="18" charset="-120"/>
              </a:rPr>
              <a:t>to the entire LAN. </a:t>
            </a:r>
          </a:p>
          <a:p>
            <a:pPr marL="457200" indent="-457200" algn="just">
              <a:buBlip>
                <a:blip r:embed="rId2"/>
              </a:buBlip>
            </a:pPr>
            <a:endParaRPr kumimoji="1" lang="en-MY" dirty="0">
              <a:latin typeface="Candara" panose="020E0502030303020204" pitchFamily="34" charset="0"/>
              <a:ea typeface="新細明體" pitchFamily="18" charset="-12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kumimoji="1" lang="en-MY" dirty="0">
                <a:latin typeface="Candara" panose="020E0502030303020204" pitchFamily="34" charset="0"/>
                <a:ea typeface="新細明體" pitchFamily="18" charset="-120"/>
              </a:rPr>
              <a:t>Every device on the LAN </a:t>
            </a:r>
            <a:r>
              <a:rPr kumimoji="1" lang="en-MY" dirty="0" smtClean="0">
                <a:latin typeface="Candara" panose="020E0502030303020204" pitchFamily="34" charset="0"/>
                <a:ea typeface="新細明體" pitchFamily="18" charset="-120"/>
              </a:rPr>
              <a:t>will examine </a:t>
            </a:r>
            <a:r>
              <a:rPr kumimoji="1" lang="en-MY" dirty="0">
                <a:latin typeface="Candara" panose="020E0502030303020204" pitchFamily="34" charset="0"/>
                <a:ea typeface="新細明體" pitchFamily="18" charset="-120"/>
              </a:rPr>
              <a:t>the ARP Request to see if it contains its own </a:t>
            </a:r>
            <a:r>
              <a:rPr kumimoji="1" lang="en-MY" dirty="0">
                <a:solidFill>
                  <a:srgbClr val="FF0000"/>
                </a:solidFill>
                <a:latin typeface="Candara" panose="020E0502030303020204" pitchFamily="34" charset="0"/>
                <a:ea typeface="新細明體" pitchFamily="18" charset="-120"/>
              </a:rPr>
              <a:t>IP address</a:t>
            </a:r>
            <a:r>
              <a:rPr kumimoji="1" lang="en-MY" dirty="0">
                <a:latin typeface="Candara" panose="020E0502030303020204" pitchFamily="34" charset="0"/>
                <a:ea typeface="新細明體" pitchFamily="18" charset="-120"/>
              </a:rPr>
              <a:t>. </a:t>
            </a:r>
          </a:p>
          <a:p>
            <a:pPr marL="457200" indent="-457200" algn="just">
              <a:buBlip>
                <a:blip r:embed="rId2"/>
              </a:buBlip>
            </a:pPr>
            <a:endParaRPr kumimoji="1" lang="en-MY" dirty="0">
              <a:latin typeface="Candara" panose="020E0502030303020204" pitchFamily="34" charset="0"/>
              <a:ea typeface="新細明體" pitchFamily="18" charset="-12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kumimoji="1" lang="en-MY" dirty="0">
                <a:latin typeface="Candara" panose="020E0502030303020204" pitchFamily="34" charset="0"/>
                <a:ea typeface="新細明體" pitchFamily="18" charset="-120"/>
              </a:rPr>
              <a:t>Only the device with the IP address contained in the ARP Request responds with an </a:t>
            </a:r>
            <a:r>
              <a:rPr kumimoji="1" lang="en-MY" i="1" dirty="0">
                <a:solidFill>
                  <a:srgbClr val="00B050"/>
                </a:solidFill>
                <a:latin typeface="Candara" panose="020E0502030303020204" pitchFamily="34" charset="0"/>
                <a:ea typeface="新細明體" pitchFamily="18" charset="-120"/>
              </a:rPr>
              <a:t>ARP Reply</a:t>
            </a:r>
            <a:r>
              <a:rPr kumimoji="1" lang="en-MY" dirty="0">
                <a:latin typeface="Candara" panose="020E0502030303020204" pitchFamily="34" charset="0"/>
                <a:ea typeface="新細明體" pitchFamily="18" charset="-120"/>
              </a:rPr>
              <a:t>. </a:t>
            </a:r>
            <a:endParaRPr kumimoji="1" lang="en-MY" dirty="0" smtClean="0">
              <a:latin typeface="Candara" panose="020E0502030303020204" pitchFamily="34" charset="0"/>
              <a:ea typeface="新細明體" pitchFamily="18" charset="-120"/>
            </a:endParaRPr>
          </a:p>
          <a:p>
            <a:pPr marL="457200" indent="-457200" algn="just">
              <a:buBlip>
                <a:blip r:embed="rId2"/>
              </a:buBlip>
            </a:pPr>
            <a:endParaRPr kumimoji="1" lang="en-MY" dirty="0">
              <a:latin typeface="Candara" panose="020E0502030303020204" pitchFamily="34" charset="0"/>
              <a:ea typeface="新細明體" pitchFamily="18" charset="-12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kumimoji="1" lang="en-MY" dirty="0" smtClean="0">
                <a:latin typeface="Candara" panose="020E0502030303020204" pitchFamily="34" charset="0"/>
                <a:ea typeface="新細明體" pitchFamily="18" charset="-120"/>
              </a:rPr>
              <a:t>The </a:t>
            </a:r>
            <a:r>
              <a:rPr kumimoji="1" lang="en-MY" dirty="0">
                <a:latin typeface="Candara" panose="020E0502030303020204" pitchFamily="34" charset="0"/>
                <a:ea typeface="新細明體" pitchFamily="18" charset="-120"/>
              </a:rPr>
              <a:t>ARP Reply </a:t>
            </a:r>
            <a:r>
              <a:rPr kumimoji="1" lang="en-MY" dirty="0">
                <a:solidFill>
                  <a:srgbClr val="FF0000"/>
                </a:solidFill>
                <a:latin typeface="Candara" panose="020E0502030303020204" pitchFamily="34" charset="0"/>
                <a:ea typeface="新細明體" pitchFamily="18" charset="-120"/>
              </a:rPr>
              <a:t>includes the MAC address associated with the IP address in the ARP Request</a:t>
            </a:r>
            <a:r>
              <a:rPr kumimoji="1" lang="en-MY" dirty="0">
                <a:latin typeface="Candara" panose="020E0502030303020204" pitchFamily="34" charset="0"/>
                <a:ea typeface="新細明體" pitchFamily="18" charset="-120"/>
              </a:rPr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6273800"/>
            <a:ext cx="278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5883275" y="5856288"/>
            <a:ext cx="3009900" cy="1001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000108"/>
            <a:ext cx="8358246" cy="54292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19050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51816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85800" y="2274332"/>
            <a:ext cx="2590800" cy="260246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41950" y="5018088"/>
            <a:ext cx="3092450" cy="16764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71600" y="1594366"/>
            <a:ext cx="2971800" cy="533400"/>
          </a:xfrm>
          <a:prstGeom prst="rect">
            <a:avLst/>
          </a:prstGeom>
          <a:solidFill>
            <a:srgbClr val="29C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I don’t have the receiver MAC address. So I will activate ARP</a:t>
            </a:r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1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6273800"/>
            <a:ext cx="278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5883275" y="5856288"/>
            <a:ext cx="3009900" cy="1001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2800" y="838200"/>
            <a:ext cx="8358246" cy="5435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16157" y="1524000"/>
            <a:ext cx="4527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MY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ARP is used to discover the destination</a:t>
            </a:r>
          </a:p>
          <a:p>
            <a:r>
              <a:rPr kumimoji="1" lang="en-MY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MAC address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57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6273800"/>
            <a:ext cx="278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5883275" y="5856288"/>
            <a:ext cx="3009900" cy="1001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142984"/>
            <a:ext cx="8572560" cy="54292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19221" y="1600200"/>
            <a:ext cx="4373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MY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ARP request will be </a:t>
            </a:r>
            <a:r>
              <a:rPr kumimoji="1" lang="en-MY" b="1" i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broadcasted</a:t>
            </a:r>
            <a:r>
              <a:rPr kumimoji="1" lang="en-MY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 to all</a:t>
            </a:r>
          </a:p>
          <a:p>
            <a:r>
              <a:rPr kumimoji="1" lang="en-MY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in the same network segment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6273800"/>
            <a:ext cx="278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5883275" y="5856288"/>
            <a:ext cx="3009900" cy="1001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142984"/>
            <a:ext cx="7929618" cy="521497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251406" y="1676400"/>
            <a:ext cx="436016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MY" sz="14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- Only the matched receiver will respond </a:t>
            </a:r>
          </a:p>
          <a:p>
            <a:r>
              <a:rPr kumimoji="1" lang="en-MY" sz="14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  with ARP reply that consists of its MAC address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Frame can then be created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62576" y="5108595"/>
            <a:ext cx="3092450" cy="16764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u="sng" dirty="0" smtClean="0"/>
              <a:t>ARP Operation (Extra)</a:t>
            </a:r>
            <a:endParaRPr lang="en-US" sz="3600" u="sn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09" y="1146683"/>
            <a:ext cx="6399197" cy="528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08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> Functions/Operation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3" y="328362"/>
            <a:ext cx="8843911" cy="597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2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3" y="387234"/>
            <a:ext cx="8555377" cy="599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2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75" y="433707"/>
            <a:ext cx="8207045" cy="589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0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Blip>
                <a:blip r:embed="rId3"/>
              </a:buBlip>
              <a:tabLst>
                <a:tab pos="457200" algn="l"/>
              </a:tabLst>
            </a:pPr>
            <a:r>
              <a:rPr lang="en-US" dirty="0" smtClean="0">
                <a:latin typeface="Candara" pitchFamily="34" charset="0"/>
              </a:rPr>
              <a:t>Typically uses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coaxial cable </a:t>
            </a:r>
            <a:r>
              <a:rPr lang="en-US" dirty="0" smtClean="0">
                <a:latin typeface="Candara" pitchFamily="34" charset="0"/>
              </a:rPr>
              <a:t>and special grades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twisted pair wires</a:t>
            </a:r>
          </a:p>
          <a:p>
            <a:pPr marL="457200" indent="-457200">
              <a:buBlip>
                <a:blip r:embed="rId3"/>
              </a:buBlip>
              <a:tabLst>
                <a:tab pos="457200" algn="l"/>
              </a:tabLst>
            </a:pPr>
            <a:endParaRPr lang="en-US" dirty="0">
              <a:solidFill>
                <a:srgbClr val="FF0000"/>
              </a:solidFill>
              <a:latin typeface="Candara" pitchFamily="34" charset="0"/>
            </a:endParaRPr>
          </a:p>
          <a:p>
            <a:pPr marL="457200" indent="-457200">
              <a:buBlip>
                <a:blip r:embed="rId3"/>
              </a:buBlip>
              <a:tabLst>
                <a:tab pos="457200" algn="l"/>
              </a:tabLst>
            </a:pPr>
            <a:r>
              <a:rPr lang="en-US" dirty="0" smtClean="0">
                <a:latin typeface="Candara" pitchFamily="34" charset="0"/>
              </a:rPr>
              <a:t>Different variations (support different bandwidth): </a:t>
            </a:r>
          </a:p>
          <a:p>
            <a:pPr marL="749808" lvl="1" indent="-457200">
              <a:buBlip>
                <a:blip r:embed="rId3"/>
              </a:buBlip>
              <a:tabLst>
                <a:tab pos="457200" algn="l"/>
              </a:tabLst>
            </a:pPr>
            <a:r>
              <a:rPr lang="en-US" i="1" dirty="0" smtClean="0">
                <a:latin typeface="Candara" pitchFamily="34" charset="0"/>
              </a:rPr>
              <a:t>10 Mbps </a:t>
            </a:r>
            <a:r>
              <a:rPr lang="en-US" i="1" dirty="0" smtClean="0">
                <a:latin typeface="Candara" pitchFamily="34" charset="0"/>
                <a:sym typeface="Wingdings" pitchFamily="2" charset="2"/>
              </a:rPr>
              <a:t> </a:t>
            </a:r>
            <a:r>
              <a:rPr lang="en-US" i="1" dirty="0" smtClean="0">
                <a:latin typeface="Candara" pitchFamily="34" charset="0"/>
              </a:rPr>
              <a:t>10BASE-T</a:t>
            </a:r>
            <a:endParaRPr lang="en-US" i="1" dirty="0">
              <a:latin typeface="Candara" pitchFamily="34" charset="0"/>
              <a:sym typeface="Wingdings" pitchFamily="2" charset="2"/>
            </a:endParaRPr>
          </a:p>
          <a:p>
            <a:pPr marL="749808" lvl="1" indent="-457200">
              <a:buBlip>
                <a:blip r:embed="rId3"/>
              </a:buBlip>
              <a:tabLst>
                <a:tab pos="457200" algn="l"/>
              </a:tabLst>
            </a:pPr>
            <a:r>
              <a:rPr lang="en-US" i="1" dirty="0" smtClean="0">
                <a:latin typeface="Candara" pitchFamily="34" charset="0"/>
                <a:sym typeface="Wingdings" pitchFamily="2" charset="2"/>
              </a:rPr>
              <a:t>100Mbps  100BASE-T, Fast Ethernet</a:t>
            </a:r>
          </a:p>
          <a:p>
            <a:pPr marL="749808" lvl="1" indent="-457200">
              <a:buBlip>
                <a:blip r:embed="rId3"/>
              </a:buBlip>
              <a:tabLst>
                <a:tab pos="457200" algn="l"/>
              </a:tabLst>
            </a:pPr>
            <a:r>
              <a:rPr lang="en-US" i="1" dirty="0" smtClean="0">
                <a:latin typeface="Candara" pitchFamily="34" charset="0"/>
                <a:sym typeface="Wingdings" pitchFamily="2" charset="2"/>
              </a:rPr>
              <a:t>1000 Mbps  Gigabit Ethernet</a:t>
            </a:r>
          </a:p>
          <a:p>
            <a:pPr marL="749808" lvl="1" indent="-457200">
              <a:buBlip>
                <a:blip r:embed="rId3"/>
              </a:buBlip>
              <a:tabLst>
                <a:tab pos="457200" algn="l"/>
              </a:tabLst>
            </a:pPr>
            <a:r>
              <a:rPr lang="en-US" i="1" dirty="0" smtClean="0">
                <a:latin typeface="Candara" pitchFamily="34" charset="0"/>
                <a:sym typeface="Wingdings" pitchFamily="2" charset="2"/>
              </a:rPr>
              <a:t>10,000 Mbps 10-Gigabit Ethernet</a:t>
            </a:r>
            <a:endParaRPr lang="en-US" i="1" dirty="0" smtClean="0">
              <a:latin typeface="Candar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2" y="371744"/>
            <a:ext cx="8224325" cy="604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40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Issues - </a:t>
            </a:r>
            <a:r>
              <a:rPr lang="en-US" i="1" dirty="0"/>
              <a:t>ARP 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ARP requests are received and processed by every device on the local network.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Excessive </a:t>
            </a:r>
            <a:r>
              <a:rPr lang="en-US" dirty="0">
                <a:solidFill>
                  <a:srgbClr val="FF0000"/>
                </a:solidFill>
              </a:rPr>
              <a:t>ARP broadcasts</a:t>
            </a:r>
            <a:r>
              <a:rPr lang="en-US" dirty="0"/>
              <a:t> can cause some </a:t>
            </a:r>
            <a:r>
              <a:rPr lang="en-US" dirty="0">
                <a:solidFill>
                  <a:srgbClr val="FF0000"/>
                </a:solidFill>
              </a:rPr>
              <a:t>reduction in performance.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if a large number of devices were to be powered up and all start accessing network services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0501992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93440" y="1232592"/>
            <a:ext cx="8772156" cy="5231016"/>
          </a:xfrm>
        </p:spPr>
        <p:txBody>
          <a:bodyPr>
            <a:normAutofit/>
          </a:bodyPr>
          <a:lstStyle/>
          <a:p>
            <a:pPr algn="just"/>
            <a:r>
              <a:rPr lang="en-US" altLang="ja-JP" sz="2000" dirty="0"/>
              <a:t>Attackers can respond to requests and </a:t>
            </a:r>
            <a:r>
              <a:rPr lang="en-US" altLang="ja-JP" sz="2000" dirty="0">
                <a:solidFill>
                  <a:srgbClr val="FF0000"/>
                </a:solidFill>
              </a:rPr>
              <a:t>pretend to be providers of services. 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algn="just"/>
            <a:endParaRPr lang="en-US" altLang="ja-JP" sz="2000" dirty="0">
              <a:solidFill>
                <a:srgbClr val="FF0000"/>
              </a:solidFill>
            </a:endParaRPr>
          </a:p>
          <a:p>
            <a:pPr algn="just"/>
            <a:r>
              <a:rPr lang="en-US" altLang="ja-JP" sz="2000" dirty="0" smtClean="0"/>
              <a:t>In </a:t>
            </a:r>
            <a:r>
              <a:rPr lang="en-US" altLang="ja-JP" sz="2000" dirty="0"/>
              <a:t>the figure, host A requests the MAC address of the default gateway. Host C replies to the ARP request. Host A receives the reply and updates its ARP table. It now sends packets destined to the default gateway to the attacker host C</a:t>
            </a:r>
            <a:r>
              <a:rPr lang="en-US" altLang="ja-JP" sz="2000" dirty="0" smtClean="0"/>
              <a:t>.</a:t>
            </a:r>
            <a:endParaRPr lang="en-US" altLang="ja-JP" sz="20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718" y="349714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ARP Issues </a:t>
            </a:r>
            <a:r>
              <a:rPr lang="en-US" dirty="0" smtClean="0"/>
              <a:t>- </a:t>
            </a:r>
            <a:r>
              <a:rPr lang="en-US" altLang="en-US" i="1" dirty="0" smtClean="0"/>
              <a:t>ARP </a:t>
            </a:r>
            <a:r>
              <a:rPr lang="en-US" altLang="en-US" i="1" dirty="0" smtClean="0"/>
              <a:t>Spoofing</a:t>
            </a:r>
            <a:endParaRPr lang="en-US" alt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276600"/>
            <a:ext cx="4848026" cy="33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0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4" y="685800"/>
            <a:ext cx="8229600" cy="10668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90000"/>
              </a:lnSpc>
              <a:buBlip>
                <a:blip r:embed="rId2"/>
              </a:buBlip>
            </a:pPr>
            <a:r>
              <a:rPr lang="en-US" dirty="0" smtClean="0">
                <a:latin typeface="Candara" pitchFamily="34" charset="0"/>
              </a:rPr>
              <a:t>Overview of Ethernet</a:t>
            </a:r>
          </a:p>
          <a:p>
            <a:pPr marL="457200" indent="-457200">
              <a:lnSpc>
                <a:spcPct val="90000"/>
              </a:lnSpc>
              <a:buBlip>
                <a:blip r:embed="rId2"/>
              </a:buBlip>
            </a:pPr>
            <a:endParaRPr lang="en-US" dirty="0">
              <a:latin typeface="Candara" pitchFamily="34" charset="0"/>
            </a:endParaRPr>
          </a:p>
          <a:p>
            <a:pPr marL="457200" indent="-457200">
              <a:lnSpc>
                <a:spcPct val="90000"/>
              </a:lnSpc>
              <a:buBlip>
                <a:blip r:embed="rId2"/>
              </a:buBlip>
            </a:pPr>
            <a:r>
              <a:rPr lang="en-US" dirty="0" smtClean="0">
                <a:latin typeface="Candara" pitchFamily="34" charset="0"/>
              </a:rPr>
              <a:t>Brief history of Ethernet</a:t>
            </a:r>
          </a:p>
          <a:p>
            <a:pPr marL="457200" indent="-457200">
              <a:lnSpc>
                <a:spcPct val="90000"/>
              </a:lnSpc>
              <a:buBlip>
                <a:blip r:embed="rId2"/>
              </a:buBlip>
            </a:pPr>
            <a:endParaRPr lang="en-US" dirty="0">
              <a:latin typeface="Candara" pitchFamily="34" charset="0"/>
            </a:endParaRPr>
          </a:p>
          <a:p>
            <a:pPr marL="457200" indent="-457200">
              <a:lnSpc>
                <a:spcPct val="90000"/>
              </a:lnSpc>
              <a:buBlip>
                <a:blip r:embed="rId2"/>
              </a:buBlip>
            </a:pPr>
            <a:r>
              <a:rPr lang="en-US" dirty="0" smtClean="0">
                <a:latin typeface="Candara" pitchFamily="34" charset="0"/>
              </a:rPr>
              <a:t>Ethernet media access control method (CSMA/CD)</a:t>
            </a:r>
          </a:p>
          <a:p>
            <a:pPr marL="457200" indent="-457200">
              <a:lnSpc>
                <a:spcPct val="90000"/>
              </a:lnSpc>
              <a:buBlip>
                <a:blip r:embed="rId2"/>
              </a:buBlip>
            </a:pPr>
            <a:endParaRPr lang="en-US" dirty="0">
              <a:latin typeface="Candara" pitchFamily="34" charset="0"/>
            </a:endParaRPr>
          </a:p>
          <a:p>
            <a:pPr marL="457200" indent="-457200">
              <a:lnSpc>
                <a:spcPct val="90000"/>
              </a:lnSpc>
              <a:buBlip>
                <a:blip r:embed="rId2"/>
              </a:buBlip>
            </a:pPr>
            <a:r>
              <a:rPr lang="en-US" dirty="0" smtClean="0">
                <a:latin typeface="Candara" pitchFamily="34" charset="0"/>
              </a:rPr>
              <a:t>Ethernet Frame structure</a:t>
            </a:r>
          </a:p>
          <a:p>
            <a:pPr marL="457200" indent="-457200">
              <a:lnSpc>
                <a:spcPct val="90000"/>
              </a:lnSpc>
              <a:buBlip>
                <a:blip r:embed="rId2"/>
              </a:buBlip>
            </a:pPr>
            <a:endParaRPr lang="en-US" dirty="0">
              <a:latin typeface="Candara" pitchFamily="34" charset="0"/>
            </a:endParaRPr>
          </a:p>
          <a:p>
            <a:pPr marL="457200" indent="-457200">
              <a:lnSpc>
                <a:spcPct val="90000"/>
              </a:lnSpc>
              <a:buBlip>
                <a:blip r:embed="rId2"/>
              </a:buBlip>
            </a:pPr>
            <a:r>
              <a:rPr lang="en-US" dirty="0" smtClean="0">
                <a:latin typeface="Candara" pitchFamily="34" charset="0"/>
              </a:rPr>
              <a:t>Ethernet MAC address</a:t>
            </a:r>
          </a:p>
          <a:p>
            <a:pPr marL="457200" indent="-457200">
              <a:lnSpc>
                <a:spcPct val="90000"/>
              </a:lnSpc>
              <a:buBlip>
                <a:blip r:embed="rId2"/>
              </a:buBlip>
            </a:pPr>
            <a:endParaRPr lang="en-US" dirty="0">
              <a:latin typeface="Candara" pitchFamily="34" charset="0"/>
            </a:endParaRPr>
          </a:p>
          <a:p>
            <a:pPr marL="457200" indent="-457200">
              <a:lnSpc>
                <a:spcPct val="90000"/>
              </a:lnSpc>
              <a:buBlip>
                <a:blip r:embed="rId2"/>
              </a:buBlip>
            </a:pPr>
            <a:r>
              <a:rPr lang="en-US" dirty="0" smtClean="0">
                <a:latin typeface="Candara" pitchFamily="34" charset="0"/>
              </a:rPr>
              <a:t>Ethernet Unicast, Broadcast, Multicast</a:t>
            </a:r>
          </a:p>
          <a:p>
            <a:pPr marL="457200" indent="-457200">
              <a:lnSpc>
                <a:spcPct val="90000"/>
              </a:lnSpc>
              <a:buBlip>
                <a:blip r:embed="rId2"/>
              </a:buBlip>
            </a:pPr>
            <a:endParaRPr lang="en-US" dirty="0">
              <a:latin typeface="Candara" pitchFamily="34" charset="0"/>
            </a:endParaRPr>
          </a:p>
          <a:p>
            <a:pPr marL="457200" indent="-457200">
              <a:lnSpc>
                <a:spcPct val="90000"/>
              </a:lnSpc>
              <a:buBlip>
                <a:blip r:embed="rId2"/>
              </a:buBlip>
            </a:pPr>
            <a:r>
              <a:rPr lang="en-US" dirty="0" smtClean="0">
                <a:latin typeface="Candara" pitchFamily="34" charset="0"/>
              </a:rPr>
              <a:t>LAN Switch</a:t>
            </a:r>
          </a:p>
          <a:p>
            <a:pPr marL="457200" indent="-457200">
              <a:lnSpc>
                <a:spcPct val="90000"/>
              </a:lnSpc>
              <a:buBlip>
                <a:blip r:embed="rId2"/>
              </a:buBlip>
            </a:pPr>
            <a:endParaRPr lang="en-US" dirty="0">
              <a:latin typeface="Candara" pitchFamily="34" charset="0"/>
            </a:endParaRPr>
          </a:p>
          <a:p>
            <a:pPr marL="457200" indent="-457200">
              <a:lnSpc>
                <a:spcPct val="90000"/>
              </a:lnSpc>
              <a:buBlip>
                <a:blip r:embed="rId2"/>
              </a:buBlip>
            </a:pPr>
            <a:r>
              <a:rPr lang="en-US" dirty="0" smtClean="0">
                <a:latin typeface="Candara" pitchFamily="34" charset="0"/>
              </a:rPr>
              <a:t>ARP</a:t>
            </a:r>
          </a:p>
          <a:p>
            <a:pPr indent="463550"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en-US" dirty="0" smtClean="0">
                <a:latin typeface="Candara" pitchFamily="34" charset="0"/>
              </a:rPr>
              <a:t>Ethernet standard covers:</a:t>
            </a:r>
          </a:p>
          <a:p>
            <a:pPr marL="749808" lvl="1" indent="-457200">
              <a:buBlip>
                <a:blip r:embed="rId3"/>
              </a:buBlip>
            </a:pPr>
            <a:r>
              <a:rPr lang="en-US" i="1" dirty="0" smtClean="0">
                <a:latin typeface="Candara" pitchFamily="34" charset="0"/>
              </a:rPr>
              <a:t>Data Link Layer Protocols</a:t>
            </a:r>
          </a:p>
          <a:p>
            <a:pPr marL="749808" lvl="1" indent="-457200">
              <a:buBlip>
                <a:blip r:embed="rId3"/>
              </a:buBlip>
            </a:pPr>
            <a:r>
              <a:rPr lang="en-US" i="1" dirty="0" smtClean="0">
                <a:latin typeface="Candara" pitchFamily="34" charset="0"/>
              </a:rPr>
              <a:t>Physical Layer Technologies  </a:t>
            </a:r>
          </a:p>
          <a:p>
            <a:pPr lvl="1"/>
            <a:endParaRPr lang="en-US" dirty="0" smtClean="0">
              <a:latin typeface="Candar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38125" t="20313" r="8125" b="17969"/>
          <a:stretch>
            <a:fillRect/>
          </a:stretch>
        </p:blipFill>
        <p:spPr bwMode="auto">
          <a:xfrm>
            <a:off x="5181600" y="1070551"/>
            <a:ext cx="3886200" cy="55039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Ethernet at Layer 1 involves bit streams,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encoding</a:t>
            </a:r>
            <a:r>
              <a:rPr lang="en-MY" dirty="0" smtClean="0">
                <a:latin typeface="Candara" pitchFamily="34" charset="0"/>
              </a:rPr>
              <a:t>,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signalling</a:t>
            </a:r>
            <a:r>
              <a:rPr lang="en-MY" dirty="0" smtClean="0">
                <a:latin typeface="Candara" pitchFamily="34" charset="0"/>
              </a:rPr>
              <a:t> and placing signal on media, as well as  various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network topologies </a:t>
            </a:r>
            <a:r>
              <a:rPr lang="en-MY" dirty="0" smtClean="0">
                <a:latin typeface="Candara" pitchFamily="34" charset="0"/>
              </a:rPr>
              <a:t>and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hardware specifications</a:t>
            </a:r>
          </a:p>
          <a:p>
            <a:pPr marL="457200" indent="-457200">
              <a:buBlip>
                <a:blip r:embed="rId3"/>
              </a:buBlip>
            </a:pPr>
            <a:endParaRPr lang="en-MY" dirty="0">
              <a:solidFill>
                <a:srgbClr val="FF0000"/>
              </a:solidFill>
              <a:latin typeface="Candara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MY" dirty="0" smtClean="0">
                <a:latin typeface="Candara" pitchFamily="34" charset="0"/>
              </a:rPr>
              <a:t>Ethernet Layer 1 alone is </a:t>
            </a:r>
            <a:r>
              <a:rPr lang="en-MY" dirty="0" smtClean="0">
                <a:solidFill>
                  <a:srgbClr val="FF0000"/>
                </a:solidFill>
                <a:latin typeface="Candara" pitchFamily="34" charset="0"/>
              </a:rPr>
              <a:t>not sufficient to describe a LAN technology</a:t>
            </a:r>
            <a:r>
              <a:rPr lang="en-MY" dirty="0" smtClean="0">
                <a:latin typeface="Candara" pitchFamily="34" charset="0"/>
              </a:rPr>
              <a:t> hence Layer 2 is involved too.</a:t>
            </a:r>
          </a:p>
          <a:p>
            <a:pPr>
              <a:buNone/>
            </a:pPr>
            <a:endParaRPr lang="en-MY" dirty="0" smtClean="0">
              <a:latin typeface="Candar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85800"/>
            <a:ext cx="8458199" cy="586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2110</Words>
  <Application>Microsoft Office PowerPoint</Application>
  <PresentationFormat>On-screen Show (4:3)</PresentationFormat>
  <Paragraphs>357</Paragraphs>
  <Slides>63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8" baseType="lpstr">
      <vt:lpstr>CiscoSans</vt:lpstr>
      <vt:lpstr>FFX Groovy</vt:lpstr>
      <vt:lpstr>Google Sans</vt:lpstr>
      <vt:lpstr>HG明朝B</vt:lpstr>
      <vt:lpstr>MS Mincho</vt:lpstr>
      <vt:lpstr>ＭＳ Ｐゴシック</vt:lpstr>
      <vt:lpstr>新細明體</vt:lpstr>
      <vt:lpstr>Arial</vt:lpstr>
      <vt:lpstr>Calibri</vt:lpstr>
      <vt:lpstr>Candara</vt:lpstr>
      <vt:lpstr>Georgia</vt:lpstr>
      <vt:lpstr>Trebuchet MS</vt:lpstr>
      <vt:lpstr>Wingdings</vt:lpstr>
      <vt:lpstr>Wingdings 2</vt:lpstr>
      <vt:lpstr>Urban</vt:lpstr>
      <vt:lpstr>Chapter 5</vt:lpstr>
      <vt:lpstr>Objectives</vt:lpstr>
      <vt:lpstr>Basic Terms</vt:lpstr>
      <vt:lpstr>Cont’d…</vt:lpstr>
      <vt:lpstr>5.1  Ethernet Protocols</vt:lpstr>
      <vt:lpstr>Cont’d…</vt:lpstr>
      <vt:lpstr>Cont’d…</vt:lpstr>
      <vt:lpstr>Physical Layer</vt:lpstr>
      <vt:lpstr>PowerPoint Presentation</vt:lpstr>
      <vt:lpstr>Data Link Layer</vt:lpstr>
      <vt:lpstr>PowerPoint Presentation</vt:lpstr>
      <vt:lpstr>Cont’d..</vt:lpstr>
      <vt:lpstr>Cont’d…</vt:lpstr>
      <vt:lpstr>Cont’d…</vt:lpstr>
      <vt:lpstr>Brief History of Ethernet</vt:lpstr>
      <vt:lpstr>Cont’d…</vt:lpstr>
      <vt:lpstr>Hub-based Ethernet (Legacy Ethernet)</vt:lpstr>
      <vt:lpstr>Switch-based Ethernet</vt:lpstr>
      <vt:lpstr>PowerPoint Presentation</vt:lpstr>
      <vt:lpstr>PowerPoint Presentation</vt:lpstr>
      <vt:lpstr>PowerPoint Presentation</vt:lpstr>
      <vt:lpstr>PowerPoint Presentation</vt:lpstr>
      <vt:lpstr>CSMA/CD: The Process</vt:lpstr>
      <vt:lpstr>PowerPoint Presentation</vt:lpstr>
      <vt:lpstr>5.1.1  Ethernet Frame</vt:lpstr>
      <vt:lpstr>Cont’d…</vt:lpstr>
      <vt:lpstr>Frame Fields</vt:lpstr>
      <vt:lpstr>Cont’d…</vt:lpstr>
      <vt:lpstr>5.1.2  Ethernet MAC address</vt:lpstr>
      <vt:lpstr>Cont’d…</vt:lpstr>
      <vt:lpstr>Some important points about MAC add.</vt:lpstr>
      <vt:lpstr>PowerPoint Presentation</vt:lpstr>
      <vt:lpstr>5.1.3  Ethernet Unicast, Broadcast and Multicast</vt:lpstr>
      <vt:lpstr>Ethernet Unicast</vt:lpstr>
      <vt:lpstr>PowerPoint Presentation</vt:lpstr>
      <vt:lpstr>Ethernet Broadcast</vt:lpstr>
      <vt:lpstr>PowerPoint Presentation</vt:lpstr>
      <vt:lpstr>Ethernet Multicast</vt:lpstr>
      <vt:lpstr>PowerPoint Presentation</vt:lpstr>
      <vt:lpstr>5.2  LAN Switches</vt:lpstr>
      <vt:lpstr>PowerPoint Presentation</vt:lpstr>
      <vt:lpstr>PowerPoint Presentation</vt:lpstr>
      <vt:lpstr>5.2.1  Learning MAC address</vt:lpstr>
      <vt:lpstr>5.2.2  Filtering and Forwarding Frame</vt:lpstr>
      <vt:lpstr>PowerPoint Presentation</vt:lpstr>
      <vt:lpstr>PowerPoint Presentation</vt:lpstr>
      <vt:lpstr>PowerPoint Presentation</vt:lpstr>
      <vt:lpstr> Frame Forwarding Methods on Cisco Switches</vt:lpstr>
      <vt:lpstr>Auto-MDIX</vt:lpstr>
      <vt:lpstr>5.3  Address Resolution Protocol</vt:lpstr>
      <vt:lpstr>How ARP works?</vt:lpstr>
      <vt:lpstr>PowerPoint Presentation</vt:lpstr>
      <vt:lpstr>PowerPoint Presentation</vt:lpstr>
      <vt:lpstr>PowerPoint Presentation</vt:lpstr>
      <vt:lpstr>PowerPoint Presentation</vt:lpstr>
      <vt:lpstr>ARP Operation (Extra)</vt:lpstr>
      <vt:lpstr>ARP ARP Functions/Operation</vt:lpstr>
      <vt:lpstr>PowerPoint Presentation</vt:lpstr>
      <vt:lpstr>PowerPoint Presentation</vt:lpstr>
      <vt:lpstr>PowerPoint Presentation</vt:lpstr>
      <vt:lpstr>ARP Issues - ARP Broadcasting</vt:lpstr>
      <vt:lpstr>ARP Issues - ARP Spoofing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2024-11-13T15:19:37Z</dcterms:created>
  <dcterms:modified xsi:type="dcterms:W3CDTF">2024-11-13T15:22:41Z</dcterms:modified>
</cp:coreProperties>
</file>