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9" r:id="rId7"/>
    <p:sldId id="259" r:id="rId8"/>
    <p:sldId id="265" r:id="rId9"/>
    <p:sldId id="266" r:id="rId10"/>
    <p:sldId id="271" r:id="rId11"/>
    <p:sldId id="274" r:id="rId12"/>
    <p:sldId id="327" r:id="rId13"/>
    <p:sldId id="328" r:id="rId14"/>
    <p:sldId id="330" r:id="rId15"/>
    <p:sldId id="260" r:id="rId16"/>
    <p:sldId id="356" r:id="rId17"/>
    <p:sldId id="355" r:id="rId18"/>
    <p:sldId id="276" r:id="rId19"/>
    <p:sldId id="358" r:id="rId20"/>
    <p:sldId id="359" r:id="rId21"/>
    <p:sldId id="360" r:id="rId22"/>
    <p:sldId id="262" r:id="rId23"/>
    <p:sldId id="273" r:id="rId24"/>
    <p:sldId id="365" r:id="rId25"/>
    <p:sldId id="292" r:id="rId26"/>
  </p:sldIdLst>
  <p:sldSz cx="9144000" cy="5141595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7CBC3"/>
    <a:srgbClr val="808080"/>
    <a:srgbClr val="7E7E92"/>
    <a:srgbClr val="7E7E7E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312" y="132"/>
      </p:cViewPr>
      <p:guideLst>
        <p:guide orient="horz" pos="1752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4.xml"/><Relationship Id="rId31" Type="http://schemas.openxmlformats.org/officeDocument/2006/relationships/customXml" Target="../customXml/item1.xml"/><Relationship Id="rId30" Type="http://schemas.openxmlformats.org/officeDocument/2006/relationships/customXmlProps" Target="../customXml/itemProps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</a:fld>
            <a:endParaRPr lang="zh-CN" altLang="en-US" sz="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24200" y="1700530"/>
            <a:ext cx="5313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Population  Regression</a:t>
            </a:r>
            <a:endParaRPr lang="en-US" altLang="zh-CN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1865" y="2987675"/>
            <a:ext cx="3808730" cy="389255"/>
            <a:chOff x="5159" y="4726"/>
            <a:chExt cx="5998" cy="613"/>
          </a:xfrm>
        </p:grpSpPr>
        <p:grpSp>
          <p:nvGrpSpPr>
            <p:cNvPr id="146" name="组合 145"/>
            <p:cNvGrpSpPr/>
            <p:nvPr/>
          </p:nvGrpSpPr>
          <p:grpSpPr>
            <a:xfrm rot="0">
              <a:off x="5159" y="4740"/>
              <a:ext cx="621" cy="599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1" name="Group 14"/>
            <p:cNvGrpSpPr/>
            <p:nvPr/>
          </p:nvGrpSpPr>
          <p:grpSpPr bwMode="auto">
            <a:xfrm rot="0">
              <a:off x="7924" y="4740"/>
              <a:ext cx="563" cy="598"/>
              <a:chOff x="4248" y="3024"/>
              <a:chExt cx="600" cy="599"/>
            </a:xfrm>
          </p:grpSpPr>
          <p:sp>
            <p:nvSpPr>
              <p:cNvPr id="152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3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54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5780" y="4726"/>
              <a:ext cx="1939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Text Box 20"/>
            <p:cNvSpPr txBox="1">
              <a:spLocks noChangeArrowheads="1"/>
            </p:cNvSpPr>
            <p:nvPr/>
          </p:nvSpPr>
          <p:spPr bwMode="auto">
            <a:xfrm>
              <a:off x="8487" y="4754"/>
              <a:ext cx="267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Aug.28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49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559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China’s population regression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140200" y="1346835"/>
            <a:ext cx="3810" cy="281559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47"/>
          <p:cNvSpPr txBox="1"/>
          <p:nvPr/>
        </p:nvSpPr>
        <p:spPr>
          <a:xfrm>
            <a:off x="828040" y="1202690"/>
            <a:ext cx="2994025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data: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population in 2013 and earlier years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Way: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regression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best fit line: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y=0.0100x-19.5957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30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coefficient: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0.983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0.00043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493a7e809fa39cf9279d04da18b99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915035"/>
            <a:ext cx="4260215" cy="343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472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China’s population prediction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23665" y="1195070"/>
          <a:ext cx="4476750" cy="274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/>
                <a:gridCol w="2024380"/>
                <a:gridCol w="1492250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Actual Population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Prediction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1364270000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1439834950</a:t>
                      </a:r>
                      <a:endParaRPr lang="zh-CN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1371220000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1453821420</a:t>
                      </a:r>
                      <a:endParaRPr lang="zh-CN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1378665000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1467807890</a:t>
                      </a:r>
                      <a:endParaRPr lang="zh-CN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1386395000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1481794350</a:t>
                      </a:r>
                      <a:endParaRPr lang="zh-CN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1392730000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1495780820</a:t>
                      </a:r>
                      <a:endParaRPr lang="zh-CN" alt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1397715000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1509767290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47"/>
          <p:cNvSpPr txBox="1"/>
          <p:nvPr/>
        </p:nvSpPr>
        <p:spPr>
          <a:xfrm>
            <a:off x="683260" y="1205230"/>
            <a:ext cx="28238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data: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population in years greater than 2013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MSE: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0.0045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683260" y="2538730"/>
            <a:ext cx="2922905" cy="1398905"/>
            <a:chOff x="8642" y="5344"/>
            <a:chExt cx="4603" cy="2203"/>
          </a:xfrm>
        </p:grpSpPr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8650" y="5344"/>
              <a:ext cx="4595" cy="22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42" y="5522"/>
              <a:ext cx="460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2030 </a:t>
              </a:r>
              <a:r>
                <a:rPr lang="en-US" altLang="zh-CN" b="1">
                  <a:solidFill>
                    <a:schemeClr val="bg1"/>
                  </a:solidFill>
                </a:rPr>
                <a:t>China</a:t>
              </a:r>
              <a:r>
                <a:rPr lang="zh-CN" altLang="en-US" b="1">
                  <a:solidFill>
                    <a:schemeClr val="bg1"/>
                  </a:solidFill>
                </a:rPr>
                <a:t> population: </a:t>
              </a:r>
              <a:r>
                <a:rPr lang="en-US" altLang="zh-CN" b="1">
                  <a:solidFill>
                    <a:schemeClr val="bg1"/>
                  </a:solidFill>
                </a:rPr>
                <a:t>    </a:t>
              </a:r>
              <a:r>
                <a:rPr lang="en-US" altLang="zh-CN" b="1">
                  <a:noFill/>
                </a:rPr>
                <a:t>0</a:t>
              </a:r>
              <a:r>
                <a:rPr>
                  <a:solidFill>
                    <a:schemeClr val="bg1"/>
                  </a:solidFill>
                </a:rPr>
                <a:t>1663618416.36</a:t>
              </a:r>
              <a:endParaRPr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bg1"/>
                  </a:solidFill>
                </a:rPr>
                <a:t>2050 </a:t>
              </a:r>
              <a:r>
                <a:rPr lang="en-US" altLang="zh-CN" b="1">
                  <a:solidFill>
                    <a:schemeClr val="bg1"/>
                  </a:solidFill>
                </a:rPr>
                <a:t>China</a:t>
              </a:r>
              <a:r>
                <a:rPr lang="zh-CN" altLang="en-US" b="1">
                  <a:solidFill>
                    <a:schemeClr val="bg1"/>
                  </a:solidFill>
                </a:rPr>
                <a:t> population: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r>
                <a:rPr lang="en-US" altLang="zh-CN">
                  <a:noFill/>
                </a:rPr>
                <a:t>0</a:t>
              </a:r>
              <a:r>
                <a:rPr>
                  <a:solidFill>
                    <a:schemeClr val="bg1"/>
                  </a:solidFill>
                </a:rPr>
                <a:t>1943347743.</a:t>
              </a:r>
              <a:r>
                <a:rPr lang="en-US">
                  <a:solidFill>
                    <a:schemeClr val="bg1"/>
                  </a:solidFill>
                </a:rPr>
                <a:t>60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4722495" y="3049905"/>
            <a:ext cx="914400" cy="539750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12700" cap="flat" cmpd="sng">
            <a:solidFill>
              <a:srgbClr val="77CBC3"/>
            </a:solidFill>
            <a:prstDash val="sysDash"/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70" name="Group 78"/>
          <p:cNvGrpSpPr/>
          <p:nvPr/>
        </p:nvGrpSpPr>
        <p:grpSpPr bwMode="auto">
          <a:xfrm rot="0">
            <a:off x="4139565" y="1058545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Result Analysis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3241040" y="1152525"/>
            <a:ext cx="914400" cy="0"/>
          </a:xfrm>
          <a:prstGeom prst="line">
            <a:avLst/>
          </a:prstGeom>
          <a:noFill/>
          <a:ln w="12700" cmpd="sng">
            <a:solidFill>
              <a:srgbClr val="77CBC3"/>
            </a:solidFill>
            <a:prstDash val="sysDash"/>
            <a:miter lim="800000"/>
            <a:headEnd type="oval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723890" y="1219200"/>
            <a:ext cx="2947035" cy="889000"/>
            <a:chOff x="400491" y="3203575"/>
            <a:chExt cx="2580564" cy="889251"/>
          </a:xfrm>
        </p:grpSpPr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400491" y="3203575"/>
              <a:ext cx="2468245" cy="460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Impact" panose="020B0806030902050204" pitchFamily="34" charset="0"/>
                </a:rPr>
                <a:t>Policy</a:t>
              </a:r>
              <a:endParaRPr lang="en-US" altLang="zh-CN" sz="24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TextBox 47"/>
            <p:cNvSpPr txBox="1"/>
            <p:nvPr/>
          </p:nvSpPr>
          <p:spPr>
            <a:xfrm>
              <a:off x="432741" y="3632321"/>
              <a:ext cx="2548314" cy="460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F</a:t>
              </a:r>
              <a:r>
                <a:rPr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ertility measures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implemented after China's reform and opening up.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1335" y="807720"/>
            <a:ext cx="2640330" cy="2017395"/>
            <a:chOff x="821" y="1272"/>
            <a:chExt cx="4158" cy="3177"/>
          </a:xfrm>
        </p:grpSpPr>
        <p:pic>
          <p:nvPicPr>
            <p:cNvPr id="4" name="图片 12" descr="C:\Users\Lenovo\Desktop\nus\图片1.png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1" y="1272"/>
              <a:ext cx="4088" cy="2693"/>
            </a:xfrm>
            <a:prstGeom prst="rect">
              <a:avLst/>
            </a:prstGeom>
            <a:ln w="28575" cmpd="sng">
              <a:noFill/>
              <a:prstDash val="solid"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821" y="3967"/>
              <a:ext cx="399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rgbClr val="404040"/>
                  </a:solidFill>
                  <a:sym typeface="+mn-ea"/>
                </a:rPr>
                <a:t>Population growth rate of China</a:t>
              </a:r>
              <a:endParaRPr lang="en-US" altLang="zh-CN" sz="1400" b="1" dirty="0">
                <a:solidFill>
                  <a:srgbClr val="404040"/>
                </a:solidFill>
                <a:sym typeface="+mn-ea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4790440" y="1412875"/>
            <a:ext cx="843280" cy="9525"/>
          </a:xfrm>
          <a:prstGeom prst="line">
            <a:avLst/>
          </a:prstGeom>
          <a:ln w="12700" cmpd="sng">
            <a:solidFill>
              <a:srgbClr val="404040"/>
            </a:solidFill>
            <a:prstDash val="sysDash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3844" idx="2"/>
          </p:cNvCxnSpPr>
          <p:nvPr/>
        </p:nvCxnSpPr>
        <p:spPr>
          <a:xfrm rot="10800000" flipV="1">
            <a:off x="3275330" y="2999105"/>
            <a:ext cx="892175" cy="291465"/>
          </a:xfrm>
          <a:prstGeom prst="bentConnector3">
            <a:avLst>
              <a:gd name="adj1" fmla="val 49964"/>
            </a:avLst>
          </a:prstGeom>
          <a:ln w="12700" cmpd="sng">
            <a:solidFill>
              <a:srgbClr val="404040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77825" y="3146425"/>
            <a:ext cx="2832735" cy="1167130"/>
            <a:chOff x="400491" y="3203575"/>
            <a:chExt cx="2480477" cy="1167460"/>
          </a:xfrm>
        </p:grpSpPr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400491" y="3203575"/>
              <a:ext cx="2468245" cy="337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r"/>
              <a:r>
                <a:rPr lang="en-US" altLang="zh-CN" sz="1600" dirty="0">
                  <a:solidFill>
                    <a:srgbClr val="404040"/>
                  </a:solidFill>
                  <a:latin typeface="Impact" panose="020B0806030902050204" pitchFamily="34" charset="0"/>
                </a:rPr>
                <a:t>Population growth pattern</a:t>
              </a:r>
              <a:endParaRPr lang="en-US" altLang="zh-CN" sz="16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TextBox 47"/>
            <p:cNvSpPr txBox="1"/>
            <p:nvPr/>
          </p:nvSpPr>
          <p:spPr>
            <a:xfrm>
              <a:off x="400491" y="3540855"/>
              <a:ext cx="2480477" cy="83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sz="1200">
                  <a:solidFill>
                    <a:srgbClr val="7E7E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China's population growth model has entered a modern model with </a:t>
              </a:r>
              <a:r>
                <a:rPr sz="1200" b="1">
                  <a:solidFill>
                    <a:srgbClr val="7E7E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low birth rate, low mortality and low natural growth rate.</a:t>
              </a:r>
              <a:endParaRPr lang="zh-CN" altLang="en-US" sz="1200" b="1" dirty="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20715" y="2765425"/>
            <a:ext cx="2674620" cy="874394"/>
            <a:chOff x="1529896" y="1739564"/>
            <a:chExt cx="1502845" cy="451977"/>
          </a:xfrm>
        </p:grpSpPr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1576281" y="1739564"/>
              <a:ext cx="1417926" cy="20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Improve estimation</a:t>
              </a:r>
              <a:r>
                <a:rPr lang="en-US" altLang="zh-CN" sz="2000" dirty="0">
                  <a:solidFill>
                    <a:schemeClr val="tx2"/>
                  </a:solidFill>
                  <a:latin typeface="Impact" panose="020B0806030902050204" pitchFamily="34" charset="0"/>
                </a:rPr>
                <a:t> </a:t>
              </a:r>
              <a:endParaRPr lang="en-US" altLang="zh-CN" sz="2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TextBox 47"/>
            <p:cNvSpPr txBox="1"/>
            <p:nvPr/>
          </p:nvSpPr>
          <p:spPr>
            <a:xfrm>
              <a:off x="1529896" y="1953572"/>
              <a:ext cx="1502845" cy="23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1200" b="1">
                  <a:solidFill>
                    <a:srgbClr val="7E7E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</a:t>
              </a:r>
              <a:r>
                <a:rPr sz="1200" b="1">
                  <a:solidFill>
                    <a:srgbClr val="7E7E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dd China's legal control to the model</a:t>
              </a:r>
              <a:r>
                <a:rPr lang="en-US" sz="1200" b="1">
                  <a:solidFill>
                    <a:srgbClr val="7E7E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sz="1200" b="1" dirty="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0" grpId="0" animBg="1"/>
      <p:bldP spid="338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7720" y="1634808"/>
            <a:ext cx="2448560" cy="1871980"/>
            <a:chOff x="5272" y="1554"/>
            <a:chExt cx="3856" cy="2948"/>
          </a:xfrm>
        </p:grpSpPr>
        <p:sp>
          <p:nvSpPr>
            <p:cNvPr id="96" name="TextBox 95"/>
            <p:cNvSpPr txBox="1"/>
            <p:nvPr/>
          </p:nvSpPr>
          <p:spPr>
            <a:xfrm>
              <a:off x="5482" y="3762"/>
              <a:ext cx="343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+mn-ea"/>
                </a:rPr>
                <a:t>Model Optimization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272" y="4502"/>
              <a:ext cx="3856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6352" y="1554"/>
              <a:ext cx="1695" cy="1695"/>
              <a:chOff x="4033837" y="986780"/>
              <a:chExt cx="1076326" cy="107632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4033837" y="986780"/>
                <a:ext cx="1076326" cy="1076326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Freeform 12"/>
              <p:cNvSpPr>
                <a:spLocks noEditPoints="1"/>
              </p:cNvSpPr>
              <p:nvPr/>
            </p:nvSpPr>
            <p:spPr bwMode="auto">
              <a:xfrm>
                <a:off x="4396005" y="1272032"/>
                <a:ext cx="351984" cy="505822"/>
              </a:xfrm>
              <a:custGeom>
                <a:avLst/>
                <a:gdLst>
                  <a:gd name="T0" fmla="*/ 3 w 121"/>
                  <a:gd name="T1" fmla="*/ 119 h 174"/>
                  <a:gd name="T2" fmla="*/ 23 w 121"/>
                  <a:gd name="T3" fmla="*/ 115 h 174"/>
                  <a:gd name="T4" fmla="*/ 38 w 121"/>
                  <a:gd name="T5" fmla="*/ 74 h 174"/>
                  <a:gd name="T6" fmla="*/ 38 w 121"/>
                  <a:gd name="T7" fmla="*/ 74 h 174"/>
                  <a:gd name="T8" fmla="*/ 38 w 121"/>
                  <a:gd name="T9" fmla="*/ 29 h 174"/>
                  <a:gd name="T10" fmla="*/ 54 w 121"/>
                  <a:gd name="T11" fmla="*/ 21 h 174"/>
                  <a:gd name="T12" fmla="*/ 60 w 121"/>
                  <a:gd name="T13" fmla="*/ 0 h 174"/>
                  <a:gd name="T14" fmla="*/ 67 w 121"/>
                  <a:gd name="T15" fmla="*/ 21 h 174"/>
                  <a:gd name="T16" fmla="*/ 92 w 121"/>
                  <a:gd name="T17" fmla="*/ 51 h 174"/>
                  <a:gd name="T18" fmla="*/ 82 w 121"/>
                  <a:gd name="T19" fmla="*/ 74 h 174"/>
                  <a:gd name="T20" fmla="*/ 98 w 121"/>
                  <a:gd name="T21" fmla="*/ 115 h 174"/>
                  <a:gd name="T22" fmla="*/ 117 w 121"/>
                  <a:gd name="T23" fmla="*/ 119 h 174"/>
                  <a:gd name="T24" fmla="*/ 102 w 121"/>
                  <a:gd name="T25" fmla="*/ 124 h 174"/>
                  <a:gd name="T26" fmla="*/ 116 w 121"/>
                  <a:gd name="T27" fmla="*/ 159 h 174"/>
                  <a:gd name="T28" fmla="*/ 120 w 121"/>
                  <a:gd name="T29" fmla="*/ 168 h 174"/>
                  <a:gd name="T30" fmla="*/ 113 w 121"/>
                  <a:gd name="T31" fmla="*/ 171 h 174"/>
                  <a:gd name="T32" fmla="*/ 108 w 121"/>
                  <a:gd name="T33" fmla="*/ 162 h 174"/>
                  <a:gd name="T34" fmla="*/ 87 w 121"/>
                  <a:gd name="T35" fmla="*/ 124 h 174"/>
                  <a:gd name="T36" fmla="*/ 67 w 121"/>
                  <a:gd name="T37" fmla="*/ 129 h 174"/>
                  <a:gd name="T38" fmla="*/ 54 w 121"/>
                  <a:gd name="T39" fmla="*/ 129 h 174"/>
                  <a:gd name="T40" fmla="*/ 34 w 121"/>
                  <a:gd name="T41" fmla="*/ 124 h 174"/>
                  <a:gd name="T42" fmla="*/ 13 w 121"/>
                  <a:gd name="T43" fmla="*/ 162 h 174"/>
                  <a:gd name="T44" fmla="*/ 8 w 121"/>
                  <a:gd name="T45" fmla="*/ 171 h 174"/>
                  <a:gd name="T46" fmla="*/ 1 w 121"/>
                  <a:gd name="T47" fmla="*/ 168 h 174"/>
                  <a:gd name="T48" fmla="*/ 5 w 121"/>
                  <a:gd name="T49" fmla="*/ 159 h 174"/>
                  <a:gd name="T50" fmla="*/ 19 w 121"/>
                  <a:gd name="T51" fmla="*/ 124 h 174"/>
                  <a:gd name="T52" fmla="*/ 54 w 121"/>
                  <a:gd name="T53" fmla="*/ 115 h 174"/>
                  <a:gd name="T54" fmla="*/ 54 w 121"/>
                  <a:gd name="T55" fmla="*/ 110 h 174"/>
                  <a:gd name="T56" fmla="*/ 67 w 121"/>
                  <a:gd name="T57" fmla="*/ 110 h 174"/>
                  <a:gd name="T58" fmla="*/ 83 w 121"/>
                  <a:gd name="T59" fmla="*/ 115 h 174"/>
                  <a:gd name="T60" fmla="*/ 54 w 121"/>
                  <a:gd name="T61" fmla="*/ 82 h 174"/>
                  <a:gd name="T62" fmla="*/ 54 w 121"/>
                  <a:gd name="T63" fmla="*/ 115 h 174"/>
                  <a:gd name="T64" fmla="*/ 73 w 121"/>
                  <a:gd name="T65" fmla="*/ 39 h 174"/>
                  <a:gd name="T66" fmla="*/ 48 w 121"/>
                  <a:gd name="T67" fmla="*/ 39 h 174"/>
                  <a:gd name="T68" fmla="*/ 48 w 121"/>
                  <a:gd name="T69" fmla="*/ 64 h 174"/>
                  <a:gd name="T70" fmla="*/ 68 w 121"/>
                  <a:gd name="T71" fmla="*/ 68 h 174"/>
                  <a:gd name="T72" fmla="*/ 73 w 121"/>
                  <a:gd name="T73" fmla="*/ 64 h 174"/>
                  <a:gd name="T74" fmla="*/ 73 w 121"/>
                  <a:gd name="T75" fmla="*/ 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74">
                    <a:moveTo>
                      <a:pt x="8" y="124"/>
                    </a:moveTo>
                    <a:cubicBezTo>
                      <a:pt x="5" y="124"/>
                      <a:pt x="3" y="122"/>
                      <a:pt x="3" y="119"/>
                    </a:cubicBezTo>
                    <a:cubicBezTo>
                      <a:pt x="3" y="117"/>
                      <a:pt x="5" y="115"/>
                      <a:pt x="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1" y="76"/>
                      <a:pt x="40" y="75"/>
                      <a:pt x="38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3" y="68"/>
                      <a:pt x="29" y="60"/>
                      <a:pt x="29" y="51"/>
                    </a:cubicBezTo>
                    <a:cubicBezTo>
                      <a:pt x="29" y="43"/>
                      <a:pt x="33" y="35"/>
                      <a:pt x="38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43" y="25"/>
                      <a:pt x="48" y="22"/>
                      <a:pt x="54" y="21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7" y="0"/>
                      <a:pt x="60" y="0"/>
                    </a:cubicBezTo>
                    <a:cubicBezTo>
                      <a:pt x="64" y="0"/>
                      <a:pt x="67" y="3"/>
                      <a:pt x="67" y="7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73" y="22"/>
                      <a:pt x="78" y="25"/>
                      <a:pt x="82" y="29"/>
                    </a:cubicBezTo>
                    <a:cubicBezTo>
                      <a:pt x="88" y="35"/>
                      <a:pt x="92" y="43"/>
                      <a:pt x="92" y="51"/>
                    </a:cubicBezTo>
                    <a:cubicBezTo>
                      <a:pt x="92" y="60"/>
                      <a:pt x="88" y="68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1" y="75"/>
                      <a:pt x="80" y="76"/>
                      <a:pt x="79" y="77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113" y="115"/>
                      <a:pt x="113" y="115"/>
                      <a:pt x="113" y="115"/>
                    </a:cubicBezTo>
                    <a:cubicBezTo>
                      <a:pt x="116" y="115"/>
                      <a:pt x="117" y="117"/>
                      <a:pt x="117" y="119"/>
                    </a:cubicBezTo>
                    <a:cubicBezTo>
                      <a:pt x="117" y="122"/>
                      <a:pt x="116" y="124"/>
                      <a:pt x="113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7" y="155"/>
                      <a:pt x="117" y="157"/>
                      <a:pt x="116" y="159"/>
                    </a:cubicBezTo>
                    <a:cubicBezTo>
                      <a:pt x="117" y="162"/>
                      <a:pt x="117" y="162"/>
                      <a:pt x="117" y="162"/>
                    </a:cubicBezTo>
                    <a:cubicBezTo>
                      <a:pt x="120" y="168"/>
                      <a:pt x="120" y="168"/>
                      <a:pt x="120" y="168"/>
                    </a:cubicBezTo>
                    <a:cubicBezTo>
                      <a:pt x="121" y="170"/>
                      <a:pt x="120" y="172"/>
                      <a:pt x="118" y="173"/>
                    </a:cubicBezTo>
                    <a:cubicBezTo>
                      <a:pt x="116" y="174"/>
                      <a:pt x="114" y="173"/>
                      <a:pt x="113" y="171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6" y="162"/>
                      <a:pt x="104" y="160"/>
                      <a:pt x="103" y="158"/>
                    </a:cubicBezTo>
                    <a:cubicBezTo>
                      <a:pt x="87" y="124"/>
                      <a:pt x="87" y="124"/>
                      <a:pt x="8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2"/>
                      <a:pt x="64" y="136"/>
                      <a:pt x="60" y="136"/>
                    </a:cubicBezTo>
                    <a:cubicBezTo>
                      <a:pt x="57" y="136"/>
                      <a:pt x="54" y="132"/>
                      <a:pt x="54" y="129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34" y="124"/>
                      <a:pt x="34" y="124"/>
                      <a:pt x="34" y="124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6" y="160"/>
                      <a:pt x="15" y="162"/>
                      <a:pt x="13" y="162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8" y="171"/>
                      <a:pt x="8" y="171"/>
                      <a:pt x="8" y="171"/>
                    </a:cubicBezTo>
                    <a:cubicBezTo>
                      <a:pt x="7" y="173"/>
                      <a:pt x="5" y="174"/>
                      <a:pt x="3" y="173"/>
                    </a:cubicBezTo>
                    <a:cubicBezTo>
                      <a:pt x="1" y="172"/>
                      <a:pt x="0" y="170"/>
                      <a:pt x="1" y="168"/>
                    </a:cubicBezTo>
                    <a:cubicBezTo>
                      <a:pt x="4" y="162"/>
                      <a:pt x="4" y="162"/>
                      <a:pt x="4" y="162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7"/>
                      <a:pt x="4" y="155"/>
                      <a:pt x="5" y="153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8" y="124"/>
                      <a:pt x="8" y="124"/>
                      <a:pt x="8" y="124"/>
                    </a:cubicBezTo>
                    <a:close/>
                    <a:moveTo>
                      <a:pt x="54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07"/>
                      <a:pt x="57" y="103"/>
                      <a:pt x="60" y="103"/>
                    </a:cubicBezTo>
                    <a:cubicBezTo>
                      <a:pt x="64" y="103"/>
                      <a:pt x="67" y="107"/>
                      <a:pt x="67" y="110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3" y="83"/>
                      <a:pt x="58" y="83"/>
                      <a:pt x="54" y="82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54" y="115"/>
                      <a:pt x="54" y="115"/>
                      <a:pt x="54" y="115"/>
                    </a:cubicBezTo>
                    <a:close/>
                    <a:moveTo>
                      <a:pt x="73" y="39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66" y="32"/>
                      <a:pt x="55" y="32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5" y="42"/>
                      <a:pt x="43" y="47"/>
                      <a:pt x="43" y="51"/>
                    </a:cubicBezTo>
                    <a:cubicBezTo>
                      <a:pt x="43" y="56"/>
                      <a:pt x="45" y="61"/>
                      <a:pt x="48" y="64"/>
                    </a:cubicBezTo>
                    <a:cubicBezTo>
                      <a:pt x="53" y="69"/>
                      <a:pt x="61" y="71"/>
                      <a:pt x="67" y="6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9" y="67"/>
                      <a:pt x="71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8" y="56"/>
                      <a:pt x="78" y="51"/>
                    </a:cubicBezTo>
                    <a:cubicBezTo>
                      <a:pt x="78" y="47"/>
                      <a:pt x="76" y="42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143" y="1995487"/>
            <a:ext cx="5271135" cy="2162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595630" y="803275"/>
            <a:ext cx="1734820" cy="542290"/>
            <a:chOff x="938" y="1265"/>
            <a:chExt cx="2732" cy="854"/>
          </a:xfrm>
        </p:grpSpPr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938" y="1265"/>
              <a:ext cx="860" cy="8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0" y="1281"/>
              <a:ext cx="180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7E92"/>
                  </a:solidFill>
                  <a:latin typeface="Impact" panose="020B0806030902050204" pitchFamily="34" charset="0"/>
                  <a:cs typeface="Impact" panose="020B0806030902050204" pitchFamily="34" charset="0"/>
                </a:rPr>
                <a:t>RNN</a:t>
              </a:r>
              <a:endParaRPr lang="en-US" altLang="zh-CN" sz="2800" b="1">
                <a:solidFill>
                  <a:srgbClr val="7E7E92"/>
                </a:solidFill>
                <a:latin typeface="Impact" panose="020B0806030902050204" pitchFamily="34" charset="0"/>
                <a:cs typeface="Impact" panose="020B0806030902050204" pitchFamily="34" charset="0"/>
              </a:endParaRPr>
            </a:p>
          </p:txBody>
        </p:sp>
      </p:grpSp>
      <p:pic>
        <p:nvPicPr>
          <p:cNvPr id="7" name="图片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18" y="1994535"/>
            <a:ext cx="3310255" cy="22688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5652135" y="2066925"/>
            <a:ext cx="0" cy="20878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9155" y="144462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Basic concepts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015" y="77025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 Structure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ECB019B1-382A-4266-B25C-5B523AA43C14-1" descr="w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360" y="769938"/>
            <a:ext cx="1859280" cy="392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0">
            <a:off x="429260" y="3578225"/>
            <a:ext cx="3279140" cy="1057910"/>
            <a:chOff x="987" y="5636"/>
            <a:chExt cx="5164" cy="1666"/>
          </a:xfrm>
        </p:grpSpPr>
        <p:grpSp>
          <p:nvGrpSpPr>
            <p:cNvPr id="5" name="组合 4"/>
            <p:cNvGrpSpPr/>
            <p:nvPr/>
          </p:nvGrpSpPr>
          <p:grpSpPr>
            <a:xfrm>
              <a:off x="2038" y="5636"/>
              <a:ext cx="3062" cy="618"/>
              <a:chOff x="1363663" y="3454400"/>
              <a:chExt cx="1944687" cy="392113"/>
            </a:xfrm>
          </p:grpSpPr>
          <p:sp>
            <p:nvSpPr>
              <p:cNvPr id="17486" name="Text Box 78"/>
              <p:cNvSpPr txBox="1">
                <a:spLocks noChangeArrowheads="1"/>
              </p:cNvSpPr>
              <p:nvPr/>
            </p:nvSpPr>
            <p:spPr bwMode="auto">
              <a:xfrm>
                <a:off x="1515434" y="3454400"/>
                <a:ext cx="1617345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Singapore Data</a:t>
                </a:r>
                <a:endPara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7490" name="Line 82"/>
              <p:cNvSpPr>
                <a:spLocks noChangeShapeType="1"/>
              </p:cNvSpPr>
              <p:nvPr/>
            </p:nvSpPr>
            <p:spPr bwMode="auto">
              <a:xfrm>
                <a:off x="1363663" y="3846513"/>
                <a:ext cx="194468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67"/>
            <p:cNvSpPr>
              <a:spLocks noChangeArrowheads="1"/>
            </p:cNvSpPr>
            <p:nvPr/>
          </p:nvSpPr>
          <p:spPr bwMode="auto">
            <a:xfrm>
              <a:off x="987" y="6430"/>
              <a:ext cx="516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Test Loss of Best Model</a:t>
              </a:r>
              <a:r>
                <a: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: </a:t>
              </a:r>
              <a:endPara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0.031</a:t>
              </a:r>
              <a:endPara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4842510" y="3612515"/>
            <a:ext cx="3279140" cy="1057923"/>
            <a:chOff x="5143824" y="3454400"/>
            <a:chExt cx="3279128" cy="1058043"/>
          </a:xfrm>
        </p:grpSpPr>
        <p:sp>
          <p:nvSpPr>
            <p:cNvPr id="17488" name="Text Box 80"/>
            <p:cNvSpPr txBox="1">
              <a:spLocks noChangeArrowheads="1"/>
            </p:cNvSpPr>
            <p:nvPr/>
          </p:nvSpPr>
          <p:spPr bwMode="auto">
            <a:xfrm>
              <a:off x="6210940" y="3454400"/>
              <a:ext cx="11925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China Data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491" name="Line 83"/>
            <p:cNvSpPr>
              <a:spLocks noChangeShapeType="1"/>
            </p:cNvSpPr>
            <p:nvPr/>
          </p:nvSpPr>
          <p:spPr bwMode="auto">
            <a:xfrm>
              <a:off x="5827713" y="3846513"/>
              <a:ext cx="194468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5143824" y="3958660"/>
              <a:ext cx="3279128" cy="553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Test Loss of Best Model</a:t>
              </a:r>
              <a:r>
                <a: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: </a:t>
              </a:r>
              <a:endPara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0.0029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5630" y="74485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Result presentation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07607" y="2210753"/>
            <a:ext cx="1189037" cy="569912"/>
            <a:chOff x="3976688" y="2214563"/>
            <a:chExt cx="1189037" cy="569912"/>
          </a:xfrm>
        </p:grpSpPr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3976688" y="2498725"/>
              <a:ext cx="118903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Oval 76"/>
            <p:cNvSpPr>
              <a:spLocks noChangeArrowheads="1"/>
            </p:cNvSpPr>
            <p:nvPr/>
          </p:nvSpPr>
          <p:spPr bwMode="auto">
            <a:xfrm>
              <a:off x="4287838" y="2214563"/>
              <a:ext cx="566737" cy="5699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Text Box 77"/>
            <p:cNvSpPr txBox="1">
              <a:spLocks noChangeArrowheads="1"/>
            </p:cNvSpPr>
            <p:nvPr/>
          </p:nvSpPr>
          <p:spPr bwMode="auto">
            <a:xfrm>
              <a:off x="4359449" y="2322513"/>
              <a:ext cx="42351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VS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319530"/>
            <a:ext cx="3743325" cy="2056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20" y="1196340"/>
            <a:ext cx="4388485" cy="228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B019B1-382A-4266-B25C-5B523AA43C14-2" descr="w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270" y="1202055"/>
            <a:ext cx="1006475" cy="3607435"/>
          </a:xfrm>
          <a:prstGeom prst="rect">
            <a:avLst/>
          </a:prstGeom>
        </p:spPr>
      </p:pic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1350" y="783590"/>
            <a:ext cx="1689100" cy="551815"/>
            <a:chOff x="1010" y="1234"/>
            <a:chExt cx="2660" cy="869"/>
          </a:xfrm>
        </p:grpSpPr>
        <p:sp>
          <p:nvSpPr>
            <p:cNvPr id="16438" name="Oval 54"/>
            <p:cNvSpPr>
              <a:spLocks noChangeArrowheads="1"/>
            </p:cNvSpPr>
            <p:nvPr/>
          </p:nvSpPr>
          <p:spPr bwMode="auto">
            <a:xfrm>
              <a:off x="1010" y="1234"/>
              <a:ext cx="860" cy="8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0" y="1281"/>
              <a:ext cx="180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7E92"/>
                  </a:solidFill>
                  <a:latin typeface="Impact" panose="020B0806030902050204" pitchFamily="34" charset="0"/>
                  <a:cs typeface="Impact" panose="020B0806030902050204" pitchFamily="34" charset="0"/>
                </a:rPr>
                <a:t>CNN</a:t>
              </a:r>
              <a:endParaRPr lang="en-US" altLang="zh-CN" sz="2800" b="1">
                <a:solidFill>
                  <a:srgbClr val="7E7E92"/>
                </a:solidFill>
                <a:latin typeface="Impact" panose="020B0806030902050204" pitchFamily="34" charset="0"/>
                <a:cs typeface="Impact" panose="020B0806030902050204" pitchFamily="34" charset="0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43755" y="1786890"/>
            <a:ext cx="11430" cy="26396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9155" y="133540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Basic concepts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922462"/>
            <a:ext cx="3992880" cy="2598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04385" y="1346200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 Structure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015" y="77025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Result presentation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11505" y="1210945"/>
            <a:ext cx="4474845" cy="3628390"/>
            <a:chOff x="622" y="2007"/>
            <a:chExt cx="7047" cy="5714"/>
          </a:xfrm>
        </p:grpSpPr>
        <p:pic>
          <p:nvPicPr>
            <p:cNvPr id="12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2" y="3809"/>
              <a:ext cx="7047" cy="39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 rot="0">
              <a:off x="1303" y="2007"/>
              <a:ext cx="5205" cy="1588"/>
              <a:chOff x="747" y="2007"/>
              <a:chExt cx="5205" cy="1588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1189" y="2007"/>
                <a:ext cx="4763" cy="1588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747" y="2007"/>
                <a:ext cx="5164" cy="1478"/>
                <a:chOff x="998" y="5636"/>
                <a:chExt cx="5164" cy="1478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038" y="5636"/>
                  <a:ext cx="3062" cy="618"/>
                  <a:chOff x="1363663" y="3454400"/>
                  <a:chExt cx="1944687" cy="392113"/>
                </a:xfrm>
              </p:grpSpPr>
              <p:sp>
                <p:nvSpPr>
                  <p:cNvPr id="1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363663" y="3846513"/>
                    <a:ext cx="194468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5434" y="3454400"/>
                    <a:ext cx="1617345" cy="3683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p>
                    <a:pPr algn="ctr">
                      <a:buFont typeface="Arial" panose="020B0604020202020204" pitchFamily="34" charset="0"/>
                      <a:buNone/>
                    </a:pPr>
                    <a:r>
                      <a:rPr lang="en-US" altLang="zh-CN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Singapore Data</a:t>
                    </a:r>
                    <a:endParaRPr lang="en-US" altLang="zh-CN" dirty="0">
                      <a:solidFill>
                        <a:schemeClr val="accent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sp>
              <p:nvSpPr>
                <p:cNvPr id="20" name="Rectangle 167"/>
                <p:cNvSpPr>
                  <a:spLocks noChangeArrowheads="1"/>
                </p:cNvSpPr>
                <p:nvPr/>
              </p:nvSpPr>
              <p:spPr bwMode="auto">
                <a:xfrm>
                  <a:off x="998" y="6242"/>
                  <a:ext cx="5164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p>
                  <a:pPr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zh-CN" altLang="en-US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Test Loss of Best Model</a:t>
                  </a:r>
                  <a:r>
                    <a:rPr lang="en-US" altLang="zh-CN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: </a:t>
                  </a:r>
                  <a:endPara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  <a:p>
                  <a:pPr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en-US" altLang="zh-CN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7.512*10</a:t>
                  </a:r>
                  <a:r>
                    <a:rPr lang="zh-CN" altLang="en-US" sz="1200" b="1" baseline="30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-</a:t>
                  </a:r>
                  <a:r>
                    <a:rPr lang="en-US" altLang="zh-CN" sz="1200" b="1" baseline="30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5</a:t>
                  </a:r>
                  <a:endParaRPr lang="en-US" altLang="zh-CN" sz="1200" b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</p:grpSp>
      </p:grpSp>
      <p:grpSp>
        <p:nvGrpSpPr>
          <p:cNvPr id="37" name="组合 36"/>
          <p:cNvGrpSpPr/>
          <p:nvPr/>
        </p:nvGrpSpPr>
        <p:grpSpPr>
          <a:xfrm>
            <a:off x="4500245" y="1275080"/>
            <a:ext cx="4126865" cy="3627755"/>
            <a:chOff x="7087" y="2008"/>
            <a:chExt cx="6499" cy="5713"/>
          </a:xfrm>
        </p:grpSpPr>
        <p:pic>
          <p:nvPicPr>
            <p:cNvPr id="31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821"/>
              <a:ext cx="6046" cy="3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组合 31"/>
            <p:cNvGrpSpPr/>
            <p:nvPr/>
          </p:nvGrpSpPr>
          <p:grpSpPr>
            <a:xfrm rot="0">
              <a:off x="7087" y="2008"/>
              <a:ext cx="6426" cy="1588"/>
              <a:chOff x="6527" y="2007"/>
              <a:chExt cx="6426" cy="1588"/>
            </a:xfrm>
          </p:grpSpPr>
          <p:sp>
            <p:nvSpPr>
              <p:cNvPr id="33" name="燕尾形 32"/>
              <p:cNvSpPr/>
              <p:nvPr/>
            </p:nvSpPr>
            <p:spPr>
              <a:xfrm>
                <a:off x="6527" y="2007"/>
                <a:ext cx="6426" cy="1588"/>
              </a:xfrm>
              <a:prstGeom prst="chevr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Text Box 78"/>
              <p:cNvSpPr txBox="1">
                <a:spLocks noChangeArrowheads="1"/>
              </p:cNvSpPr>
              <p:nvPr/>
            </p:nvSpPr>
            <p:spPr bwMode="auto">
              <a:xfrm>
                <a:off x="7200" y="2461"/>
                <a:ext cx="5288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Prediction from 2021 to 2050:</a:t>
                </a:r>
                <a:endPara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7540" y="3028"/>
                <a:ext cx="464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Model Optimization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015" y="77025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Result presentation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4970" y="1274445"/>
            <a:ext cx="4474210" cy="3644900"/>
            <a:chOff x="622" y="2007"/>
            <a:chExt cx="7046" cy="5740"/>
          </a:xfrm>
        </p:grpSpPr>
        <p:pic>
          <p:nvPicPr>
            <p:cNvPr id="2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2" y="3809"/>
              <a:ext cx="7046" cy="39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" name="组合 21"/>
            <p:cNvGrpSpPr/>
            <p:nvPr/>
          </p:nvGrpSpPr>
          <p:grpSpPr>
            <a:xfrm rot="0">
              <a:off x="1303" y="2007"/>
              <a:ext cx="5205" cy="1588"/>
              <a:chOff x="747" y="2007"/>
              <a:chExt cx="5205" cy="1588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1189" y="2007"/>
                <a:ext cx="4763" cy="1588"/>
              </a:xfrm>
              <a:prstGeom prst="homePlat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747" y="2007"/>
                <a:ext cx="5164" cy="1478"/>
                <a:chOff x="998" y="5636"/>
                <a:chExt cx="5164" cy="1478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038" y="5636"/>
                  <a:ext cx="3062" cy="618"/>
                  <a:chOff x="1363663" y="3454400"/>
                  <a:chExt cx="1944687" cy="392113"/>
                </a:xfrm>
              </p:grpSpPr>
              <p:sp>
                <p:nvSpPr>
                  <p:cNvPr id="1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363663" y="3846513"/>
                    <a:ext cx="194468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8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7743" y="3454400"/>
                    <a:ext cx="1192724" cy="3680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p>
                    <a:pPr algn="ctr">
                      <a:buFont typeface="Arial" panose="020B0604020202020204" pitchFamily="34" charset="0"/>
                      <a:buNone/>
                    </a:pPr>
                    <a:r>
                      <a:rPr lang="en-US" altLang="zh-CN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China Data</a:t>
                    </a:r>
                    <a:endParaRPr lang="en-US" altLang="zh-CN" dirty="0">
                      <a:solidFill>
                        <a:schemeClr val="accent1"/>
                      </a:solidFill>
                      <a:latin typeface="Impact" panose="020B0806030902050204" pitchFamily="34" charset="0"/>
                    </a:endParaRPr>
                  </a:p>
                </p:txBody>
              </p:sp>
            </p:grpSp>
            <p:sp>
              <p:nvSpPr>
                <p:cNvPr id="20" name="Rectangle 167"/>
                <p:cNvSpPr>
                  <a:spLocks noChangeArrowheads="1"/>
                </p:cNvSpPr>
                <p:nvPr/>
              </p:nvSpPr>
              <p:spPr bwMode="auto">
                <a:xfrm>
                  <a:off x="998" y="6242"/>
                  <a:ext cx="5164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p>
                  <a:pPr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zh-CN" altLang="en-US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Test Loss of Best Model</a:t>
                  </a:r>
                  <a:r>
                    <a:rPr lang="en-US" altLang="zh-CN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: </a:t>
                  </a:r>
                  <a:endPara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  <a:p>
                  <a:pPr algn="ctr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zh-CN" altLang="en-US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9.486</a:t>
                  </a:r>
                  <a:r>
                    <a:rPr lang="en-US" altLang="zh-CN" sz="12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*10</a:t>
                  </a:r>
                  <a:r>
                    <a:rPr lang="zh-CN" altLang="en-US" sz="1200" b="1" baseline="30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-6</a:t>
                  </a:r>
                  <a:endParaRPr lang="zh-CN" altLang="en-US" sz="1200" b="1" baseline="30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</p:grpSp>
      </p:grpSp>
      <p:grpSp>
        <p:nvGrpSpPr>
          <p:cNvPr id="16" name="组合 15"/>
          <p:cNvGrpSpPr/>
          <p:nvPr/>
        </p:nvGrpSpPr>
        <p:grpSpPr>
          <a:xfrm>
            <a:off x="4500245" y="1274445"/>
            <a:ext cx="4126865" cy="3644265"/>
            <a:chOff x="7087" y="2007"/>
            <a:chExt cx="6499" cy="5739"/>
          </a:xfrm>
        </p:grpSpPr>
        <p:pic>
          <p:nvPicPr>
            <p:cNvPr id="5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822"/>
              <a:ext cx="6046" cy="3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组合 5"/>
            <p:cNvGrpSpPr/>
            <p:nvPr/>
          </p:nvGrpSpPr>
          <p:grpSpPr>
            <a:xfrm rot="0">
              <a:off x="7087" y="2007"/>
              <a:ext cx="6426" cy="1588"/>
              <a:chOff x="6527" y="2007"/>
              <a:chExt cx="6426" cy="1588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6527" y="2007"/>
                <a:ext cx="6426" cy="1588"/>
              </a:xfrm>
              <a:prstGeom prst="chevr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Text Box 78"/>
              <p:cNvSpPr txBox="1">
                <a:spLocks noChangeArrowheads="1"/>
              </p:cNvSpPr>
              <p:nvPr/>
            </p:nvSpPr>
            <p:spPr bwMode="auto">
              <a:xfrm>
                <a:off x="7200" y="2461"/>
                <a:ext cx="5288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Prediction from 2021 to 2050:</a:t>
                </a:r>
                <a:endParaRPr lang="en-US" altLang="zh-CN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7540" y="3028"/>
                <a:ext cx="4649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rot="0">
            <a:off x="4791710" y="1419225"/>
            <a:ext cx="3159760" cy="716915"/>
            <a:chOff x="8787" y="1891"/>
            <a:chExt cx="4976" cy="1129"/>
          </a:xfrm>
        </p:grpSpPr>
        <p:grpSp>
          <p:nvGrpSpPr>
            <p:cNvPr id="5" name="组合 4"/>
            <p:cNvGrpSpPr/>
            <p:nvPr/>
          </p:nvGrpSpPr>
          <p:grpSpPr>
            <a:xfrm>
              <a:off x="8787" y="1891"/>
              <a:ext cx="1129" cy="1129"/>
              <a:chOff x="4213675" y="2714972"/>
              <a:chExt cx="716648" cy="716648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4213675" y="2714972"/>
                <a:ext cx="716648" cy="716648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Freeform 12"/>
              <p:cNvSpPr>
                <a:spLocks noEditPoints="1"/>
              </p:cNvSpPr>
              <p:nvPr/>
            </p:nvSpPr>
            <p:spPr bwMode="auto">
              <a:xfrm>
                <a:off x="4464895" y="2920173"/>
                <a:ext cx="214210" cy="307834"/>
              </a:xfrm>
              <a:custGeom>
                <a:avLst/>
                <a:gdLst>
                  <a:gd name="T0" fmla="*/ 3 w 121"/>
                  <a:gd name="T1" fmla="*/ 119 h 174"/>
                  <a:gd name="T2" fmla="*/ 23 w 121"/>
                  <a:gd name="T3" fmla="*/ 115 h 174"/>
                  <a:gd name="T4" fmla="*/ 38 w 121"/>
                  <a:gd name="T5" fmla="*/ 74 h 174"/>
                  <a:gd name="T6" fmla="*/ 38 w 121"/>
                  <a:gd name="T7" fmla="*/ 74 h 174"/>
                  <a:gd name="T8" fmla="*/ 38 w 121"/>
                  <a:gd name="T9" fmla="*/ 29 h 174"/>
                  <a:gd name="T10" fmla="*/ 54 w 121"/>
                  <a:gd name="T11" fmla="*/ 21 h 174"/>
                  <a:gd name="T12" fmla="*/ 60 w 121"/>
                  <a:gd name="T13" fmla="*/ 0 h 174"/>
                  <a:gd name="T14" fmla="*/ 67 w 121"/>
                  <a:gd name="T15" fmla="*/ 21 h 174"/>
                  <a:gd name="T16" fmla="*/ 92 w 121"/>
                  <a:gd name="T17" fmla="*/ 51 h 174"/>
                  <a:gd name="T18" fmla="*/ 82 w 121"/>
                  <a:gd name="T19" fmla="*/ 74 h 174"/>
                  <a:gd name="T20" fmla="*/ 98 w 121"/>
                  <a:gd name="T21" fmla="*/ 115 h 174"/>
                  <a:gd name="T22" fmla="*/ 117 w 121"/>
                  <a:gd name="T23" fmla="*/ 119 h 174"/>
                  <a:gd name="T24" fmla="*/ 102 w 121"/>
                  <a:gd name="T25" fmla="*/ 124 h 174"/>
                  <a:gd name="T26" fmla="*/ 116 w 121"/>
                  <a:gd name="T27" fmla="*/ 159 h 174"/>
                  <a:gd name="T28" fmla="*/ 120 w 121"/>
                  <a:gd name="T29" fmla="*/ 168 h 174"/>
                  <a:gd name="T30" fmla="*/ 113 w 121"/>
                  <a:gd name="T31" fmla="*/ 171 h 174"/>
                  <a:gd name="T32" fmla="*/ 108 w 121"/>
                  <a:gd name="T33" fmla="*/ 162 h 174"/>
                  <a:gd name="T34" fmla="*/ 87 w 121"/>
                  <a:gd name="T35" fmla="*/ 124 h 174"/>
                  <a:gd name="T36" fmla="*/ 67 w 121"/>
                  <a:gd name="T37" fmla="*/ 129 h 174"/>
                  <a:gd name="T38" fmla="*/ 54 w 121"/>
                  <a:gd name="T39" fmla="*/ 129 h 174"/>
                  <a:gd name="T40" fmla="*/ 34 w 121"/>
                  <a:gd name="T41" fmla="*/ 124 h 174"/>
                  <a:gd name="T42" fmla="*/ 13 w 121"/>
                  <a:gd name="T43" fmla="*/ 162 h 174"/>
                  <a:gd name="T44" fmla="*/ 8 w 121"/>
                  <a:gd name="T45" fmla="*/ 171 h 174"/>
                  <a:gd name="T46" fmla="*/ 1 w 121"/>
                  <a:gd name="T47" fmla="*/ 168 h 174"/>
                  <a:gd name="T48" fmla="*/ 5 w 121"/>
                  <a:gd name="T49" fmla="*/ 159 h 174"/>
                  <a:gd name="T50" fmla="*/ 19 w 121"/>
                  <a:gd name="T51" fmla="*/ 124 h 174"/>
                  <a:gd name="T52" fmla="*/ 54 w 121"/>
                  <a:gd name="T53" fmla="*/ 115 h 174"/>
                  <a:gd name="T54" fmla="*/ 54 w 121"/>
                  <a:gd name="T55" fmla="*/ 110 h 174"/>
                  <a:gd name="T56" fmla="*/ 67 w 121"/>
                  <a:gd name="T57" fmla="*/ 110 h 174"/>
                  <a:gd name="T58" fmla="*/ 83 w 121"/>
                  <a:gd name="T59" fmla="*/ 115 h 174"/>
                  <a:gd name="T60" fmla="*/ 54 w 121"/>
                  <a:gd name="T61" fmla="*/ 82 h 174"/>
                  <a:gd name="T62" fmla="*/ 54 w 121"/>
                  <a:gd name="T63" fmla="*/ 115 h 174"/>
                  <a:gd name="T64" fmla="*/ 73 w 121"/>
                  <a:gd name="T65" fmla="*/ 39 h 174"/>
                  <a:gd name="T66" fmla="*/ 48 w 121"/>
                  <a:gd name="T67" fmla="*/ 39 h 174"/>
                  <a:gd name="T68" fmla="*/ 48 w 121"/>
                  <a:gd name="T69" fmla="*/ 64 h 174"/>
                  <a:gd name="T70" fmla="*/ 68 w 121"/>
                  <a:gd name="T71" fmla="*/ 68 h 174"/>
                  <a:gd name="T72" fmla="*/ 73 w 121"/>
                  <a:gd name="T73" fmla="*/ 64 h 174"/>
                  <a:gd name="T74" fmla="*/ 73 w 121"/>
                  <a:gd name="T75" fmla="*/ 3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74">
                    <a:moveTo>
                      <a:pt x="8" y="124"/>
                    </a:moveTo>
                    <a:cubicBezTo>
                      <a:pt x="5" y="124"/>
                      <a:pt x="3" y="122"/>
                      <a:pt x="3" y="119"/>
                    </a:cubicBezTo>
                    <a:cubicBezTo>
                      <a:pt x="3" y="117"/>
                      <a:pt x="5" y="115"/>
                      <a:pt x="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1" y="76"/>
                      <a:pt x="40" y="75"/>
                      <a:pt x="38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3" y="68"/>
                      <a:pt x="29" y="60"/>
                      <a:pt x="29" y="51"/>
                    </a:cubicBezTo>
                    <a:cubicBezTo>
                      <a:pt x="29" y="43"/>
                      <a:pt x="33" y="35"/>
                      <a:pt x="38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43" y="25"/>
                      <a:pt x="48" y="22"/>
                      <a:pt x="54" y="21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7" y="0"/>
                      <a:pt x="60" y="0"/>
                    </a:cubicBezTo>
                    <a:cubicBezTo>
                      <a:pt x="64" y="0"/>
                      <a:pt x="67" y="3"/>
                      <a:pt x="67" y="7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73" y="22"/>
                      <a:pt x="78" y="25"/>
                      <a:pt x="82" y="29"/>
                    </a:cubicBezTo>
                    <a:cubicBezTo>
                      <a:pt x="88" y="35"/>
                      <a:pt x="92" y="43"/>
                      <a:pt x="92" y="51"/>
                    </a:cubicBezTo>
                    <a:cubicBezTo>
                      <a:pt x="92" y="60"/>
                      <a:pt x="88" y="68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1" y="75"/>
                      <a:pt x="80" y="76"/>
                      <a:pt x="79" y="77"/>
                    </a:cubicBezTo>
                    <a:cubicBezTo>
                      <a:pt x="98" y="115"/>
                      <a:pt x="98" y="115"/>
                      <a:pt x="98" y="115"/>
                    </a:cubicBezTo>
                    <a:cubicBezTo>
                      <a:pt x="113" y="115"/>
                      <a:pt x="113" y="115"/>
                      <a:pt x="113" y="115"/>
                    </a:cubicBezTo>
                    <a:cubicBezTo>
                      <a:pt x="116" y="115"/>
                      <a:pt x="117" y="117"/>
                      <a:pt x="117" y="119"/>
                    </a:cubicBezTo>
                    <a:cubicBezTo>
                      <a:pt x="117" y="122"/>
                      <a:pt x="116" y="124"/>
                      <a:pt x="113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7" y="155"/>
                      <a:pt x="117" y="157"/>
                      <a:pt x="116" y="159"/>
                    </a:cubicBezTo>
                    <a:cubicBezTo>
                      <a:pt x="117" y="162"/>
                      <a:pt x="117" y="162"/>
                      <a:pt x="117" y="162"/>
                    </a:cubicBezTo>
                    <a:cubicBezTo>
                      <a:pt x="120" y="168"/>
                      <a:pt x="120" y="168"/>
                      <a:pt x="120" y="168"/>
                    </a:cubicBezTo>
                    <a:cubicBezTo>
                      <a:pt x="121" y="170"/>
                      <a:pt x="120" y="172"/>
                      <a:pt x="118" y="173"/>
                    </a:cubicBezTo>
                    <a:cubicBezTo>
                      <a:pt x="116" y="174"/>
                      <a:pt x="114" y="173"/>
                      <a:pt x="113" y="171"/>
                    </a:cubicBezTo>
                    <a:cubicBezTo>
                      <a:pt x="110" y="165"/>
                      <a:pt x="110" y="165"/>
                      <a:pt x="110" y="16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6" y="162"/>
                      <a:pt x="104" y="160"/>
                      <a:pt x="103" y="158"/>
                    </a:cubicBezTo>
                    <a:cubicBezTo>
                      <a:pt x="87" y="124"/>
                      <a:pt x="87" y="124"/>
                      <a:pt x="8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2"/>
                      <a:pt x="64" y="136"/>
                      <a:pt x="60" y="136"/>
                    </a:cubicBezTo>
                    <a:cubicBezTo>
                      <a:pt x="57" y="136"/>
                      <a:pt x="54" y="132"/>
                      <a:pt x="54" y="129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34" y="124"/>
                      <a:pt x="34" y="124"/>
                      <a:pt x="34" y="124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6" y="160"/>
                      <a:pt x="15" y="162"/>
                      <a:pt x="13" y="162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8" y="171"/>
                      <a:pt x="8" y="171"/>
                      <a:pt x="8" y="171"/>
                    </a:cubicBezTo>
                    <a:cubicBezTo>
                      <a:pt x="7" y="173"/>
                      <a:pt x="5" y="174"/>
                      <a:pt x="3" y="173"/>
                    </a:cubicBezTo>
                    <a:cubicBezTo>
                      <a:pt x="1" y="172"/>
                      <a:pt x="0" y="170"/>
                      <a:pt x="1" y="168"/>
                    </a:cubicBezTo>
                    <a:cubicBezTo>
                      <a:pt x="4" y="162"/>
                      <a:pt x="4" y="162"/>
                      <a:pt x="4" y="162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7"/>
                      <a:pt x="4" y="155"/>
                      <a:pt x="5" y="153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8" y="124"/>
                      <a:pt x="8" y="124"/>
                      <a:pt x="8" y="124"/>
                    </a:cubicBezTo>
                    <a:close/>
                    <a:moveTo>
                      <a:pt x="54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07"/>
                      <a:pt x="57" y="103"/>
                      <a:pt x="60" y="103"/>
                    </a:cubicBezTo>
                    <a:cubicBezTo>
                      <a:pt x="64" y="103"/>
                      <a:pt x="67" y="107"/>
                      <a:pt x="67" y="110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83" y="115"/>
                      <a:pt x="83" y="115"/>
                      <a:pt x="83" y="11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3" y="83"/>
                      <a:pt x="58" y="83"/>
                      <a:pt x="54" y="82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54" y="115"/>
                      <a:pt x="54" y="115"/>
                      <a:pt x="54" y="115"/>
                    </a:cubicBezTo>
                    <a:close/>
                    <a:moveTo>
                      <a:pt x="73" y="39"/>
                    </a:moveTo>
                    <a:cubicBezTo>
                      <a:pt x="73" y="39"/>
                      <a:pt x="73" y="39"/>
                      <a:pt x="73" y="39"/>
                    </a:cubicBezTo>
                    <a:cubicBezTo>
                      <a:pt x="66" y="32"/>
                      <a:pt x="55" y="32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5" y="42"/>
                      <a:pt x="43" y="47"/>
                      <a:pt x="43" y="51"/>
                    </a:cubicBezTo>
                    <a:cubicBezTo>
                      <a:pt x="43" y="56"/>
                      <a:pt x="45" y="61"/>
                      <a:pt x="48" y="64"/>
                    </a:cubicBezTo>
                    <a:cubicBezTo>
                      <a:pt x="53" y="69"/>
                      <a:pt x="61" y="71"/>
                      <a:pt x="67" y="6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69" y="67"/>
                      <a:pt x="71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8" y="56"/>
                      <a:pt x="78" y="51"/>
                    </a:cubicBezTo>
                    <a:cubicBezTo>
                      <a:pt x="78" y="47"/>
                      <a:pt x="76" y="42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10034" y="2142"/>
              <a:ext cx="3729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Model Optimization</a:t>
              </a:r>
              <a:endPara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1192530" y="3074670"/>
            <a:ext cx="2864485" cy="716915"/>
            <a:chOff x="4818" y="1892"/>
            <a:chExt cx="4511" cy="1129"/>
          </a:xfrm>
        </p:grpSpPr>
        <p:grpSp>
          <p:nvGrpSpPr>
            <p:cNvPr id="4" name="组合 3"/>
            <p:cNvGrpSpPr/>
            <p:nvPr/>
          </p:nvGrpSpPr>
          <p:grpSpPr>
            <a:xfrm>
              <a:off x="4818" y="1892"/>
              <a:ext cx="1129" cy="1129"/>
              <a:chOff x="2585150" y="2714972"/>
              <a:chExt cx="716648" cy="716648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2585150" y="2714972"/>
                <a:ext cx="716648" cy="716648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Freeform 10"/>
              <p:cNvSpPr>
                <a:spLocks noEditPoints="1"/>
              </p:cNvSpPr>
              <p:nvPr/>
            </p:nvSpPr>
            <p:spPr bwMode="auto">
              <a:xfrm>
                <a:off x="2800042" y="2932664"/>
                <a:ext cx="286864" cy="287612"/>
              </a:xfrm>
              <a:custGeom>
                <a:avLst/>
                <a:gdLst>
                  <a:gd name="T0" fmla="*/ 47 w 162"/>
                  <a:gd name="T1" fmla="*/ 34 h 163"/>
                  <a:gd name="T2" fmla="*/ 34 w 162"/>
                  <a:gd name="T3" fmla="*/ 47 h 163"/>
                  <a:gd name="T4" fmla="*/ 32 w 162"/>
                  <a:gd name="T5" fmla="*/ 61 h 163"/>
                  <a:gd name="T6" fmla="*/ 41 w 162"/>
                  <a:gd name="T7" fmla="*/ 52 h 163"/>
                  <a:gd name="T8" fmla="*/ 52 w 162"/>
                  <a:gd name="T9" fmla="*/ 41 h 163"/>
                  <a:gd name="T10" fmla="*/ 60 w 162"/>
                  <a:gd name="T11" fmla="*/ 32 h 163"/>
                  <a:gd name="T12" fmla="*/ 160 w 162"/>
                  <a:gd name="T13" fmla="*/ 150 h 163"/>
                  <a:gd name="T14" fmla="*/ 130 w 162"/>
                  <a:gd name="T15" fmla="*/ 121 h 163"/>
                  <a:gd name="T16" fmla="*/ 147 w 162"/>
                  <a:gd name="T17" fmla="*/ 74 h 163"/>
                  <a:gd name="T18" fmla="*/ 142 w 162"/>
                  <a:gd name="T19" fmla="*/ 46 h 163"/>
                  <a:gd name="T20" fmla="*/ 126 w 162"/>
                  <a:gd name="T21" fmla="*/ 22 h 163"/>
                  <a:gd name="T22" fmla="*/ 74 w 162"/>
                  <a:gd name="T23" fmla="*/ 0 h 163"/>
                  <a:gd name="T24" fmla="*/ 6 w 162"/>
                  <a:gd name="T25" fmla="*/ 46 h 163"/>
                  <a:gd name="T26" fmla="*/ 5 w 162"/>
                  <a:gd name="T27" fmla="*/ 102 h 163"/>
                  <a:gd name="T28" fmla="*/ 21 w 162"/>
                  <a:gd name="T29" fmla="*/ 126 h 163"/>
                  <a:gd name="T30" fmla="*/ 45 w 162"/>
                  <a:gd name="T31" fmla="*/ 142 h 163"/>
                  <a:gd name="T32" fmla="*/ 45 w 162"/>
                  <a:gd name="T33" fmla="*/ 142 h 163"/>
                  <a:gd name="T34" fmla="*/ 102 w 162"/>
                  <a:gd name="T35" fmla="*/ 142 h 163"/>
                  <a:gd name="T36" fmla="*/ 150 w 162"/>
                  <a:gd name="T37" fmla="*/ 160 h 163"/>
                  <a:gd name="T38" fmla="*/ 160 w 162"/>
                  <a:gd name="T39" fmla="*/ 150 h 163"/>
                  <a:gd name="T40" fmla="*/ 116 w 162"/>
                  <a:gd name="T41" fmla="*/ 117 h 163"/>
                  <a:gd name="T42" fmla="*/ 97 w 162"/>
                  <a:gd name="T43" fmla="*/ 130 h 163"/>
                  <a:gd name="T44" fmla="*/ 51 w 162"/>
                  <a:gd name="T45" fmla="*/ 130 h 163"/>
                  <a:gd name="T46" fmla="*/ 31 w 162"/>
                  <a:gd name="T47" fmla="*/ 117 h 163"/>
                  <a:gd name="T48" fmla="*/ 31 w 162"/>
                  <a:gd name="T49" fmla="*/ 117 h 163"/>
                  <a:gd name="T50" fmla="*/ 18 w 162"/>
                  <a:gd name="T51" fmla="*/ 97 h 163"/>
                  <a:gd name="T52" fmla="*/ 18 w 162"/>
                  <a:gd name="T53" fmla="*/ 51 h 163"/>
                  <a:gd name="T54" fmla="*/ 74 w 162"/>
                  <a:gd name="T55" fmla="*/ 14 h 163"/>
                  <a:gd name="T56" fmla="*/ 116 w 162"/>
                  <a:gd name="T57" fmla="*/ 31 h 163"/>
                  <a:gd name="T58" fmla="*/ 129 w 162"/>
                  <a:gd name="T59" fmla="*/ 51 h 163"/>
                  <a:gd name="T60" fmla="*/ 134 w 162"/>
                  <a:gd name="T61" fmla="*/ 74 h 163"/>
                  <a:gd name="T62" fmla="*/ 116 w 162"/>
                  <a:gd name="T63" fmla="*/ 117 h 163"/>
                  <a:gd name="T64" fmla="*/ 117 w 162"/>
                  <a:gd name="T65" fmla="*/ 70 h 163"/>
                  <a:gd name="T66" fmla="*/ 110 w 162"/>
                  <a:gd name="T67" fmla="*/ 89 h 163"/>
                  <a:gd name="T68" fmla="*/ 102 w 162"/>
                  <a:gd name="T69" fmla="*/ 102 h 163"/>
                  <a:gd name="T70" fmla="*/ 74 w 162"/>
                  <a:gd name="T71" fmla="*/ 114 h 163"/>
                  <a:gd name="T72" fmla="*/ 74 w 162"/>
                  <a:gd name="T73" fmla="*/ 122 h 163"/>
                  <a:gd name="T74" fmla="*/ 107 w 162"/>
                  <a:gd name="T75" fmla="*/ 108 h 163"/>
                  <a:gd name="T76" fmla="*/ 118 w 162"/>
                  <a:gd name="T77" fmla="*/ 92 h 163"/>
                  <a:gd name="T78" fmla="*/ 117 w 162"/>
                  <a:gd name="T79" fmla="*/ 7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163">
                    <a:moveTo>
                      <a:pt x="55" y="30"/>
                    </a:moveTo>
                    <a:cubicBezTo>
                      <a:pt x="52" y="31"/>
                      <a:pt x="50" y="33"/>
                      <a:pt x="47" y="34"/>
                    </a:cubicBezTo>
                    <a:cubicBezTo>
                      <a:pt x="44" y="36"/>
                      <a:pt x="42" y="38"/>
                      <a:pt x="40" y="40"/>
                    </a:cubicBezTo>
                    <a:cubicBezTo>
                      <a:pt x="38" y="42"/>
                      <a:pt x="36" y="45"/>
                      <a:pt x="34" y="47"/>
                    </a:cubicBezTo>
                    <a:cubicBezTo>
                      <a:pt x="32" y="50"/>
                      <a:pt x="31" y="53"/>
                      <a:pt x="30" y="55"/>
                    </a:cubicBezTo>
                    <a:cubicBezTo>
                      <a:pt x="29" y="57"/>
                      <a:pt x="30" y="60"/>
                      <a:pt x="32" y="61"/>
                    </a:cubicBezTo>
                    <a:cubicBezTo>
                      <a:pt x="34" y="62"/>
                      <a:pt x="36" y="61"/>
                      <a:pt x="37" y="59"/>
                    </a:cubicBezTo>
                    <a:cubicBezTo>
                      <a:pt x="38" y="56"/>
                      <a:pt x="39" y="54"/>
                      <a:pt x="41" y="52"/>
                    </a:cubicBezTo>
                    <a:cubicBezTo>
                      <a:pt x="42" y="50"/>
                      <a:pt x="44" y="48"/>
                      <a:pt x="46" y="46"/>
                    </a:cubicBezTo>
                    <a:cubicBezTo>
                      <a:pt x="48" y="44"/>
                      <a:pt x="49" y="43"/>
                      <a:pt x="52" y="41"/>
                    </a:cubicBezTo>
                    <a:cubicBezTo>
                      <a:pt x="54" y="40"/>
                      <a:pt x="56" y="38"/>
                      <a:pt x="58" y="37"/>
                    </a:cubicBezTo>
                    <a:cubicBezTo>
                      <a:pt x="60" y="37"/>
                      <a:pt x="61" y="34"/>
                      <a:pt x="60" y="32"/>
                    </a:cubicBezTo>
                    <a:cubicBezTo>
                      <a:pt x="59" y="30"/>
                      <a:pt x="57" y="29"/>
                      <a:pt x="55" y="30"/>
                    </a:cubicBezTo>
                    <a:close/>
                    <a:moveTo>
                      <a:pt x="160" y="150"/>
                    </a:move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35" y="115"/>
                      <a:pt x="139" y="109"/>
                      <a:pt x="142" y="102"/>
                    </a:cubicBezTo>
                    <a:cubicBezTo>
                      <a:pt x="145" y="93"/>
                      <a:pt x="147" y="84"/>
                      <a:pt x="147" y="74"/>
                    </a:cubicBezTo>
                    <a:cubicBezTo>
                      <a:pt x="147" y="64"/>
                      <a:pt x="145" y="55"/>
                      <a:pt x="142" y="46"/>
                    </a:cubicBezTo>
                    <a:cubicBezTo>
                      <a:pt x="142" y="46"/>
                      <a:pt x="142" y="46"/>
                      <a:pt x="142" y="46"/>
                    </a:cubicBezTo>
                    <a:cubicBezTo>
                      <a:pt x="138" y="37"/>
                      <a:pt x="133" y="29"/>
                      <a:pt x="126" y="22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19" y="15"/>
                      <a:pt x="111" y="10"/>
                      <a:pt x="102" y="6"/>
                    </a:cubicBezTo>
                    <a:cubicBezTo>
                      <a:pt x="93" y="2"/>
                      <a:pt x="84" y="0"/>
                      <a:pt x="74" y="0"/>
                    </a:cubicBezTo>
                    <a:cubicBezTo>
                      <a:pt x="53" y="0"/>
                      <a:pt x="35" y="8"/>
                      <a:pt x="21" y="22"/>
                    </a:cubicBezTo>
                    <a:cubicBezTo>
                      <a:pt x="15" y="29"/>
                      <a:pt x="9" y="37"/>
                      <a:pt x="6" y="46"/>
                    </a:cubicBezTo>
                    <a:cubicBezTo>
                      <a:pt x="2" y="55"/>
                      <a:pt x="0" y="64"/>
                      <a:pt x="0" y="74"/>
                    </a:cubicBezTo>
                    <a:cubicBezTo>
                      <a:pt x="0" y="84"/>
                      <a:pt x="2" y="93"/>
                      <a:pt x="5" y="102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9" y="111"/>
                      <a:pt x="15" y="119"/>
                      <a:pt x="21" y="126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8" y="133"/>
                      <a:pt x="36" y="138"/>
                      <a:pt x="45" y="142"/>
                    </a:cubicBezTo>
                    <a:cubicBezTo>
                      <a:pt x="45" y="142"/>
                      <a:pt x="45" y="142"/>
                      <a:pt x="45" y="142"/>
                    </a:cubicBezTo>
                    <a:cubicBezTo>
                      <a:pt x="45" y="142"/>
                      <a:pt x="45" y="142"/>
                      <a:pt x="45" y="142"/>
                    </a:cubicBezTo>
                    <a:cubicBezTo>
                      <a:pt x="54" y="146"/>
                      <a:pt x="64" y="148"/>
                      <a:pt x="74" y="148"/>
                    </a:cubicBezTo>
                    <a:cubicBezTo>
                      <a:pt x="84" y="148"/>
                      <a:pt x="93" y="146"/>
                      <a:pt x="102" y="142"/>
                    </a:cubicBezTo>
                    <a:cubicBezTo>
                      <a:pt x="109" y="139"/>
                      <a:pt x="115" y="135"/>
                      <a:pt x="121" y="131"/>
                    </a:cubicBezTo>
                    <a:cubicBezTo>
                      <a:pt x="150" y="160"/>
                      <a:pt x="150" y="160"/>
                      <a:pt x="150" y="160"/>
                    </a:cubicBezTo>
                    <a:cubicBezTo>
                      <a:pt x="153" y="163"/>
                      <a:pt x="157" y="163"/>
                      <a:pt x="160" y="160"/>
                    </a:cubicBezTo>
                    <a:cubicBezTo>
                      <a:pt x="162" y="157"/>
                      <a:pt x="162" y="153"/>
                      <a:pt x="160" y="150"/>
                    </a:cubicBezTo>
                    <a:close/>
                    <a:moveTo>
                      <a:pt x="116" y="117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1" y="122"/>
                      <a:pt x="104" y="127"/>
                      <a:pt x="97" y="130"/>
                    </a:cubicBezTo>
                    <a:cubicBezTo>
                      <a:pt x="90" y="133"/>
                      <a:pt x="82" y="134"/>
                      <a:pt x="74" y="134"/>
                    </a:cubicBezTo>
                    <a:cubicBezTo>
                      <a:pt x="65" y="134"/>
                      <a:pt x="58" y="133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43" y="127"/>
                      <a:pt x="37" y="122"/>
                      <a:pt x="31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26" y="111"/>
                      <a:pt x="21" y="104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5" y="90"/>
                      <a:pt x="13" y="82"/>
                      <a:pt x="13" y="74"/>
                    </a:cubicBezTo>
                    <a:cubicBezTo>
                      <a:pt x="13" y="66"/>
                      <a:pt x="15" y="58"/>
                      <a:pt x="18" y="51"/>
                    </a:cubicBezTo>
                    <a:cubicBezTo>
                      <a:pt x="21" y="44"/>
                      <a:pt x="26" y="37"/>
                      <a:pt x="31" y="31"/>
                    </a:cubicBezTo>
                    <a:cubicBezTo>
                      <a:pt x="42" y="21"/>
                      <a:pt x="57" y="14"/>
                      <a:pt x="74" y="14"/>
                    </a:cubicBezTo>
                    <a:cubicBezTo>
                      <a:pt x="82" y="14"/>
                      <a:pt x="90" y="15"/>
                      <a:pt x="97" y="18"/>
                    </a:cubicBezTo>
                    <a:cubicBezTo>
                      <a:pt x="104" y="21"/>
                      <a:pt x="111" y="26"/>
                      <a:pt x="116" y="31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2" y="37"/>
                      <a:pt x="126" y="44"/>
                      <a:pt x="129" y="51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32" y="58"/>
                      <a:pt x="134" y="66"/>
                      <a:pt x="134" y="74"/>
                    </a:cubicBezTo>
                    <a:cubicBezTo>
                      <a:pt x="134" y="82"/>
                      <a:pt x="132" y="90"/>
                      <a:pt x="129" y="97"/>
                    </a:cubicBezTo>
                    <a:cubicBezTo>
                      <a:pt x="126" y="104"/>
                      <a:pt x="122" y="111"/>
                      <a:pt x="116" y="117"/>
                    </a:cubicBezTo>
                    <a:close/>
                    <a:moveTo>
                      <a:pt x="117" y="70"/>
                    </a:moveTo>
                    <a:cubicBezTo>
                      <a:pt x="117" y="70"/>
                      <a:pt x="117" y="70"/>
                      <a:pt x="117" y="70"/>
                    </a:cubicBezTo>
                    <a:cubicBezTo>
                      <a:pt x="115" y="70"/>
                      <a:pt x="113" y="72"/>
                      <a:pt x="113" y="74"/>
                    </a:cubicBezTo>
                    <a:cubicBezTo>
                      <a:pt x="113" y="79"/>
                      <a:pt x="112" y="84"/>
                      <a:pt x="110" y="89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8" y="94"/>
                      <a:pt x="105" y="98"/>
                      <a:pt x="102" y="102"/>
                    </a:cubicBezTo>
                    <a:cubicBezTo>
                      <a:pt x="98" y="106"/>
                      <a:pt x="94" y="109"/>
                      <a:pt x="89" y="111"/>
                    </a:cubicBezTo>
                    <a:cubicBezTo>
                      <a:pt x="84" y="113"/>
                      <a:pt x="79" y="114"/>
                      <a:pt x="74" y="114"/>
                    </a:cubicBezTo>
                    <a:cubicBezTo>
                      <a:pt x="71" y="114"/>
                      <a:pt x="70" y="115"/>
                      <a:pt x="70" y="118"/>
                    </a:cubicBezTo>
                    <a:cubicBezTo>
                      <a:pt x="70" y="120"/>
                      <a:pt x="71" y="122"/>
                      <a:pt x="74" y="122"/>
                    </a:cubicBezTo>
                    <a:cubicBezTo>
                      <a:pt x="80" y="122"/>
                      <a:pt x="86" y="120"/>
                      <a:pt x="92" y="118"/>
                    </a:cubicBezTo>
                    <a:cubicBezTo>
                      <a:pt x="98" y="116"/>
                      <a:pt x="103" y="112"/>
                      <a:pt x="107" y="108"/>
                    </a:cubicBezTo>
                    <a:cubicBezTo>
                      <a:pt x="112" y="103"/>
                      <a:pt x="115" y="98"/>
                      <a:pt x="118" y="92"/>
                    </a:cubicBezTo>
                    <a:cubicBezTo>
                      <a:pt x="118" y="92"/>
                      <a:pt x="118" y="92"/>
                      <a:pt x="118" y="92"/>
                    </a:cubicBezTo>
                    <a:cubicBezTo>
                      <a:pt x="120" y="86"/>
                      <a:pt x="121" y="80"/>
                      <a:pt x="121" y="74"/>
                    </a:cubicBezTo>
                    <a:cubicBezTo>
                      <a:pt x="121" y="72"/>
                      <a:pt x="120" y="70"/>
                      <a:pt x="117" y="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6032" y="2119"/>
              <a:ext cx="3297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Problem Solving</a:t>
              </a:r>
              <a:endPara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1192530" y="1418590"/>
            <a:ext cx="3009900" cy="716915"/>
            <a:chOff x="1303" y="1893"/>
            <a:chExt cx="4740" cy="1129"/>
          </a:xfrm>
        </p:grpSpPr>
        <p:grpSp>
          <p:nvGrpSpPr>
            <p:cNvPr id="3" name="组合 2"/>
            <p:cNvGrpSpPr/>
            <p:nvPr/>
          </p:nvGrpSpPr>
          <p:grpSpPr>
            <a:xfrm>
              <a:off x="1303" y="1893"/>
              <a:ext cx="1129" cy="1129"/>
              <a:chOff x="908288" y="2714972"/>
              <a:chExt cx="716648" cy="71664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08288" y="2714972"/>
                <a:ext cx="716648" cy="716648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Freeform 13"/>
              <p:cNvSpPr>
                <a:spLocks noEditPoints="1"/>
              </p:cNvSpPr>
              <p:nvPr/>
            </p:nvSpPr>
            <p:spPr bwMode="auto">
              <a:xfrm>
                <a:off x="1100223" y="2929161"/>
                <a:ext cx="349030" cy="289858"/>
              </a:xfrm>
              <a:custGeom>
                <a:avLst/>
                <a:gdLst>
                  <a:gd name="T0" fmla="*/ 111 w 197"/>
                  <a:gd name="T1" fmla="*/ 11 h 164"/>
                  <a:gd name="T2" fmla="*/ 0 w 197"/>
                  <a:gd name="T3" fmla="*/ 15 h 164"/>
                  <a:gd name="T4" fmla="*/ 105 w 197"/>
                  <a:gd name="T5" fmla="*/ 164 h 164"/>
                  <a:gd name="T6" fmla="*/ 136 w 197"/>
                  <a:gd name="T7" fmla="*/ 159 h 164"/>
                  <a:gd name="T8" fmla="*/ 196 w 197"/>
                  <a:gd name="T9" fmla="*/ 142 h 164"/>
                  <a:gd name="T10" fmla="*/ 52 w 197"/>
                  <a:gd name="T11" fmla="*/ 150 h 164"/>
                  <a:gd name="T12" fmla="*/ 52 w 197"/>
                  <a:gd name="T13" fmla="*/ 22 h 164"/>
                  <a:gd name="T14" fmla="*/ 99 w 197"/>
                  <a:gd name="T15" fmla="*/ 150 h 164"/>
                  <a:gd name="T16" fmla="*/ 99 w 197"/>
                  <a:gd name="T17" fmla="*/ 22 h 164"/>
                  <a:gd name="T18" fmla="*/ 147 w 197"/>
                  <a:gd name="T19" fmla="*/ 149 h 164"/>
                  <a:gd name="T20" fmla="*/ 181 w 197"/>
                  <a:gd name="T21" fmla="*/ 139 h 164"/>
                  <a:gd name="T22" fmla="*/ 23 w 197"/>
                  <a:gd name="T23" fmla="*/ 133 h 164"/>
                  <a:gd name="T24" fmla="*/ 42 w 197"/>
                  <a:gd name="T25" fmla="*/ 134 h 164"/>
                  <a:gd name="T26" fmla="*/ 43 w 197"/>
                  <a:gd name="T27" fmla="*/ 114 h 164"/>
                  <a:gd name="T28" fmla="*/ 23 w 197"/>
                  <a:gd name="T29" fmla="*/ 114 h 164"/>
                  <a:gd name="T30" fmla="*/ 29 w 197"/>
                  <a:gd name="T31" fmla="*/ 120 h 164"/>
                  <a:gd name="T32" fmla="*/ 37 w 197"/>
                  <a:gd name="T33" fmla="*/ 120 h 164"/>
                  <a:gd name="T34" fmla="*/ 37 w 197"/>
                  <a:gd name="T35" fmla="*/ 128 h 164"/>
                  <a:gd name="T36" fmla="*/ 29 w 197"/>
                  <a:gd name="T37" fmla="*/ 127 h 164"/>
                  <a:gd name="T38" fmla="*/ 32 w 197"/>
                  <a:gd name="T39" fmla="*/ 91 h 164"/>
                  <a:gd name="T40" fmla="*/ 36 w 197"/>
                  <a:gd name="T41" fmla="*/ 38 h 164"/>
                  <a:gd name="T42" fmla="*/ 28 w 197"/>
                  <a:gd name="T43" fmla="*/ 87 h 164"/>
                  <a:gd name="T44" fmla="*/ 134 w 197"/>
                  <a:gd name="T45" fmla="*/ 31 h 164"/>
                  <a:gd name="T46" fmla="*/ 149 w 197"/>
                  <a:gd name="T47" fmla="*/ 86 h 164"/>
                  <a:gd name="T48" fmla="*/ 134 w 197"/>
                  <a:gd name="T49" fmla="*/ 31 h 164"/>
                  <a:gd name="T50" fmla="*/ 69 w 197"/>
                  <a:gd name="T51" fmla="*/ 133 h 164"/>
                  <a:gd name="T52" fmla="*/ 88 w 197"/>
                  <a:gd name="T53" fmla="*/ 133 h 164"/>
                  <a:gd name="T54" fmla="*/ 79 w 197"/>
                  <a:gd name="T55" fmla="*/ 110 h 164"/>
                  <a:gd name="T56" fmla="*/ 65 w 197"/>
                  <a:gd name="T57" fmla="*/ 124 h 164"/>
                  <a:gd name="T58" fmla="*/ 75 w 197"/>
                  <a:gd name="T59" fmla="*/ 120 h 164"/>
                  <a:gd name="T60" fmla="*/ 82 w 197"/>
                  <a:gd name="T61" fmla="*/ 120 h 164"/>
                  <a:gd name="T62" fmla="*/ 82 w 197"/>
                  <a:gd name="T63" fmla="*/ 128 h 164"/>
                  <a:gd name="T64" fmla="*/ 74 w 197"/>
                  <a:gd name="T65" fmla="*/ 127 h 164"/>
                  <a:gd name="T66" fmla="*/ 81 w 197"/>
                  <a:gd name="T67" fmla="*/ 91 h 164"/>
                  <a:gd name="T68" fmla="*/ 85 w 197"/>
                  <a:gd name="T69" fmla="*/ 38 h 164"/>
                  <a:gd name="T70" fmla="*/ 77 w 197"/>
                  <a:gd name="T71" fmla="*/ 87 h 164"/>
                  <a:gd name="T72" fmla="*/ 148 w 197"/>
                  <a:gd name="T73" fmla="*/ 109 h 164"/>
                  <a:gd name="T74" fmla="*/ 148 w 197"/>
                  <a:gd name="T75" fmla="*/ 128 h 164"/>
                  <a:gd name="T76" fmla="*/ 167 w 197"/>
                  <a:gd name="T77" fmla="*/ 128 h 164"/>
                  <a:gd name="T78" fmla="*/ 168 w 197"/>
                  <a:gd name="T79" fmla="*/ 109 h 164"/>
                  <a:gd name="T80" fmla="*/ 158 w 197"/>
                  <a:gd name="T81" fmla="*/ 105 h 164"/>
                  <a:gd name="T82" fmla="*/ 154 w 197"/>
                  <a:gd name="T83" fmla="*/ 114 h 164"/>
                  <a:gd name="T84" fmla="*/ 163 w 197"/>
                  <a:gd name="T85" fmla="*/ 118 h 164"/>
                  <a:gd name="T86" fmla="*/ 154 w 197"/>
                  <a:gd name="T87" fmla="*/ 122 h 164"/>
                  <a:gd name="T88" fmla="*/ 154 w 197"/>
                  <a:gd name="T89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" h="164">
                    <a:moveTo>
                      <a:pt x="159" y="6"/>
                    </a:moveTo>
                    <a:cubicBezTo>
                      <a:pt x="158" y="2"/>
                      <a:pt x="155" y="0"/>
                      <a:pt x="151" y="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0"/>
                      <a:pt x="108" y="8"/>
                      <a:pt x="10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3" y="8"/>
                      <a:pt x="0" y="11"/>
                      <a:pt x="0" y="1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61"/>
                      <a:pt x="3" y="164"/>
                      <a:pt x="7" y="164"/>
                    </a:cubicBezTo>
                    <a:cubicBezTo>
                      <a:pt x="105" y="164"/>
                      <a:pt x="105" y="164"/>
                      <a:pt x="105" y="164"/>
                    </a:cubicBezTo>
                    <a:cubicBezTo>
                      <a:pt x="109" y="164"/>
                      <a:pt x="112" y="161"/>
                      <a:pt x="112" y="157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62"/>
                      <a:pt x="140" y="164"/>
                      <a:pt x="144" y="163"/>
                    </a:cubicBezTo>
                    <a:cubicBezTo>
                      <a:pt x="191" y="151"/>
                      <a:pt x="191" y="151"/>
                      <a:pt x="191" y="151"/>
                    </a:cubicBezTo>
                    <a:cubicBezTo>
                      <a:pt x="195" y="150"/>
                      <a:pt x="197" y="146"/>
                      <a:pt x="196" y="142"/>
                    </a:cubicBezTo>
                    <a:cubicBezTo>
                      <a:pt x="159" y="6"/>
                      <a:pt x="159" y="6"/>
                      <a:pt x="159" y="6"/>
                    </a:cubicBezTo>
                    <a:close/>
                    <a:moveTo>
                      <a:pt x="52" y="150"/>
                    </a:moveTo>
                    <a:cubicBezTo>
                      <a:pt x="52" y="150"/>
                      <a:pt x="52" y="150"/>
                      <a:pt x="52" y="150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150"/>
                      <a:pt x="52" y="150"/>
                      <a:pt x="52" y="150"/>
                    </a:cubicBezTo>
                    <a:close/>
                    <a:moveTo>
                      <a:pt x="99" y="150"/>
                    </a:moveTo>
                    <a:cubicBezTo>
                      <a:pt x="99" y="150"/>
                      <a:pt x="99" y="150"/>
                      <a:pt x="99" y="150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150"/>
                      <a:pt x="99" y="150"/>
                      <a:pt x="99" y="150"/>
                    </a:cubicBezTo>
                    <a:close/>
                    <a:moveTo>
                      <a:pt x="147" y="149"/>
                    </a:moveTo>
                    <a:cubicBezTo>
                      <a:pt x="147" y="149"/>
                      <a:pt x="147" y="149"/>
                      <a:pt x="147" y="149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81" y="139"/>
                      <a:pt x="181" y="139"/>
                      <a:pt x="181" y="139"/>
                    </a:cubicBezTo>
                    <a:cubicBezTo>
                      <a:pt x="147" y="149"/>
                      <a:pt x="147" y="149"/>
                      <a:pt x="147" y="149"/>
                    </a:cubicBezTo>
                    <a:close/>
                    <a:moveTo>
                      <a:pt x="23" y="133"/>
                    </a:moveTo>
                    <a:cubicBezTo>
                      <a:pt x="23" y="133"/>
                      <a:pt x="23" y="133"/>
                      <a:pt x="23" y="133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6" y="136"/>
                      <a:pt x="29" y="137"/>
                      <a:pt x="33" y="137"/>
                    </a:cubicBezTo>
                    <a:cubicBezTo>
                      <a:pt x="37" y="137"/>
                      <a:pt x="40" y="136"/>
                      <a:pt x="42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5" y="131"/>
                      <a:pt x="47" y="127"/>
                      <a:pt x="47" y="124"/>
                    </a:cubicBezTo>
                    <a:cubicBezTo>
                      <a:pt x="47" y="120"/>
                      <a:pt x="45" y="116"/>
                      <a:pt x="43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0" y="112"/>
                      <a:pt x="37" y="110"/>
                      <a:pt x="33" y="110"/>
                    </a:cubicBezTo>
                    <a:cubicBezTo>
                      <a:pt x="29" y="110"/>
                      <a:pt x="26" y="112"/>
                      <a:pt x="23" y="114"/>
                    </a:cubicBezTo>
                    <a:cubicBezTo>
                      <a:pt x="21" y="116"/>
                      <a:pt x="19" y="120"/>
                      <a:pt x="19" y="124"/>
                    </a:cubicBezTo>
                    <a:cubicBezTo>
                      <a:pt x="19" y="127"/>
                      <a:pt x="21" y="131"/>
                      <a:pt x="23" y="133"/>
                    </a:cubicBezTo>
                    <a:close/>
                    <a:moveTo>
                      <a:pt x="29" y="120"/>
                    </a:moveTo>
                    <a:cubicBezTo>
                      <a:pt x="29" y="120"/>
                      <a:pt x="29" y="120"/>
                      <a:pt x="29" y="120"/>
                    </a:cubicBezTo>
                    <a:cubicBezTo>
                      <a:pt x="30" y="119"/>
                      <a:pt x="31" y="118"/>
                      <a:pt x="33" y="118"/>
                    </a:cubicBezTo>
                    <a:cubicBezTo>
                      <a:pt x="34" y="118"/>
                      <a:pt x="36" y="119"/>
                      <a:pt x="37" y="120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38" y="121"/>
                      <a:pt x="38" y="122"/>
                      <a:pt x="38" y="124"/>
                    </a:cubicBezTo>
                    <a:cubicBezTo>
                      <a:pt x="38" y="125"/>
                      <a:pt x="38" y="127"/>
                      <a:pt x="37" y="128"/>
                    </a:cubicBezTo>
                    <a:cubicBezTo>
                      <a:pt x="36" y="129"/>
                      <a:pt x="34" y="129"/>
                      <a:pt x="33" y="129"/>
                    </a:cubicBezTo>
                    <a:cubicBezTo>
                      <a:pt x="31" y="129"/>
                      <a:pt x="30" y="129"/>
                      <a:pt x="29" y="12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8" y="126"/>
                      <a:pt x="27" y="125"/>
                      <a:pt x="27" y="124"/>
                    </a:cubicBezTo>
                    <a:cubicBezTo>
                      <a:pt x="27" y="122"/>
                      <a:pt x="28" y="121"/>
                      <a:pt x="29" y="120"/>
                    </a:cubicBezTo>
                    <a:close/>
                    <a:moveTo>
                      <a:pt x="32" y="91"/>
                    </a:move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91"/>
                      <a:pt x="36" y="89"/>
                      <a:pt x="36" y="87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35"/>
                      <a:pt x="34" y="34"/>
                      <a:pt x="32" y="34"/>
                    </a:cubicBezTo>
                    <a:cubicBezTo>
                      <a:pt x="29" y="34"/>
                      <a:pt x="28" y="35"/>
                      <a:pt x="28" y="38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9"/>
                      <a:pt x="29" y="91"/>
                      <a:pt x="32" y="91"/>
                    </a:cubicBezTo>
                    <a:close/>
                    <a:moveTo>
                      <a:pt x="134" y="31"/>
                    </a:moveTo>
                    <a:cubicBezTo>
                      <a:pt x="134" y="31"/>
                      <a:pt x="134" y="31"/>
                      <a:pt x="134" y="31"/>
                    </a:cubicBezTo>
                    <a:cubicBezTo>
                      <a:pt x="132" y="32"/>
                      <a:pt x="131" y="34"/>
                      <a:pt x="131" y="36"/>
                    </a:cubicBezTo>
                    <a:cubicBezTo>
                      <a:pt x="144" y="84"/>
                      <a:pt x="144" y="84"/>
                      <a:pt x="144" y="84"/>
                    </a:cubicBezTo>
                    <a:cubicBezTo>
                      <a:pt x="144" y="86"/>
                      <a:pt x="146" y="87"/>
                      <a:pt x="149" y="86"/>
                    </a:cubicBezTo>
                    <a:cubicBezTo>
                      <a:pt x="151" y="86"/>
                      <a:pt x="152" y="84"/>
                      <a:pt x="152" y="82"/>
                    </a:cubicBezTo>
                    <a:cubicBezTo>
                      <a:pt x="139" y="34"/>
                      <a:pt x="139" y="34"/>
                      <a:pt x="139" y="34"/>
                    </a:cubicBezTo>
                    <a:cubicBezTo>
                      <a:pt x="138" y="32"/>
                      <a:pt x="136" y="31"/>
                      <a:pt x="134" y="31"/>
                    </a:cubicBezTo>
                    <a:close/>
                    <a:moveTo>
                      <a:pt x="69" y="133"/>
                    </a:moveTo>
                    <a:cubicBezTo>
                      <a:pt x="69" y="133"/>
                      <a:pt x="69" y="133"/>
                      <a:pt x="69" y="133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71" y="136"/>
                      <a:pt x="75" y="137"/>
                      <a:pt x="79" y="137"/>
                    </a:cubicBezTo>
                    <a:cubicBezTo>
                      <a:pt x="82" y="137"/>
                      <a:pt x="86" y="136"/>
                      <a:pt x="88" y="134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91" y="131"/>
                      <a:pt x="92" y="127"/>
                      <a:pt x="92" y="124"/>
                    </a:cubicBezTo>
                    <a:cubicBezTo>
                      <a:pt x="92" y="120"/>
                      <a:pt x="91" y="116"/>
                      <a:pt x="88" y="114"/>
                    </a:cubicBezTo>
                    <a:cubicBezTo>
                      <a:pt x="86" y="112"/>
                      <a:pt x="82" y="110"/>
                      <a:pt x="79" y="110"/>
                    </a:cubicBezTo>
                    <a:cubicBezTo>
                      <a:pt x="75" y="110"/>
                      <a:pt x="71" y="112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6" y="116"/>
                      <a:pt x="65" y="120"/>
                      <a:pt x="65" y="124"/>
                    </a:cubicBezTo>
                    <a:cubicBezTo>
                      <a:pt x="65" y="127"/>
                      <a:pt x="66" y="131"/>
                      <a:pt x="69" y="133"/>
                    </a:cubicBezTo>
                    <a:close/>
                    <a:moveTo>
                      <a:pt x="75" y="120"/>
                    </a:moveTo>
                    <a:cubicBezTo>
                      <a:pt x="75" y="120"/>
                      <a:pt x="75" y="120"/>
                      <a:pt x="75" y="120"/>
                    </a:cubicBezTo>
                    <a:cubicBezTo>
                      <a:pt x="76" y="119"/>
                      <a:pt x="77" y="118"/>
                      <a:pt x="79" y="118"/>
                    </a:cubicBezTo>
                    <a:cubicBezTo>
                      <a:pt x="80" y="118"/>
                      <a:pt x="81" y="119"/>
                      <a:pt x="82" y="120"/>
                    </a:cubicBezTo>
                    <a:cubicBezTo>
                      <a:pt x="82" y="120"/>
                      <a:pt x="82" y="120"/>
                      <a:pt x="82" y="120"/>
                    </a:cubicBezTo>
                    <a:cubicBezTo>
                      <a:pt x="84" y="121"/>
                      <a:pt x="84" y="122"/>
                      <a:pt x="84" y="124"/>
                    </a:cubicBezTo>
                    <a:cubicBezTo>
                      <a:pt x="84" y="125"/>
                      <a:pt x="84" y="127"/>
                      <a:pt x="83" y="128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81" y="129"/>
                      <a:pt x="80" y="129"/>
                      <a:pt x="79" y="129"/>
                    </a:cubicBezTo>
                    <a:cubicBezTo>
                      <a:pt x="77" y="129"/>
                      <a:pt x="76" y="129"/>
                      <a:pt x="75" y="128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4" y="126"/>
                      <a:pt x="73" y="125"/>
                      <a:pt x="73" y="124"/>
                    </a:cubicBezTo>
                    <a:cubicBezTo>
                      <a:pt x="73" y="122"/>
                      <a:pt x="74" y="121"/>
                      <a:pt x="75" y="120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3" y="91"/>
                      <a:pt x="85" y="89"/>
                      <a:pt x="85" y="8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5"/>
                      <a:pt x="83" y="34"/>
                      <a:pt x="81" y="34"/>
                    </a:cubicBezTo>
                    <a:cubicBezTo>
                      <a:pt x="79" y="34"/>
                      <a:pt x="77" y="35"/>
                      <a:pt x="77" y="38"/>
                    </a:cubicBezTo>
                    <a:cubicBezTo>
                      <a:pt x="77" y="87"/>
                      <a:pt x="77" y="87"/>
                      <a:pt x="77" y="87"/>
                    </a:cubicBezTo>
                    <a:cubicBezTo>
                      <a:pt x="77" y="89"/>
                      <a:pt x="79" y="91"/>
                      <a:pt x="81" y="91"/>
                    </a:cubicBezTo>
                    <a:close/>
                    <a:moveTo>
                      <a:pt x="148" y="109"/>
                    </a:move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6" y="111"/>
                      <a:pt x="144" y="114"/>
                      <a:pt x="144" y="118"/>
                    </a:cubicBezTo>
                    <a:cubicBezTo>
                      <a:pt x="144" y="122"/>
                      <a:pt x="146" y="125"/>
                      <a:pt x="148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51" y="130"/>
                      <a:pt x="154" y="132"/>
                      <a:pt x="158" y="132"/>
                    </a:cubicBezTo>
                    <a:cubicBezTo>
                      <a:pt x="161" y="132"/>
                      <a:pt x="165" y="131"/>
                      <a:pt x="167" y="128"/>
                    </a:cubicBezTo>
                    <a:cubicBezTo>
                      <a:pt x="167" y="128"/>
                      <a:pt x="167" y="128"/>
                      <a:pt x="167" y="128"/>
                    </a:cubicBezTo>
                    <a:cubicBezTo>
                      <a:pt x="168" y="128"/>
                      <a:pt x="168" y="128"/>
                      <a:pt x="168" y="128"/>
                    </a:cubicBezTo>
                    <a:cubicBezTo>
                      <a:pt x="170" y="126"/>
                      <a:pt x="171" y="122"/>
                      <a:pt x="171" y="118"/>
                    </a:cubicBezTo>
                    <a:cubicBezTo>
                      <a:pt x="171" y="114"/>
                      <a:pt x="170" y="111"/>
                      <a:pt x="168" y="109"/>
                    </a:cubicBezTo>
                    <a:cubicBezTo>
                      <a:pt x="168" y="109"/>
                      <a:pt x="168" y="109"/>
                      <a:pt x="168" y="109"/>
                    </a:cubicBezTo>
                    <a:cubicBezTo>
                      <a:pt x="168" y="109"/>
                      <a:pt x="168" y="109"/>
                      <a:pt x="168" y="109"/>
                    </a:cubicBezTo>
                    <a:cubicBezTo>
                      <a:pt x="165" y="106"/>
                      <a:pt x="162" y="105"/>
                      <a:pt x="158" y="105"/>
                    </a:cubicBezTo>
                    <a:cubicBezTo>
                      <a:pt x="154" y="105"/>
                      <a:pt x="151" y="106"/>
                      <a:pt x="148" y="109"/>
                    </a:cubicBezTo>
                    <a:close/>
                    <a:moveTo>
                      <a:pt x="154" y="114"/>
                    </a:moveTo>
                    <a:cubicBezTo>
                      <a:pt x="154" y="114"/>
                      <a:pt x="154" y="114"/>
                      <a:pt x="154" y="114"/>
                    </a:cubicBezTo>
                    <a:cubicBezTo>
                      <a:pt x="155" y="113"/>
                      <a:pt x="156" y="113"/>
                      <a:pt x="158" y="113"/>
                    </a:cubicBezTo>
                    <a:cubicBezTo>
                      <a:pt x="159" y="113"/>
                      <a:pt x="161" y="113"/>
                      <a:pt x="162" y="114"/>
                    </a:cubicBezTo>
                    <a:cubicBezTo>
                      <a:pt x="163" y="115"/>
                      <a:pt x="163" y="117"/>
                      <a:pt x="163" y="118"/>
                    </a:cubicBezTo>
                    <a:cubicBezTo>
                      <a:pt x="163" y="120"/>
                      <a:pt x="163" y="121"/>
                      <a:pt x="162" y="122"/>
                    </a:cubicBezTo>
                    <a:cubicBezTo>
                      <a:pt x="161" y="123"/>
                      <a:pt x="159" y="124"/>
                      <a:pt x="158" y="124"/>
                    </a:cubicBezTo>
                    <a:cubicBezTo>
                      <a:pt x="156" y="124"/>
                      <a:pt x="155" y="123"/>
                      <a:pt x="154" y="122"/>
                    </a:cubicBezTo>
                    <a:cubicBezTo>
                      <a:pt x="154" y="122"/>
                      <a:pt x="154" y="122"/>
                      <a:pt x="154" y="122"/>
                    </a:cubicBezTo>
                    <a:cubicBezTo>
                      <a:pt x="153" y="121"/>
                      <a:pt x="152" y="120"/>
                      <a:pt x="152" y="118"/>
                    </a:cubicBezTo>
                    <a:cubicBezTo>
                      <a:pt x="152" y="117"/>
                      <a:pt x="153" y="115"/>
                      <a:pt x="154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2517" y="2144"/>
              <a:ext cx="3526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cs typeface="Impact" panose="020B0806030902050204" pitchFamily="34" charset="0"/>
                </a:rPr>
                <a:t>Project Description</a:t>
              </a:r>
              <a:endPara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4806950" y="3067050"/>
            <a:ext cx="2305050" cy="731520"/>
            <a:chOff x="6924" y="4614"/>
            <a:chExt cx="3893" cy="1152"/>
          </a:xfrm>
        </p:grpSpPr>
        <p:grpSp>
          <p:nvGrpSpPr>
            <p:cNvPr id="7" name="组合 6"/>
            <p:cNvGrpSpPr/>
            <p:nvPr/>
          </p:nvGrpSpPr>
          <p:grpSpPr>
            <a:xfrm>
              <a:off x="6924" y="4614"/>
              <a:ext cx="1230" cy="1152"/>
              <a:chOff x="7513349" y="2714972"/>
              <a:chExt cx="781132" cy="731248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7513349" y="2714972"/>
                <a:ext cx="781132" cy="731248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Freeform 9"/>
              <p:cNvSpPr>
                <a:spLocks noEditPoints="1"/>
              </p:cNvSpPr>
              <p:nvPr/>
            </p:nvSpPr>
            <p:spPr bwMode="auto">
              <a:xfrm>
                <a:off x="7681431" y="2950133"/>
                <a:ext cx="380484" cy="247914"/>
              </a:xfrm>
              <a:custGeom>
                <a:avLst/>
                <a:gdLst>
                  <a:gd name="T0" fmla="*/ 58 w 215"/>
                  <a:gd name="T1" fmla="*/ 83 h 140"/>
                  <a:gd name="T2" fmla="*/ 58 w 215"/>
                  <a:gd name="T3" fmla="*/ 91 h 140"/>
                  <a:gd name="T4" fmla="*/ 161 w 215"/>
                  <a:gd name="T5" fmla="*/ 87 h 140"/>
                  <a:gd name="T6" fmla="*/ 58 w 215"/>
                  <a:gd name="T7" fmla="*/ 73 h 140"/>
                  <a:gd name="T8" fmla="*/ 98 w 215"/>
                  <a:gd name="T9" fmla="*/ 73 h 140"/>
                  <a:gd name="T10" fmla="*/ 102 w 215"/>
                  <a:gd name="T11" fmla="*/ 34 h 140"/>
                  <a:gd name="T12" fmla="*/ 58 w 215"/>
                  <a:gd name="T13" fmla="*/ 30 h 140"/>
                  <a:gd name="T14" fmla="*/ 54 w 215"/>
                  <a:gd name="T15" fmla="*/ 69 h 140"/>
                  <a:gd name="T16" fmla="*/ 63 w 215"/>
                  <a:gd name="T17" fmla="*/ 38 h 140"/>
                  <a:gd name="T18" fmla="*/ 94 w 215"/>
                  <a:gd name="T19" fmla="*/ 38 h 140"/>
                  <a:gd name="T20" fmla="*/ 63 w 215"/>
                  <a:gd name="T21" fmla="*/ 65 h 140"/>
                  <a:gd name="T22" fmla="*/ 27 w 215"/>
                  <a:gd name="T23" fmla="*/ 121 h 140"/>
                  <a:gd name="T24" fmla="*/ 189 w 215"/>
                  <a:gd name="T25" fmla="*/ 121 h 140"/>
                  <a:gd name="T26" fmla="*/ 196 w 215"/>
                  <a:gd name="T27" fmla="*/ 7 h 140"/>
                  <a:gd name="T28" fmla="*/ 27 w 215"/>
                  <a:gd name="T29" fmla="*/ 0 h 140"/>
                  <a:gd name="T30" fmla="*/ 20 w 215"/>
                  <a:gd name="T31" fmla="*/ 114 h 140"/>
                  <a:gd name="T32" fmla="*/ 33 w 215"/>
                  <a:gd name="T33" fmla="*/ 13 h 140"/>
                  <a:gd name="T34" fmla="*/ 182 w 215"/>
                  <a:gd name="T35" fmla="*/ 13 h 140"/>
                  <a:gd name="T36" fmla="*/ 33 w 215"/>
                  <a:gd name="T37" fmla="*/ 107 h 140"/>
                  <a:gd name="T38" fmla="*/ 157 w 215"/>
                  <a:gd name="T39" fmla="*/ 48 h 140"/>
                  <a:gd name="T40" fmla="*/ 111 w 215"/>
                  <a:gd name="T41" fmla="*/ 48 h 140"/>
                  <a:gd name="T42" fmla="*/ 111 w 215"/>
                  <a:gd name="T43" fmla="*/ 56 h 140"/>
                  <a:gd name="T44" fmla="*/ 161 w 215"/>
                  <a:gd name="T45" fmla="*/ 52 h 140"/>
                  <a:gd name="T46" fmla="*/ 157 w 215"/>
                  <a:gd name="T47" fmla="*/ 65 h 140"/>
                  <a:gd name="T48" fmla="*/ 111 w 215"/>
                  <a:gd name="T49" fmla="*/ 65 h 140"/>
                  <a:gd name="T50" fmla="*/ 111 w 215"/>
                  <a:gd name="T51" fmla="*/ 73 h 140"/>
                  <a:gd name="T52" fmla="*/ 161 w 215"/>
                  <a:gd name="T53" fmla="*/ 69 h 140"/>
                  <a:gd name="T54" fmla="*/ 157 w 215"/>
                  <a:gd name="T55" fmla="*/ 30 h 140"/>
                  <a:gd name="T56" fmla="*/ 111 w 215"/>
                  <a:gd name="T57" fmla="*/ 30 h 140"/>
                  <a:gd name="T58" fmla="*/ 111 w 215"/>
                  <a:gd name="T59" fmla="*/ 38 h 140"/>
                  <a:gd name="T60" fmla="*/ 161 w 215"/>
                  <a:gd name="T61" fmla="*/ 34 h 140"/>
                  <a:gd name="T62" fmla="*/ 209 w 215"/>
                  <a:gd name="T63" fmla="*/ 127 h 140"/>
                  <a:gd name="T64" fmla="*/ 7 w 215"/>
                  <a:gd name="T65" fmla="*/ 127 h 140"/>
                  <a:gd name="T66" fmla="*/ 7 w 215"/>
                  <a:gd name="T67" fmla="*/ 140 h 140"/>
                  <a:gd name="T68" fmla="*/ 215 w 215"/>
                  <a:gd name="T69" fmla="*/ 13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40">
                    <a:moveTo>
                      <a:pt x="157" y="83"/>
                    </a:moveTo>
                    <a:cubicBezTo>
                      <a:pt x="58" y="83"/>
                      <a:pt x="58" y="83"/>
                      <a:pt x="58" y="83"/>
                    </a:cubicBezTo>
                    <a:cubicBezTo>
                      <a:pt x="56" y="83"/>
                      <a:pt x="54" y="84"/>
                      <a:pt x="54" y="87"/>
                    </a:cubicBezTo>
                    <a:cubicBezTo>
                      <a:pt x="54" y="89"/>
                      <a:pt x="56" y="91"/>
                      <a:pt x="58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9" y="91"/>
                      <a:pt x="161" y="89"/>
                      <a:pt x="161" y="87"/>
                    </a:cubicBezTo>
                    <a:cubicBezTo>
                      <a:pt x="161" y="84"/>
                      <a:pt x="159" y="83"/>
                      <a:pt x="157" y="83"/>
                    </a:cubicBezTo>
                    <a:close/>
                    <a:moveTo>
                      <a:pt x="58" y="73"/>
                    </a:moveTo>
                    <a:cubicBezTo>
                      <a:pt x="58" y="73"/>
                      <a:pt x="58" y="73"/>
                      <a:pt x="5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100" y="73"/>
                      <a:pt x="102" y="71"/>
                      <a:pt x="102" y="69"/>
                    </a:cubicBezTo>
                    <a:cubicBezTo>
                      <a:pt x="102" y="34"/>
                      <a:pt x="102" y="34"/>
                      <a:pt x="102" y="34"/>
                    </a:cubicBezTo>
                    <a:cubicBezTo>
                      <a:pt x="102" y="32"/>
                      <a:pt x="100" y="30"/>
                      <a:pt x="98" y="30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6" y="30"/>
                      <a:pt x="54" y="32"/>
                      <a:pt x="54" y="34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4" y="71"/>
                      <a:pt x="56" y="73"/>
                      <a:pt x="58" y="73"/>
                    </a:cubicBezTo>
                    <a:close/>
                    <a:moveTo>
                      <a:pt x="63" y="38"/>
                    </a:moveTo>
                    <a:cubicBezTo>
                      <a:pt x="63" y="38"/>
                      <a:pt x="63" y="38"/>
                      <a:pt x="63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38"/>
                      <a:pt x="63" y="38"/>
                      <a:pt x="63" y="38"/>
                    </a:cubicBezTo>
                    <a:close/>
                    <a:moveTo>
                      <a:pt x="27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193" y="121"/>
                      <a:pt x="196" y="118"/>
                      <a:pt x="196" y="114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6" y="3"/>
                      <a:pt x="193" y="0"/>
                      <a:pt x="189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0"/>
                      <a:pt x="20" y="3"/>
                      <a:pt x="20" y="7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8"/>
                      <a:pt x="23" y="121"/>
                      <a:pt x="27" y="121"/>
                    </a:cubicBezTo>
                    <a:close/>
                    <a:moveTo>
                      <a:pt x="33" y="13"/>
                    </a:moveTo>
                    <a:cubicBezTo>
                      <a:pt x="33" y="13"/>
                      <a:pt x="33" y="13"/>
                      <a:pt x="33" y="13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82" y="107"/>
                      <a:pt x="182" y="107"/>
                      <a:pt x="182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3"/>
                      <a:pt x="33" y="13"/>
                      <a:pt x="33" y="13"/>
                    </a:cubicBezTo>
                    <a:close/>
                    <a:moveTo>
                      <a:pt x="157" y="48"/>
                    </a:moveTo>
                    <a:cubicBezTo>
                      <a:pt x="157" y="48"/>
                      <a:pt x="157" y="48"/>
                      <a:pt x="157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08" y="48"/>
                      <a:pt x="107" y="49"/>
                      <a:pt x="107" y="52"/>
                    </a:cubicBezTo>
                    <a:cubicBezTo>
                      <a:pt x="107" y="54"/>
                      <a:pt x="108" y="56"/>
                      <a:pt x="111" y="56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59" y="56"/>
                      <a:pt x="161" y="54"/>
                      <a:pt x="161" y="52"/>
                    </a:cubicBezTo>
                    <a:cubicBezTo>
                      <a:pt x="161" y="49"/>
                      <a:pt x="159" y="48"/>
                      <a:pt x="157" y="48"/>
                    </a:cubicBezTo>
                    <a:close/>
                    <a:moveTo>
                      <a:pt x="157" y="65"/>
                    </a:moveTo>
                    <a:cubicBezTo>
                      <a:pt x="157" y="65"/>
                      <a:pt x="157" y="65"/>
                      <a:pt x="157" y="65"/>
                    </a:cubicBezTo>
                    <a:cubicBezTo>
                      <a:pt x="111" y="65"/>
                      <a:pt x="111" y="65"/>
                      <a:pt x="111" y="65"/>
                    </a:cubicBezTo>
                    <a:cubicBezTo>
                      <a:pt x="108" y="65"/>
                      <a:pt x="107" y="67"/>
                      <a:pt x="107" y="69"/>
                    </a:cubicBezTo>
                    <a:cubicBezTo>
                      <a:pt x="107" y="71"/>
                      <a:pt x="108" y="73"/>
                      <a:pt x="111" y="73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59" y="73"/>
                      <a:pt x="161" y="71"/>
                      <a:pt x="161" y="69"/>
                    </a:cubicBezTo>
                    <a:cubicBezTo>
                      <a:pt x="161" y="67"/>
                      <a:pt x="159" y="65"/>
                      <a:pt x="157" y="65"/>
                    </a:cubicBezTo>
                    <a:close/>
                    <a:moveTo>
                      <a:pt x="157" y="30"/>
                    </a:moveTo>
                    <a:cubicBezTo>
                      <a:pt x="157" y="30"/>
                      <a:pt x="157" y="30"/>
                      <a:pt x="157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08" y="30"/>
                      <a:pt x="107" y="32"/>
                      <a:pt x="107" y="34"/>
                    </a:cubicBezTo>
                    <a:cubicBezTo>
                      <a:pt x="107" y="37"/>
                      <a:pt x="108" y="38"/>
                      <a:pt x="111" y="38"/>
                    </a:cubicBezTo>
                    <a:cubicBezTo>
                      <a:pt x="157" y="38"/>
                      <a:pt x="157" y="38"/>
                      <a:pt x="157" y="38"/>
                    </a:cubicBezTo>
                    <a:cubicBezTo>
                      <a:pt x="159" y="38"/>
                      <a:pt x="161" y="37"/>
                      <a:pt x="161" y="34"/>
                    </a:cubicBezTo>
                    <a:cubicBezTo>
                      <a:pt x="161" y="32"/>
                      <a:pt x="159" y="30"/>
                      <a:pt x="157" y="30"/>
                    </a:cubicBezTo>
                    <a:close/>
                    <a:moveTo>
                      <a:pt x="209" y="127"/>
                    </a:moveTo>
                    <a:cubicBezTo>
                      <a:pt x="209" y="127"/>
                      <a:pt x="209" y="127"/>
                      <a:pt x="209" y="127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3" y="127"/>
                      <a:pt x="0" y="130"/>
                      <a:pt x="0" y="134"/>
                    </a:cubicBezTo>
                    <a:cubicBezTo>
                      <a:pt x="0" y="137"/>
                      <a:pt x="3" y="140"/>
                      <a:pt x="7" y="140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212" y="140"/>
                      <a:pt x="215" y="137"/>
                      <a:pt x="215" y="134"/>
                    </a:cubicBezTo>
                    <a:cubicBezTo>
                      <a:pt x="215" y="130"/>
                      <a:pt x="212" y="127"/>
                      <a:pt x="209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8237" y="4865"/>
              <a:ext cx="2580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Conclusion</a:t>
              </a:r>
              <a:endPara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56635" y="698500"/>
            <a:ext cx="1749425" cy="3510280"/>
            <a:chOff x="5601" y="1100"/>
            <a:chExt cx="2755" cy="5528"/>
          </a:xfrm>
        </p:grpSpPr>
        <p:sp>
          <p:nvSpPr>
            <p:cNvPr id="83" name="TextBox 82"/>
            <p:cNvSpPr txBox="1"/>
            <p:nvPr/>
          </p:nvSpPr>
          <p:spPr>
            <a:xfrm>
              <a:off x="5601" y="1100"/>
              <a:ext cx="275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n w="6350">
                    <a:noFill/>
                  </a:ln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79" y="2007"/>
              <a:ext cx="1" cy="462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7720" y="1634808"/>
            <a:ext cx="2448560" cy="1871980"/>
            <a:chOff x="5272" y="1554"/>
            <a:chExt cx="3856" cy="2948"/>
          </a:xfrm>
        </p:grpSpPr>
        <p:sp>
          <p:nvSpPr>
            <p:cNvPr id="95" name="TextBox 94"/>
            <p:cNvSpPr txBox="1"/>
            <p:nvPr/>
          </p:nvSpPr>
          <p:spPr>
            <a:xfrm>
              <a:off x="6125" y="3762"/>
              <a:ext cx="215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+mn-ea"/>
                </a:rPr>
                <a:t>Conclusion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 flipV="1">
              <a:off x="5272" y="4502"/>
              <a:ext cx="3856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6352" y="1554"/>
              <a:ext cx="1695" cy="1695"/>
              <a:chOff x="4033837" y="986780"/>
              <a:chExt cx="1076326" cy="107632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033837" y="986780"/>
                <a:ext cx="1076326" cy="1076326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4304169" y="1350433"/>
                <a:ext cx="535656" cy="349020"/>
              </a:xfrm>
              <a:custGeom>
                <a:avLst/>
                <a:gdLst>
                  <a:gd name="T0" fmla="*/ 58 w 215"/>
                  <a:gd name="T1" fmla="*/ 83 h 140"/>
                  <a:gd name="T2" fmla="*/ 58 w 215"/>
                  <a:gd name="T3" fmla="*/ 91 h 140"/>
                  <a:gd name="T4" fmla="*/ 161 w 215"/>
                  <a:gd name="T5" fmla="*/ 87 h 140"/>
                  <a:gd name="T6" fmla="*/ 58 w 215"/>
                  <a:gd name="T7" fmla="*/ 73 h 140"/>
                  <a:gd name="T8" fmla="*/ 98 w 215"/>
                  <a:gd name="T9" fmla="*/ 73 h 140"/>
                  <a:gd name="T10" fmla="*/ 102 w 215"/>
                  <a:gd name="T11" fmla="*/ 34 h 140"/>
                  <a:gd name="T12" fmla="*/ 58 w 215"/>
                  <a:gd name="T13" fmla="*/ 30 h 140"/>
                  <a:gd name="T14" fmla="*/ 54 w 215"/>
                  <a:gd name="T15" fmla="*/ 69 h 140"/>
                  <a:gd name="T16" fmla="*/ 63 w 215"/>
                  <a:gd name="T17" fmla="*/ 38 h 140"/>
                  <a:gd name="T18" fmla="*/ 94 w 215"/>
                  <a:gd name="T19" fmla="*/ 38 h 140"/>
                  <a:gd name="T20" fmla="*/ 63 w 215"/>
                  <a:gd name="T21" fmla="*/ 65 h 140"/>
                  <a:gd name="T22" fmla="*/ 27 w 215"/>
                  <a:gd name="T23" fmla="*/ 121 h 140"/>
                  <a:gd name="T24" fmla="*/ 189 w 215"/>
                  <a:gd name="T25" fmla="*/ 121 h 140"/>
                  <a:gd name="T26" fmla="*/ 196 w 215"/>
                  <a:gd name="T27" fmla="*/ 7 h 140"/>
                  <a:gd name="T28" fmla="*/ 27 w 215"/>
                  <a:gd name="T29" fmla="*/ 0 h 140"/>
                  <a:gd name="T30" fmla="*/ 20 w 215"/>
                  <a:gd name="T31" fmla="*/ 114 h 140"/>
                  <a:gd name="T32" fmla="*/ 33 w 215"/>
                  <a:gd name="T33" fmla="*/ 13 h 140"/>
                  <a:gd name="T34" fmla="*/ 182 w 215"/>
                  <a:gd name="T35" fmla="*/ 13 h 140"/>
                  <a:gd name="T36" fmla="*/ 33 w 215"/>
                  <a:gd name="T37" fmla="*/ 107 h 140"/>
                  <a:gd name="T38" fmla="*/ 157 w 215"/>
                  <a:gd name="T39" fmla="*/ 48 h 140"/>
                  <a:gd name="T40" fmla="*/ 111 w 215"/>
                  <a:gd name="T41" fmla="*/ 48 h 140"/>
                  <a:gd name="T42" fmla="*/ 111 w 215"/>
                  <a:gd name="T43" fmla="*/ 56 h 140"/>
                  <a:gd name="T44" fmla="*/ 161 w 215"/>
                  <a:gd name="T45" fmla="*/ 52 h 140"/>
                  <a:gd name="T46" fmla="*/ 157 w 215"/>
                  <a:gd name="T47" fmla="*/ 65 h 140"/>
                  <a:gd name="T48" fmla="*/ 111 w 215"/>
                  <a:gd name="T49" fmla="*/ 65 h 140"/>
                  <a:gd name="T50" fmla="*/ 111 w 215"/>
                  <a:gd name="T51" fmla="*/ 73 h 140"/>
                  <a:gd name="T52" fmla="*/ 161 w 215"/>
                  <a:gd name="T53" fmla="*/ 69 h 140"/>
                  <a:gd name="T54" fmla="*/ 157 w 215"/>
                  <a:gd name="T55" fmla="*/ 30 h 140"/>
                  <a:gd name="T56" fmla="*/ 111 w 215"/>
                  <a:gd name="T57" fmla="*/ 30 h 140"/>
                  <a:gd name="T58" fmla="*/ 111 w 215"/>
                  <a:gd name="T59" fmla="*/ 38 h 140"/>
                  <a:gd name="T60" fmla="*/ 161 w 215"/>
                  <a:gd name="T61" fmla="*/ 34 h 140"/>
                  <a:gd name="T62" fmla="*/ 209 w 215"/>
                  <a:gd name="T63" fmla="*/ 127 h 140"/>
                  <a:gd name="T64" fmla="*/ 7 w 215"/>
                  <a:gd name="T65" fmla="*/ 127 h 140"/>
                  <a:gd name="T66" fmla="*/ 7 w 215"/>
                  <a:gd name="T67" fmla="*/ 140 h 140"/>
                  <a:gd name="T68" fmla="*/ 215 w 215"/>
                  <a:gd name="T69" fmla="*/ 13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40">
                    <a:moveTo>
                      <a:pt x="157" y="83"/>
                    </a:moveTo>
                    <a:cubicBezTo>
                      <a:pt x="58" y="83"/>
                      <a:pt x="58" y="83"/>
                      <a:pt x="58" y="83"/>
                    </a:cubicBezTo>
                    <a:cubicBezTo>
                      <a:pt x="56" y="83"/>
                      <a:pt x="54" y="84"/>
                      <a:pt x="54" y="87"/>
                    </a:cubicBezTo>
                    <a:cubicBezTo>
                      <a:pt x="54" y="89"/>
                      <a:pt x="56" y="91"/>
                      <a:pt x="58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9" y="91"/>
                      <a:pt x="161" y="89"/>
                      <a:pt x="161" y="87"/>
                    </a:cubicBezTo>
                    <a:cubicBezTo>
                      <a:pt x="161" y="84"/>
                      <a:pt x="159" y="83"/>
                      <a:pt x="157" y="83"/>
                    </a:cubicBezTo>
                    <a:close/>
                    <a:moveTo>
                      <a:pt x="58" y="73"/>
                    </a:moveTo>
                    <a:cubicBezTo>
                      <a:pt x="58" y="73"/>
                      <a:pt x="58" y="73"/>
                      <a:pt x="5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100" y="73"/>
                      <a:pt x="102" y="71"/>
                      <a:pt x="102" y="69"/>
                    </a:cubicBezTo>
                    <a:cubicBezTo>
                      <a:pt x="102" y="34"/>
                      <a:pt x="102" y="34"/>
                      <a:pt x="102" y="34"/>
                    </a:cubicBezTo>
                    <a:cubicBezTo>
                      <a:pt x="102" y="32"/>
                      <a:pt x="100" y="30"/>
                      <a:pt x="98" y="30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6" y="30"/>
                      <a:pt x="54" y="32"/>
                      <a:pt x="54" y="34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4" y="71"/>
                      <a:pt x="56" y="73"/>
                      <a:pt x="58" y="73"/>
                    </a:cubicBezTo>
                    <a:close/>
                    <a:moveTo>
                      <a:pt x="63" y="38"/>
                    </a:moveTo>
                    <a:cubicBezTo>
                      <a:pt x="63" y="38"/>
                      <a:pt x="63" y="38"/>
                      <a:pt x="63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38"/>
                      <a:pt x="63" y="38"/>
                      <a:pt x="63" y="38"/>
                    </a:cubicBezTo>
                    <a:close/>
                    <a:moveTo>
                      <a:pt x="27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193" y="121"/>
                      <a:pt x="196" y="118"/>
                      <a:pt x="196" y="114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6" y="3"/>
                      <a:pt x="193" y="0"/>
                      <a:pt x="189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3" y="0"/>
                      <a:pt x="20" y="3"/>
                      <a:pt x="20" y="7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8"/>
                      <a:pt x="23" y="121"/>
                      <a:pt x="27" y="121"/>
                    </a:cubicBezTo>
                    <a:close/>
                    <a:moveTo>
                      <a:pt x="33" y="13"/>
                    </a:moveTo>
                    <a:cubicBezTo>
                      <a:pt x="33" y="13"/>
                      <a:pt x="33" y="13"/>
                      <a:pt x="33" y="13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82" y="107"/>
                      <a:pt x="182" y="107"/>
                      <a:pt x="182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3"/>
                      <a:pt x="33" y="13"/>
                      <a:pt x="33" y="13"/>
                    </a:cubicBezTo>
                    <a:close/>
                    <a:moveTo>
                      <a:pt x="157" y="48"/>
                    </a:moveTo>
                    <a:cubicBezTo>
                      <a:pt x="157" y="48"/>
                      <a:pt x="157" y="48"/>
                      <a:pt x="157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08" y="48"/>
                      <a:pt x="107" y="49"/>
                      <a:pt x="107" y="52"/>
                    </a:cubicBezTo>
                    <a:cubicBezTo>
                      <a:pt x="107" y="54"/>
                      <a:pt x="108" y="56"/>
                      <a:pt x="111" y="56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59" y="56"/>
                      <a:pt x="161" y="54"/>
                      <a:pt x="161" y="52"/>
                    </a:cubicBezTo>
                    <a:cubicBezTo>
                      <a:pt x="161" y="49"/>
                      <a:pt x="159" y="48"/>
                      <a:pt x="157" y="48"/>
                    </a:cubicBezTo>
                    <a:close/>
                    <a:moveTo>
                      <a:pt x="157" y="65"/>
                    </a:moveTo>
                    <a:cubicBezTo>
                      <a:pt x="157" y="65"/>
                      <a:pt x="157" y="65"/>
                      <a:pt x="157" y="65"/>
                    </a:cubicBezTo>
                    <a:cubicBezTo>
                      <a:pt x="111" y="65"/>
                      <a:pt x="111" y="65"/>
                      <a:pt x="111" y="65"/>
                    </a:cubicBezTo>
                    <a:cubicBezTo>
                      <a:pt x="108" y="65"/>
                      <a:pt x="107" y="67"/>
                      <a:pt x="107" y="69"/>
                    </a:cubicBezTo>
                    <a:cubicBezTo>
                      <a:pt x="107" y="71"/>
                      <a:pt x="108" y="73"/>
                      <a:pt x="111" y="73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59" y="73"/>
                      <a:pt x="161" y="71"/>
                      <a:pt x="161" y="69"/>
                    </a:cubicBezTo>
                    <a:cubicBezTo>
                      <a:pt x="161" y="67"/>
                      <a:pt x="159" y="65"/>
                      <a:pt x="157" y="65"/>
                    </a:cubicBezTo>
                    <a:close/>
                    <a:moveTo>
                      <a:pt x="157" y="30"/>
                    </a:moveTo>
                    <a:cubicBezTo>
                      <a:pt x="157" y="30"/>
                      <a:pt x="157" y="30"/>
                      <a:pt x="157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08" y="30"/>
                      <a:pt x="107" y="32"/>
                      <a:pt x="107" y="34"/>
                    </a:cubicBezTo>
                    <a:cubicBezTo>
                      <a:pt x="107" y="37"/>
                      <a:pt x="108" y="38"/>
                      <a:pt x="111" y="38"/>
                    </a:cubicBezTo>
                    <a:cubicBezTo>
                      <a:pt x="157" y="38"/>
                      <a:pt x="157" y="38"/>
                      <a:pt x="157" y="38"/>
                    </a:cubicBezTo>
                    <a:cubicBezTo>
                      <a:pt x="159" y="38"/>
                      <a:pt x="161" y="37"/>
                      <a:pt x="161" y="34"/>
                    </a:cubicBezTo>
                    <a:cubicBezTo>
                      <a:pt x="161" y="32"/>
                      <a:pt x="159" y="30"/>
                      <a:pt x="157" y="30"/>
                    </a:cubicBezTo>
                    <a:close/>
                    <a:moveTo>
                      <a:pt x="209" y="127"/>
                    </a:moveTo>
                    <a:cubicBezTo>
                      <a:pt x="209" y="127"/>
                      <a:pt x="209" y="127"/>
                      <a:pt x="209" y="127"/>
                    </a:cubicBezTo>
                    <a:cubicBezTo>
                      <a:pt x="7" y="127"/>
                      <a:pt x="7" y="127"/>
                      <a:pt x="7" y="127"/>
                    </a:cubicBezTo>
                    <a:cubicBezTo>
                      <a:pt x="3" y="127"/>
                      <a:pt x="0" y="130"/>
                      <a:pt x="0" y="134"/>
                    </a:cubicBezTo>
                    <a:cubicBezTo>
                      <a:pt x="0" y="137"/>
                      <a:pt x="3" y="140"/>
                      <a:pt x="7" y="140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212" y="140"/>
                      <a:pt x="215" y="137"/>
                      <a:pt x="215" y="134"/>
                    </a:cubicBezTo>
                    <a:cubicBezTo>
                      <a:pt x="215" y="130"/>
                      <a:pt x="212" y="127"/>
                      <a:pt x="209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Conclusion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24200" y="914400"/>
            <a:ext cx="2743835" cy="2747010"/>
            <a:chOff x="4920" y="1440"/>
            <a:chExt cx="4321" cy="4326"/>
          </a:xfrm>
        </p:grpSpPr>
        <p:sp>
          <p:nvSpPr>
            <p:cNvPr id="31850" name="Freeform 106"/>
            <p:cNvSpPr/>
            <p:nvPr/>
          </p:nvSpPr>
          <p:spPr bwMode="auto">
            <a:xfrm>
              <a:off x="4920" y="1440"/>
              <a:ext cx="2645" cy="2650"/>
            </a:xfrm>
            <a:custGeom>
              <a:avLst/>
              <a:gdLst>
                <a:gd name="T0" fmla="*/ 0 w 878"/>
                <a:gd name="T1" fmla="*/ 557 h 879"/>
                <a:gd name="T2" fmla="*/ 0 w 878"/>
                <a:gd name="T3" fmla="*/ 879 h 879"/>
                <a:gd name="T4" fmla="*/ 878 w 878"/>
                <a:gd name="T5" fmla="*/ 0 h 879"/>
                <a:gd name="T6" fmla="*/ 557 w 878"/>
                <a:gd name="T7" fmla="*/ 0 h 879"/>
                <a:gd name="T8" fmla="*/ 0 w 878"/>
                <a:gd name="T9" fmla="*/ 557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9">
                  <a:moveTo>
                    <a:pt x="0" y="557"/>
                  </a:moveTo>
                  <a:cubicBezTo>
                    <a:pt x="0" y="879"/>
                    <a:pt x="0" y="879"/>
                    <a:pt x="0" y="879"/>
                  </a:cubicBezTo>
                  <a:cubicBezTo>
                    <a:pt x="485" y="879"/>
                    <a:pt x="878" y="486"/>
                    <a:pt x="878" y="0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557" y="308"/>
                    <a:pt x="307" y="557"/>
                    <a:pt x="0" y="5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1" name="Freeform 107"/>
            <p:cNvSpPr/>
            <p:nvPr/>
          </p:nvSpPr>
          <p:spPr bwMode="auto">
            <a:xfrm>
              <a:off x="4920" y="3122"/>
              <a:ext cx="2645" cy="2645"/>
            </a:xfrm>
            <a:custGeom>
              <a:avLst/>
              <a:gdLst>
                <a:gd name="T0" fmla="*/ 557 w 878"/>
                <a:gd name="T1" fmla="*/ 878 h 878"/>
                <a:gd name="T2" fmla="*/ 878 w 878"/>
                <a:gd name="T3" fmla="*/ 878 h 878"/>
                <a:gd name="T4" fmla="*/ 0 w 878"/>
                <a:gd name="T5" fmla="*/ 0 h 878"/>
                <a:gd name="T6" fmla="*/ 0 w 878"/>
                <a:gd name="T7" fmla="*/ 321 h 878"/>
                <a:gd name="T8" fmla="*/ 557 w 878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8">
                  <a:moveTo>
                    <a:pt x="557" y="878"/>
                  </a:moveTo>
                  <a:cubicBezTo>
                    <a:pt x="878" y="878"/>
                    <a:pt x="878" y="878"/>
                    <a:pt x="878" y="878"/>
                  </a:cubicBezTo>
                  <a:cubicBezTo>
                    <a:pt x="878" y="393"/>
                    <a:pt x="485" y="0"/>
                    <a:pt x="0" y="0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307" y="321"/>
                    <a:pt x="557" y="571"/>
                    <a:pt x="557" y="8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2" name="Freeform 108"/>
            <p:cNvSpPr/>
            <p:nvPr/>
          </p:nvSpPr>
          <p:spPr bwMode="auto">
            <a:xfrm>
              <a:off x="6597" y="1440"/>
              <a:ext cx="2645" cy="2650"/>
            </a:xfrm>
            <a:custGeom>
              <a:avLst/>
              <a:gdLst>
                <a:gd name="T0" fmla="*/ 321 w 878"/>
                <a:gd name="T1" fmla="*/ 0 h 879"/>
                <a:gd name="T2" fmla="*/ 0 w 878"/>
                <a:gd name="T3" fmla="*/ 0 h 879"/>
                <a:gd name="T4" fmla="*/ 878 w 878"/>
                <a:gd name="T5" fmla="*/ 879 h 879"/>
                <a:gd name="T6" fmla="*/ 878 w 878"/>
                <a:gd name="T7" fmla="*/ 557 h 879"/>
                <a:gd name="T8" fmla="*/ 321 w 878"/>
                <a:gd name="T9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9">
                  <a:moveTo>
                    <a:pt x="3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86"/>
                    <a:pt x="393" y="879"/>
                    <a:pt x="878" y="879"/>
                  </a:cubicBezTo>
                  <a:cubicBezTo>
                    <a:pt x="878" y="557"/>
                    <a:pt x="878" y="557"/>
                    <a:pt x="878" y="557"/>
                  </a:cubicBezTo>
                  <a:cubicBezTo>
                    <a:pt x="571" y="557"/>
                    <a:pt x="321" y="308"/>
                    <a:pt x="32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rgbClr val="594D7B"/>
                </a:solidFill>
              </a:endParaRPr>
            </a:p>
          </p:txBody>
        </p:sp>
        <p:sp>
          <p:nvSpPr>
            <p:cNvPr id="31853" name="Freeform 109"/>
            <p:cNvSpPr/>
            <p:nvPr/>
          </p:nvSpPr>
          <p:spPr bwMode="auto">
            <a:xfrm>
              <a:off x="6597" y="3122"/>
              <a:ext cx="2645" cy="2645"/>
            </a:xfrm>
            <a:custGeom>
              <a:avLst/>
              <a:gdLst>
                <a:gd name="T0" fmla="*/ 878 w 878"/>
                <a:gd name="T1" fmla="*/ 321 h 878"/>
                <a:gd name="T2" fmla="*/ 878 w 878"/>
                <a:gd name="T3" fmla="*/ 0 h 878"/>
                <a:gd name="T4" fmla="*/ 0 w 878"/>
                <a:gd name="T5" fmla="*/ 878 h 878"/>
                <a:gd name="T6" fmla="*/ 321 w 878"/>
                <a:gd name="T7" fmla="*/ 878 h 878"/>
                <a:gd name="T8" fmla="*/ 878 w 878"/>
                <a:gd name="T9" fmla="*/ 32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78">
                  <a:moveTo>
                    <a:pt x="878" y="321"/>
                  </a:moveTo>
                  <a:cubicBezTo>
                    <a:pt x="878" y="0"/>
                    <a:pt x="878" y="0"/>
                    <a:pt x="878" y="0"/>
                  </a:cubicBezTo>
                  <a:cubicBezTo>
                    <a:pt x="393" y="0"/>
                    <a:pt x="0" y="393"/>
                    <a:pt x="0" y="878"/>
                  </a:cubicBezTo>
                  <a:cubicBezTo>
                    <a:pt x="321" y="878"/>
                    <a:pt x="321" y="878"/>
                    <a:pt x="321" y="878"/>
                  </a:cubicBezTo>
                  <a:cubicBezTo>
                    <a:pt x="321" y="571"/>
                    <a:pt x="571" y="321"/>
                    <a:pt x="878" y="3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4" name="Freeform 110"/>
            <p:cNvSpPr>
              <a:spLocks noEditPoints="1"/>
            </p:cNvSpPr>
            <p:nvPr/>
          </p:nvSpPr>
          <p:spPr bwMode="auto">
            <a:xfrm>
              <a:off x="8540" y="3472"/>
              <a:ext cx="445" cy="357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5" name="Freeform 111"/>
            <p:cNvSpPr>
              <a:spLocks noEditPoints="1"/>
            </p:cNvSpPr>
            <p:nvPr/>
          </p:nvSpPr>
          <p:spPr bwMode="auto">
            <a:xfrm>
              <a:off x="5137" y="3467"/>
              <a:ext cx="440" cy="367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6" name="Freeform 112"/>
            <p:cNvSpPr>
              <a:spLocks noEditPoints="1"/>
            </p:cNvSpPr>
            <p:nvPr/>
          </p:nvSpPr>
          <p:spPr bwMode="auto">
            <a:xfrm>
              <a:off x="6892" y="1687"/>
              <a:ext cx="442" cy="3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7" name="Freeform 113"/>
            <p:cNvSpPr>
              <a:spLocks noEditPoints="1"/>
            </p:cNvSpPr>
            <p:nvPr/>
          </p:nvSpPr>
          <p:spPr bwMode="auto">
            <a:xfrm>
              <a:off x="6842" y="3402"/>
              <a:ext cx="487" cy="397"/>
            </a:xfrm>
            <a:custGeom>
              <a:avLst/>
              <a:gdLst>
                <a:gd name="T0" fmla="*/ 125 w 162"/>
                <a:gd name="T1" fmla="*/ 29 h 132"/>
                <a:gd name="T2" fmla="*/ 146 w 162"/>
                <a:gd name="T3" fmla="*/ 77 h 132"/>
                <a:gd name="T4" fmla="*/ 162 w 162"/>
                <a:gd name="T5" fmla="*/ 106 h 132"/>
                <a:gd name="T6" fmla="*/ 154 w 162"/>
                <a:gd name="T7" fmla="*/ 125 h 132"/>
                <a:gd name="T8" fmla="*/ 146 w 162"/>
                <a:gd name="T9" fmla="*/ 127 h 132"/>
                <a:gd name="T10" fmla="*/ 21 w 162"/>
                <a:gd name="T11" fmla="*/ 132 h 132"/>
                <a:gd name="T12" fmla="*/ 16 w 162"/>
                <a:gd name="T13" fmla="*/ 125 h 132"/>
                <a:gd name="T14" fmla="*/ 2 w 162"/>
                <a:gd name="T15" fmla="*/ 121 h 132"/>
                <a:gd name="T16" fmla="*/ 3 w 162"/>
                <a:gd name="T17" fmla="*/ 94 h 132"/>
                <a:gd name="T18" fmla="*/ 8 w 162"/>
                <a:gd name="T19" fmla="*/ 58 h 132"/>
                <a:gd name="T20" fmla="*/ 46 w 162"/>
                <a:gd name="T21" fmla="*/ 30 h 132"/>
                <a:gd name="T22" fmla="*/ 97 w 162"/>
                <a:gd name="T23" fmla="*/ 122 h 132"/>
                <a:gd name="T24" fmla="*/ 97 w 162"/>
                <a:gd name="T25" fmla="*/ 117 h 132"/>
                <a:gd name="T26" fmla="*/ 103 w 162"/>
                <a:gd name="T27" fmla="*/ 98 h 132"/>
                <a:gd name="T28" fmla="*/ 117 w 162"/>
                <a:gd name="T29" fmla="*/ 111 h 132"/>
                <a:gd name="T30" fmla="*/ 115 w 162"/>
                <a:gd name="T31" fmla="*/ 88 h 132"/>
                <a:gd name="T32" fmla="*/ 112 w 162"/>
                <a:gd name="T33" fmla="*/ 83 h 132"/>
                <a:gd name="T34" fmla="*/ 112 w 162"/>
                <a:gd name="T35" fmla="*/ 82 h 132"/>
                <a:gd name="T36" fmla="*/ 109 w 162"/>
                <a:gd name="T37" fmla="*/ 79 h 132"/>
                <a:gd name="T38" fmla="*/ 64 w 162"/>
                <a:gd name="T39" fmla="*/ 68 h 132"/>
                <a:gd name="T40" fmla="*/ 50 w 162"/>
                <a:gd name="T41" fmla="*/ 82 h 132"/>
                <a:gd name="T42" fmla="*/ 50 w 162"/>
                <a:gd name="T43" fmla="*/ 82 h 132"/>
                <a:gd name="T44" fmla="*/ 45 w 162"/>
                <a:gd name="T45" fmla="*/ 100 h 132"/>
                <a:gd name="T46" fmla="*/ 59 w 162"/>
                <a:gd name="T47" fmla="*/ 112 h 132"/>
                <a:gd name="T48" fmla="*/ 65 w 162"/>
                <a:gd name="T49" fmla="*/ 98 h 132"/>
                <a:gd name="T50" fmla="*/ 65 w 162"/>
                <a:gd name="T51" fmla="*/ 117 h 132"/>
                <a:gd name="T52" fmla="*/ 81 w 162"/>
                <a:gd name="T53" fmla="*/ 61 h 132"/>
                <a:gd name="T54" fmla="*/ 81 w 162"/>
                <a:gd name="T55" fmla="*/ 11 h 132"/>
                <a:gd name="T56" fmla="*/ 26 w 162"/>
                <a:gd name="T57" fmla="*/ 122 h 132"/>
                <a:gd name="T58" fmla="*/ 37 w 162"/>
                <a:gd name="T59" fmla="*/ 118 h 132"/>
                <a:gd name="T60" fmla="*/ 36 w 162"/>
                <a:gd name="T61" fmla="*/ 86 h 132"/>
                <a:gd name="T62" fmla="*/ 12 w 162"/>
                <a:gd name="T63" fmla="*/ 98 h 132"/>
                <a:gd name="T64" fmla="*/ 11 w 162"/>
                <a:gd name="T65" fmla="*/ 114 h 132"/>
                <a:gd name="T66" fmla="*/ 23 w 162"/>
                <a:gd name="T67" fmla="*/ 102 h 132"/>
                <a:gd name="T68" fmla="*/ 46 w 162"/>
                <a:gd name="T69" fmla="*/ 42 h 132"/>
                <a:gd name="T70" fmla="*/ 37 w 162"/>
                <a:gd name="T71" fmla="*/ 40 h 132"/>
                <a:gd name="T72" fmla="*/ 24 w 162"/>
                <a:gd name="T73" fmla="*/ 71 h 132"/>
                <a:gd name="T74" fmla="*/ 41 w 162"/>
                <a:gd name="T75" fmla="*/ 76 h 132"/>
                <a:gd name="T76" fmla="*/ 56 w 162"/>
                <a:gd name="T77" fmla="*/ 62 h 132"/>
                <a:gd name="T78" fmla="*/ 56 w 162"/>
                <a:gd name="T79" fmla="*/ 61 h 132"/>
                <a:gd name="T80" fmla="*/ 46 w 162"/>
                <a:gd name="T81" fmla="*/ 42 h 132"/>
                <a:gd name="T82" fmla="*/ 136 w 162"/>
                <a:gd name="T83" fmla="*/ 122 h 132"/>
                <a:gd name="T84" fmla="*/ 139 w 162"/>
                <a:gd name="T85" fmla="*/ 102 h 132"/>
                <a:gd name="T86" fmla="*/ 151 w 162"/>
                <a:gd name="T87" fmla="*/ 114 h 132"/>
                <a:gd name="T88" fmla="*/ 150 w 162"/>
                <a:gd name="T89" fmla="*/ 98 h 132"/>
                <a:gd name="T90" fmla="*/ 137 w 162"/>
                <a:gd name="T91" fmla="*/ 84 h 132"/>
                <a:gd name="T92" fmla="*/ 128 w 162"/>
                <a:gd name="T93" fmla="*/ 111 h 132"/>
                <a:gd name="T94" fmla="*/ 136 w 162"/>
                <a:gd name="T95" fmla="*/ 122 h 132"/>
                <a:gd name="T96" fmla="*/ 116 w 162"/>
                <a:gd name="T97" fmla="*/ 42 h 132"/>
                <a:gd name="T98" fmla="*/ 116 w 162"/>
                <a:gd name="T99" fmla="*/ 42 h 132"/>
                <a:gd name="T100" fmla="*/ 106 w 162"/>
                <a:gd name="T101" fmla="*/ 61 h 132"/>
                <a:gd name="T102" fmla="*/ 116 w 162"/>
                <a:gd name="T103" fmla="*/ 72 h 132"/>
                <a:gd name="T104" fmla="*/ 121 w 162"/>
                <a:gd name="T105" fmla="*/ 76 h 132"/>
                <a:gd name="T106" fmla="*/ 138 w 162"/>
                <a:gd name="T107" fmla="*/ 71 h 132"/>
                <a:gd name="T108" fmla="*/ 125 w 162"/>
                <a:gd name="T109" fmla="*/ 4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132">
                  <a:moveTo>
                    <a:pt x="81" y="0"/>
                  </a:moveTo>
                  <a:cubicBezTo>
                    <a:pt x="99" y="0"/>
                    <a:pt x="114" y="13"/>
                    <a:pt x="116" y="30"/>
                  </a:cubicBezTo>
                  <a:cubicBezTo>
                    <a:pt x="119" y="30"/>
                    <a:pt x="122" y="29"/>
                    <a:pt x="125" y="29"/>
                  </a:cubicBezTo>
                  <a:cubicBezTo>
                    <a:pt x="133" y="29"/>
                    <a:pt x="140" y="32"/>
                    <a:pt x="145" y="37"/>
                  </a:cubicBezTo>
                  <a:cubicBezTo>
                    <a:pt x="150" y="43"/>
                    <a:pt x="154" y="50"/>
                    <a:pt x="154" y="58"/>
                  </a:cubicBezTo>
                  <a:cubicBezTo>
                    <a:pt x="154" y="65"/>
                    <a:pt x="151" y="72"/>
                    <a:pt x="146" y="77"/>
                  </a:cubicBezTo>
                  <a:cubicBezTo>
                    <a:pt x="153" y="84"/>
                    <a:pt x="153" y="84"/>
                    <a:pt x="153" y="84"/>
                  </a:cubicBezTo>
                  <a:cubicBezTo>
                    <a:pt x="156" y="87"/>
                    <a:pt x="158" y="90"/>
                    <a:pt x="159" y="94"/>
                  </a:cubicBezTo>
                  <a:cubicBezTo>
                    <a:pt x="161" y="98"/>
                    <a:pt x="162" y="102"/>
                    <a:pt x="162" y="10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2" y="117"/>
                    <a:pt x="161" y="119"/>
                    <a:pt x="160" y="121"/>
                  </a:cubicBezTo>
                  <a:cubicBezTo>
                    <a:pt x="158" y="123"/>
                    <a:pt x="156" y="124"/>
                    <a:pt x="154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30"/>
                    <a:pt x="144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8" y="132"/>
                    <a:pt x="16" y="130"/>
                    <a:pt x="16" y="127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8" y="125"/>
                  </a:cubicBezTo>
                  <a:cubicBezTo>
                    <a:pt x="6" y="124"/>
                    <a:pt x="4" y="123"/>
                    <a:pt x="2" y="121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2"/>
                    <a:pt x="1" y="98"/>
                    <a:pt x="3" y="94"/>
                  </a:cubicBezTo>
                  <a:cubicBezTo>
                    <a:pt x="4" y="90"/>
                    <a:pt x="6" y="87"/>
                    <a:pt x="9" y="84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1" y="72"/>
                    <a:pt x="8" y="65"/>
                    <a:pt x="8" y="58"/>
                  </a:cubicBezTo>
                  <a:cubicBezTo>
                    <a:pt x="8" y="50"/>
                    <a:pt x="12" y="43"/>
                    <a:pt x="17" y="37"/>
                  </a:cubicBezTo>
                  <a:cubicBezTo>
                    <a:pt x="22" y="32"/>
                    <a:pt x="29" y="29"/>
                    <a:pt x="37" y="29"/>
                  </a:cubicBezTo>
                  <a:cubicBezTo>
                    <a:pt x="40" y="29"/>
                    <a:pt x="43" y="30"/>
                    <a:pt x="46" y="30"/>
                  </a:cubicBezTo>
                  <a:cubicBezTo>
                    <a:pt x="48" y="13"/>
                    <a:pt x="63" y="0"/>
                    <a:pt x="81" y="0"/>
                  </a:cubicBezTo>
                  <a:close/>
                  <a:moveTo>
                    <a:pt x="97" y="122"/>
                  </a:moveTo>
                  <a:cubicBezTo>
                    <a:pt x="97" y="122"/>
                    <a:pt x="97" y="122"/>
                    <a:pt x="97" y="122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6"/>
                    <a:pt x="99" y="95"/>
                    <a:pt x="100" y="95"/>
                  </a:cubicBezTo>
                  <a:cubicBezTo>
                    <a:pt x="102" y="95"/>
                    <a:pt x="103" y="96"/>
                    <a:pt x="103" y="98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7" y="112"/>
                    <a:pt x="117" y="111"/>
                    <a:pt x="117" y="111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7" y="92"/>
                    <a:pt x="115" y="8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4" y="86"/>
                    <a:pt x="113" y="84"/>
                    <a:pt x="112" y="8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1" y="81"/>
                    <a:pt x="110" y="80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3" y="70"/>
                    <a:pt x="87" y="72"/>
                    <a:pt x="81" y="72"/>
                  </a:cubicBezTo>
                  <a:cubicBezTo>
                    <a:pt x="75" y="72"/>
                    <a:pt x="69" y="70"/>
                    <a:pt x="64" y="68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2" y="80"/>
                    <a:pt x="51" y="81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9" y="84"/>
                    <a:pt x="48" y="86"/>
                    <a:pt x="47" y="88"/>
                  </a:cubicBezTo>
                  <a:cubicBezTo>
                    <a:pt x="45" y="92"/>
                    <a:pt x="45" y="96"/>
                    <a:pt x="45" y="100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5" y="111"/>
                    <a:pt x="45" y="112"/>
                    <a:pt x="45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6"/>
                    <a:pt x="60" y="95"/>
                    <a:pt x="62" y="95"/>
                  </a:cubicBezTo>
                  <a:cubicBezTo>
                    <a:pt x="63" y="95"/>
                    <a:pt x="65" y="96"/>
                    <a:pt x="65" y="9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97" y="122"/>
                    <a:pt x="97" y="122"/>
                    <a:pt x="97" y="122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95" y="61"/>
                    <a:pt x="106" y="50"/>
                    <a:pt x="106" y="36"/>
                  </a:cubicBezTo>
                  <a:cubicBezTo>
                    <a:pt x="106" y="22"/>
                    <a:pt x="95" y="11"/>
                    <a:pt x="81" y="11"/>
                  </a:cubicBezTo>
                  <a:cubicBezTo>
                    <a:pt x="67" y="11"/>
                    <a:pt x="56" y="22"/>
                    <a:pt x="56" y="36"/>
                  </a:cubicBezTo>
                  <a:cubicBezTo>
                    <a:pt x="56" y="50"/>
                    <a:pt x="67" y="61"/>
                    <a:pt x="81" y="61"/>
                  </a:cubicBezTo>
                  <a:close/>
                  <a:moveTo>
                    <a:pt x="26" y="122"/>
                  </a:moveTo>
                  <a:cubicBezTo>
                    <a:pt x="26" y="122"/>
                    <a:pt x="26" y="122"/>
                    <a:pt x="26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9" y="121"/>
                    <a:pt x="38" y="120"/>
                    <a:pt x="37" y="118"/>
                  </a:cubicBezTo>
                  <a:cubicBezTo>
                    <a:pt x="35" y="116"/>
                    <a:pt x="34" y="113"/>
                    <a:pt x="34" y="11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5"/>
                    <a:pt x="35" y="90"/>
                    <a:pt x="36" y="86"/>
                  </a:cubicBezTo>
                  <a:cubicBezTo>
                    <a:pt x="32" y="86"/>
                    <a:pt x="28" y="85"/>
                    <a:pt x="25" y="84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5" y="94"/>
                    <a:pt x="13" y="96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1" y="101"/>
                    <a:pt x="11" y="103"/>
                    <a:pt x="11" y="106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3"/>
                    <a:pt x="21" y="102"/>
                    <a:pt x="23" y="102"/>
                  </a:cubicBezTo>
                  <a:cubicBezTo>
                    <a:pt x="25" y="102"/>
                    <a:pt x="26" y="103"/>
                    <a:pt x="26" y="105"/>
                  </a:cubicBezTo>
                  <a:cubicBezTo>
                    <a:pt x="26" y="122"/>
                    <a:pt x="26" y="122"/>
                    <a:pt x="26" y="122"/>
                  </a:cubicBezTo>
                  <a:close/>
                  <a:moveTo>
                    <a:pt x="46" y="42"/>
                  </a:moveTo>
                  <a:cubicBezTo>
                    <a:pt x="46" y="42"/>
                    <a:pt x="46" y="42"/>
                    <a:pt x="46" y="42"/>
                  </a:cubicBezTo>
                  <a:cubicBezTo>
                    <a:pt x="45" y="41"/>
                    <a:pt x="44" y="41"/>
                    <a:pt x="43" y="40"/>
                  </a:cubicBezTo>
                  <a:cubicBezTo>
                    <a:pt x="41" y="40"/>
                    <a:pt x="39" y="40"/>
                    <a:pt x="37" y="40"/>
                  </a:cubicBezTo>
                  <a:cubicBezTo>
                    <a:pt x="32" y="40"/>
                    <a:pt x="28" y="42"/>
                    <a:pt x="24" y="45"/>
                  </a:cubicBezTo>
                  <a:cubicBezTo>
                    <a:pt x="21" y="48"/>
                    <a:pt x="19" y="53"/>
                    <a:pt x="19" y="58"/>
                  </a:cubicBezTo>
                  <a:cubicBezTo>
                    <a:pt x="19" y="63"/>
                    <a:pt x="21" y="67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8" y="74"/>
                    <a:pt x="32" y="76"/>
                    <a:pt x="37" y="76"/>
                  </a:cubicBezTo>
                  <a:cubicBezTo>
                    <a:pt x="38" y="76"/>
                    <a:pt x="40" y="76"/>
                    <a:pt x="41" y="76"/>
                  </a:cubicBezTo>
                  <a:cubicBezTo>
                    <a:pt x="41" y="75"/>
                    <a:pt x="42" y="75"/>
                    <a:pt x="43" y="75"/>
                  </a:cubicBezTo>
                  <a:cubicBezTo>
                    <a:pt x="44" y="74"/>
                    <a:pt x="45" y="73"/>
                    <a:pt x="46" y="7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1" y="57"/>
                    <a:pt x="48" y="51"/>
                    <a:pt x="46" y="44"/>
                  </a:cubicBezTo>
                  <a:cubicBezTo>
                    <a:pt x="46" y="44"/>
                    <a:pt x="46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lose/>
                  <a:moveTo>
                    <a:pt x="136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36" y="103"/>
                    <a:pt x="137" y="102"/>
                    <a:pt x="139" y="102"/>
                  </a:cubicBezTo>
                  <a:cubicBezTo>
                    <a:pt x="141" y="102"/>
                    <a:pt x="142" y="103"/>
                    <a:pt x="142" y="105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3"/>
                    <a:pt x="151" y="101"/>
                    <a:pt x="150" y="98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6"/>
                    <a:pt x="147" y="94"/>
                    <a:pt x="145" y="91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4" y="85"/>
                    <a:pt x="130" y="86"/>
                    <a:pt x="126" y="86"/>
                  </a:cubicBezTo>
                  <a:cubicBezTo>
                    <a:pt x="127" y="90"/>
                    <a:pt x="128" y="95"/>
                    <a:pt x="128" y="100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8" y="113"/>
                    <a:pt x="127" y="116"/>
                    <a:pt x="125" y="118"/>
                  </a:cubicBezTo>
                  <a:cubicBezTo>
                    <a:pt x="124" y="120"/>
                    <a:pt x="123" y="121"/>
                    <a:pt x="121" y="122"/>
                  </a:cubicBezTo>
                  <a:cubicBezTo>
                    <a:pt x="136" y="122"/>
                    <a:pt x="136" y="122"/>
                    <a:pt x="136" y="122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5" y="49"/>
                    <a:pt x="112" y="56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7" y="73"/>
                    <a:pt x="118" y="74"/>
                    <a:pt x="119" y="75"/>
                  </a:cubicBezTo>
                  <a:cubicBezTo>
                    <a:pt x="120" y="75"/>
                    <a:pt x="121" y="75"/>
                    <a:pt x="121" y="76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22" y="76"/>
                    <a:pt x="124" y="76"/>
                    <a:pt x="125" y="76"/>
                  </a:cubicBezTo>
                  <a:cubicBezTo>
                    <a:pt x="130" y="76"/>
                    <a:pt x="134" y="74"/>
                    <a:pt x="138" y="71"/>
                  </a:cubicBezTo>
                  <a:cubicBezTo>
                    <a:pt x="141" y="67"/>
                    <a:pt x="143" y="63"/>
                    <a:pt x="143" y="58"/>
                  </a:cubicBezTo>
                  <a:cubicBezTo>
                    <a:pt x="143" y="53"/>
                    <a:pt x="141" y="48"/>
                    <a:pt x="138" y="45"/>
                  </a:cubicBezTo>
                  <a:cubicBezTo>
                    <a:pt x="134" y="42"/>
                    <a:pt x="130" y="40"/>
                    <a:pt x="125" y="40"/>
                  </a:cubicBezTo>
                  <a:cubicBezTo>
                    <a:pt x="123" y="40"/>
                    <a:pt x="121" y="40"/>
                    <a:pt x="120" y="40"/>
                  </a:cubicBezTo>
                  <a:cubicBezTo>
                    <a:pt x="118" y="41"/>
                    <a:pt x="117" y="41"/>
                    <a:pt x="116" y="4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8" name="Freeform 114"/>
            <p:cNvSpPr>
              <a:spLocks noEditPoints="1"/>
            </p:cNvSpPr>
            <p:nvPr/>
          </p:nvSpPr>
          <p:spPr bwMode="auto">
            <a:xfrm>
              <a:off x="6960" y="5112"/>
              <a:ext cx="307" cy="435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1505" y="986155"/>
            <a:ext cx="3549650" cy="523240"/>
            <a:chOff x="963" y="1553"/>
            <a:chExt cx="5590" cy="824"/>
          </a:xfrm>
        </p:grpSpPr>
        <p:sp>
          <p:nvSpPr>
            <p:cNvPr id="31859" name="Line 115"/>
            <p:cNvSpPr>
              <a:spLocks noChangeShapeType="1"/>
            </p:cNvSpPr>
            <p:nvPr/>
          </p:nvSpPr>
          <p:spPr bwMode="auto">
            <a:xfrm flipH="1">
              <a:off x="5357" y="1807"/>
              <a:ext cx="1197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963" y="1553"/>
              <a:ext cx="4076" cy="824"/>
              <a:chOff x="874731" y="1664974"/>
              <a:chExt cx="2588260" cy="523240"/>
            </a:xfrm>
          </p:grpSpPr>
          <p:sp>
            <p:nvSpPr>
              <p:cNvPr id="27" name="Rectangle 167"/>
              <p:cNvSpPr>
                <a:spLocks noChangeArrowheads="1"/>
              </p:cNvSpPr>
              <p:nvPr/>
            </p:nvSpPr>
            <p:spPr bwMode="auto">
              <a:xfrm>
                <a:off x="874731" y="1911354"/>
                <a:ext cx="2562860" cy="276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RNN is </a:t>
                </a:r>
                <a:r>
                  <a:rPr lang="zh-CN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highly volatile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47"/>
              <p:cNvSpPr txBox="1"/>
              <p:nvPr/>
            </p:nvSpPr>
            <p:spPr>
              <a:xfrm>
                <a:off x="898226" y="1664974"/>
                <a:ext cx="256476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rgbClr val="77CBC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Interesting Findings</a:t>
                </a:r>
                <a:endParaRPr lang="en-US" altLang="zh-CN" sz="1400" b="1" dirty="0">
                  <a:solidFill>
                    <a:srgbClr val="77CBC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39115" y="2635250"/>
            <a:ext cx="2862580" cy="1024890"/>
            <a:chOff x="849" y="4150"/>
            <a:chExt cx="4508" cy="1614"/>
          </a:xfrm>
        </p:grpSpPr>
        <p:sp>
          <p:nvSpPr>
            <p:cNvPr id="31860" name="Line 116"/>
            <p:cNvSpPr>
              <a:spLocks noChangeShapeType="1"/>
            </p:cNvSpPr>
            <p:nvPr/>
          </p:nvSpPr>
          <p:spPr bwMode="auto">
            <a:xfrm>
              <a:off x="5357" y="4150"/>
              <a:ext cx="0" cy="118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 rot="0">
              <a:off x="849" y="4940"/>
              <a:ext cx="4383" cy="824"/>
              <a:chOff x="874731" y="1664974"/>
              <a:chExt cx="2783205" cy="523240"/>
            </a:xfrm>
          </p:grpSpPr>
          <p:sp>
            <p:nvSpPr>
              <p:cNvPr id="11" name="Rectangle 167"/>
              <p:cNvSpPr>
                <a:spLocks noChangeArrowheads="1"/>
              </p:cNvSpPr>
              <p:nvPr/>
            </p:nvSpPr>
            <p:spPr bwMode="auto">
              <a:xfrm>
                <a:off x="874731" y="1911354"/>
                <a:ext cx="2773045" cy="276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CNN model </a:t>
                </a: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performs well.</a:t>
                </a:r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47"/>
              <p:cNvSpPr txBox="1"/>
              <p:nvPr/>
            </p:nvSpPr>
            <p:spPr>
              <a:xfrm>
                <a:off x="898226" y="1664974"/>
                <a:ext cx="2759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b="1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Interesting Findings</a:t>
                </a:r>
                <a:endParaRPr lang="en-US" altLang="zh-CN" sz="1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841875" y="3260090"/>
            <a:ext cx="3727450" cy="1353820"/>
            <a:chOff x="7625" y="5134"/>
            <a:chExt cx="5870" cy="2132"/>
          </a:xfrm>
        </p:grpSpPr>
        <p:sp>
          <p:nvSpPr>
            <p:cNvPr id="31861" name="Line 117"/>
            <p:cNvSpPr>
              <a:spLocks noChangeShapeType="1"/>
            </p:cNvSpPr>
            <p:nvPr/>
          </p:nvSpPr>
          <p:spPr bwMode="auto">
            <a:xfrm>
              <a:off x="7625" y="5330"/>
              <a:ext cx="1135" cy="0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9015" y="5134"/>
              <a:ext cx="4481" cy="2132"/>
              <a:chOff x="802341" y="1664974"/>
              <a:chExt cx="2845435" cy="1353820"/>
            </a:xfrm>
          </p:grpSpPr>
          <p:sp>
            <p:nvSpPr>
              <p:cNvPr id="17" name="Rectangle 167"/>
              <p:cNvSpPr>
                <a:spLocks noChangeArrowheads="1"/>
              </p:cNvSpPr>
              <p:nvPr/>
            </p:nvSpPr>
            <p:spPr bwMode="auto">
              <a:xfrm>
                <a:off x="874731" y="1911354"/>
                <a:ext cx="2773045" cy="1107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 complex model performs better than simple Linear Regression model, but it is not true that the more complex the better.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47"/>
              <p:cNvSpPr txBox="1"/>
              <p:nvPr/>
            </p:nvSpPr>
            <p:spPr>
              <a:xfrm>
                <a:off x="802341" y="1664974"/>
                <a:ext cx="2564765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</a:t>
                </a:r>
                <a:endPara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562600" y="746760"/>
            <a:ext cx="3239135" cy="1888490"/>
            <a:chOff x="8760" y="1176"/>
            <a:chExt cx="5101" cy="2974"/>
          </a:xfrm>
        </p:grpSpPr>
        <p:sp>
          <p:nvSpPr>
            <p:cNvPr id="31862" name="Line 118"/>
            <p:cNvSpPr>
              <a:spLocks noChangeShapeType="1"/>
            </p:cNvSpPr>
            <p:nvPr/>
          </p:nvSpPr>
          <p:spPr bwMode="auto">
            <a:xfrm flipV="1">
              <a:off x="8760" y="1807"/>
              <a:ext cx="0" cy="1242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 rot="0">
              <a:off x="9285" y="1176"/>
              <a:ext cx="4577" cy="2974"/>
              <a:chOff x="758903" y="1594154"/>
              <a:chExt cx="3625877" cy="877576"/>
            </a:xfrm>
          </p:grpSpPr>
          <p:sp>
            <p:nvSpPr>
              <p:cNvPr id="20" name="Rectangle 167"/>
              <p:cNvSpPr>
                <a:spLocks noChangeArrowheads="1"/>
              </p:cNvSpPr>
              <p:nvPr/>
            </p:nvSpPr>
            <p:spPr bwMode="auto">
              <a:xfrm>
                <a:off x="874731" y="1828155"/>
                <a:ext cx="3510049" cy="64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According to the predicted data for next 30 years, </a:t>
                </a:r>
                <a:r>
                  <a:rPr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both of the countries’ population would increase but with a slower pace </a:t>
                </a: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</a:t>
                </a:r>
                <a:r>
                  <a:rPr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eventually become</a:t>
                </a:r>
                <a:r>
                  <a:rPr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stable </a:t>
                </a:r>
                <a:r>
                  <a: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 a certain level.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47"/>
              <p:cNvSpPr txBox="1"/>
              <p:nvPr/>
            </p:nvSpPr>
            <p:spPr>
              <a:xfrm>
                <a:off x="758903" y="1594154"/>
                <a:ext cx="3265872" cy="242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400" b="1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Singapore and China Population Prediction</a:t>
                </a:r>
                <a:endParaRPr lang="en-US" altLang="zh-CN" sz="1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539750" y="482600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Future work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sp>
        <p:nvSpPr>
          <p:cNvPr id="12" name="TextBox 47"/>
          <p:cNvSpPr txBox="1"/>
          <p:nvPr/>
        </p:nvSpPr>
        <p:spPr>
          <a:xfrm>
            <a:off x="395605" y="1562100"/>
            <a:ext cx="3704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opulation is the consequence of </a:t>
            </a:r>
            <a:r>
              <a: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many factors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especially </a:t>
            </a:r>
            <a:r>
              <a: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economy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and </a:t>
            </a:r>
            <a:r>
              <a: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politics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endParaRPr sz="1200">
              <a:solidFill>
                <a:srgbClr val="7E7E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endParaRPr sz="1200">
              <a:solidFill>
                <a:srgbClr val="7E7E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the future, our model should consider </a:t>
            </a:r>
            <a:r>
              <a:rPr lang="en-US"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more </a:t>
            </a:r>
            <a:r>
              <a:rPr sz="1200">
                <a:solidFill>
                  <a:srgbClr val="7E7E9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factors like GDP, GINI index and so on to make a more accurate prediction.</a:t>
            </a:r>
            <a:endParaRPr sz="1200">
              <a:solidFill>
                <a:srgbClr val="7E7E9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86472"/>
            <a:ext cx="4220210" cy="28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599180" y="1713865"/>
            <a:ext cx="3438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THANKS!</a:t>
            </a:r>
            <a:endParaRPr lang="en-US" altLang="zh-CN" sz="6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1865" y="2987675"/>
            <a:ext cx="3808730" cy="389255"/>
            <a:chOff x="5159" y="4726"/>
            <a:chExt cx="5998" cy="613"/>
          </a:xfrm>
        </p:grpSpPr>
        <p:grpSp>
          <p:nvGrpSpPr>
            <p:cNvPr id="146" name="组合 145"/>
            <p:cNvGrpSpPr/>
            <p:nvPr/>
          </p:nvGrpSpPr>
          <p:grpSpPr>
            <a:xfrm rot="0">
              <a:off x="5159" y="4740"/>
              <a:ext cx="621" cy="599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1" name="Group 14"/>
            <p:cNvGrpSpPr/>
            <p:nvPr/>
          </p:nvGrpSpPr>
          <p:grpSpPr bwMode="auto">
            <a:xfrm rot="0">
              <a:off x="7924" y="4740"/>
              <a:ext cx="563" cy="598"/>
              <a:chOff x="4248" y="3024"/>
              <a:chExt cx="600" cy="599"/>
            </a:xfrm>
          </p:grpSpPr>
          <p:sp>
            <p:nvSpPr>
              <p:cNvPr id="152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3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54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5780" y="4726"/>
              <a:ext cx="1939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Text Box 20"/>
            <p:cNvSpPr txBox="1">
              <a:spLocks noChangeArrowheads="1"/>
            </p:cNvSpPr>
            <p:nvPr/>
          </p:nvSpPr>
          <p:spPr bwMode="auto">
            <a:xfrm>
              <a:off x="8487" y="4754"/>
              <a:ext cx="267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Date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Aug.28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47720" y="1634808"/>
            <a:ext cx="2448560" cy="1871980"/>
            <a:chOff x="5272" y="1554"/>
            <a:chExt cx="3856" cy="2948"/>
          </a:xfrm>
        </p:grpSpPr>
        <p:sp>
          <p:nvSpPr>
            <p:cNvPr id="99" name="TextBox 98"/>
            <p:cNvSpPr txBox="1"/>
            <p:nvPr/>
          </p:nvSpPr>
          <p:spPr>
            <a:xfrm>
              <a:off x="5470" y="3821"/>
              <a:ext cx="346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+mn-ea"/>
                </a:rPr>
                <a:t>Project Description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5272" y="4502"/>
              <a:ext cx="3856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6352" y="1554"/>
              <a:ext cx="1695" cy="1695"/>
              <a:chOff x="4033837" y="986780"/>
              <a:chExt cx="1076326" cy="1076326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4033837" y="986780"/>
                <a:ext cx="1076326" cy="1076326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Freeform 13"/>
              <p:cNvSpPr>
                <a:spLocks noEditPoints="1"/>
              </p:cNvSpPr>
              <p:nvPr/>
            </p:nvSpPr>
            <p:spPr bwMode="auto">
              <a:xfrm>
                <a:off x="4308732" y="1306308"/>
                <a:ext cx="526536" cy="437270"/>
              </a:xfrm>
              <a:custGeom>
                <a:avLst/>
                <a:gdLst>
                  <a:gd name="T0" fmla="*/ 111 w 197"/>
                  <a:gd name="T1" fmla="*/ 11 h 164"/>
                  <a:gd name="T2" fmla="*/ 0 w 197"/>
                  <a:gd name="T3" fmla="*/ 15 h 164"/>
                  <a:gd name="T4" fmla="*/ 105 w 197"/>
                  <a:gd name="T5" fmla="*/ 164 h 164"/>
                  <a:gd name="T6" fmla="*/ 136 w 197"/>
                  <a:gd name="T7" fmla="*/ 159 h 164"/>
                  <a:gd name="T8" fmla="*/ 196 w 197"/>
                  <a:gd name="T9" fmla="*/ 142 h 164"/>
                  <a:gd name="T10" fmla="*/ 52 w 197"/>
                  <a:gd name="T11" fmla="*/ 150 h 164"/>
                  <a:gd name="T12" fmla="*/ 52 w 197"/>
                  <a:gd name="T13" fmla="*/ 22 h 164"/>
                  <a:gd name="T14" fmla="*/ 99 w 197"/>
                  <a:gd name="T15" fmla="*/ 150 h 164"/>
                  <a:gd name="T16" fmla="*/ 99 w 197"/>
                  <a:gd name="T17" fmla="*/ 22 h 164"/>
                  <a:gd name="T18" fmla="*/ 147 w 197"/>
                  <a:gd name="T19" fmla="*/ 149 h 164"/>
                  <a:gd name="T20" fmla="*/ 181 w 197"/>
                  <a:gd name="T21" fmla="*/ 139 h 164"/>
                  <a:gd name="T22" fmla="*/ 23 w 197"/>
                  <a:gd name="T23" fmla="*/ 133 h 164"/>
                  <a:gd name="T24" fmla="*/ 42 w 197"/>
                  <a:gd name="T25" fmla="*/ 134 h 164"/>
                  <a:gd name="T26" fmla="*/ 43 w 197"/>
                  <a:gd name="T27" fmla="*/ 114 h 164"/>
                  <a:gd name="T28" fmla="*/ 23 w 197"/>
                  <a:gd name="T29" fmla="*/ 114 h 164"/>
                  <a:gd name="T30" fmla="*/ 29 w 197"/>
                  <a:gd name="T31" fmla="*/ 120 h 164"/>
                  <a:gd name="T32" fmla="*/ 37 w 197"/>
                  <a:gd name="T33" fmla="*/ 120 h 164"/>
                  <a:gd name="T34" fmla="*/ 37 w 197"/>
                  <a:gd name="T35" fmla="*/ 128 h 164"/>
                  <a:gd name="T36" fmla="*/ 29 w 197"/>
                  <a:gd name="T37" fmla="*/ 127 h 164"/>
                  <a:gd name="T38" fmla="*/ 32 w 197"/>
                  <a:gd name="T39" fmla="*/ 91 h 164"/>
                  <a:gd name="T40" fmla="*/ 36 w 197"/>
                  <a:gd name="T41" fmla="*/ 38 h 164"/>
                  <a:gd name="T42" fmla="*/ 28 w 197"/>
                  <a:gd name="T43" fmla="*/ 87 h 164"/>
                  <a:gd name="T44" fmla="*/ 134 w 197"/>
                  <a:gd name="T45" fmla="*/ 31 h 164"/>
                  <a:gd name="T46" fmla="*/ 149 w 197"/>
                  <a:gd name="T47" fmla="*/ 86 h 164"/>
                  <a:gd name="T48" fmla="*/ 134 w 197"/>
                  <a:gd name="T49" fmla="*/ 31 h 164"/>
                  <a:gd name="T50" fmla="*/ 69 w 197"/>
                  <a:gd name="T51" fmla="*/ 133 h 164"/>
                  <a:gd name="T52" fmla="*/ 88 w 197"/>
                  <a:gd name="T53" fmla="*/ 133 h 164"/>
                  <a:gd name="T54" fmla="*/ 79 w 197"/>
                  <a:gd name="T55" fmla="*/ 110 h 164"/>
                  <a:gd name="T56" fmla="*/ 65 w 197"/>
                  <a:gd name="T57" fmla="*/ 124 h 164"/>
                  <a:gd name="T58" fmla="*/ 75 w 197"/>
                  <a:gd name="T59" fmla="*/ 120 h 164"/>
                  <a:gd name="T60" fmla="*/ 82 w 197"/>
                  <a:gd name="T61" fmla="*/ 120 h 164"/>
                  <a:gd name="T62" fmla="*/ 82 w 197"/>
                  <a:gd name="T63" fmla="*/ 128 h 164"/>
                  <a:gd name="T64" fmla="*/ 74 w 197"/>
                  <a:gd name="T65" fmla="*/ 127 h 164"/>
                  <a:gd name="T66" fmla="*/ 81 w 197"/>
                  <a:gd name="T67" fmla="*/ 91 h 164"/>
                  <a:gd name="T68" fmla="*/ 85 w 197"/>
                  <a:gd name="T69" fmla="*/ 38 h 164"/>
                  <a:gd name="T70" fmla="*/ 77 w 197"/>
                  <a:gd name="T71" fmla="*/ 87 h 164"/>
                  <a:gd name="T72" fmla="*/ 148 w 197"/>
                  <a:gd name="T73" fmla="*/ 109 h 164"/>
                  <a:gd name="T74" fmla="*/ 148 w 197"/>
                  <a:gd name="T75" fmla="*/ 128 h 164"/>
                  <a:gd name="T76" fmla="*/ 167 w 197"/>
                  <a:gd name="T77" fmla="*/ 128 h 164"/>
                  <a:gd name="T78" fmla="*/ 168 w 197"/>
                  <a:gd name="T79" fmla="*/ 109 h 164"/>
                  <a:gd name="T80" fmla="*/ 158 w 197"/>
                  <a:gd name="T81" fmla="*/ 105 h 164"/>
                  <a:gd name="T82" fmla="*/ 154 w 197"/>
                  <a:gd name="T83" fmla="*/ 114 h 164"/>
                  <a:gd name="T84" fmla="*/ 163 w 197"/>
                  <a:gd name="T85" fmla="*/ 118 h 164"/>
                  <a:gd name="T86" fmla="*/ 154 w 197"/>
                  <a:gd name="T87" fmla="*/ 122 h 164"/>
                  <a:gd name="T88" fmla="*/ 154 w 197"/>
                  <a:gd name="T89" fmla="*/ 11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" h="164">
                    <a:moveTo>
                      <a:pt x="159" y="6"/>
                    </a:moveTo>
                    <a:cubicBezTo>
                      <a:pt x="158" y="2"/>
                      <a:pt x="155" y="0"/>
                      <a:pt x="151" y="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0" y="10"/>
                      <a:pt x="108" y="8"/>
                      <a:pt x="105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3" y="8"/>
                      <a:pt x="0" y="11"/>
                      <a:pt x="0" y="1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61"/>
                      <a:pt x="3" y="164"/>
                      <a:pt x="7" y="164"/>
                    </a:cubicBezTo>
                    <a:cubicBezTo>
                      <a:pt x="105" y="164"/>
                      <a:pt x="105" y="164"/>
                      <a:pt x="105" y="164"/>
                    </a:cubicBezTo>
                    <a:cubicBezTo>
                      <a:pt x="109" y="164"/>
                      <a:pt x="112" y="161"/>
                      <a:pt x="112" y="157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62"/>
                      <a:pt x="140" y="164"/>
                      <a:pt x="144" y="163"/>
                    </a:cubicBezTo>
                    <a:cubicBezTo>
                      <a:pt x="191" y="151"/>
                      <a:pt x="191" y="151"/>
                      <a:pt x="191" y="151"/>
                    </a:cubicBezTo>
                    <a:cubicBezTo>
                      <a:pt x="195" y="150"/>
                      <a:pt x="197" y="146"/>
                      <a:pt x="196" y="142"/>
                    </a:cubicBezTo>
                    <a:cubicBezTo>
                      <a:pt x="159" y="6"/>
                      <a:pt x="159" y="6"/>
                      <a:pt x="159" y="6"/>
                    </a:cubicBezTo>
                    <a:close/>
                    <a:moveTo>
                      <a:pt x="52" y="150"/>
                    </a:moveTo>
                    <a:cubicBezTo>
                      <a:pt x="52" y="150"/>
                      <a:pt x="52" y="150"/>
                      <a:pt x="52" y="150"/>
                    </a:cubicBezTo>
                    <a:cubicBezTo>
                      <a:pt x="14" y="150"/>
                      <a:pt x="14" y="150"/>
                      <a:pt x="14" y="150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150"/>
                      <a:pt x="52" y="150"/>
                      <a:pt x="52" y="150"/>
                    </a:cubicBezTo>
                    <a:close/>
                    <a:moveTo>
                      <a:pt x="99" y="150"/>
                    </a:moveTo>
                    <a:cubicBezTo>
                      <a:pt x="99" y="150"/>
                      <a:pt x="99" y="150"/>
                      <a:pt x="99" y="150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99" y="22"/>
                      <a:pt x="99" y="22"/>
                      <a:pt x="99" y="22"/>
                    </a:cubicBezTo>
                    <a:cubicBezTo>
                      <a:pt x="99" y="150"/>
                      <a:pt x="99" y="150"/>
                      <a:pt x="99" y="150"/>
                    </a:cubicBezTo>
                    <a:close/>
                    <a:moveTo>
                      <a:pt x="147" y="149"/>
                    </a:moveTo>
                    <a:cubicBezTo>
                      <a:pt x="147" y="149"/>
                      <a:pt x="147" y="149"/>
                      <a:pt x="147" y="149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81" y="139"/>
                      <a:pt x="181" y="139"/>
                      <a:pt x="181" y="139"/>
                    </a:cubicBezTo>
                    <a:cubicBezTo>
                      <a:pt x="147" y="149"/>
                      <a:pt x="147" y="149"/>
                      <a:pt x="147" y="149"/>
                    </a:cubicBezTo>
                    <a:close/>
                    <a:moveTo>
                      <a:pt x="23" y="133"/>
                    </a:moveTo>
                    <a:cubicBezTo>
                      <a:pt x="23" y="133"/>
                      <a:pt x="23" y="133"/>
                      <a:pt x="23" y="133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6" y="136"/>
                      <a:pt x="29" y="137"/>
                      <a:pt x="33" y="137"/>
                    </a:cubicBezTo>
                    <a:cubicBezTo>
                      <a:pt x="37" y="137"/>
                      <a:pt x="40" y="136"/>
                      <a:pt x="42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5" y="131"/>
                      <a:pt x="47" y="127"/>
                      <a:pt x="47" y="124"/>
                    </a:cubicBezTo>
                    <a:cubicBezTo>
                      <a:pt x="47" y="120"/>
                      <a:pt x="45" y="116"/>
                      <a:pt x="43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0" y="112"/>
                      <a:pt x="37" y="110"/>
                      <a:pt x="33" y="110"/>
                    </a:cubicBezTo>
                    <a:cubicBezTo>
                      <a:pt x="29" y="110"/>
                      <a:pt x="26" y="112"/>
                      <a:pt x="23" y="114"/>
                    </a:cubicBezTo>
                    <a:cubicBezTo>
                      <a:pt x="21" y="116"/>
                      <a:pt x="19" y="120"/>
                      <a:pt x="19" y="124"/>
                    </a:cubicBezTo>
                    <a:cubicBezTo>
                      <a:pt x="19" y="127"/>
                      <a:pt x="21" y="131"/>
                      <a:pt x="23" y="133"/>
                    </a:cubicBezTo>
                    <a:close/>
                    <a:moveTo>
                      <a:pt x="29" y="120"/>
                    </a:moveTo>
                    <a:cubicBezTo>
                      <a:pt x="29" y="120"/>
                      <a:pt x="29" y="120"/>
                      <a:pt x="29" y="120"/>
                    </a:cubicBezTo>
                    <a:cubicBezTo>
                      <a:pt x="30" y="119"/>
                      <a:pt x="31" y="118"/>
                      <a:pt x="33" y="118"/>
                    </a:cubicBezTo>
                    <a:cubicBezTo>
                      <a:pt x="34" y="118"/>
                      <a:pt x="36" y="119"/>
                      <a:pt x="37" y="120"/>
                    </a:cubicBezTo>
                    <a:cubicBezTo>
                      <a:pt x="37" y="120"/>
                      <a:pt x="37" y="120"/>
                      <a:pt x="37" y="120"/>
                    </a:cubicBezTo>
                    <a:cubicBezTo>
                      <a:pt x="38" y="121"/>
                      <a:pt x="38" y="122"/>
                      <a:pt x="38" y="124"/>
                    </a:cubicBezTo>
                    <a:cubicBezTo>
                      <a:pt x="38" y="125"/>
                      <a:pt x="38" y="127"/>
                      <a:pt x="37" y="128"/>
                    </a:cubicBezTo>
                    <a:cubicBezTo>
                      <a:pt x="36" y="129"/>
                      <a:pt x="34" y="129"/>
                      <a:pt x="33" y="129"/>
                    </a:cubicBezTo>
                    <a:cubicBezTo>
                      <a:pt x="31" y="129"/>
                      <a:pt x="30" y="129"/>
                      <a:pt x="29" y="12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8" y="126"/>
                      <a:pt x="27" y="125"/>
                      <a:pt x="27" y="124"/>
                    </a:cubicBezTo>
                    <a:cubicBezTo>
                      <a:pt x="27" y="122"/>
                      <a:pt x="28" y="121"/>
                      <a:pt x="29" y="120"/>
                    </a:cubicBezTo>
                    <a:close/>
                    <a:moveTo>
                      <a:pt x="32" y="91"/>
                    </a:moveTo>
                    <a:cubicBezTo>
                      <a:pt x="32" y="91"/>
                      <a:pt x="32" y="91"/>
                      <a:pt x="32" y="91"/>
                    </a:cubicBezTo>
                    <a:cubicBezTo>
                      <a:pt x="34" y="91"/>
                      <a:pt x="36" y="89"/>
                      <a:pt x="36" y="87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35"/>
                      <a:pt x="34" y="34"/>
                      <a:pt x="32" y="34"/>
                    </a:cubicBezTo>
                    <a:cubicBezTo>
                      <a:pt x="29" y="34"/>
                      <a:pt x="28" y="35"/>
                      <a:pt x="28" y="38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9"/>
                      <a:pt x="29" y="91"/>
                      <a:pt x="32" y="91"/>
                    </a:cubicBezTo>
                    <a:close/>
                    <a:moveTo>
                      <a:pt x="134" y="31"/>
                    </a:moveTo>
                    <a:cubicBezTo>
                      <a:pt x="134" y="31"/>
                      <a:pt x="134" y="31"/>
                      <a:pt x="134" y="31"/>
                    </a:cubicBezTo>
                    <a:cubicBezTo>
                      <a:pt x="132" y="32"/>
                      <a:pt x="131" y="34"/>
                      <a:pt x="131" y="36"/>
                    </a:cubicBezTo>
                    <a:cubicBezTo>
                      <a:pt x="144" y="84"/>
                      <a:pt x="144" y="84"/>
                      <a:pt x="144" y="84"/>
                    </a:cubicBezTo>
                    <a:cubicBezTo>
                      <a:pt x="144" y="86"/>
                      <a:pt x="146" y="87"/>
                      <a:pt x="149" y="86"/>
                    </a:cubicBezTo>
                    <a:cubicBezTo>
                      <a:pt x="151" y="86"/>
                      <a:pt x="152" y="84"/>
                      <a:pt x="152" y="82"/>
                    </a:cubicBezTo>
                    <a:cubicBezTo>
                      <a:pt x="139" y="34"/>
                      <a:pt x="139" y="34"/>
                      <a:pt x="139" y="34"/>
                    </a:cubicBezTo>
                    <a:cubicBezTo>
                      <a:pt x="138" y="32"/>
                      <a:pt x="136" y="31"/>
                      <a:pt x="134" y="31"/>
                    </a:cubicBezTo>
                    <a:close/>
                    <a:moveTo>
                      <a:pt x="69" y="133"/>
                    </a:moveTo>
                    <a:cubicBezTo>
                      <a:pt x="69" y="133"/>
                      <a:pt x="69" y="133"/>
                      <a:pt x="69" y="133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71" y="136"/>
                      <a:pt x="75" y="137"/>
                      <a:pt x="79" y="137"/>
                    </a:cubicBezTo>
                    <a:cubicBezTo>
                      <a:pt x="82" y="137"/>
                      <a:pt x="86" y="136"/>
                      <a:pt x="88" y="134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91" y="131"/>
                      <a:pt x="92" y="127"/>
                      <a:pt x="92" y="124"/>
                    </a:cubicBezTo>
                    <a:cubicBezTo>
                      <a:pt x="92" y="120"/>
                      <a:pt x="91" y="116"/>
                      <a:pt x="88" y="114"/>
                    </a:cubicBezTo>
                    <a:cubicBezTo>
                      <a:pt x="86" y="112"/>
                      <a:pt x="82" y="110"/>
                      <a:pt x="79" y="110"/>
                    </a:cubicBezTo>
                    <a:cubicBezTo>
                      <a:pt x="75" y="110"/>
                      <a:pt x="71" y="112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6" y="116"/>
                      <a:pt x="65" y="120"/>
                      <a:pt x="65" y="124"/>
                    </a:cubicBezTo>
                    <a:cubicBezTo>
                      <a:pt x="65" y="127"/>
                      <a:pt x="66" y="131"/>
                      <a:pt x="69" y="133"/>
                    </a:cubicBezTo>
                    <a:close/>
                    <a:moveTo>
                      <a:pt x="75" y="120"/>
                    </a:moveTo>
                    <a:cubicBezTo>
                      <a:pt x="75" y="120"/>
                      <a:pt x="75" y="120"/>
                      <a:pt x="75" y="120"/>
                    </a:cubicBezTo>
                    <a:cubicBezTo>
                      <a:pt x="76" y="119"/>
                      <a:pt x="77" y="118"/>
                      <a:pt x="79" y="118"/>
                    </a:cubicBezTo>
                    <a:cubicBezTo>
                      <a:pt x="80" y="118"/>
                      <a:pt x="81" y="119"/>
                      <a:pt x="82" y="120"/>
                    </a:cubicBezTo>
                    <a:cubicBezTo>
                      <a:pt x="82" y="120"/>
                      <a:pt x="82" y="120"/>
                      <a:pt x="82" y="120"/>
                    </a:cubicBezTo>
                    <a:cubicBezTo>
                      <a:pt x="84" y="121"/>
                      <a:pt x="84" y="122"/>
                      <a:pt x="84" y="124"/>
                    </a:cubicBezTo>
                    <a:cubicBezTo>
                      <a:pt x="84" y="125"/>
                      <a:pt x="84" y="127"/>
                      <a:pt x="83" y="128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81" y="129"/>
                      <a:pt x="80" y="129"/>
                      <a:pt x="79" y="129"/>
                    </a:cubicBezTo>
                    <a:cubicBezTo>
                      <a:pt x="77" y="129"/>
                      <a:pt x="76" y="129"/>
                      <a:pt x="75" y="128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4" y="126"/>
                      <a:pt x="73" y="125"/>
                      <a:pt x="73" y="124"/>
                    </a:cubicBezTo>
                    <a:cubicBezTo>
                      <a:pt x="73" y="122"/>
                      <a:pt x="74" y="121"/>
                      <a:pt x="75" y="120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3" y="91"/>
                      <a:pt x="85" y="89"/>
                      <a:pt x="85" y="8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5" y="35"/>
                      <a:pt x="83" y="34"/>
                      <a:pt x="81" y="34"/>
                    </a:cubicBezTo>
                    <a:cubicBezTo>
                      <a:pt x="79" y="34"/>
                      <a:pt x="77" y="35"/>
                      <a:pt x="77" y="38"/>
                    </a:cubicBezTo>
                    <a:cubicBezTo>
                      <a:pt x="77" y="87"/>
                      <a:pt x="77" y="87"/>
                      <a:pt x="77" y="87"/>
                    </a:cubicBezTo>
                    <a:cubicBezTo>
                      <a:pt x="77" y="89"/>
                      <a:pt x="79" y="91"/>
                      <a:pt x="81" y="91"/>
                    </a:cubicBezTo>
                    <a:close/>
                    <a:moveTo>
                      <a:pt x="148" y="109"/>
                    </a:move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6" y="111"/>
                      <a:pt x="144" y="114"/>
                      <a:pt x="144" y="118"/>
                    </a:cubicBezTo>
                    <a:cubicBezTo>
                      <a:pt x="144" y="122"/>
                      <a:pt x="146" y="125"/>
                      <a:pt x="148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51" y="130"/>
                      <a:pt x="154" y="132"/>
                      <a:pt x="158" y="132"/>
                    </a:cubicBezTo>
                    <a:cubicBezTo>
                      <a:pt x="161" y="132"/>
                      <a:pt x="165" y="131"/>
                      <a:pt x="167" y="128"/>
                    </a:cubicBezTo>
                    <a:cubicBezTo>
                      <a:pt x="167" y="128"/>
                      <a:pt x="167" y="128"/>
                      <a:pt x="167" y="128"/>
                    </a:cubicBezTo>
                    <a:cubicBezTo>
                      <a:pt x="168" y="128"/>
                      <a:pt x="168" y="128"/>
                      <a:pt x="168" y="128"/>
                    </a:cubicBezTo>
                    <a:cubicBezTo>
                      <a:pt x="170" y="126"/>
                      <a:pt x="171" y="122"/>
                      <a:pt x="171" y="118"/>
                    </a:cubicBezTo>
                    <a:cubicBezTo>
                      <a:pt x="171" y="114"/>
                      <a:pt x="170" y="111"/>
                      <a:pt x="168" y="109"/>
                    </a:cubicBezTo>
                    <a:cubicBezTo>
                      <a:pt x="168" y="109"/>
                      <a:pt x="168" y="109"/>
                      <a:pt x="168" y="109"/>
                    </a:cubicBezTo>
                    <a:cubicBezTo>
                      <a:pt x="168" y="109"/>
                      <a:pt x="168" y="109"/>
                      <a:pt x="168" y="109"/>
                    </a:cubicBezTo>
                    <a:cubicBezTo>
                      <a:pt x="165" y="106"/>
                      <a:pt x="162" y="105"/>
                      <a:pt x="158" y="105"/>
                    </a:cubicBezTo>
                    <a:cubicBezTo>
                      <a:pt x="154" y="105"/>
                      <a:pt x="151" y="106"/>
                      <a:pt x="148" y="109"/>
                    </a:cubicBezTo>
                    <a:close/>
                    <a:moveTo>
                      <a:pt x="154" y="114"/>
                    </a:moveTo>
                    <a:cubicBezTo>
                      <a:pt x="154" y="114"/>
                      <a:pt x="154" y="114"/>
                      <a:pt x="154" y="114"/>
                    </a:cubicBezTo>
                    <a:cubicBezTo>
                      <a:pt x="155" y="113"/>
                      <a:pt x="156" y="113"/>
                      <a:pt x="158" y="113"/>
                    </a:cubicBezTo>
                    <a:cubicBezTo>
                      <a:pt x="159" y="113"/>
                      <a:pt x="161" y="113"/>
                      <a:pt x="162" y="114"/>
                    </a:cubicBezTo>
                    <a:cubicBezTo>
                      <a:pt x="163" y="115"/>
                      <a:pt x="163" y="117"/>
                      <a:pt x="163" y="118"/>
                    </a:cubicBezTo>
                    <a:cubicBezTo>
                      <a:pt x="163" y="120"/>
                      <a:pt x="163" y="121"/>
                      <a:pt x="162" y="122"/>
                    </a:cubicBezTo>
                    <a:cubicBezTo>
                      <a:pt x="161" y="123"/>
                      <a:pt x="159" y="124"/>
                      <a:pt x="158" y="124"/>
                    </a:cubicBezTo>
                    <a:cubicBezTo>
                      <a:pt x="156" y="124"/>
                      <a:pt x="155" y="123"/>
                      <a:pt x="154" y="122"/>
                    </a:cubicBezTo>
                    <a:cubicBezTo>
                      <a:pt x="154" y="122"/>
                      <a:pt x="154" y="122"/>
                      <a:pt x="154" y="122"/>
                    </a:cubicBezTo>
                    <a:cubicBezTo>
                      <a:pt x="153" y="121"/>
                      <a:pt x="152" y="120"/>
                      <a:pt x="152" y="118"/>
                    </a:cubicBezTo>
                    <a:cubicBezTo>
                      <a:pt x="152" y="117"/>
                      <a:pt x="153" y="115"/>
                      <a:pt x="154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9" name="Group 19"/>
          <p:cNvGrpSpPr/>
          <p:nvPr/>
        </p:nvGrpSpPr>
        <p:grpSpPr bwMode="auto">
          <a:xfrm>
            <a:off x="3779838" y="1779588"/>
            <a:ext cx="1733550" cy="2532492"/>
            <a:chOff x="0" y="0"/>
            <a:chExt cx="1335" cy="1951"/>
          </a:xfrm>
          <a:solidFill>
            <a:schemeClr val="bg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5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52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01625" y="1985963"/>
            <a:ext cx="3662363" cy="1535112"/>
            <a:chOff x="-301625" y="1985963"/>
            <a:chExt cx="3662363" cy="1535112"/>
          </a:xfrm>
        </p:grpSpPr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627313" y="2787650"/>
              <a:ext cx="733425" cy="7334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1547813" y="2224088"/>
              <a:ext cx="641350" cy="635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890588" y="1985963"/>
              <a:ext cx="366712" cy="36671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552450" y="2289175"/>
              <a:ext cx="255588" cy="2555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30188" y="2289175"/>
              <a:ext cx="176212" cy="1762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-301625" y="2500313"/>
              <a:ext cx="592138" cy="59213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/>
            <p:nvPr/>
          </p:nvGrpSpPr>
          <p:grpSpPr bwMode="auto">
            <a:xfrm>
              <a:off x="1763713" y="2414588"/>
              <a:ext cx="209550" cy="260350"/>
              <a:chOff x="0" y="0"/>
              <a:chExt cx="156" cy="194"/>
            </a:xfrm>
          </p:grpSpPr>
          <p:sp>
            <p:nvSpPr>
              <p:cNvPr id="20516" name="Freeform 36"/>
              <p:cNvSpPr/>
              <p:nvPr/>
            </p:nvSpPr>
            <p:spPr bwMode="auto">
              <a:xfrm>
                <a:off x="0" y="69"/>
                <a:ext cx="156" cy="125"/>
              </a:xfrm>
              <a:custGeom>
                <a:avLst/>
                <a:gdLst>
                  <a:gd name="T0" fmla="*/ 66 w 66"/>
                  <a:gd name="T1" fmla="*/ 9 h 53"/>
                  <a:gd name="T2" fmla="*/ 45 w 66"/>
                  <a:gd name="T3" fmla="*/ 48 h 53"/>
                  <a:gd name="T4" fmla="*/ 33 w 66"/>
                  <a:gd name="T5" fmla="*/ 53 h 53"/>
                  <a:gd name="T6" fmla="*/ 27 w 66"/>
                  <a:gd name="T7" fmla="*/ 52 h 53"/>
                  <a:gd name="T8" fmla="*/ 3 w 66"/>
                  <a:gd name="T9" fmla="*/ 23 h 53"/>
                  <a:gd name="T10" fmla="*/ 3 w 66"/>
                  <a:gd name="T11" fmla="*/ 22 h 53"/>
                  <a:gd name="T12" fmla="*/ 0 w 66"/>
                  <a:gd name="T13" fmla="*/ 9 h 53"/>
                  <a:gd name="T14" fmla="*/ 1 w 66"/>
                  <a:gd name="T15" fmla="*/ 1 h 53"/>
                  <a:gd name="T16" fmla="*/ 1 w 66"/>
                  <a:gd name="T17" fmla="*/ 1 h 53"/>
                  <a:gd name="T18" fmla="*/ 1 w 66"/>
                  <a:gd name="T19" fmla="*/ 1 h 53"/>
                  <a:gd name="T20" fmla="*/ 2 w 66"/>
                  <a:gd name="T21" fmla="*/ 0 h 53"/>
                  <a:gd name="T22" fmla="*/ 3 w 66"/>
                  <a:gd name="T23" fmla="*/ 1 h 53"/>
                  <a:gd name="T24" fmla="*/ 3 w 66"/>
                  <a:gd name="T25" fmla="*/ 1 h 53"/>
                  <a:gd name="T26" fmla="*/ 30 w 66"/>
                  <a:gd name="T27" fmla="*/ 42 h 53"/>
                  <a:gd name="T28" fmla="*/ 33 w 66"/>
                  <a:gd name="T29" fmla="*/ 43 h 53"/>
                  <a:gd name="T30" fmla="*/ 41 w 66"/>
                  <a:gd name="T31" fmla="*/ 40 h 53"/>
                  <a:gd name="T32" fmla="*/ 56 w 66"/>
                  <a:gd name="T33" fmla="*/ 20 h 53"/>
                  <a:gd name="T34" fmla="*/ 62 w 66"/>
                  <a:gd name="T35" fmla="*/ 1 h 53"/>
                  <a:gd name="T36" fmla="*/ 62 w 66"/>
                  <a:gd name="T37" fmla="*/ 1 h 53"/>
                  <a:gd name="T38" fmla="*/ 62 w 66"/>
                  <a:gd name="T39" fmla="*/ 1 h 53"/>
                  <a:gd name="T40" fmla="*/ 64 w 66"/>
                  <a:gd name="T41" fmla="*/ 0 h 53"/>
                  <a:gd name="T42" fmla="*/ 65 w 66"/>
                  <a:gd name="T43" fmla="*/ 0 h 53"/>
                  <a:gd name="T44" fmla="*/ 65 w 66"/>
                  <a:gd name="T45" fmla="*/ 1 h 53"/>
                  <a:gd name="T46" fmla="*/ 66 w 66"/>
                  <a:gd name="T47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53">
                    <a:moveTo>
                      <a:pt x="66" y="9"/>
                    </a:moveTo>
                    <a:cubicBezTo>
                      <a:pt x="66" y="21"/>
                      <a:pt x="56" y="40"/>
                      <a:pt x="45" y="48"/>
                    </a:cubicBezTo>
                    <a:cubicBezTo>
                      <a:pt x="41" y="51"/>
                      <a:pt x="37" y="53"/>
                      <a:pt x="33" y="53"/>
                    </a:cubicBezTo>
                    <a:cubicBezTo>
                      <a:pt x="31" y="53"/>
                      <a:pt x="29" y="52"/>
                      <a:pt x="27" y="52"/>
                    </a:cubicBezTo>
                    <a:cubicBezTo>
                      <a:pt x="17" y="48"/>
                      <a:pt x="8" y="36"/>
                      <a:pt x="3" y="23"/>
                    </a:cubicBezTo>
                    <a:cubicBezTo>
                      <a:pt x="3" y="23"/>
                      <a:pt x="3" y="23"/>
                      <a:pt x="3" y="22"/>
                    </a:cubicBezTo>
                    <a:cubicBezTo>
                      <a:pt x="1" y="18"/>
                      <a:pt x="0" y="13"/>
                      <a:pt x="0" y="9"/>
                    </a:cubicBezTo>
                    <a:cubicBezTo>
                      <a:pt x="0" y="6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17"/>
                      <a:pt x="17" y="40"/>
                      <a:pt x="30" y="42"/>
                    </a:cubicBezTo>
                    <a:cubicBezTo>
                      <a:pt x="31" y="43"/>
                      <a:pt x="32" y="43"/>
                      <a:pt x="33" y="43"/>
                    </a:cubicBezTo>
                    <a:cubicBezTo>
                      <a:pt x="36" y="43"/>
                      <a:pt x="38" y="42"/>
                      <a:pt x="41" y="40"/>
                    </a:cubicBezTo>
                    <a:cubicBezTo>
                      <a:pt x="47" y="36"/>
                      <a:pt x="52" y="29"/>
                      <a:pt x="56" y="20"/>
                    </a:cubicBezTo>
                    <a:cubicBezTo>
                      <a:pt x="59" y="14"/>
                      <a:pt x="61" y="7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3" y="0"/>
                      <a:pt x="64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3"/>
                      <a:pt x="66" y="6"/>
                      <a:pt x="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Freeform 37"/>
              <p:cNvSpPr>
                <a:spLocks noEditPoints="1"/>
              </p:cNvSpPr>
              <p:nvPr/>
            </p:nvSpPr>
            <p:spPr bwMode="auto">
              <a:xfrm>
                <a:off x="19" y="0"/>
                <a:ext cx="116" cy="151"/>
              </a:xfrm>
              <a:custGeom>
                <a:avLst/>
                <a:gdLst>
                  <a:gd name="T0" fmla="*/ 48 w 49"/>
                  <a:gd name="T1" fmla="*/ 17 h 64"/>
                  <a:gd name="T2" fmla="*/ 25 w 49"/>
                  <a:gd name="T3" fmla="*/ 0 h 64"/>
                  <a:gd name="T4" fmla="*/ 3 w 49"/>
                  <a:gd name="T5" fmla="*/ 12 h 64"/>
                  <a:gd name="T6" fmla="*/ 1 w 49"/>
                  <a:gd name="T7" fmla="*/ 17 h 64"/>
                  <a:gd name="T8" fmla="*/ 0 w 49"/>
                  <a:gd name="T9" fmla="*/ 24 h 64"/>
                  <a:gd name="T10" fmla="*/ 25 w 49"/>
                  <a:gd name="T11" fmla="*/ 64 h 64"/>
                  <a:gd name="T12" fmla="*/ 30 w 49"/>
                  <a:gd name="T13" fmla="*/ 63 h 64"/>
                  <a:gd name="T14" fmla="*/ 43 w 49"/>
                  <a:gd name="T15" fmla="*/ 48 h 64"/>
                  <a:gd name="T16" fmla="*/ 47 w 49"/>
                  <a:gd name="T17" fmla="*/ 38 h 64"/>
                  <a:gd name="T18" fmla="*/ 47 w 49"/>
                  <a:gd name="T19" fmla="*/ 38 h 64"/>
                  <a:gd name="T20" fmla="*/ 49 w 49"/>
                  <a:gd name="T21" fmla="*/ 24 h 64"/>
                  <a:gd name="T22" fmla="*/ 48 w 49"/>
                  <a:gd name="T23" fmla="*/ 17 h 64"/>
                  <a:gd name="T24" fmla="*/ 25 w 49"/>
                  <a:gd name="T25" fmla="*/ 32 h 64"/>
                  <a:gd name="T26" fmla="*/ 24 w 49"/>
                  <a:gd name="T27" fmla="*/ 32 h 64"/>
                  <a:gd name="T28" fmla="*/ 16 w 49"/>
                  <a:gd name="T29" fmla="*/ 24 h 64"/>
                  <a:gd name="T30" fmla="*/ 16 w 49"/>
                  <a:gd name="T31" fmla="*/ 23 h 64"/>
                  <a:gd name="T32" fmla="*/ 25 w 49"/>
                  <a:gd name="T33" fmla="*/ 15 h 64"/>
                  <a:gd name="T34" fmla="*/ 33 w 49"/>
                  <a:gd name="T35" fmla="*/ 23 h 64"/>
                  <a:gd name="T36" fmla="*/ 25 w 49"/>
                  <a:gd name="T3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" h="64">
                    <a:moveTo>
                      <a:pt x="48" y="17"/>
                    </a:moveTo>
                    <a:cubicBezTo>
                      <a:pt x="45" y="7"/>
                      <a:pt x="36" y="0"/>
                      <a:pt x="25" y="0"/>
                    </a:cubicBezTo>
                    <a:cubicBezTo>
                      <a:pt x="16" y="0"/>
                      <a:pt x="8" y="5"/>
                      <a:pt x="3" y="12"/>
                    </a:cubicBezTo>
                    <a:cubicBezTo>
                      <a:pt x="3" y="14"/>
                      <a:pt x="2" y="15"/>
                      <a:pt x="1" y="17"/>
                    </a:cubicBezTo>
                    <a:cubicBezTo>
                      <a:pt x="1" y="19"/>
                      <a:pt x="0" y="22"/>
                      <a:pt x="0" y="24"/>
                    </a:cubicBezTo>
                    <a:cubicBezTo>
                      <a:pt x="0" y="38"/>
                      <a:pt x="11" y="64"/>
                      <a:pt x="25" y="64"/>
                    </a:cubicBezTo>
                    <a:cubicBezTo>
                      <a:pt x="27" y="64"/>
                      <a:pt x="29" y="64"/>
                      <a:pt x="30" y="63"/>
                    </a:cubicBezTo>
                    <a:cubicBezTo>
                      <a:pt x="35" y="60"/>
                      <a:pt x="40" y="55"/>
                      <a:pt x="43" y="48"/>
                    </a:cubicBezTo>
                    <a:cubicBezTo>
                      <a:pt x="44" y="45"/>
                      <a:pt x="46" y="42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8" y="33"/>
                      <a:pt x="49" y="28"/>
                      <a:pt x="49" y="24"/>
                    </a:cubicBezTo>
                    <a:cubicBezTo>
                      <a:pt x="49" y="22"/>
                      <a:pt x="49" y="19"/>
                      <a:pt x="48" y="17"/>
                    </a:cubicBezTo>
                    <a:close/>
                    <a:moveTo>
                      <a:pt x="25" y="32"/>
                    </a:moveTo>
                    <a:cubicBezTo>
                      <a:pt x="25" y="32"/>
                      <a:pt x="24" y="32"/>
                      <a:pt x="24" y="32"/>
                    </a:cubicBezTo>
                    <a:cubicBezTo>
                      <a:pt x="20" y="31"/>
                      <a:pt x="17" y="28"/>
                      <a:pt x="16" y="24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16" y="19"/>
                      <a:pt x="20" y="15"/>
                      <a:pt x="25" y="15"/>
                    </a:cubicBezTo>
                    <a:cubicBezTo>
                      <a:pt x="30" y="15"/>
                      <a:pt x="33" y="19"/>
                      <a:pt x="33" y="23"/>
                    </a:cubicBezTo>
                    <a:cubicBezTo>
                      <a:pt x="33" y="28"/>
                      <a:pt x="30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18" name="Group 38"/>
            <p:cNvGrpSpPr/>
            <p:nvPr/>
          </p:nvGrpSpPr>
          <p:grpSpPr bwMode="auto">
            <a:xfrm>
              <a:off x="2878138" y="2989263"/>
              <a:ext cx="241300" cy="320675"/>
              <a:chOff x="0" y="0"/>
              <a:chExt cx="201" cy="269"/>
            </a:xfrm>
          </p:grpSpPr>
          <p:sp>
            <p:nvSpPr>
              <p:cNvPr id="20519" name="Freeform 39"/>
              <p:cNvSpPr/>
              <p:nvPr/>
            </p:nvSpPr>
            <p:spPr bwMode="auto">
              <a:xfrm>
                <a:off x="75" y="0"/>
                <a:ext cx="52" cy="30"/>
              </a:xfrm>
              <a:custGeom>
                <a:avLst/>
                <a:gdLst>
                  <a:gd name="T0" fmla="*/ 20 w 22"/>
                  <a:gd name="T1" fmla="*/ 7 h 13"/>
                  <a:gd name="T2" fmla="*/ 22 w 22"/>
                  <a:gd name="T3" fmla="*/ 12 h 13"/>
                  <a:gd name="T4" fmla="*/ 17 w 22"/>
                  <a:gd name="T5" fmla="*/ 12 h 13"/>
                  <a:gd name="T6" fmla="*/ 11 w 22"/>
                  <a:gd name="T7" fmla="*/ 12 h 13"/>
                  <a:gd name="T8" fmla="*/ 4 w 22"/>
                  <a:gd name="T9" fmla="*/ 12 h 13"/>
                  <a:gd name="T10" fmla="*/ 0 w 22"/>
                  <a:gd name="T11" fmla="*/ 12 h 13"/>
                  <a:gd name="T12" fmla="*/ 1 w 22"/>
                  <a:gd name="T13" fmla="*/ 7 h 13"/>
                  <a:gd name="T14" fmla="*/ 11 w 22"/>
                  <a:gd name="T15" fmla="*/ 0 h 13"/>
                  <a:gd name="T16" fmla="*/ 20 w 22"/>
                  <a:gd name="T1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3">
                    <a:moveTo>
                      <a:pt x="20" y="7"/>
                    </a:moveTo>
                    <a:cubicBezTo>
                      <a:pt x="21" y="9"/>
                      <a:pt x="22" y="12"/>
                      <a:pt x="22" y="12"/>
                    </a:cubicBezTo>
                    <a:cubicBezTo>
                      <a:pt x="22" y="13"/>
                      <a:pt x="20" y="13"/>
                      <a:pt x="17" y="12"/>
                    </a:cubicBezTo>
                    <a:cubicBezTo>
                      <a:pt x="17" y="12"/>
                      <a:pt x="15" y="12"/>
                      <a:pt x="11" y="12"/>
                    </a:cubicBezTo>
                    <a:cubicBezTo>
                      <a:pt x="6" y="12"/>
                      <a:pt x="4" y="12"/>
                      <a:pt x="4" y="12"/>
                    </a:cubicBezTo>
                    <a:cubicBezTo>
                      <a:pt x="2" y="13"/>
                      <a:pt x="0" y="13"/>
                      <a:pt x="0" y="12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1" y="7"/>
                      <a:pt x="5" y="0"/>
                      <a:pt x="11" y="0"/>
                    </a:cubicBezTo>
                    <a:cubicBezTo>
                      <a:pt x="17" y="0"/>
                      <a:pt x="20" y="7"/>
                      <a:pt x="2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0" name="Freeform 40"/>
              <p:cNvSpPr/>
              <p:nvPr/>
            </p:nvSpPr>
            <p:spPr bwMode="auto">
              <a:xfrm>
                <a:off x="64" y="241"/>
                <a:ext cx="75" cy="28"/>
              </a:xfrm>
              <a:custGeom>
                <a:avLst/>
                <a:gdLst>
                  <a:gd name="T0" fmla="*/ 29 w 32"/>
                  <a:gd name="T1" fmla="*/ 1 h 12"/>
                  <a:gd name="T2" fmla="*/ 30 w 32"/>
                  <a:gd name="T3" fmla="*/ 3 h 12"/>
                  <a:gd name="T4" fmla="*/ 16 w 32"/>
                  <a:gd name="T5" fmla="*/ 12 h 12"/>
                  <a:gd name="T6" fmla="*/ 1 w 32"/>
                  <a:gd name="T7" fmla="*/ 3 h 12"/>
                  <a:gd name="T8" fmla="*/ 3 w 32"/>
                  <a:gd name="T9" fmla="*/ 1 h 12"/>
                  <a:gd name="T10" fmla="*/ 11 w 32"/>
                  <a:gd name="T11" fmla="*/ 2 h 12"/>
                  <a:gd name="T12" fmla="*/ 20 w 32"/>
                  <a:gd name="T13" fmla="*/ 2 h 12"/>
                  <a:gd name="T14" fmla="*/ 29 w 32"/>
                  <a:gd name="T1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31" y="0"/>
                      <a:pt x="32" y="1"/>
                      <a:pt x="30" y="3"/>
                    </a:cubicBezTo>
                    <a:cubicBezTo>
                      <a:pt x="30" y="3"/>
                      <a:pt x="24" y="12"/>
                      <a:pt x="16" y="12"/>
                    </a:cubicBezTo>
                    <a:cubicBezTo>
                      <a:pt x="8" y="12"/>
                      <a:pt x="1" y="3"/>
                      <a:pt x="1" y="3"/>
                    </a:cubicBezTo>
                    <a:cubicBezTo>
                      <a:pt x="0" y="1"/>
                      <a:pt x="0" y="0"/>
                      <a:pt x="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8" y="2"/>
                      <a:pt x="20" y="2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41"/>
              <p:cNvSpPr/>
              <p:nvPr/>
            </p:nvSpPr>
            <p:spPr bwMode="auto">
              <a:xfrm>
                <a:off x="0" y="42"/>
                <a:ext cx="201" cy="189"/>
              </a:xfrm>
              <a:custGeom>
                <a:avLst/>
                <a:gdLst>
                  <a:gd name="T0" fmla="*/ 85 w 85"/>
                  <a:gd name="T1" fmla="*/ 63 h 80"/>
                  <a:gd name="T2" fmla="*/ 85 w 85"/>
                  <a:gd name="T3" fmla="*/ 63 h 80"/>
                  <a:gd name="T4" fmla="*/ 77 w 85"/>
                  <a:gd name="T5" fmla="*/ 37 h 80"/>
                  <a:gd name="T6" fmla="*/ 76 w 85"/>
                  <a:gd name="T7" fmla="*/ 34 h 80"/>
                  <a:gd name="T8" fmla="*/ 76 w 85"/>
                  <a:gd name="T9" fmla="*/ 33 h 80"/>
                  <a:gd name="T10" fmla="*/ 76 w 85"/>
                  <a:gd name="T11" fmla="*/ 32 h 80"/>
                  <a:gd name="T12" fmla="*/ 75 w 85"/>
                  <a:gd name="T13" fmla="*/ 31 h 80"/>
                  <a:gd name="T14" fmla="*/ 75 w 85"/>
                  <a:gd name="T15" fmla="*/ 30 h 80"/>
                  <a:gd name="T16" fmla="*/ 74 w 85"/>
                  <a:gd name="T17" fmla="*/ 28 h 80"/>
                  <a:gd name="T18" fmla="*/ 74 w 85"/>
                  <a:gd name="T19" fmla="*/ 28 h 80"/>
                  <a:gd name="T20" fmla="*/ 74 w 85"/>
                  <a:gd name="T21" fmla="*/ 27 h 80"/>
                  <a:gd name="T22" fmla="*/ 43 w 85"/>
                  <a:gd name="T23" fmla="*/ 0 h 80"/>
                  <a:gd name="T24" fmla="*/ 11 w 85"/>
                  <a:gd name="T25" fmla="*/ 27 h 80"/>
                  <a:gd name="T26" fmla="*/ 11 w 85"/>
                  <a:gd name="T27" fmla="*/ 28 h 80"/>
                  <a:gd name="T28" fmla="*/ 11 w 85"/>
                  <a:gd name="T29" fmla="*/ 28 h 80"/>
                  <a:gd name="T30" fmla="*/ 10 w 85"/>
                  <a:gd name="T31" fmla="*/ 30 h 80"/>
                  <a:gd name="T32" fmla="*/ 10 w 85"/>
                  <a:gd name="T33" fmla="*/ 31 h 80"/>
                  <a:gd name="T34" fmla="*/ 10 w 85"/>
                  <a:gd name="T35" fmla="*/ 32 h 80"/>
                  <a:gd name="T36" fmla="*/ 9 w 85"/>
                  <a:gd name="T37" fmla="*/ 33 h 80"/>
                  <a:gd name="T38" fmla="*/ 9 w 85"/>
                  <a:gd name="T39" fmla="*/ 34 h 80"/>
                  <a:gd name="T40" fmla="*/ 8 w 85"/>
                  <a:gd name="T41" fmla="*/ 37 h 80"/>
                  <a:gd name="T42" fmla="*/ 1 w 85"/>
                  <a:gd name="T43" fmla="*/ 63 h 80"/>
                  <a:gd name="T44" fmla="*/ 1 w 85"/>
                  <a:gd name="T45" fmla="*/ 63 h 80"/>
                  <a:gd name="T46" fmla="*/ 3 w 85"/>
                  <a:gd name="T47" fmla="*/ 69 h 80"/>
                  <a:gd name="T48" fmla="*/ 4 w 85"/>
                  <a:gd name="T49" fmla="*/ 69 h 80"/>
                  <a:gd name="T50" fmla="*/ 5 w 85"/>
                  <a:gd name="T51" fmla="*/ 70 h 80"/>
                  <a:gd name="T52" fmla="*/ 12 w 85"/>
                  <a:gd name="T53" fmla="*/ 73 h 80"/>
                  <a:gd name="T54" fmla="*/ 16 w 85"/>
                  <a:gd name="T55" fmla="*/ 75 h 80"/>
                  <a:gd name="T56" fmla="*/ 24 w 85"/>
                  <a:gd name="T57" fmla="*/ 77 h 80"/>
                  <a:gd name="T58" fmla="*/ 25 w 85"/>
                  <a:gd name="T59" fmla="*/ 77 h 80"/>
                  <a:gd name="T60" fmla="*/ 27 w 85"/>
                  <a:gd name="T61" fmla="*/ 78 h 80"/>
                  <a:gd name="T62" fmla="*/ 43 w 85"/>
                  <a:gd name="T63" fmla="*/ 80 h 80"/>
                  <a:gd name="T64" fmla="*/ 58 w 85"/>
                  <a:gd name="T65" fmla="*/ 78 h 80"/>
                  <a:gd name="T66" fmla="*/ 60 w 85"/>
                  <a:gd name="T67" fmla="*/ 77 h 80"/>
                  <a:gd name="T68" fmla="*/ 61 w 85"/>
                  <a:gd name="T69" fmla="*/ 77 h 80"/>
                  <a:gd name="T70" fmla="*/ 74 w 85"/>
                  <a:gd name="T71" fmla="*/ 73 h 80"/>
                  <a:gd name="T72" fmla="*/ 78 w 85"/>
                  <a:gd name="T73" fmla="*/ 71 h 80"/>
                  <a:gd name="T74" fmla="*/ 79 w 85"/>
                  <a:gd name="T75" fmla="*/ 70 h 80"/>
                  <a:gd name="T76" fmla="*/ 82 w 85"/>
                  <a:gd name="T77" fmla="*/ 69 h 80"/>
                  <a:gd name="T78" fmla="*/ 82 w 85"/>
                  <a:gd name="T79" fmla="*/ 69 h 80"/>
                  <a:gd name="T80" fmla="*/ 83 w 85"/>
                  <a:gd name="T81" fmla="*/ 69 h 80"/>
                  <a:gd name="T82" fmla="*/ 85 w 85"/>
                  <a:gd name="T8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" h="80">
                    <a:moveTo>
                      <a:pt x="85" y="63"/>
                    </a:moveTo>
                    <a:cubicBezTo>
                      <a:pt x="85" y="63"/>
                      <a:pt x="85" y="63"/>
                      <a:pt x="85" y="63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6"/>
                      <a:pt x="76" y="35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76" y="33"/>
                      <a:pt x="76" y="32"/>
                      <a:pt x="76" y="32"/>
                    </a:cubicBezTo>
                    <a:cubicBezTo>
                      <a:pt x="76" y="32"/>
                      <a:pt x="75" y="32"/>
                      <a:pt x="75" y="31"/>
                    </a:cubicBezTo>
                    <a:cubicBezTo>
                      <a:pt x="75" y="31"/>
                      <a:pt x="75" y="30"/>
                      <a:pt x="75" y="30"/>
                    </a:cubicBezTo>
                    <a:cubicBezTo>
                      <a:pt x="75" y="30"/>
                      <a:pt x="75" y="29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7"/>
                      <a:pt x="74" y="27"/>
                    </a:cubicBezTo>
                    <a:cubicBezTo>
                      <a:pt x="69" y="12"/>
                      <a:pt x="63" y="0"/>
                      <a:pt x="43" y="0"/>
                    </a:cubicBezTo>
                    <a:cubicBezTo>
                      <a:pt x="23" y="0"/>
                      <a:pt x="17" y="12"/>
                      <a:pt x="11" y="27"/>
                    </a:cubicBezTo>
                    <a:cubicBezTo>
                      <a:pt x="11" y="27"/>
                      <a:pt x="11" y="27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0" y="30"/>
                      <a:pt x="10" y="30"/>
                    </a:cubicBezTo>
                    <a:cubicBezTo>
                      <a:pt x="10" y="30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8" y="37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1" y="68"/>
                      <a:pt x="3" y="69"/>
                    </a:cubicBezTo>
                    <a:cubicBezTo>
                      <a:pt x="3" y="69"/>
                      <a:pt x="3" y="69"/>
                      <a:pt x="4" y="69"/>
                    </a:cubicBezTo>
                    <a:cubicBezTo>
                      <a:pt x="4" y="69"/>
                      <a:pt x="5" y="70"/>
                      <a:pt x="5" y="70"/>
                    </a:cubicBezTo>
                    <a:cubicBezTo>
                      <a:pt x="7" y="71"/>
                      <a:pt x="9" y="72"/>
                      <a:pt x="12" y="73"/>
                    </a:cubicBezTo>
                    <a:cubicBezTo>
                      <a:pt x="13" y="74"/>
                      <a:pt x="14" y="74"/>
                      <a:pt x="16" y="75"/>
                    </a:cubicBezTo>
                    <a:cubicBezTo>
                      <a:pt x="18" y="75"/>
                      <a:pt x="21" y="76"/>
                      <a:pt x="24" y="77"/>
                    </a:cubicBezTo>
                    <a:cubicBezTo>
                      <a:pt x="24" y="77"/>
                      <a:pt x="25" y="77"/>
                      <a:pt x="25" y="77"/>
                    </a:cubicBezTo>
                    <a:cubicBezTo>
                      <a:pt x="26" y="78"/>
                      <a:pt x="27" y="78"/>
                      <a:pt x="27" y="78"/>
                    </a:cubicBezTo>
                    <a:cubicBezTo>
                      <a:pt x="32" y="79"/>
                      <a:pt x="37" y="80"/>
                      <a:pt x="43" y="80"/>
                    </a:cubicBezTo>
                    <a:cubicBezTo>
                      <a:pt x="48" y="80"/>
                      <a:pt x="53" y="79"/>
                      <a:pt x="58" y="78"/>
                    </a:cubicBezTo>
                    <a:cubicBezTo>
                      <a:pt x="59" y="78"/>
                      <a:pt x="59" y="78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6" y="76"/>
                      <a:pt x="71" y="74"/>
                      <a:pt x="74" y="73"/>
                    </a:cubicBezTo>
                    <a:cubicBezTo>
                      <a:pt x="76" y="72"/>
                      <a:pt x="77" y="71"/>
                      <a:pt x="78" y="71"/>
                    </a:cubicBezTo>
                    <a:cubicBezTo>
                      <a:pt x="79" y="71"/>
                      <a:pt x="79" y="71"/>
                      <a:pt x="79" y="70"/>
                    </a:cubicBezTo>
                    <a:cubicBezTo>
                      <a:pt x="81" y="70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3" y="69"/>
                    </a:cubicBezTo>
                    <a:cubicBezTo>
                      <a:pt x="84" y="68"/>
                      <a:pt x="85" y="65"/>
                      <a:pt x="8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251460" y="3264535"/>
            <a:ext cx="245681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do we study population growth?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7"/>
          <p:cNvSpPr txBox="1"/>
          <p:nvPr/>
        </p:nvSpPr>
        <p:spPr>
          <a:xfrm>
            <a:off x="595630" y="338455"/>
            <a:ext cx="28467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Project Description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32170" y="1346200"/>
            <a:ext cx="2718435" cy="2522220"/>
            <a:chOff x="9342" y="2120"/>
            <a:chExt cx="4281" cy="3972"/>
          </a:xfrm>
        </p:grpSpPr>
        <p:grpSp>
          <p:nvGrpSpPr>
            <p:cNvPr id="12" name="组合 11"/>
            <p:cNvGrpSpPr/>
            <p:nvPr/>
          </p:nvGrpSpPr>
          <p:grpSpPr>
            <a:xfrm>
              <a:off x="9342" y="3034"/>
              <a:ext cx="3872" cy="3058"/>
              <a:chOff x="9330" y="2750"/>
              <a:chExt cx="3872" cy="3058"/>
            </a:xfrm>
          </p:grpSpPr>
          <p:sp>
            <p:nvSpPr>
              <p:cNvPr id="43" name="TextBox 47"/>
              <p:cNvSpPr txBox="1"/>
              <p:nvPr/>
            </p:nvSpPr>
            <p:spPr>
              <a:xfrm>
                <a:off x="9921" y="2750"/>
                <a:ext cx="3156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Build a machine learning model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Box 47"/>
              <p:cNvSpPr txBox="1"/>
              <p:nvPr/>
            </p:nvSpPr>
            <p:spPr>
              <a:xfrm>
                <a:off x="9897" y="4011"/>
                <a:ext cx="3225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Linear Regression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9921" y="4986"/>
                <a:ext cx="328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Evaluate the model &amp;Make some analysis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9330" y="2822"/>
                <a:ext cx="510" cy="580"/>
                <a:chOff x="9330" y="2822"/>
                <a:chExt cx="510" cy="580"/>
              </a:xfrm>
            </p:grpSpPr>
            <p:sp>
              <p:nvSpPr>
                <p:cNvPr id="20495" name="Oval 15"/>
                <p:cNvSpPr>
                  <a:spLocks noChangeArrowheads="1"/>
                </p:cNvSpPr>
                <p:nvPr/>
              </p:nvSpPr>
              <p:spPr bwMode="auto">
                <a:xfrm>
                  <a:off x="9330" y="2863"/>
                  <a:ext cx="510" cy="51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9465" y="2822"/>
                  <a:ext cx="23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  <a:latin typeface="Bauhaus 93" panose="04030905020B02020C02" charset="0"/>
                      <a:ea typeface="幼圆" panose="02010509060101010101" charset="-122"/>
                      <a:cs typeface="Bauhaus 93" panose="04030905020B02020C02" charset="0"/>
                    </a:rPr>
                    <a:t>1</a:t>
                  </a:r>
                  <a:endParaRPr lang="en-US" altLang="zh-CN">
                    <a:solidFill>
                      <a:schemeClr val="bg1"/>
                    </a:solidFill>
                    <a:latin typeface="Bauhaus 93" panose="04030905020B02020C02" charset="0"/>
                    <a:ea typeface="幼圆" panose="02010509060101010101" charset="-122"/>
                    <a:cs typeface="Bauhaus 93" panose="04030905020B02020C02" charset="0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9330" y="3941"/>
                <a:ext cx="510" cy="580"/>
                <a:chOff x="9330" y="3941"/>
                <a:chExt cx="510" cy="580"/>
              </a:xfrm>
            </p:grpSpPr>
            <p:sp>
              <p:nvSpPr>
                <p:cNvPr id="20496" name="Oval 16"/>
                <p:cNvSpPr>
                  <a:spLocks noChangeArrowheads="1"/>
                </p:cNvSpPr>
                <p:nvPr/>
              </p:nvSpPr>
              <p:spPr bwMode="auto">
                <a:xfrm>
                  <a:off x="9330" y="3998"/>
                  <a:ext cx="510" cy="51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465" y="3941"/>
                  <a:ext cx="23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  <a:latin typeface="Bauhaus 93" panose="04030905020B02020C02" charset="0"/>
                      <a:ea typeface="幼圆" panose="02010509060101010101" charset="-122"/>
                      <a:cs typeface="Bauhaus 93" panose="04030905020B02020C02" charset="0"/>
                    </a:rPr>
                    <a:t>2</a:t>
                  </a:r>
                  <a:endParaRPr lang="en-US" altLang="zh-CN">
                    <a:solidFill>
                      <a:schemeClr val="bg1"/>
                    </a:solidFill>
                    <a:latin typeface="Bauhaus 93" panose="04030905020B02020C02" charset="0"/>
                    <a:ea typeface="幼圆" panose="02010509060101010101" charset="-122"/>
                    <a:cs typeface="Bauhaus 93" panose="04030905020B02020C02" charset="0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9330" y="5094"/>
                <a:ext cx="510" cy="580"/>
                <a:chOff x="9330" y="5094"/>
                <a:chExt cx="510" cy="580"/>
              </a:xfrm>
            </p:grpSpPr>
            <p:sp>
              <p:nvSpPr>
                <p:cNvPr id="20497" name="Oval 17"/>
                <p:cNvSpPr>
                  <a:spLocks noChangeArrowheads="1"/>
                </p:cNvSpPr>
                <p:nvPr/>
              </p:nvSpPr>
              <p:spPr bwMode="auto">
                <a:xfrm>
                  <a:off x="9330" y="5138"/>
                  <a:ext cx="510" cy="50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9465" y="5094"/>
                  <a:ext cx="23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chemeClr val="bg1"/>
                      </a:solidFill>
                      <a:latin typeface="Bauhaus 93" panose="04030905020B02020C02" charset="0"/>
                      <a:ea typeface="幼圆" panose="02010509060101010101" charset="-122"/>
                      <a:cs typeface="Bauhaus 93" panose="04030905020B02020C02" charset="0"/>
                    </a:rPr>
                    <a:t>3</a:t>
                  </a:r>
                  <a:endParaRPr lang="en-US" altLang="zh-CN">
                    <a:solidFill>
                      <a:schemeClr val="bg1"/>
                    </a:solidFill>
                    <a:latin typeface="Bauhaus 93" panose="04030905020B02020C02" charset="0"/>
                    <a:ea typeface="幼圆" panose="02010509060101010101" charset="-122"/>
                    <a:cs typeface="Bauhaus 93" panose="04030905020B02020C02" charset="0"/>
                  </a:endParaRPr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9342" y="2120"/>
              <a:ext cx="42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mpact" panose="020B0806030902050204" pitchFamily="34" charset="0"/>
                </a:rPr>
                <a:t>In this project: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3287395" y="3235960"/>
            <a:ext cx="2569210" cy="57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Singapore’s population prediction</a:t>
            </a:r>
            <a:endParaRPr lang="en-US" altLang="zh-CN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China’s population prediction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47720" y="1330325"/>
            <a:ext cx="2448560" cy="1871980"/>
            <a:chOff x="5272" y="1554"/>
            <a:chExt cx="3856" cy="2948"/>
          </a:xfrm>
        </p:grpSpPr>
        <p:sp>
          <p:nvSpPr>
            <p:cNvPr id="96" name="TextBox 95"/>
            <p:cNvSpPr txBox="1"/>
            <p:nvPr/>
          </p:nvSpPr>
          <p:spPr>
            <a:xfrm>
              <a:off x="5728" y="3762"/>
              <a:ext cx="295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+mn-ea"/>
                </a:rPr>
                <a:t>Problem Solving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 flipV="1">
              <a:off x="5272" y="4502"/>
              <a:ext cx="3856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6352" y="1554"/>
              <a:ext cx="1695" cy="1695"/>
              <a:chOff x="4033837" y="986780"/>
              <a:chExt cx="1076326" cy="107632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4033837" y="986780"/>
                <a:ext cx="1076326" cy="1076326"/>
              </a:xfrm>
              <a:prstGeom prst="ellips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Freeform 10"/>
              <p:cNvSpPr>
                <a:spLocks noEditPoints="1"/>
              </p:cNvSpPr>
              <p:nvPr/>
            </p:nvSpPr>
            <p:spPr bwMode="auto">
              <a:xfrm>
                <a:off x="4339167" y="1291503"/>
                <a:ext cx="465666" cy="466880"/>
              </a:xfrm>
              <a:custGeom>
                <a:avLst/>
                <a:gdLst>
                  <a:gd name="T0" fmla="*/ 47 w 162"/>
                  <a:gd name="T1" fmla="*/ 34 h 163"/>
                  <a:gd name="T2" fmla="*/ 34 w 162"/>
                  <a:gd name="T3" fmla="*/ 47 h 163"/>
                  <a:gd name="T4" fmla="*/ 32 w 162"/>
                  <a:gd name="T5" fmla="*/ 61 h 163"/>
                  <a:gd name="T6" fmla="*/ 41 w 162"/>
                  <a:gd name="T7" fmla="*/ 52 h 163"/>
                  <a:gd name="T8" fmla="*/ 52 w 162"/>
                  <a:gd name="T9" fmla="*/ 41 h 163"/>
                  <a:gd name="T10" fmla="*/ 60 w 162"/>
                  <a:gd name="T11" fmla="*/ 32 h 163"/>
                  <a:gd name="T12" fmla="*/ 160 w 162"/>
                  <a:gd name="T13" fmla="*/ 150 h 163"/>
                  <a:gd name="T14" fmla="*/ 130 w 162"/>
                  <a:gd name="T15" fmla="*/ 121 h 163"/>
                  <a:gd name="T16" fmla="*/ 147 w 162"/>
                  <a:gd name="T17" fmla="*/ 74 h 163"/>
                  <a:gd name="T18" fmla="*/ 142 w 162"/>
                  <a:gd name="T19" fmla="*/ 46 h 163"/>
                  <a:gd name="T20" fmla="*/ 126 w 162"/>
                  <a:gd name="T21" fmla="*/ 22 h 163"/>
                  <a:gd name="T22" fmla="*/ 74 w 162"/>
                  <a:gd name="T23" fmla="*/ 0 h 163"/>
                  <a:gd name="T24" fmla="*/ 6 w 162"/>
                  <a:gd name="T25" fmla="*/ 46 h 163"/>
                  <a:gd name="T26" fmla="*/ 5 w 162"/>
                  <a:gd name="T27" fmla="*/ 102 h 163"/>
                  <a:gd name="T28" fmla="*/ 21 w 162"/>
                  <a:gd name="T29" fmla="*/ 126 h 163"/>
                  <a:gd name="T30" fmla="*/ 45 w 162"/>
                  <a:gd name="T31" fmla="*/ 142 h 163"/>
                  <a:gd name="T32" fmla="*/ 45 w 162"/>
                  <a:gd name="T33" fmla="*/ 142 h 163"/>
                  <a:gd name="T34" fmla="*/ 102 w 162"/>
                  <a:gd name="T35" fmla="*/ 142 h 163"/>
                  <a:gd name="T36" fmla="*/ 150 w 162"/>
                  <a:gd name="T37" fmla="*/ 160 h 163"/>
                  <a:gd name="T38" fmla="*/ 160 w 162"/>
                  <a:gd name="T39" fmla="*/ 150 h 163"/>
                  <a:gd name="T40" fmla="*/ 116 w 162"/>
                  <a:gd name="T41" fmla="*/ 117 h 163"/>
                  <a:gd name="T42" fmla="*/ 97 w 162"/>
                  <a:gd name="T43" fmla="*/ 130 h 163"/>
                  <a:gd name="T44" fmla="*/ 51 w 162"/>
                  <a:gd name="T45" fmla="*/ 130 h 163"/>
                  <a:gd name="T46" fmla="*/ 31 w 162"/>
                  <a:gd name="T47" fmla="*/ 117 h 163"/>
                  <a:gd name="T48" fmla="*/ 31 w 162"/>
                  <a:gd name="T49" fmla="*/ 117 h 163"/>
                  <a:gd name="T50" fmla="*/ 18 w 162"/>
                  <a:gd name="T51" fmla="*/ 97 h 163"/>
                  <a:gd name="T52" fmla="*/ 18 w 162"/>
                  <a:gd name="T53" fmla="*/ 51 h 163"/>
                  <a:gd name="T54" fmla="*/ 74 w 162"/>
                  <a:gd name="T55" fmla="*/ 14 h 163"/>
                  <a:gd name="T56" fmla="*/ 116 w 162"/>
                  <a:gd name="T57" fmla="*/ 31 h 163"/>
                  <a:gd name="T58" fmla="*/ 129 w 162"/>
                  <a:gd name="T59" fmla="*/ 51 h 163"/>
                  <a:gd name="T60" fmla="*/ 134 w 162"/>
                  <a:gd name="T61" fmla="*/ 74 h 163"/>
                  <a:gd name="T62" fmla="*/ 116 w 162"/>
                  <a:gd name="T63" fmla="*/ 117 h 163"/>
                  <a:gd name="T64" fmla="*/ 117 w 162"/>
                  <a:gd name="T65" fmla="*/ 70 h 163"/>
                  <a:gd name="T66" fmla="*/ 110 w 162"/>
                  <a:gd name="T67" fmla="*/ 89 h 163"/>
                  <a:gd name="T68" fmla="*/ 102 w 162"/>
                  <a:gd name="T69" fmla="*/ 102 h 163"/>
                  <a:gd name="T70" fmla="*/ 74 w 162"/>
                  <a:gd name="T71" fmla="*/ 114 h 163"/>
                  <a:gd name="T72" fmla="*/ 74 w 162"/>
                  <a:gd name="T73" fmla="*/ 122 h 163"/>
                  <a:gd name="T74" fmla="*/ 107 w 162"/>
                  <a:gd name="T75" fmla="*/ 108 h 163"/>
                  <a:gd name="T76" fmla="*/ 118 w 162"/>
                  <a:gd name="T77" fmla="*/ 92 h 163"/>
                  <a:gd name="T78" fmla="*/ 117 w 162"/>
                  <a:gd name="T79" fmla="*/ 7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163">
                    <a:moveTo>
                      <a:pt x="55" y="30"/>
                    </a:moveTo>
                    <a:cubicBezTo>
                      <a:pt x="52" y="31"/>
                      <a:pt x="50" y="33"/>
                      <a:pt x="47" y="34"/>
                    </a:cubicBezTo>
                    <a:cubicBezTo>
                      <a:pt x="44" y="36"/>
                      <a:pt x="42" y="38"/>
                      <a:pt x="40" y="40"/>
                    </a:cubicBezTo>
                    <a:cubicBezTo>
                      <a:pt x="38" y="42"/>
                      <a:pt x="36" y="45"/>
                      <a:pt x="34" y="47"/>
                    </a:cubicBezTo>
                    <a:cubicBezTo>
                      <a:pt x="32" y="50"/>
                      <a:pt x="31" y="53"/>
                      <a:pt x="30" y="55"/>
                    </a:cubicBezTo>
                    <a:cubicBezTo>
                      <a:pt x="29" y="57"/>
                      <a:pt x="30" y="60"/>
                      <a:pt x="32" y="61"/>
                    </a:cubicBezTo>
                    <a:cubicBezTo>
                      <a:pt x="34" y="62"/>
                      <a:pt x="36" y="61"/>
                      <a:pt x="37" y="59"/>
                    </a:cubicBezTo>
                    <a:cubicBezTo>
                      <a:pt x="38" y="56"/>
                      <a:pt x="39" y="54"/>
                      <a:pt x="41" y="52"/>
                    </a:cubicBezTo>
                    <a:cubicBezTo>
                      <a:pt x="42" y="50"/>
                      <a:pt x="44" y="48"/>
                      <a:pt x="46" y="46"/>
                    </a:cubicBezTo>
                    <a:cubicBezTo>
                      <a:pt x="48" y="44"/>
                      <a:pt x="49" y="43"/>
                      <a:pt x="52" y="41"/>
                    </a:cubicBezTo>
                    <a:cubicBezTo>
                      <a:pt x="54" y="40"/>
                      <a:pt x="56" y="38"/>
                      <a:pt x="58" y="37"/>
                    </a:cubicBezTo>
                    <a:cubicBezTo>
                      <a:pt x="60" y="37"/>
                      <a:pt x="61" y="34"/>
                      <a:pt x="60" y="32"/>
                    </a:cubicBezTo>
                    <a:cubicBezTo>
                      <a:pt x="59" y="30"/>
                      <a:pt x="57" y="29"/>
                      <a:pt x="55" y="30"/>
                    </a:cubicBezTo>
                    <a:close/>
                    <a:moveTo>
                      <a:pt x="160" y="150"/>
                    </a:move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35" y="115"/>
                      <a:pt x="139" y="109"/>
                      <a:pt x="142" y="102"/>
                    </a:cubicBezTo>
                    <a:cubicBezTo>
                      <a:pt x="145" y="93"/>
                      <a:pt x="147" y="84"/>
                      <a:pt x="147" y="74"/>
                    </a:cubicBezTo>
                    <a:cubicBezTo>
                      <a:pt x="147" y="64"/>
                      <a:pt x="145" y="55"/>
                      <a:pt x="142" y="46"/>
                    </a:cubicBezTo>
                    <a:cubicBezTo>
                      <a:pt x="142" y="46"/>
                      <a:pt x="142" y="46"/>
                      <a:pt x="142" y="46"/>
                    </a:cubicBezTo>
                    <a:cubicBezTo>
                      <a:pt x="138" y="37"/>
                      <a:pt x="133" y="29"/>
                      <a:pt x="126" y="22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19" y="15"/>
                      <a:pt x="111" y="10"/>
                      <a:pt x="102" y="6"/>
                    </a:cubicBezTo>
                    <a:cubicBezTo>
                      <a:pt x="93" y="2"/>
                      <a:pt x="84" y="0"/>
                      <a:pt x="74" y="0"/>
                    </a:cubicBezTo>
                    <a:cubicBezTo>
                      <a:pt x="53" y="0"/>
                      <a:pt x="35" y="8"/>
                      <a:pt x="21" y="22"/>
                    </a:cubicBezTo>
                    <a:cubicBezTo>
                      <a:pt x="15" y="29"/>
                      <a:pt x="9" y="37"/>
                      <a:pt x="6" y="46"/>
                    </a:cubicBezTo>
                    <a:cubicBezTo>
                      <a:pt x="2" y="55"/>
                      <a:pt x="0" y="64"/>
                      <a:pt x="0" y="74"/>
                    </a:cubicBezTo>
                    <a:cubicBezTo>
                      <a:pt x="0" y="84"/>
                      <a:pt x="2" y="93"/>
                      <a:pt x="5" y="102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9" y="111"/>
                      <a:pt x="15" y="119"/>
                      <a:pt x="21" y="126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8" y="133"/>
                      <a:pt x="36" y="138"/>
                      <a:pt x="45" y="142"/>
                    </a:cubicBezTo>
                    <a:cubicBezTo>
                      <a:pt x="45" y="142"/>
                      <a:pt x="45" y="142"/>
                      <a:pt x="45" y="142"/>
                    </a:cubicBezTo>
                    <a:cubicBezTo>
                      <a:pt x="45" y="142"/>
                      <a:pt x="45" y="142"/>
                      <a:pt x="45" y="142"/>
                    </a:cubicBezTo>
                    <a:cubicBezTo>
                      <a:pt x="54" y="146"/>
                      <a:pt x="64" y="148"/>
                      <a:pt x="74" y="148"/>
                    </a:cubicBezTo>
                    <a:cubicBezTo>
                      <a:pt x="84" y="148"/>
                      <a:pt x="93" y="146"/>
                      <a:pt x="102" y="142"/>
                    </a:cubicBezTo>
                    <a:cubicBezTo>
                      <a:pt x="109" y="139"/>
                      <a:pt x="115" y="135"/>
                      <a:pt x="121" y="131"/>
                    </a:cubicBezTo>
                    <a:cubicBezTo>
                      <a:pt x="150" y="160"/>
                      <a:pt x="150" y="160"/>
                      <a:pt x="150" y="160"/>
                    </a:cubicBezTo>
                    <a:cubicBezTo>
                      <a:pt x="153" y="163"/>
                      <a:pt x="157" y="163"/>
                      <a:pt x="160" y="160"/>
                    </a:cubicBezTo>
                    <a:cubicBezTo>
                      <a:pt x="162" y="157"/>
                      <a:pt x="162" y="153"/>
                      <a:pt x="160" y="150"/>
                    </a:cubicBezTo>
                    <a:close/>
                    <a:moveTo>
                      <a:pt x="116" y="117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1" y="122"/>
                      <a:pt x="104" y="127"/>
                      <a:pt x="97" y="130"/>
                    </a:cubicBezTo>
                    <a:cubicBezTo>
                      <a:pt x="90" y="133"/>
                      <a:pt x="82" y="134"/>
                      <a:pt x="74" y="134"/>
                    </a:cubicBezTo>
                    <a:cubicBezTo>
                      <a:pt x="65" y="134"/>
                      <a:pt x="58" y="133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43" y="127"/>
                      <a:pt x="37" y="122"/>
                      <a:pt x="31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26" y="111"/>
                      <a:pt x="21" y="104"/>
                      <a:pt x="18" y="97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15" y="90"/>
                      <a:pt x="13" y="82"/>
                      <a:pt x="13" y="74"/>
                    </a:cubicBezTo>
                    <a:cubicBezTo>
                      <a:pt x="13" y="66"/>
                      <a:pt x="15" y="58"/>
                      <a:pt x="18" y="51"/>
                    </a:cubicBezTo>
                    <a:cubicBezTo>
                      <a:pt x="21" y="44"/>
                      <a:pt x="26" y="37"/>
                      <a:pt x="31" y="31"/>
                    </a:cubicBezTo>
                    <a:cubicBezTo>
                      <a:pt x="42" y="21"/>
                      <a:pt x="57" y="14"/>
                      <a:pt x="74" y="14"/>
                    </a:cubicBezTo>
                    <a:cubicBezTo>
                      <a:pt x="82" y="14"/>
                      <a:pt x="90" y="15"/>
                      <a:pt x="97" y="18"/>
                    </a:cubicBezTo>
                    <a:cubicBezTo>
                      <a:pt x="104" y="21"/>
                      <a:pt x="111" y="26"/>
                      <a:pt x="116" y="31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2" y="37"/>
                      <a:pt x="126" y="44"/>
                      <a:pt x="129" y="51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32" y="58"/>
                      <a:pt x="134" y="66"/>
                      <a:pt x="134" y="74"/>
                    </a:cubicBezTo>
                    <a:cubicBezTo>
                      <a:pt x="134" y="82"/>
                      <a:pt x="132" y="90"/>
                      <a:pt x="129" y="97"/>
                    </a:cubicBezTo>
                    <a:cubicBezTo>
                      <a:pt x="126" y="104"/>
                      <a:pt x="122" y="111"/>
                      <a:pt x="116" y="117"/>
                    </a:cubicBezTo>
                    <a:close/>
                    <a:moveTo>
                      <a:pt x="117" y="70"/>
                    </a:moveTo>
                    <a:cubicBezTo>
                      <a:pt x="117" y="70"/>
                      <a:pt x="117" y="70"/>
                      <a:pt x="117" y="70"/>
                    </a:cubicBezTo>
                    <a:cubicBezTo>
                      <a:pt x="115" y="70"/>
                      <a:pt x="113" y="72"/>
                      <a:pt x="113" y="74"/>
                    </a:cubicBezTo>
                    <a:cubicBezTo>
                      <a:pt x="113" y="79"/>
                      <a:pt x="112" y="84"/>
                      <a:pt x="110" y="89"/>
                    </a:cubicBezTo>
                    <a:cubicBezTo>
                      <a:pt x="110" y="89"/>
                      <a:pt x="110" y="89"/>
                      <a:pt x="110" y="89"/>
                    </a:cubicBezTo>
                    <a:cubicBezTo>
                      <a:pt x="108" y="94"/>
                      <a:pt x="105" y="98"/>
                      <a:pt x="102" y="102"/>
                    </a:cubicBezTo>
                    <a:cubicBezTo>
                      <a:pt x="98" y="106"/>
                      <a:pt x="94" y="109"/>
                      <a:pt x="89" y="111"/>
                    </a:cubicBezTo>
                    <a:cubicBezTo>
                      <a:pt x="84" y="113"/>
                      <a:pt x="79" y="114"/>
                      <a:pt x="74" y="114"/>
                    </a:cubicBezTo>
                    <a:cubicBezTo>
                      <a:pt x="71" y="114"/>
                      <a:pt x="70" y="115"/>
                      <a:pt x="70" y="118"/>
                    </a:cubicBezTo>
                    <a:cubicBezTo>
                      <a:pt x="70" y="120"/>
                      <a:pt x="71" y="122"/>
                      <a:pt x="74" y="122"/>
                    </a:cubicBezTo>
                    <a:cubicBezTo>
                      <a:pt x="80" y="122"/>
                      <a:pt x="86" y="120"/>
                      <a:pt x="92" y="118"/>
                    </a:cubicBezTo>
                    <a:cubicBezTo>
                      <a:pt x="98" y="116"/>
                      <a:pt x="103" y="112"/>
                      <a:pt x="107" y="108"/>
                    </a:cubicBezTo>
                    <a:cubicBezTo>
                      <a:pt x="112" y="103"/>
                      <a:pt x="115" y="98"/>
                      <a:pt x="118" y="92"/>
                    </a:cubicBezTo>
                    <a:cubicBezTo>
                      <a:pt x="118" y="92"/>
                      <a:pt x="118" y="92"/>
                      <a:pt x="118" y="92"/>
                    </a:cubicBezTo>
                    <a:cubicBezTo>
                      <a:pt x="120" y="86"/>
                      <a:pt x="121" y="80"/>
                      <a:pt x="121" y="74"/>
                    </a:cubicBezTo>
                    <a:cubicBezTo>
                      <a:pt x="121" y="72"/>
                      <a:pt x="120" y="70"/>
                      <a:pt x="117" y="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780155" y="1336675"/>
            <a:ext cx="3810" cy="281559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47"/>
          <p:cNvSpPr txBox="1"/>
          <p:nvPr/>
        </p:nvSpPr>
        <p:spPr>
          <a:xfrm>
            <a:off x="755650" y="1199515"/>
            <a:ext cx="275082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data: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Singapore population in 2013 and earlier years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Way: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regression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best fit line: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y=0.011 x-21.691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30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coefficient: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0.961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MSE 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0.0017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7"/>
          <p:cNvSpPr txBox="1"/>
          <p:nvPr/>
        </p:nvSpPr>
        <p:spPr>
          <a:xfrm>
            <a:off x="595630" y="338455"/>
            <a:ext cx="482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Singapore’s population regression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pic>
        <p:nvPicPr>
          <p:cNvPr id="5" name="图片 5" descr="dbca1c4ee6ce064020a74a071cf54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1202690"/>
            <a:ext cx="4780915" cy="309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7"/>
          <p:cNvSpPr txBox="1"/>
          <p:nvPr/>
        </p:nvSpPr>
        <p:spPr>
          <a:xfrm>
            <a:off x="611505" y="953135"/>
            <a:ext cx="4473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data: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Singapore population in years greater than 2013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MSE: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0.0090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7"/>
          <p:cNvSpPr txBox="1"/>
          <p:nvPr/>
        </p:nvSpPr>
        <p:spPr>
          <a:xfrm>
            <a:off x="595630" y="338455"/>
            <a:ext cx="500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Singapore’s population prediction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83895" y="1851025"/>
          <a:ext cx="4223385" cy="293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10"/>
                <a:gridCol w="1910080"/>
                <a:gridCol w="1407795"/>
              </a:tblGrid>
              <a:tr h="330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Actual Population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Prediction</a:t>
                      </a:r>
                      <a:endParaRPr lang="en-US" altLang="zh-CN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5469724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4880287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5535002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4943630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5607283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5006974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5612253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5070317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5638676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5133660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5703569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5197003</a:t>
                      </a:r>
                      <a:endParaRPr lang="zh-CN" altLang="en-US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5685807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5260346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7" descr="28c9f41c8d72a295c1aa5039d773d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953135"/>
            <a:ext cx="3469005" cy="24453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487670" y="3393440"/>
            <a:ext cx="2922905" cy="1398905"/>
            <a:chOff x="8642" y="5344"/>
            <a:chExt cx="4603" cy="2203"/>
          </a:xfrm>
        </p:grpSpPr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8650" y="5344"/>
              <a:ext cx="4595" cy="22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42" y="5522"/>
              <a:ext cx="460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</a:rPr>
                <a:t>2030 Singapore population: </a:t>
              </a:r>
              <a:r>
                <a:rPr lang="en-US" altLang="zh-CN" b="1">
                  <a:solidFill>
                    <a:schemeClr val="bg1"/>
                  </a:solidFill>
                </a:rPr>
                <a:t>    </a:t>
              </a:r>
              <a:r>
                <a:rPr lang="en-US" altLang="zh-CN" b="1">
                  <a:noFill/>
                </a:rPr>
                <a:t>00000000</a:t>
              </a:r>
              <a:r>
                <a:rPr lang="zh-CN" altLang="en-US">
                  <a:solidFill>
                    <a:schemeClr val="bg1"/>
                  </a:solidFill>
                </a:rPr>
                <a:t>6527211</a:t>
              </a:r>
              <a:endParaRPr lang="zh-CN" altLang="en-US">
                <a:solidFill>
                  <a:schemeClr val="bg1"/>
                </a:solidFill>
              </a:endParaRPr>
            </a:p>
            <a:p>
              <a:r>
                <a:rPr lang="zh-CN" altLang="en-US" b="1">
                  <a:solidFill>
                    <a:schemeClr val="bg1"/>
                  </a:solidFill>
                </a:rPr>
                <a:t>2050 Singapore population:</a:t>
              </a:r>
              <a:r>
                <a:rPr lang="zh-CN" altLang="en-US">
                  <a:solidFill>
                    <a:schemeClr val="bg1"/>
                  </a:solidFill>
                </a:rPr>
                <a:t> </a:t>
              </a:r>
              <a:r>
                <a:rPr lang="en-US" altLang="zh-CN">
                  <a:noFill/>
                </a:rPr>
                <a:t>00000000</a:t>
              </a:r>
              <a:r>
                <a:rPr lang="zh-CN" altLang="en-US">
                  <a:solidFill>
                    <a:schemeClr val="bg1"/>
                  </a:solidFill>
                </a:rPr>
                <a:t>70</a:t>
              </a:r>
              <a:r>
                <a:rPr lang="en-US" altLang="zh-CN">
                  <a:solidFill>
                    <a:schemeClr val="bg1"/>
                  </a:solidFill>
                </a:rPr>
                <a:t>37872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4451350" y="962025"/>
            <a:ext cx="4014470" cy="3393440"/>
            <a:chOff x="7157" y="1553"/>
            <a:chExt cx="5442" cy="4712"/>
          </a:xfrm>
        </p:grpSpPr>
        <p:grpSp>
          <p:nvGrpSpPr>
            <p:cNvPr id="3" name="组合 2"/>
            <p:cNvGrpSpPr/>
            <p:nvPr/>
          </p:nvGrpSpPr>
          <p:grpSpPr>
            <a:xfrm>
              <a:off x="7157" y="1553"/>
              <a:ext cx="5442" cy="1185"/>
              <a:chOff x="2830513" y="2986137"/>
              <a:chExt cx="1716087" cy="1711325"/>
            </a:xfrm>
          </p:grpSpPr>
          <p:sp>
            <p:nvSpPr>
              <p:cNvPr id="25653" name="Rectangle 53"/>
              <p:cNvSpPr>
                <a:spLocks noChangeArrowheads="1"/>
              </p:cNvSpPr>
              <p:nvPr/>
            </p:nvSpPr>
            <p:spPr bwMode="auto">
              <a:xfrm>
                <a:off x="2830513" y="2986137"/>
                <a:ext cx="1716087" cy="17113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Rectangle 56"/>
              <p:cNvSpPr>
                <a:spLocks noChangeArrowheads="1"/>
              </p:cNvSpPr>
              <p:nvPr/>
            </p:nvSpPr>
            <p:spPr bwMode="auto">
              <a:xfrm>
                <a:off x="3011488" y="3368724"/>
                <a:ext cx="1368425" cy="555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b="1">
                    <a:solidFill>
                      <a:schemeClr val="bg1"/>
                    </a:solidFill>
                  </a:rPr>
                  <a:t>2020 Population age discribution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图片 11" descr="fc2aef980e96d91052ed83dcf3c0661"/>
            <p:cNvPicPr>
              <a:picLocks noChangeAspect="1"/>
            </p:cNvPicPr>
            <p:nvPr/>
          </p:nvPicPr>
          <p:blipFill>
            <a:blip r:embed="rId1"/>
            <a:srcRect t="4705"/>
            <a:stretch>
              <a:fillRect/>
            </a:stretch>
          </p:blipFill>
          <p:spPr>
            <a:xfrm>
              <a:off x="7200" y="2739"/>
              <a:ext cx="5357" cy="3527"/>
            </a:xfrm>
            <a:prstGeom prst="rect">
              <a:avLst/>
            </a:prstGeom>
            <a:ln w="28575" cmpd="sng">
              <a:solidFill>
                <a:srgbClr val="404040"/>
              </a:solidFill>
              <a:prstDash val="solid"/>
            </a:ln>
          </p:spPr>
        </p:pic>
      </p:grpSp>
      <p:grpSp>
        <p:nvGrpSpPr>
          <p:cNvPr id="8" name="组合 7"/>
          <p:cNvGrpSpPr/>
          <p:nvPr/>
        </p:nvGrpSpPr>
        <p:grpSpPr>
          <a:xfrm rot="0">
            <a:off x="678815" y="986155"/>
            <a:ext cx="3757930" cy="3407410"/>
            <a:chOff x="1712" y="1553"/>
            <a:chExt cx="5444" cy="4712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712" y="5069"/>
              <a:ext cx="5445" cy="1196"/>
              <a:chOff x="1066800" y="1274812"/>
              <a:chExt cx="1716405" cy="770890"/>
            </a:xfrm>
          </p:grpSpPr>
          <p:sp>
            <p:nvSpPr>
              <p:cNvPr id="25650" name="Rectangle 50"/>
              <p:cNvSpPr>
                <a:spLocks noChangeArrowheads="1"/>
              </p:cNvSpPr>
              <p:nvPr/>
            </p:nvSpPr>
            <p:spPr bwMode="auto">
              <a:xfrm>
                <a:off x="1066800" y="1274812"/>
                <a:ext cx="1716405" cy="7708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5" name="Rectangle 55"/>
              <p:cNvSpPr>
                <a:spLocks noChangeArrowheads="1"/>
              </p:cNvSpPr>
              <p:nvPr/>
            </p:nvSpPr>
            <p:spPr bwMode="auto">
              <a:xfrm>
                <a:off x="1240501" y="1371260"/>
                <a:ext cx="1368425" cy="548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Population growth rate of Singapore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" name="图片 12" descr="fd107124becb3c33bfab2fbbb4d1cc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" y="1553"/>
              <a:ext cx="5340" cy="3503"/>
            </a:xfrm>
            <a:prstGeom prst="rect">
              <a:avLst/>
            </a:prstGeom>
            <a:ln w="28575" cmpd="sng">
              <a:solidFill>
                <a:srgbClr val="77CBC3"/>
              </a:solidFill>
              <a:prstDash val="solid"/>
            </a:ln>
          </p:spPr>
        </p:pic>
      </p:grpSp>
      <p:sp>
        <p:nvSpPr>
          <p:cNvPr id="10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Result Analysis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0" name="Freeform 28"/>
          <p:cNvSpPr/>
          <p:nvPr/>
        </p:nvSpPr>
        <p:spPr bwMode="auto">
          <a:xfrm>
            <a:off x="4722495" y="3049905"/>
            <a:ext cx="914400" cy="539750"/>
          </a:xfrm>
          <a:custGeom>
            <a:avLst/>
            <a:gdLst>
              <a:gd name="T0" fmla="*/ 0 w 576"/>
              <a:gd name="T1" fmla="*/ 340 h 340"/>
              <a:gd name="T2" fmla="*/ 576 w 576"/>
              <a:gd name="T3" fmla="*/ 340 h 340"/>
              <a:gd name="T4" fmla="*/ 576 w 576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40">
                <a:moveTo>
                  <a:pt x="0" y="340"/>
                </a:moveTo>
                <a:lnTo>
                  <a:pt x="576" y="340"/>
                </a:lnTo>
                <a:lnTo>
                  <a:pt x="576" y="0"/>
                </a:lnTo>
              </a:path>
            </a:pathLst>
          </a:custGeom>
          <a:noFill/>
          <a:ln w="12700" cap="flat" cmpd="sng">
            <a:solidFill>
              <a:srgbClr val="77CBC3"/>
            </a:solidFill>
            <a:prstDash val="sysDash"/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Box 47"/>
          <p:cNvSpPr txBox="1"/>
          <p:nvPr/>
        </p:nvSpPr>
        <p:spPr>
          <a:xfrm>
            <a:off x="595630" y="338455"/>
            <a:ext cx="357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pitchFamily="34" charset="0"/>
              </a:rPr>
              <a:t>Result Analysis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Impact" panose="020B080603090205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045" y="892810"/>
            <a:ext cx="2674620" cy="1059179"/>
            <a:chOff x="1529896" y="1739564"/>
            <a:chExt cx="1502845" cy="547493"/>
          </a:xfrm>
        </p:grpSpPr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1614815" y="1739564"/>
              <a:ext cx="1417926" cy="237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r"/>
              <a:r>
                <a:rPr lang="en-US" altLang="zh-CN" sz="2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Policy</a:t>
              </a:r>
              <a:r>
                <a:rPr lang="en-US" altLang="zh-CN" sz="2400" dirty="0">
                  <a:solidFill>
                    <a:schemeClr val="tx2"/>
                  </a:solidFill>
                  <a:latin typeface="Impact" panose="020B0806030902050204" pitchFamily="34" charset="0"/>
                </a:rPr>
                <a:t> </a:t>
              </a:r>
              <a:endParaRPr lang="en-US" altLang="zh-CN" sz="24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529896" y="1953572"/>
              <a:ext cx="1502845" cy="33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 Singapore population white paper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there is still a gap of 1 million people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70" name="Group 78"/>
          <p:cNvGrpSpPr/>
          <p:nvPr/>
        </p:nvGrpSpPr>
        <p:grpSpPr bwMode="auto">
          <a:xfrm rot="0">
            <a:off x="4139565" y="1058545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3275330" y="1153160"/>
            <a:ext cx="914400" cy="0"/>
          </a:xfrm>
          <a:prstGeom prst="line">
            <a:avLst/>
          </a:prstGeom>
          <a:noFill/>
          <a:ln w="12700" cmpd="sng">
            <a:solidFill>
              <a:srgbClr val="77CBC3"/>
            </a:solidFill>
            <a:prstDash val="sysDash"/>
            <a:miter lim="800000"/>
            <a:headEnd type="oval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687060" y="1225550"/>
            <a:ext cx="2818765" cy="1374775"/>
            <a:chOff x="400491" y="3203575"/>
            <a:chExt cx="2468245" cy="1375164"/>
          </a:xfrm>
        </p:grpSpPr>
        <p:sp>
          <p:nvSpPr>
            <p:cNvPr id="29757" name="Text Box 61"/>
            <p:cNvSpPr txBox="1">
              <a:spLocks noChangeArrowheads="1"/>
            </p:cNvSpPr>
            <p:nvPr/>
          </p:nvSpPr>
          <p:spPr bwMode="auto">
            <a:xfrm>
              <a:off x="400491" y="3203575"/>
              <a:ext cx="2468245" cy="337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1600" dirty="0">
                  <a:solidFill>
                    <a:srgbClr val="404040"/>
                  </a:solidFill>
                  <a:latin typeface="Impact" panose="020B0806030902050204" pitchFamily="34" charset="0"/>
                </a:rPr>
                <a:t>International environmental</a:t>
              </a:r>
              <a:endParaRPr lang="en-US" altLang="zh-CN" sz="16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TextBox 47"/>
            <p:cNvSpPr txBox="1"/>
            <p:nvPr/>
          </p:nvSpPr>
          <p:spPr>
            <a:xfrm>
              <a:off x="432758" y="3563722"/>
              <a:ext cx="2348909" cy="101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1.T</a:t>
              </a:r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 non resident population fell by 2.1%</a:t>
              </a:r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2.COVID-19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led to a decrease in the number of migrant workers.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 flipV="1">
            <a:off x="4790440" y="1412875"/>
            <a:ext cx="843280" cy="9525"/>
          </a:xfrm>
          <a:prstGeom prst="line">
            <a:avLst/>
          </a:prstGeom>
          <a:ln w="12700" cmpd="sng">
            <a:solidFill>
              <a:srgbClr val="404040"/>
            </a:solidFill>
            <a:prstDash val="sysDash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844" idx="2"/>
          </p:cNvCxnSpPr>
          <p:nvPr/>
        </p:nvCxnSpPr>
        <p:spPr>
          <a:xfrm rot="10800000">
            <a:off x="3275330" y="2498090"/>
            <a:ext cx="892175" cy="501015"/>
          </a:xfrm>
          <a:prstGeom prst="bentConnector3">
            <a:avLst>
              <a:gd name="adj1" fmla="val 49964"/>
            </a:avLst>
          </a:prstGeom>
          <a:ln w="12700" cmpd="sng">
            <a:solidFill>
              <a:srgbClr val="404040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35280" y="2365375"/>
            <a:ext cx="2819027" cy="1160145"/>
            <a:chOff x="400491" y="3203575"/>
            <a:chExt cx="2468474" cy="1160473"/>
          </a:xfrm>
        </p:grpSpPr>
        <p:sp>
          <p:nvSpPr>
            <p:cNvPr id="6" name="Text Box 61"/>
            <p:cNvSpPr txBox="1">
              <a:spLocks noChangeArrowheads="1"/>
            </p:cNvSpPr>
            <p:nvPr/>
          </p:nvSpPr>
          <p:spPr bwMode="auto">
            <a:xfrm>
              <a:off x="400491" y="3203575"/>
              <a:ext cx="2468245" cy="337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r"/>
              <a:r>
                <a:rPr lang="en-US" altLang="zh-CN" sz="1600" dirty="0">
                  <a:solidFill>
                    <a:srgbClr val="404040"/>
                  </a:solidFill>
                  <a:latin typeface="Impact" panose="020B0806030902050204" pitchFamily="34" charset="0"/>
                </a:rPr>
                <a:t>Population growth pattern</a:t>
              </a:r>
              <a:endParaRPr lang="en-US" altLang="zh-CN" sz="1600" dirty="0">
                <a:solidFill>
                  <a:srgbClr val="40404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20056" y="3533868"/>
              <a:ext cx="2348909" cy="830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zh-CN" altLang="en-US" sz="1200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Singapore's future population growth </a:t>
              </a:r>
              <a:r>
                <a:rPr lang="en-US" altLang="zh-CN" sz="1200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pattern</a:t>
              </a:r>
              <a:r>
                <a:rPr lang="zh-CN" altLang="en-US" sz="1200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will be </a:t>
              </a:r>
              <a:r>
                <a:rPr lang="zh-CN" altLang="en-US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dominated by</a:t>
              </a:r>
              <a:r>
                <a:rPr lang="en-US" altLang="zh-CN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immigrants, supplemented by natural growth.</a:t>
              </a:r>
              <a:endParaRPr lang="zh-CN" altLang="en-US" sz="1200" b="1" dirty="0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20715" y="2765425"/>
            <a:ext cx="2674620" cy="1059179"/>
            <a:chOff x="1529896" y="1739564"/>
            <a:chExt cx="1502845" cy="547493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1576281" y="1739564"/>
              <a:ext cx="1417926" cy="20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20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Improve estimation</a:t>
              </a:r>
              <a:r>
                <a:rPr lang="en-US" altLang="zh-CN" sz="2000" dirty="0">
                  <a:solidFill>
                    <a:schemeClr val="tx2"/>
                  </a:solidFill>
                  <a:latin typeface="Impact" panose="020B0806030902050204" pitchFamily="34" charset="0"/>
                </a:rPr>
                <a:t> </a:t>
              </a:r>
              <a:endParaRPr lang="en-US" altLang="zh-CN" sz="2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47"/>
            <p:cNvSpPr txBox="1"/>
            <p:nvPr/>
          </p:nvSpPr>
          <p:spPr>
            <a:xfrm>
              <a:off x="1529896" y="1953572"/>
              <a:ext cx="1502845" cy="333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</a:t>
              </a:r>
              <a:r>
                <a:rPr lang="zh-CN" altLang="en-US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educe the weight of the adverse factor of population aging</a:t>
              </a:r>
              <a:r>
                <a:rPr lang="en-US" altLang="zh-CN" sz="1200" b="1">
                  <a:solidFill>
                    <a:srgbClr val="7E7E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endParaRPr lang="en-US" altLang="zh-CN" sz="1200" b="1" dirty="0">
                <a:solidFill>
                  <a:srgbClr val="7E7E7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0" grpId="0" animBg="1"/>
      <p:bldP spid="33820" grpId="1" animBg="1"/>
    </p:bldLst>
  </p:timing>
</p:sld>
</file>

<file path=ppt/tags/tag1.xml><?xml version="1.0" encoding="utf-8"?>
<p:tagLst xmlns:p="http://schemas.openxmlformats.org/presentationml/2006/main">
  <p:tag name="KSO_WM_UNIT_TABLE_BEAUTIFY" val="smartTable{575f8fbb-6292-417f-8e4c-c480f2066d4f}"/>
  <p:tag name="TABLE_ENDDRAG_ORIGIN_RECT" val="332*231"/>
  <p:tag name="TABLE_ENDDRAG_RECT" val="48*135*332*231"/>
</p:tagLst>
</file>

<file path=ppt/tags/tag2.xml><?xml version="1.0" encoding="utf-8"?>
<p:tagLst xmlns:p="http://schemas.openxmlformats.org/presentationml/2006/main">
  <p:tag name="KSO_WM_UNIT_TABLE_BEAUTIFY" val="smartTable{575f8fbb-6292-417f-8e4c-c480f2066d4f}"/>
  <p:tag name="TABLE_ENDDRAG_ORIGIN_RECT" val="352*215"/>
  <p:tag name="TABLE_ENDDRAG_RECT" val="46*99*352*215"/>
</p:tagLst>
</file>

<file path=ppt/tags/tag4.xml><?xml version="1.0" encoding="utf-8"?>
<p:tagLst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zAwNzMxNTAwOTYiLAogICAiR3JvdXBJZCIgOiAiNDQ5MzI5NTI0IiwKICAgIkltYWdlIiA6ICJpVkJPUncwS0dnb0FBQUFOU1VoRVVnQUFBTTBBQUFHeENBWUFBQURCS3pKbkFBQUFDWEJJV1hNQUFBc1RBQUFMRXdFQW1wd1lBQUFnQUVsRVFWUjRuTzNkZVZSVWRmOEg4UGVBVzRZWUx1a0oyU1E3R3JZNFl5cWFHc2l4WTQ5eGlFZkxqanBxUGtmUzh0aUtXUzZsV1QxYVdDcEJ1TUFoTmZNUklSLzBRY1VlZHhNWFRKMm5YRXFSQkk0SUdEc016djM5NFcrbUdUYjVNakIzTHZmOU9xZlR6SjN2M1BzWm5EZDM0WDd1QllpSWlJaUlpSWlJaUlpSWlJaUlpSWlJaUlpSWlJaUlpSWlJaUlpSWlJaUlpSWlJaUlpSWlJaUlpSWlJaUlpSWlJaUlpSWlJaUlpSWlJaUlpSWlJaUlpSWlJaUlpSWlJaUlpSXlNbG81QzVBTGxxdGRqK0FZTG5yVUROSmtqSXlNek9IeWwySEtCZTVDNUFSQXlNempVWXpSTzRhbXFPZDNBWEk3ZlRwMDNLWG9FbzZuVTd1RXBwTnpXc2FvbVpoYUlnRU1UUkVnaGdhSWtFTURaRWdob1pJRUVOREpJaWhJUkxFMEJBSlltaUlCREUwUklJWUdpSkJEQTJSSUlhR1NKRHFXd01jcGZhcDhNN1NrbUF5bVhEaHdnVTgvdmpqY3BlaUdGelRPSWgxYUh4OGZHU3M1QytIRHg5R1VGQVFac3lZSVhjcGlzTFFPRWhjWEp6bHNWNnZsN0dTdnhRVUZLQzB0RlR1TWhTSG0yY3lNNitCSWlNamtaMmRqYlMwTkpTVmxVR24wMkh4NHNWNDhNRUhiY2E5ODg0NytQMzMzNUdlbmc2ajBZaWhRNGRpL3Z6NWRjWXRXclFJWVdGaEFJQ1VsQlFzVzdZTXdGK2JoYlUzRjgzUG5XV3owWmx4VGVNazFxMWJod01IRHFCcjE2Nm9ycTdHOGVQSHNXTEZpanJqWW1KaWNQRGdRWGg1ZWFHcXFnb0hEaHpBRzIrOEFVbVNoSmFuMCtsc05oTjFPcDJpVzVBZGlhRnhFdjM2OWNQT25UdVJsSlNFa0pBUUFNREpreWZyalBQejgwTnFhaW9TRXhQeDJXZWZBUUF1WHJ5STgrZlBDeTB2TGk3T1pqTXhMaTdPWmhPU0dzYlFPSW5nNEdDNHVOejk1eGc4ZURBQTFMdS84ZHh6ejZGRGh3NEFnSkVqUjFxbVoyZG5PNkJLQWhnYXA5RytmZnQ2SDlkbURoWUFWRlpXV2g1MzdOalJacHoxNXBySlpHcUpFdW4vTVRRS2MrREFBVXNJZHV6WUFlQnVrQVlPSEFnQTZOS2xDd0RnNnRXcmx2Y1lESVo2NTJVZHdQejgvRmFwdHkzaTBUTUhtVFZybHVWeFltS2k1Y2lXcUl5TURJU0ZoZUgrKysvSHBVdVhBQUNob2FIbzNiczNBR0RZc0dIWXQyOGZ0bTdkaW9LQ0FwU1hsK09ubjM2cWQxNysvdjZXeDFPbVRNRUREenlBNzcvL3ZsbDFxUW5YTkE1aWZTZzNLeXVyMmZONTVaVlg4TkJERCtIcTFhdm8wYU1IcGsrZmp2ZmZmOS95ZW1Sa0pFYVBIbzMyN2R2ajhPSERjSE56dyt6WnMrdWRWMEJBQU9iTW1RTVBEdzhVRmhhaW9xS2kyWFdwaVpxdjVTd0J5dm03UkgxL2YxRXk4K2M1YythTTRyNkRYTk1RQ1dKb2lBUXhORVNDZVBSTUlaU3k3NlVHWE5NUUNXSm9pQVF4TkVTQ0dCb2lRUXdOa1NDR2hrZ1FRME1raUtFaEVzVFFFQWxpYUlnRXFmNDBHbDZCaFVTcGRrMGpTVktHM0RVUUxzaGRBS21JVnF1VnpJMTA1RmlxWGRNUU5SZERReVNJb1NFU3hOQVFDV0pvaUFReE5FU0NHQm9pUVF3TmtTQ0doa2dRUTBNa2lLRWhFc1RRRUFsaWFJZ0VNVFJFZ2hnYUlrRU1EWkVnaG9aSUVFTkRKSWloSVJMRTBCQUpZbWlJQkRFMFJJSVlHaUpCREEyUklJYUdTQkJEUXlSSUkzY0IxRFNEQmcwYUEyQ2MrYmxHbzNrYkFDUkorc0pxMlBITXpNd2tSOWVtTnFxL2E0Q0MxSmlEWXMxNjJwMDdkOElkVzVJNmNmTk1JVEl6TTQ5S2tsVFl5SkRpbXBxYVhRNHJTTVVZR3VXb0FmQjlJNituR3d5R2FrY1ZvMllNamJMc2FPZ0ZTWkwrNWNoQzFJeWhVWkNTa3BMREFJcHJUNWNrcWF5b3FDaEZocEpVaWFGUmtDdFhybFJKa3JTOTluU05SdlBqdFd2WEt1V29TWTBZR29XUkpLbk9JV1dUeWNURHpBN0UwQ2pNelpzM0R3QW9zNXBVWVRRYUdSb0hZbWdVSmljbnB4eUE5ZjdMUVlQQlVDcFhQV3JFMENpUXlXU3kzcS9oQVFBSFkyZ1VxS0tpWWorQVNrbVNxbzFHNHphNTYxRWJoa2FCTGw2OFdDSkpVcXBHb3pseS92ejVJcm5yVVJ1ZWU2WlFraVJ0QTlCYjdqclVTTkZuT1d1MTJ2MEFndVd1Z3h4TGtxU016TXpNb1hJdFgrbWJad3lNQ21rMG1pRnlMcjlOYko2ZFBuMWE3aExJUVhRNm5kd2xLSDVOUStSd0RBMlJJSWFHU0JCRFF5U0lvU0VTeE5BUUNXSm9pQVF4TkVTQ0dCb2lRUXdOa1NDR2hraFFtemozVEFuTTUwd3RXclFJWVdGaDlZN1p2WHMzdG0vZmpzdVhMNk95c2hMdTd1N1FhclZZdVhLbHpUd2FZejRQejNwczE2NWRzWGZ2WHJSclovdlB2V2pSSXV6ZXZidk9lNmx4REkyVGlJK1B4OXExYXdFQW5wNmU2TkdqQjNKeWNteSt5TlpCTUUvMzhmRkJqeDQ5R3B5dmk0c0wvdnp6VHh3NWNnVFBQUE9NWlhwNWVUbCsvUEZIYURRYVNKTFV3cCttYldOb25NU1dMVnNBQUpNblQ4WmJiNzFsbVg3dTNEbkw0N2k0T010amM0RDBlbjJEYXk0QThQUHp3MisvL1laZHUzYlpoR2IvL3Yyb3JLeEUzNzU5OGZ2dnY3ZlV4MUFGN3RNNGlmTHljZ0JBYm00dTd0eTVZNW4rK09PUDJ6WGY0Y09IQXdBT0h6Nk00dUsvTHM3NTczLy9Hd0F3Y3VSSXUrYXZSZ3lOa3dnSkNRRUEvUGpqai9qNzMvK09wS1FrVkZmYmZ6MXpYMTlmQkFRRXdHZzBZdS9ldlFEdUJ2UE1tVE1JQ0FpQXQ3ZTMzY3RRRzRiR1NiejMzbnNZTzNZc0FDQTdPeHVmZlBJSlhuamhCWnc5ZTlidWVULzMzSE1BZ0YyN2RsbitMMGtTeG8wYjE5amJxQUVNalpPNDc3Nzc4T21ubjJMejVzMFlOMjRjWEZ4Y2tKZVhoN2x6NTZLd3NMSGIwdHpiczg4K0MxZFhWNXc3ZHc3WjJkbll2WHMzWEZ4YzhPeXp6N1pROWVyQzBEaVovdjM3NCtPUFA4YnExYXNCM04zWHljaklzR3VlSGg0ZWxuMmJEUnMySUNzckMwT0dERUczYnQzc3JsZU5HQm9uc1c3ZE9zdkJBQURvMWF1WDVYSG56cDN0bnYvNDhlTUIvTFdKeGsyejV1TWhad2VMaW9wQ2RIUzA1YmxlcjhmVXFWTVJHeHVMalJzMzR1R0hId1lBWExwMENRRGc3ZTJOb1VQdHYxclJxRkdqNE9ibWh0TFNVblRzMkJIQndieVFUM054VGVOZ1pXVmxLQ3dzdFB4blhydUVoWVdoWjgrZXVIVHBFaTVkdW9SZXZYcmh4UmRmeElZTkc5Q3hZMGU3bDl1aFF3ZkxFYnBSbzBhMXlOcExyWlIrc1VBSjRPa2ZhbUwrbys2Wk0yZGsrKzV5VFVNa2lLRWhFc1RRRUFsaWFJZ0VNVFJFZ2hnYUlrRU1qWUQwOUhUb2REcGtaMmZYKzdyQllFQlFVQkJLU3h1K2IreTk1dEhVTWM2Z0taKzNMV0pvQUJRV0ZtTHMyTEYyZjFFREFnS1FsSlFFTnplM0Zxek9lVFgwZVhOemMxRlpXU2xUVmExUDlhRXhtVXhZdUhBaE9uVG8wQ0x6VTl0SmtMVS83NkZEaHpCKy9Iams1K2ZMVkZIclUzMW80dVBqa1pXVmhaa3paOHBkU3B2UUVvMXp6azdWb1RsNzlpeldyMStQVHo3NUJGMjZkR255KzNKeWNoQVJFWUhBd0VDRWg0ZGJHc1ZxNzR1WVRDWjg4ODAzR0RkdUhBSURBeEVSRVlHOHZEeWJlVFZsREFEczNMa1RMNzc0SW9ZTkc0Wm5uMzBXVVZGUk5sOVE4N0l6TWpJc3RVMllNQUVYTGx5bzl6UFV0OTlVZTlxOTVsbDd2RTZudy96NTh3SGNQWmZPK2tJZ2h3NGR3cFFwVXpCczJEQTg4OHd6K1B6eno1djg4M1kycWczTm4zLytpZmZmZng4UkVSRjQ0b2tuaE42N2R1MWF2UExLSzRpTmpVVk5UUTJXTEZsUzc3aFZxMWJoMjIrL1JVUkVoS1c1Yk1PR0RjSmpFaElTOE9XWFgyTHExS240N3J2dnNHREJBdXpac3dlZmZ2cHBuV1YrL2ZYWG1EbHpKbUppWWxCVlZkVmdiU0thT3MrVWxCUkVSa1lDQUdKalk1R1NrZ0lBdUhidEd0NSsrMjA4OGNRVDJMeDVNNzc2NmlzODhzZ2pkdGNsRjlXMkJuejQ0WWZ3OC9QRHRHblRoTityMStzdHArdS85TkpMaUlxS3F0TmRlZnYyYld6YnRnMXo1c3l4WEMybWI5Kyt5TS9QUjJ4c2JKUEhGQmNYNDV0dnZzSEhIMytNTVdQR0FMaDdoWm44L0h4OC92bm5lTys5OTJ6T2d0YnI5Umd5WklpbHRsV3JWcUdvcUFnZUhoN0NuL05lODZ6Tnk4c0wzYnQzQndEMDd0MGJYbDVlQUlDOHZEeVlUQ2FNSERrUy92NytBQ0Q4aThxWnFESTBtelp0Z3NGZ3dOYXRXNkhSaUo4c2EvMWIwdHdzWnQxQUJnQy8vdm9yYW1wcU1HellNSnZwZm41K1FtTU1CZ09xcTZ2eHdRY2ZZT0hDaFpicEpwTUpOVFUxdUhYckZqdzlQUzNUelY5SzRPNFhGN2piam1CUGFCcWFaMVBwZERvOCtlU1RlUFBOTnpGdTNEaE1tREFCano3NmFMUHJrWnNxUTdObXpScElrb1RRMEZETE5QTmxreVpObW9TalI0ODIrbjRYbDdwYnRiVXZ1RmRWVlFVQWRhNXFXVk5USXpUR1hOYy8vL2xQK1BqNDFGbXVkWWRuVTJzRElQVExvcW56YkVqNzl1MnhmdjE2SERwMENFbEpTZERyOVpnMGFSTGVlZWVkSnMvRG1hZ3lOTnUzYjY4ejdkaXhZMWl4WWdXKy9QTExGbG1HK1F1ZW1abHA4NXM2TXpOVGFFeS9mdjJnMFdpUW01dUwwYU5IdDBodEFDeC9XeWtxS3JKc1J1WGs1Tmc5WDNNWVRTWlRuZW1qUjQvRzZOR2pzV0hEQnN0K2tqMXJRTG1vTWpUbUw0azE2MjN4bHVEcjY0dkJnd2NqT2pvYTd1N3VlUGpoaDNINDhHRWNQbnhZYUV5dlhyM3d0Ny85RFd2V3JJSEpaTUxRb1VOUlhWMk5reWRQUXBLa1p1MlRBWGYvTU5tcFV5ZHMzYm9WQXdZTVFGNWVIcEtTa3V6KzNEMTc5Z1FBcEtXbFljU0lFUmc0Y0NCT25UcUZYMy85RlU4OTlSUUE0SC8vK3grNmR1MksrKysvMys3bHlVRzFSODhjWWNXS0ZSZzZkQ2lXTGwyS0dUTm00UHIxNjVnelo0N3dtSVVMRjJMS2xDbllzbVVMSmsyYWhObXpaK09ubjM3Q29FR0RtbDJibTVzYmxpMWJoblBuemlFb0tBakxseS9IeElrVG16MC9zOGNlZXd5aG9hRklTRWl3Ykg1MTZkSUZ1M2Z2eG93Wk16Qno1a3lVbDVjak9qcTZ4ZjZnN0doc2R5WkZZYnN6a1FJeE5FU0NHQm9pUVF3TmtTQ0doa2dRUTBNa2lLRWhFc1RRRUFsaWFJZ0VNVFJFZ3RyRUNadldiYlZFclUzUmF4cEprdXk3cng0cFZmMFhQaUJxakZhcmxjd25ySkpqS1hwTlF5UUhob1pJRUVOREpJaWhJUkxFMEJBSlltaUlCREUwUklJWUdpSkJEQTJSSUlhR1NCQkRReVNJb1NFU3hOQVFDV0pvaUFReE5FU0NHQm9pUVF3TmtTQ0doa2dRUTBNa2lLRWhFc1RRRUFsaWFJZ0VNVFJFZ2hnYUlrRU1EWkVnaG9aSWtHejNZaWN4Z3dZTkdnTmduUG01UnFONUd3QWtTZnJDYXRqeHpNek1KRWZYcGpadDRxNEJLbEZqRG9vMTYybDM3dHdKZDJ4SjZzVE5NNFhJek13OEtrbFNZU05EaW10cWFuWTVyQ0FWWTJpVW93YkE5NDI4bm00d0dLb2RWWXlhTVRUS3NxT2hGeVJKK3BjakMxRXpoa1pCU2twS0RnTW9yajFka3FTeW9xS2lGQmxLVWlXR1JrR3VYTGxTSlVuUzl0clROUnJOajlldVhhdVVveVkxWW1nVVJwS2tPb2VVVFNZVER6TTdFRU9qTURkdjNqd0FvTXhxVW9YUmFHUm9ISWloVVppY25KeHlBTmI3THdjTkJrT3BYUFdvRVVPalFDYVR5WHEvaGdjQUhJeWhVYUNLaW9yOUFDb2xTYW8yR28zYjVLNUhiUmdhQmJwNDhXS0pKRW1wR28zbXlQbno1NHZrcmtkdGVPNlpRa21TdEExQWI3bnJVS00yZlphelZxdmREeUJZN2pwSWpDUkpHWm1abVVQbHJxTWhiWDN6aklGUklJMUdNMFR1R2hxamlzMnowNmRQeTEwQ05aRk9wNU83aEh0cTYyc2FvaGJIMEJBSlltaUlCREUwUklJWUdpSkJEQTJSSUlhR1NCQkRJNk01YytaZ3pKZ3h1SExsaXR5bGtBQ0dwaFhwZERyb2REcWtwTlIvOXY3Tm16ZFJYRnlNMGxLMnd5aUpLczRJY0ZaYnRteEJhV2twdW5YckpuY3BKSUJyR2hsMTZOREI2UUpqTXBua0xzSHBjVTBqSS9ONVZvc1dMVUpZV0pqbGVXUmtKTEt6czVHV2xvYXlzakxvZERvc1hyd1lEejc0b09XOTE2OWZSM1IwTkRJeU1sQlpXUWsvUHo5TW56NGRZOGVPdFl5cHFxcENYRndjamg0OWlxeXNMTGk2dXVMUlJ4L0Z2SG56RUJBUVlGUEQ3Tm16Y2V6WU1ady9meDRuVDU1MDFJOUFrYmltY1VMcjFxM0RnUU1IMExWclYxUlhWK1A0OGVOWXNXS0Y1ZldzckN6bzlYcWtwNmZEM2QwZHZyNit1SGp4SWhZc1dJQTllL1pZeGhVVUZDQWhJUUdscGFYbzM3OC9YRjFkY2ZyMGFieisrdXQxOXFNU0V4Tng2OVl0K1BqNE9PeHpLaFZENDRUNjlldUhuVHQzSWlrcENTRWhJUUJnODl0LzllclZLQ2twUVhoNE9INzQ0UWQ4OTkxMzBPdjFBSUNFaEFUTE9IZDNkeVFtSmlJMU5SWHg4ZkhZdkhrekFLQzR1QmluVHAyeVdhYXZyeStTazVPeGZYdWR5NnBSTGR3OGMwTEJ3Y0Z3Y2JuNysyenc0TUZJVDArM1dUT1lBN1JqeHc3czJHRjdwZHFyVjY5YUh0OTMzMzM0NVpkZnNINzllbVJuWnlNdkw4L3kydTNidDIzZUZ4SVNBbGRYMXhiL0xHMFJRK09FMnJkdlgrOWpNNlBSQ0FEdzhmRkJqeDQ5R3B6UDBxVkxrWnFhQ2w5ZlgweWVQQmw5K3ZUQjdObXo2eDNyN3U1dVo5WHF3ZEFvMENPUFBJSUxGeTVnd0lBQldMWnNtV1d0VkZsWmlUdDM3bGpHN2QyN0Z3QVFHaHFLOFBCd25EaHhRcFo2MnhxR3hnR2lvcUlRSFIxdGVhN1g2ekYxNnRSbXoyL1dyRmw0NDQwM2tKYVdobE9uVHFGUG56Nm9xS2pBMWF0WHNYYnRXc3NSc1o0OWUrTEdqUnVJalkzRi92MzdrWnViYS9kbklSNEljSWl5c2pJVUZoWmEvaXN2TDdkcmZpTkdqRUIwZERTZWV1b3BsSmVYNDl5NWN5Z29LTUNvVWFQZzdlMXRHYmQwNlZMNCsvdkRaRExCYURSaTVjcVY5bjRVUXR1L0dvMEU4Qm9CU21KZVM1NDVjOFpwdjV0YzB4QUpZbWlJQkRFMFJJSVlHaUpCREEyUklJYUdTQkJEWXdlRHdZQ2dvQ0IyWHFvTVEyT0hnSUFBSkNVbHdjM05UYllhY25OelVWblplamQyTGl3c3hOaXhZNkhUNlpDZG5kMXF5MUVTaHNaT2NuWmVIanAwQ09QSGowZCtmbjZyek45a01tSGh3b1hvMEtGRHE4eGZxUmdhQmF1dXJtN1YrY2ZIeHlNckt3c3paODVzMWVVb0RVTmpoL1QwZEp2TkZ2UHpqSXdNUkVSRUlEQXdFQk1tVE1DRkN4ZnF2T2ZubjM5R1pHUWtubjc2YVFRRkJXSGx5cFdXVS81cno3ZSthVHFkRHZQbnp3Y0FtMWJweHVqMWVyenp6anROK214bno1N0YrdlhyOGNrbm42QkxseTVOKzRHb0JFUFRDcjcrK212TW5Ea1RNVEV4cUtxcXdwSWxTK3FNV2I1OE9VYU9ISWx2di8wV3I3MzJHcEtTa3ZEVlYxODFlUmtwS1NtSWpJd0VBTVRHeGpaNG1TaHJEejMwRUhyMTZuWFBjWC8rK1NmZWYvOTlSRVJFNElrbm5taHlUV3JCMW9CV29OZnJNV1RJM1p0NXZmVFNTMWkxYWhXS2lvcmc0ZUZoR2ZQeXl5L2orZWVmQndENCtma2hLeXNMeWNuSmVQUE5ONXUwREM4dkwzVHYzaDBBMEx0M2IzaDVlZDN6UFo5OTlsbVQ1djNoaHgvQ3o4OFAwNlpOYTlKNHRlR2FwaFg0Ky90Ykh2ZnVmZmRlc21WbFpUWmpCZzBhWlBNOElDQUFGUlVWcmJaVDMxU2JObTJDd1dEQXNtWExvTkU0N1luR3N1S2FwaFdZT3ltdFNaTFU2Qmp6WWVPT0hUdksrbVZkczJZTkpFbENhR2lvWlpxNUczVFNwRWs0ZXZTb1hLVTVEWVpHSnBjdlg3WnBHRHQyN0JnOFBUM2g0ZUZoK2J0UFVWR1JaYk1ySnllbnpqek00V3JKQy96VmR6V2FZOGVPWWNXS0Zmanl5eTliYkRsS3h0RElaUFhxMVhCeGNZRzN0emYyN2R1SC9mdjNXdzRZQkFRRW9GT25UdGk2ZFNzR0RCaUF2THc4SkNVbDFabEh6NTQ5QVFCcGFXa1lNV0lFQmc0YzJPZ3lGeXhZZ083ZHV6ZDZCSzIrZlNQcmZTZmlQbzFzNXMyYmgvajRlRXllUEJuLytjOS84TUVISDFnMmlkemMzTEJzMlRLY08zY09RVUZCV0w1OE9TWk9uRmhuSG84OTloaENRME9Sa0pEUXBFUEpmL3p4QjY4VFFJM1RhcldTVnF1Vm5NbStmZnNrclZZclhiOStYZTVTbkpMNTMwenU3MDVqdUtZaEVzVFFFQWxpYUlnRThlaVpnNFdFaFBDU1VnckhOUTJSSUlhR1NCQkRRMDFpTXBsNGE4SC94OUE0U0d1M0piZkdNbTdjdUlIdDI3ZmozWGZmUlhCd01HN2N1Rkh2dU5UVVZFeVlNQUdCZ1lFSUR3OUhhbXBxaTlYZ2pCZ2FCMmp0dHVUV1drWm9hQ2dTRXhOUlZGU0VrcEtTZXNmczI3Y1BIMzMwRVY1NDRRVnMyclFKUVVGQldMSmtTWnMrc1pPaGNZRFdia3R1cldVa0p5ZGo1ODZkbURScFVvTmpZbUppTUc3Y09FeWVQQm4rL3Y2WU8zY3VBZ0lDc0duVHBoYXZ4MWt3TkkzWXMyY1BwaytmamhFalJpQXdNTkJ5YzFnemU5dVNuYjMxMmZvczdQcms1ZVVoS3lzTG8wYU5zcGsrZlBod25EMTd0czN1QXpFMERZaVBqOGVpUllzUUdCaUlqUnMzSWo0K0hscXRGdlBuejI5U2E3RlpVOXFTbmJuMXVUSFhyMThIVVBmTWFFOVBUMVJYVjZPb3FNaXUrVHNyL25HekhzWEZ4WWlMaThPTUdUTVFFUkZobWQ2L2YzL2s1K2NqSmlZR1lXRmhUWnBYVTlxU25ibjF1VEhtbTFOMTZ0VEpacnI1ZVZWVmxkM0xjRVpjMDlURFlEQ2d1cm9hd2NIQmRWNExEQXpFclZ1M1duU0gyMWxibisvRmZCTmQ4NmFrbVRrc25UdDNkbmhOanNEUTFNTzhMZDVZMjdHcnEydUx0U1U3YSt2enZaZzM3MnIzNk9UbTVxSkxseTU0NElFSDVDaXIxVEUwOWVqZnZ6OWNYVjF4OE9EQk9xK2RPSEVDM3Q3ZTZOYXRtMDFic2xsejJwSXZYNzVzODd5aDFtZDdsdEVhK3ZidEN3OFBEeHc1Y3NSbStwRWpSekI4K0hDSDFlRm8zS2VwUi9mdTNURjE2bFNzVzdjT0FEQjY5R2hJa29TOWUvZGl6NTQ5K09LTEx3QzBYRnV5czdZK200L09GUlFVQUxoN3RNek15OHNMTGk0dW1EWnRHdGFzV1lOKy9mcGgwS0JCMkxWckZ5NWZ2b3pGaXhjM3Vud2xZMmdhTUhmdVhIaDZlbUxidG0zWXVIRWoyclZyaDRFREJ5SW1Kc1p5U05mY2xod1ZGWVdnb0NBTUhEZ1FFeWRPeEtwVnEyem1aZDJXbkp5Y2pMUzBOSnZYemEzUGx5NWRRcTlldmVwdGZiWjNHYlg5OGNjZjkvemJUdTJESGErKytxcmxzZmxNN1NsVHBzQm9OR0xEaGcyNGZmczIrdlhyaCtqb2FKdkxXSkdDT0dPN3N6VzJQdGZGZG1laU5vaWhJUkxFMEJBSjRvRUFHYkgxV1ptNHBpRVN4TkFRQ1dKb2lBUXhORVNDVkhFZ29DbE5XVVJOMWFiWE5KSWtaY2hkQXpYTGhYc1BJUktraE5OTjJxbzJ2YVloYWcwTURaRWdob1pJRUVOREpJaWhJUkxFMEJBSlltaUlCREUwUklJWUdpSkJEQTJSSUlhR1NCQkRReVNJb1NFUzVMeFgxeVliZ3dZTkdnTmduUG01UnFONUd3QWtTZnJDYXRqeHpNek11dGVzcFJhbGlpYTBOcUxHSEJScjF0UHUzTGtUN3RpUzFJbWJad3FSbVpsNVZKS2t3a2FHRk5mVTFPeHlXRUVxeHRBb1J3MkE3eHQ1UGQxZ01MVCtIWEdKb1ZHWUhRMjlJRW5Tdnh4WmlKb3hOQXBTVWxKeUdFQng3ZW1TSkpVVkZSVTEvZTY1WkJlR1JrR3VYTGxTSlVuUzl0clROUnJOajlldVhhdVVveVkxWW1nVVJwS2tPb2VVVFNZVER6TTdFRU9qTURkdjNqd0FvTXhxVW9YUmFHUm9ISWloVVppY25KeHlBTmI3THdjTkJrT3BYUFdvRVVPalFDYVR5WHEvaGdjQUhJeWhVYUNLaW9yOUFDb2xTYW8yR28zYjVLNUhiUmdhQmJwNDhXS0pKRW1wR28zbXlQbno1NHZrcmtkdGVPNlpRa21TdEExQWI3bnJVQ1BWbmVXczFXcjNBd2lXdXc3Nml5UkpHWm1abVVQbHJxT3AxTGg1eHNBNEdZMUdNMFR1R2tTb2R2T01ONGgxRGtxOGQ1QWExelJFZG1Gb2lBUXhORVNDR0JvaVFRd05rU0NHaGtnUVEwTWtpS0VoRXNUUXlHek9uRGtZTTJZTXJseTVJbmNwMUVRTVRTdlQ2WFRRNlhSSVNhbS83ZVhtelpzb0xpNUdhU243eUpSQ3RhZlJPSXN0VzdhZ3RMUVUzYnAxazdzVWFpS3VhV1RXb1VNSHB3dU15V1NTdXdTbnhqV056TXduTEM1YXRBaGhZV0dXNTVHUmtjak96a1phV2hyS3lzcWcwK213ZVBGaVBQamdnNWIzWHI5K0hkSFIwY2pJeUVCbFpTWDgvUHd3ZmZwMGpCMDcxakttcXFvS2NYRnhPSHIwS0xLeXN1RHE2b3BISDMwVTgrYk5RMEJBZ0UwTnMyZlB4ckZqeDNEKy9IbWNQSG5TVVQ4Q3hlR2F4a210VzdjT0J3NGNRTmV1WFZGZFhZM2p4NDlqeFlvVmx0ZXpzcktnMSt1Um5wNE9kM2QzK1ByNjR1TEZpMWl3WUFIMjdObGpHVmRRVUlDRWhBU1VscGFpZi8vK2NIVjF4ZW5UcC9INjY2L1gyWTlLVEV6RXJWdTM0T1BqNDdEUHFVUU1qWlBxMTY4ZmR1N2NpYVNrSklTRWhBQ0F6Vy8vMWF0WG82U2tCT0hoNGZqaGh4L3czWGZmUWEvWEF3QVNFaElzNDl6ZDNaR1ltSWpVMUZURXg4ZGo4K2JOQUlEaTRtS2NPblhLWnBtK3ZyNUlUazdHOXUxMXJrZElWcmg1NXFTQ2c0UGg0bkwzZDlyZ3dZT1JucDV1czJZd0IyakhqaDNZc2NQMkVzOVhyMTYxUEw3dnZ2dnd5eSsvWVAzNjljak96a1plWHA3bHRkdTNiOXU4THlRa0JLNnVyaTMrV2RvYWhzWkp0Vy9mdnQ3SFprYWpFUURnNCtPREhqMTZORGlmcFV1WElqVTFGYjYrdnBnOGVUTDY5T21EMmJObjF6dlczZDNkenFyVmdhRlJxRWNlZVFRWExsekFnQUVEc0d6Wk1zdGFxYkt5RW5mdTNMR00yN3QzTHdBZ05EUVU0ZUhoT0hIaWhDejF0aVVNallORVJVVWhPanJhOGx5djEyUHExS25ObnQrc1diUHd4aHR2SUMwdERhZE9uVUtmUG4xUVVWR0JxMWV2WXUzYXRaWWpZajE3OXNTTkd6Y1FHeHVML2Z2M0l6YzMxKzdQb25ZOEVPQWdaV1ZsS0N3c3RQeFhYbDV1MS94R2pCaUI2T2hvUFBYVVV5Z3ZMOGU1YytkUVVGQ0FVYU5Hd2R2YjJ6SnU2ZEtsOFBmM2g4bGtndEZveE1xVksrMzlLS3FueGtzNFNRQXZyT0Vzekd2RU0yZk9LT2E3eURVTmtTQ0doa2dRUTBNa2lLRWhFc1RRRUFsaWFJZ0VNVFIyTWhnTUNBb0tVbXpucGNsa1l2K01JSWJHVGdFQkFVaEtTb0tibTV0c05lVG01cUt5c3VsM1JMOXg0d2EyYjkrT2Q5OTlGOEhCd2JoeDQwYTk0MUpUVXpGaHdnUUVCZ1lpUER3Y3FhbXBMVld5b2pFMExVRE96c3REaHc1aC9Qanh5TS9QYi9KN1FrTkRrWmlZaUtLaUlwU1VsTlE3WnQrK2Zmam9vNC93d2dzdllOT21UUWdLQ3NLU0pVdHc5T2pSbGlwZHNSZ2FoYXV1cmhaK1QzSnlNbmJ1M0lsSmt5WTFPQ1ltSmdianhvM0Q1TW1UNGUvdmo3bHo1eUlnSUFDYk5tMnlwOXcyZ2FHeFUzcDZPblE2SGJLenMyMmVaMlJrSUNJaUFvR0JnWmd3WVFJdVhMaFE1ejAvLy93eklpTWo4ZlRUVHlNb0tBZ3JWNjYwblBKZmU3NzFUZFBwZEpnL2Z6NEEyTFJLLy9MTEx4ZzdkaXpLeXNycXJkbjYzTFQ2NU9YbElTc3JDNk5HamJLWlBuejRjSnc5ZTFiMSswQU1UU3Y1K3V1dk1YUG1UTVRFeEtDcXFncExsaXlwTTJiNTh1VVlPWElrdnYzMlc3ejIybXRJU2tyQ1YxOTkxZVJscEtTa0lESXlFZ0FRR3h0cnVVeFU1ODZkNGV2cmkzYnRtbmNTKy9YcjF3RUFYbDVlTnRNOVBUMVJYVjJOb2lKMTN4dVhvV2tsZXIwZVE0WU13Wk5QUG9tWFhub0oxNjVkcS9ObGUvbmxsL0g4ODgvRHo4OFBFeVpNd01TSkU1R1NrbUxURDlNWUx5OHZkTy9lSFFEUXUzZHZ5NWZjeDhjSGNYRng2Tml4WTdOcU41K0IzYWxUSjV2cDV1ZFZWVlhObW05YndkQzBFbjkvZjh2ajNyM3Yzb1M1OXViU29FR0RiSjRIQkFTZ29xSkNhS2UrTlpnN1JjMmJpbWJtc0hUdTNObmhOVGtUaHFhVm1Ec3ByVW1TMU9nWTgySGpqaDA3UXFPUjcwejVYcjE2QVVDZGhyWGMzRngwNmRJRkR6endnQnhsT1EyR1JrYVhMMSsyZVg3czJERjRlbnJDdzhQRDhuY2Y2MDI2bkp5Y092TXdoNnNsZDg3Nzl1MExEdzhQSERseXhHYjZrU05ITUh6NDhCWmJqbEl4TkRKYXZYbzEvdnZmLytLMzMzNnp0Q1AvNHgvL0FIQjNVNjFUcDA3WXVuVXJqRVlqc3JPemtaU1VWR2NlUFh2MkJBQ2twYVZaanRCbFpXVmgxcXhaRGU1N1pHZG5JOFlNNlA0QUFBTGlTVVJCVkRzN0d3VUZCUUR1SGkwelR3UHVyZ0duVFp0bXVaelRiNy85aHRXclYrUHk1Y3VZT1hObWkvOGNsSWJYQ0pEUnZIbnpFQjhmajB1WExxRlhyMTc0NElNUEVCb2FDZ0J3YzNQRHNtWExFQlVWaGFDZ0lBd2NPQkFUSjA3RXFsV3JiT2J4MkdPUElUUTBGQWtKQ1VoT1RrWmFXcHJsV2dFMU5UWDFIZ3dJQ3d1emVmN3FxNjlhSHBzN1dxZE1tUUtqMFlnTkd6Ymc5dTNiNk5ldkg2S2pvMjMyMVVnbHRGcXRwTlZxSlRudDI3ZFAwbXExMHZYcjEyV3R3eG1ZL3ozay9sNkk0T1laa1NDR2hrZ1FRME1raUFjQ1pCQVNFc0pMU0NrWTF6UkVnaGdhSWtFTURkMFRXNkp0TVRST1NMUjl1VFdXMGRTV2FEVmlhSnhNYzlxWFcyTVpUV21KVmlzZVBYTXl6V2xmYm8xbEpDY253OXZiRytucDZjak16R3oxbXBTRWE1b1dzbWZQSGt5ZlBoMGpSb3hBWUdDZzVTYXladmEwTDF1UGRWU0w5TDFhb3RXTW9Xa0I4Zkh4V0xSb0VRSURBN0Z4NDBiRXg4ZERxOVZpL3Z6NWxoYmtwbWlvZmRtYXM3Wklxd2wvUW5ZcUxpNUdYRndjWnN5WWdZaUlDTXYwL3YzN0l6OC9IekV4TVhYT0ttNUlRKzNMMXN3dDBnRGc1K2VIckt3c0pDY240ODAzMzdSckdlWVdhYm8zcm1uc1pEQVlVRjFkamVEZzREcXZCUVlHNHRhdFd5MjZVKytzTGRKcXd0RFl5ZnozaThiYWsxMWRYVnVzZmRsWlc2VFZoS0d4VS8vKy9lSHE2b3FEQncvV2VlM0VpUlB3OXZaR3QyN2RXcXg5MlZsYnBOV0VvYkZUOSs3ZE1YWHFWS3hidHc3cjFxM0RwVXVYY1BIaVJheFpzd1o3OXV6QlcyKzlCY0MrOW1WcmptcVJ2bGRMdEpyeFFFQUxtRHQzTGp3OVBiRnQyelpzM0xnUjdkcTF3OENCQXhFVEUyTTVwR3RQKzdJMVI3VklONlVsbWxUQ0dkcWRtNk90dGtpejNabElCUmdhSWtFTURaRWdIZ2hRQ0xaSU93K3VhWWdFTVRSRWdoZ2FJa0VNRFpFZzFSNElzRzd3SWhLaHVqV05KRWtaY3RkQWRkUTl5WTZJaUlpSWlJaUlpSWlJaUlpSWlJaUlpSWlJaUlpSWlJaUlpSWlJaUlpSWlJaUlpSWlJaUlpSWlJaUlpSWlJaUlpSTdQVi9JcmpMb1hWcTZoZ0FBQUFBU1VWT1JLNUNZSUk9IiwKICAgIlRoZW1lIiA6ICIiLAogICAiVHlwZSIgOiAiZmxvdyIsCiAgICJWZXJzaW9uIiA6ICIxMCIKfQo="/>
    </extobj>
    <extobj name="ECB019B1-382A-4266-B25C-5B523AA43C14-2">
      <extobjdata type="ECB019B1-382A-4266-B25C-5B523AA43C14" data="ewogICAiRmlsZUlkIiA6ICIxMzAwNzYxOTQ2MDQiLAogICAiR3JvdXBJZCIgOiAiNDQ5MzI5NTI0IiwKICAgIkltYWdlIiA6ICJpVkJPUncwS0dnb0FBQUFOU1VoRVVnQUFBTFFBQUFLRkNBWUFBQUJsZE1NVEFBQUFDWEJJV1hNQUFBc1RBQUFMRXdFQW1wd1lBQUFnQUVsRVFWUjRuTzNkZlhCVVZZTDM4Vzhua0NCR1hnZGxCSVRBSUdKMGErbFdJNjlXTUVyQnVDazJ4U2dpc09JTFk1Unh5T3FDN2haTWdXWE5scUFPc2l3VVFZaFpkSVdWaURFNG9nUURDY09LSkZGRGhDQXNoRXdTaG9CaGtrRGUrejUvOEhUVG5RU0dFTWp0UHZsOXFxWk1icDkwbjJhK1hFN2ZkTjhMSWlJaUlpSWlJaUlpSWlJaUlpSWlJaUlpSWlJaUlpSWlJaUlpSWlJaUlpSWlJaUlpSWlJaUlpSWlJaUlpSWlJaUlpSWlJaUlpSWlJaUlpSWlJaUlpSWlKeW5UanNua0I3T0ozT0RHQ2kzZk9RaXl6TDJwZVhseGR0MStPSDJQWEExNGhpRGpBT2grTStPeCsvaTUwUGZxM2s1T1RZUFFVQlhDNlgzVk1JK2oyMGlCOEZMVVpSMEdJVUJTMUdVZEJpRkFVdFJsSFFZaFFGTFVaUjBHSVVCUzFHVWRCaUZBVXRSbEhRWWhRRkxVWlIwR0lVQlMxR1VkQmlGQVV0UmxIUVloUUZMVVpSMEdJVUJTMUdVZEJpRkFVdFJsSFFZaFFGTFVaUjBHSVVCUzFHTWVKa2pSMnQrVWtKQStWa2tXNjNtd01IRHZCM2YvZDNkay9GTnRwRFh3WGZvQWNQSG16alRDN0t5c29pSmlhR09YUG0yRDBWV3lub3E3QjI3VnJ2MTdObno3WnhKaGVkT1hPRzZ1cHF1NmRoT3kwNXJpSFBubnZCZ2dVVUZ4ZnorZWVmYys3Y09Wd3VGNHNYTCtibW0yLzJHL2Z5eXkvemYvLzNmK3pZc1lPR2hnYWlvNk5adUhCaGkzR0xGaTFpNnRTcEFHemR1cFhYWG5zTnVMalVhYjRFOG53ZktFdWhqcVE5OUhXUWxKUkVabVltUFh2MnBMNitucjE3OS9MR0cyKzBHTGQ2OVdwMjdkckZvRUdEcUt1ckl6TXprL256NTJOWlZwc2V6K1Z5K1MxOVhDNVhRSng4M0E0Sytqb1lQbnc0YVdscGJObXloZGpZV0FDKytlYWJGdU1pSXlOSlQwOG5KU1dGZi8vM2Z3ZWdzTENRL1B6OE5qM2UyclZyL1pZK2E5ZXU5VnNXZFNZSytqcVlPSEVpSVNFWC9tanZ1ZWNlZ0ZiWHQxT21UQ0VzTEF5QThlUEhlN2NYRnhkM3dDek5wS0N2ZzY1ZHU3YjZkWE9lNkFGcWEydTlYNGVIaC91TjgxMkN1TjN1YXpGRll5bG9HMlZtWm5vRFRVMU5CUzVFZnRkZGR3RncwMDAzQVhEczJESHZ6eFFVRkxSNlg3NS9PY3JMeTYvTGZJT0JqbkpjaGJsejUzcS9Ua2xKOFI2QmFLdDkrL1l4ZGVwVWJyenhSZzRmUGd4QVhGd2MvZnYzQitEKysrL255eSsvNU1NUFArVE1tVE9jUDMrZS8vM2YvMjMxdm9ZTkcrYjlldWJNbWZUcTFZdE5telpkMWJ5Q21mYlFWOEgzY0ZoUlVkRlYzODlUVHozRnJiZmV5ckZqeC9qWnozN0drMDgreWIvKzY3OTZiMSt3WUFFUFBQQUFYYnQySlNzcmk0aUlDQklTRWxxOXI2aW9LSjUvL25sNjkrN05Uei85UkUxTnpWWFBLNWdGKzVWa0xRaSs0NjJ0SFY4MmdlZDU1ZWJtMnRhVjl0QmlGQVV0UmxIUVloUWQ1YkJCc0szNWc0bjIwR0lVQlMxR1VkQmlGQVV0UmxIUVloUUZMVVpSMEdJVUJTMUdVZEJpRkFVdFJsSFFZaFFGTFVaUjBHSVVCUzFHVWRCaUZBVXRSbEhRWWhRRkxVWlIwR0lVQlMxR1VkQmlGQVV0UmxIUVloUWp6c3ZSV1MrL0lDMEY5Ujdhc3F4OWRzOUJXamhnOXdURVprNm4wL0tjU1ZYYUo2ajMwQ0xOS1dneGlvSVdveWhvTVlxQ0ZxTW9hREdLZ2hhaktHZ3hpb0lXb3lob01ZcUNGcU1vYURHS2doYWpLR2d4U2xCZnZENVlqUm8xNmtGZ3N1ZDdoOFB4RW9CbFdXLzZETnVibDVlM3BhUG5GdXlNK01SS0VHcjBST3pMZDF0VFUxTjh4MDdKREZweTJDQXZMMitQWlZrL1hXWklaV05qNDdZT201QkJGTFE5R29GTmw3bDlSMEZCUVgxSFRjWWtDdG8rcVplNndiS3MvK25JaVpoRVFkdWtxcW9xQzZoc3Z0MnlySE1WRlJWYmJaaVNFUlMwVFk0Y09WSm5XZFpIemJjN0hJNmR4NDhmcjdWalRpWlEwRGF5TEt2RllUbTMyNjFEZGUyZ29HMTA2dFNwVE9DY3o2YWFob1lHQmQwT0N0cEdwYVdsNXdIZjlmS3Vnb0tDYXJ2bVl3SUZiVE8zMisyN2p0YUx3WFpTMERhcnFhbkpBR290eTZwdmFHalliUGQ4Z3AyQ3RsbGhZV0dWWlZucERvY2pPejgvdjhMdStRUTd2WmNqQUZpV3RSbm9iL2M4VEJEVTc3WnpPcDBad0VTNzV5RVhXWmExTHk4dkw5cXV4dy8ySllkaURqQU9oK00rT3gvZmlDVkhUazZPM1ZNUUF1UEU4OEcraHhieG82REZLQXBhaktLZ3hTZ0tXb3lpb01Vb0NscU1vcURGS0FwYWpLS2d4U2dLV295aW9NVW9DbHFNb3FERktBcGFqS0tneFNnS1dveWlvTVVvQ2xxTW9xREZLQXBhaktLZ3hTZ0tXb3lpb01Vb0NscU1vcURGS0FwYWpLS2dEZUIydSsyZVFzQXc0bVNON1ZWWldjbW1UWnZJek16a3hJa1QxTmJXY3ROTk56RjA2RkRXclZ0bjkvUjQvZlhYU1UxTlplSENoVHo2NktNVUZoWnk2TkFoNzM4UEh6NU1kbloyaTUvN3kxLyt3b29WSzlpN2R5OTFkWFdNSERtUytmUG5jL2ZkZHdOUVdscktqQmt6Nk5HakJ4czJiS0J2Mzc0ZC9kU3V1VTRmZEVGQkFTKzk5QkxsNWVXRWhJUVFHUmxKUkVRRUowK2VKQzh2eis3cGtacWFTbXBxS3FOR2plTFJSeDhGWU1hTUdYL3o1ODZmUDgrenp6NUxTVWtKTjk5OE16ZmVlQ1BmZnZzdENRa0pmUGpoaHd3Y09KQmJiNzJWRjE5OGtkZGZmNTFYWG5tRnRXdlg0bkFFOVNuRE8zZlFwMCtmNXNVWFgrVHMyYk80WEM2V0xGbkN6My8rYysvdEJ3OGV0SEYyRi83bFdMRmlCUUFKQ1FuZTdURXhNZHg1NTUyVWw1ZXplWFBybDJYWnZIa3pKU1VsOU92WGp5MWJ0aEFhR3NxMGFkTW9MUzNsZ3c4K1lNR0NCUUJNblRxVjVPUmtjbk56K2ZUVFQ0bUxpN3YrVCt3NjZ0UnI2T1RrWk02ZVBjc3R0OXpDSC83d0I3K1lBVWFPSE9uMy9hRkRoMGhNVENRbUpvYm82R2ppNCtOSlRrNzJXOE82WEM1Y0xoZWJObTFpK2ZMbHhNYkdNbnIwYU9iTm04ZXBVNmNBbUQxN05pNlhpeGRlZU1IN2MvWDE5WXdmUHg2WHk4WEdqUnNCK09TVFQ2aXVybWJBZ0FGKzUxNWV2bnc1VHozMUZDTkdqTGprYzl1MWF4ZHdJZjd1M2JzVEhoN09Bdzg4QU1EKy9mdTk0MEpDUXJ3UnA2U2tYUGtmWG9EcTFFSHYzcjBiZ01tVEo5TzllL2ZMamoxdzRBQno1c3hoOSs3ZGRPdldqUkVqUmxCY1hNektsU3Rac21SSmkvRkpTVWxrWm1iU3MyZFA2dXZyMmJ0M0wyKzg4UVlBdi96bEx3SEl6YzJscHFZR3VIRFM5dlBuenhNYUdzcVVLVk9BaTFIZWQxL2JUNHAvL1BoeEFBWU5HdVRkTm1EQUFBREt5c3I4eGtaSFg3aUN4TEZqeC9qem4vL2M1c2NLSkowNmFNOGVzL21ldVRXclZxMml2cjZlcUtnbzB0TFNTRWxKWWVuU3BRQ2twNmRUVkZUa04zNzQ4T0drcGFXeFpjc1dZbU5qQWZqbW0yOEFtRFJwRWwyNmRLRyt2cDZ2di80YWdLeXNMQURHalJ0SG56NTlBRGg2OUNnQVE0WU1hZk56cTY2K2NQM09HMjY0d2JzdFBEd2NnTnBhLzB1Sis5Ny9rU05IMnZ4WWdhUlRCOTJ0V3pjQXpwdzU4emZINXVmbkEvRFFRdy9SdFd0WEFDWk92SGlKbHg5KytNRnYvTVNKRXdrSnVmREhlODg5OXdBWEkrdlZxeGRqeG93QkxvYnMrYS92R3RZei9tLzk2OUVhenh6cjYrdTkyK3JxNmdDNDhjWWIvY2I2Zmw5VlZkWG14d29rblRyb3FLZ29BTFp2MzA1RFE4Tmx4M3JXeVo1UUFKcWFtcnhmZCtuaS8vcmFkNXp2MXg2ZVpjZWVQWHM0Y3VRSXBhV2w5TzdkbTNIanhubkhlUGF1bm1WSlcvVHZmK0VxY2FXbHBkNXRudVhFNE1HRC9jYjYzdi9WL09VSkpKMDZhTS9ocjZLaUlsNTk5VlhPbmozcnZjMnlMTCtMRVhuaTM3bHpwemZrakl3TTRNSUxLOCt4M1NzMVljSUVJaUlpS0M4djk3NEluREpsaXQ5ZkRNOVM0TVNKRTIxOFpuRHZ2ZmNDOE5WWFgxRlhWMGR0YlMyWm1aa0FqQjgvM20rczczSXBNakt5elk4VlNEcjFZYnV4WThmeS9QUFBzM3IxYXI3NjZpdXlzN01aTm13WVlXRmhGQmNYVTFGUjRZMDZJU0dCNTU1N2pweWNIT0xpNHVqYnQ2LzNzTjdqanovdTNTTmVxYkN3TUdKalk5bTZkU3RmZnZrbFFJdERabVBIanFXZ29NQzc5dmFZTzNjdWNPR3dZL050YTlldUJXRG16SmxzMjdhTmtwSVM0dVBqQVRoNThpVDkrL2RuK3ZUcGZ2ZTNiOTgrQUc2OTlWYUdEaDNhcHVjUmFEcjFIaHJnNmFlZlp0MjZkY1RHeHRLclZ5OSsvUEZIRGgwNlJQZnUzWms4ZWJKM25OUHBKQ2twaWVqb2FDb3JLemw4K0RDUmtaRXNYTGlReE1URXEzcHN6N0tqdHJhV2tTTkg4b3RmL01Mdjl2ajRlTUxDd2lncUt1Szc3Nzd6YnMvSnlTRW5KOGR2eityWjVqRm8wQ0RXckZtRHkrV2lvcUtDcXFvcVltSmlTRXBLSWlJaXdqdk83WGFUbHBZR1hOa3ZiT1E2Y2pxZGx0UHB0RXoyM252dldVNm4wM3IyMldldnkvMm5wYVZaVHFmVG1qbHpwdFhZMk5pdSsvTDgvMkZuRTUxK0R4M29aczJheFNPUFBFSk9UZzZiTm0yNnB2ZGRWbGJHVzIrOXhZQUJBMWkrZkRtaG9hSFg5UDd0RU5TL3VQZnNEWFFsMmNEZytXMW1ibTZ1YlYxcER5MUdVZEJpRkFVdFJsSFFZaFFGTFVaUjBHSVVCUzFHVWRCaUZBVXRSbEhRWWhRRkxVWlIwR0lVQlMxR1VkQmlGQVV0UmxIUVloUUZMVVpSMEdJVUJTMUdVZEJpRkFVdFJsSFFZaFFGTFVaUjBHSVVCUzFHTWVMc283N1hINUhPTGFqMzBKWmw3Yk43RHRMQ0Fic25JRFlMaExOMm1pS285OUFpelNsb01ZcUNGcU1vYURHS2doYWpLR2d4aW9JV295aG9NWXFDRnFNb2FER0tnaGFqQlBWMUNvUFZxRkdqSGdTODExMTJPQnd2QVZpVzlhYlBzTDE1ZVhsYk9ucHV3YzZJdDQ4R29VWlB4TDU4dHpVMU5jVjM3SlRNb0NXSERmTHk4dlpZbHZYVFpZWlVOalkyYnV1d0NSbEVRZHVqRWJqY2hidDNGQlFVMUhmVVpFeWlvTzJUZXFrYkxNdjZuNDZjaUVrVXRFMnFxcXF5Z01ybTJ5M0xPbGRSVWJIVmhpa1pRVUhiNU1pUkkzV1daWDNVZkx2RDRkaDUvUGp4V2p2bVpBSUZiU1BMc2xvY2xuTzczVHBVMXc0SzJrYW5UcDNLQk03NWJLcHBhR2hRME8yZ29HMVVXbHA2SHZCZEwrOHFLQ2lvdG1zK0psRFFObk83M2I3cmFMMFliQ2NGYmJPYW1wb01vTmF5clBxR2hvYk5kczhuMkNsb214VVdGbFpabHBYdWNEaXk4L1B6Syt5ZVQ3RFRlemtDZ0dWWm00SCtkcy9EQkVIOWJqdW4wNWtCVExSN0huS1JaVm43OHZMeW91MTYvR0JmY2lqbUFPTndPTzZ6OC9HTldITGs1T1RZUFFVaE1NNENHK3g3YUJFL0NscU1vcURGS0FwYWpLS2d4U2dLV295aW9NVW9DbHFNb3FERktBcGFqS0tneFNnS1dveWlvTVVvQ2xxTW9xREZLQXBhaktLZ3hTZ0tXb3lpb01Vb0NscU1vcURGS0FwYWpLS2d4U2dLV295aW9NVW9DbHFNb3FERktBcTZrM081WExoY0xyWnVOZVBpQVVhY3JMRzlmRTh5MkxOblQ3NzQ0Z3U2ZFBIL28xbTBhQkdmZmZhWjkvdHJmWUxJNWljNjdOYXRHNE1IRHlZdUxvN0hIbnNNaHlPb3ozemNZYlNIOWhFU0VzSmYvL3BYc3JPei9iYWZQMytlblR0M2RraFVnd2NQWnRTb1VVUkVSRkJZV01peVpjdFl0MjdkZFg5Y1V5aG9INUdSa1FCczIrWi8zZmlNakF4cWEydTl0MTlQczJmUFp0MjZkZnp4ajMva2dRY2VBQ0ExOVpKWFVaWm1GTFNQTVdQR0FKQ1ZsVVZsNWNXckZuLzY2YWNBakI4L3ZzWFAxTlhWc1hMbFNxWlBuODdvMGFNWk4yNGNjK2ZPcGFDZ0FJQ05HemQ2MTZuZmZmY2RBRWVQSHVYZWUrL0Y1WEx4eFJkZnREcVhrSkFRNzN3cUt2d3Z2WExvMENFU0V4T0ppWWtoT2pxYStQaDRrcE9UY2J2ZFZ6WE9KQXJheDVBaFE0aUtpcUtob2NFYldsbFpHYm01dVVSRlJYSGJiYmUxK0prelo4NlFuSnhNZFhVMWQ5eHhCNkdob2VUazVEQnYzanlxcTZ1Wk1XTUdkOTU1SndDclZxMENZT1hLbGJqZGJpWk5tc1RERHovYzZseWFtcHJJeXNvQ1lQanc0ZDd0Qnc0Y1lNNmNPZXpldlp0dTNib3hZc1FJaW91TFdibHlKVXVXTEduek9OTW82R2FtVEprQ1hGeDJiTnUyRGN1eW1EeDVjcXZqZS9Ub1FVcEtDdW5wNld6WXNJSDMzMzhmZ01yS1N2YnYzMDlJU0FpTEZpM3locjUrL1hxeXNyTG8xNjhmcjd6eVNvdjdTMGxKNFpsbm5tSHk1TWxrWjJjVEZoYkcvUG56dmJldldyV0srdnA2b3FLaVNFdExJeVVsaGFWTGx3S1FucDVPVVZGUm04YVpSa0UzTTJuU0pFSkRRL24rKys4cExpN21zODgrSXlRa2hFbVRKclU2L29ZYmJ1RGd3WU1rSmlZeWJkbzBwaytmN3IzdDdObXpBTngrKyszTW1qVUx1TGlYWHJ4NE1UMTY5R2h4ZjBWRlJYejc3YmMwTlRYeDRJTVA4dDU3Ny9rZEFjblB6d2Znb1ljZW9tdlhyZ0JNbkhqeFVqTS8vUEJEbThhWlJvZnRtdW5kdXpkanhvd2hLeXVMZDk5OWw2S2lJdTYvLzM3NjlPblQ2dmlsUzVlU25wN09rQ0ZEZU9LSkp4ZzRjQ0FKQ1FrdHhqVS9ERmhlWHQ3cS9TMWF0SWlwVTZkZWNuNmU5YThuVXJpd1BHbitPRmM2empUYVE3ZmlrVWNlQVM0dU95NjEzQUM4YSsyNHVEamk0K094TEt2Rm1BTUhEckIrL1hwQ1FrS1lObTBhQUcrLy9UYW5UNTl1ODl5aW9xSUEyTGx6cHpmUWpJd000TUlMeWJ2dnZydE40MHhqNWwvVGRwb3dZUUlSRVJGVVYxY1RIaDd1OTA5MWMvMzY5YU9rcElRMWE5YVFrWkZCV1ZtWjMrMjF0YlVzWHJ3WXQ5dE5YRndjTDcvOE1udjM3cVdrcElUZi8vNzN2UG5tbTIyYVcwSkNBczg5OXh3NU9UbkV4Y1hSdDI5ZkRoNDhDTURqano5Ty8vNzkyelRPTk5wRHR5SXNMSXpZMkZqZ1F0emR1M2UvNU5pbFM1Y3liTmd3M0c0M0RRME5MRnUyek8vMkZTdFdVRlJVUkhoNE9Ba0pDWFR0MnBWNTgrWUJrSm1aeWZidDI5czBONmZUU1ZKU0V0SFIwVlJXVm5MNDhHRWlJeU5adUhBaGlZbUpiUjVubXFEK2ZhclQ2YlJBMXlrTUZKNFhyN201dWJaMXBUMjBHRVZCaTFFVXRCaEZRWXRSRkxRWVJVR0xVUlMwR0VWQmkxRVV0QmhGUVl0UkZMUVlSVUdMVVJTMEdFVkJpMUVVdEJoRlFZdFJGTFFZUlVHTFVSUzBHRVZCaTFFVXRCaEZRWXRSRkxRWVJVR0xVUlMwR0VWQmkxRVV0QmpGaUxPUE5yOGttblJlUWIySHRpeHJuOTF6a0JZTzJEMEJzWm5UNmJROFoxS1Y5Z25xUGJSSWN3cGFqS0tneFNnS1dveWlvTVVvQ2xxTW9xREZLQXBhakJMVWwzVUxWcU5HalhvUThGNmUxdUZ3dkFSZ1daYnZWVGozNXVYbGJlbm91UVU3STk3TEVZUWFQUkg3OHQzVzFOUVUzN0ZUTW9PV0hEYkl5OHZiWTFuV1Q1Y1pVdG5ZMkxpdHd5WmtFQVZ0ajBaZzAyVnUzMUZRVUZEZlVaTXhpWUsyVCtxbGJyQXM2Mzg2Y2lJbVVkQTJxYXFxeWdJcW0yKzNMT3RjUlVYRlZodW1aQVFGYlpNalI0N1VXWmIxVWZQdERvZGo1L0hqeDJ2dG1KTUpGTFNOTE10cWNWak83WGJyVUYwN0tHZ2JuVHAxS2hNNDU3T3BwcUdoUVVHM2c0SzJVV2xwNlhuQWQ3MjhxNkNnb05xdStaaEFRZHZNN1hiN3JxUDFZckNkRkxUTmFtcHFNb0JheTdMcUd4b2FOdHM5bjJDbm9HMVdXRmhZWlZsV3VzUGh5TTdQejYrd2V6N0JUdS9sQ0FDV1pXMEcrdHM5RHhNRTlidnRuRTVuQmpEUjdubklSWlpsN2N2THk0dTI2L0dEZmNtaG1BT013K0c0ejg3SE4yTEprWk9UWS9jVWhNQTRKVnV3NzZGRi9DaG9NWXFDRnFNb2FER0tnaGFqS0dneGlvSVdveWhvTVlxQ0ZxTW9hREdLZ2hhaktHZ3hpb0lXb3lob01ZcUNGcU1vYURHS2doYWpLR2d4aW9JV295aG9NWXFDRnFNb2FER0tnaGFqS0dneGlvSVdveWhvTVlxQ0ZxTW9hQU80M1c2N3B4QXdqRGhaWTN0VlZsYXlhZE1tTWpNek9YSGlCTFcxdGR4MDAwME1IVHFVZGV2VzJUMDlYbi85ZFZKVFUxbTRjQ0dQUHZvb2hZV0ZIRHAweVB2Znc0Y1BrNTJkM2VMbi92S1h2N0JpeFFyMjd0MUxYVjBkSTBlT1pQNzgrZHg5OTkwQWxKYVdNbVBHREhyMDZNR0dEUnZvMjdkdlJ6KzFhNjdUQjExUVVNQkxMNzFFZVhrNUlTRWhSRVpHRWhFUndjbVRKOG5MeTdON2VxU21wcEthbXNxb1VhTjQ5TkZIQVpneFk4YmYvTG56NTgvejdMUFBVbEpTd3MwMzM4eU5OOTdJdDk5K1MwSkNBaDkrK0NFREJ3N2sxbHR2NWNVWFgrVDExMS9ubFZkZVllM2F0VGdjUVgzSzhNNGQ5T25UcDNueHhSYzVlL1lzTHBlTEpVdVc4UE9mLzl4Nys4R0RCMjJjM1lWL09WYXNXQUZBUWtLQ2QzdE1UQXgzM25rbjVlWGxiTjdjK21WWk5tL2VURWxKQ2YzNjlXUExsaTJFaG9ZeWJkbzBTa3RMK2VDREQxaXdZQUVBVTZkT0pUazVtZHpjWEQ3OTlGUGk0dUt1L3hPN2pqcjFHam81T1ptelo4OXl5eTIzOEljLy9NRXZab0NSSTBmNmZYL28wQ0VTRXhPSmlZa2hPanFhK1BoNGtwT1QvZGF3THBjTGw4dkZwazJiV0w1OE9iR3hzWXdlUFpwNTgrWng2dFFwQUdiUG5vM0w1ZUtGRjE3dy9seDlmVDNqeDQvSDVYS3hjZU5HQUQ3NTVCT3FxNnNaTUdDQTM3bVhseTlmemxOUFBjV0lFU011K2R4Mjdkb0ZYSWkvZS9mdWhJZUg4OEFERHdDd2YvOSs3N2lRa0JCdnhDa3BLVmYraHhlZ09uWFF1M2Z2Qm1EeTVNbDA3OTc5c21NUEhEakFuRGx6MkwxN045MjZkV1BFaUJFVUZ4ZXpjdVZLbGl4WjBtSjhVbElTbVptWjlPelprL3I2ZXZidTNjc2JiN3dCd0M5LytVc0Fjbk56cWFtcEFTNmN0UDM4K2ZPRWhvWXlaY29VNEdLVTk5M1g5cFBpSHo5K0hJQkJnd1o1dHcwWU1BQ0Fzckl5djdIUjBSZXVJSEhzMkRIKy9PYy90L214QWttbkR0cXp4MnkrWjI3TnFsV3JxSyt2SnlvcWlyUzBORkpTVWxpNmRDa0E2ZW5wRkJVVitZMGZQbnc0YVdscGJObXloZGpZV0FDKytlWWJBQ1pObWtTWExsMm9yNi9uNjYrL0JpQXJLd3VBY2VQRzBhZFBId0NPSGowS3dKQWhROXI4M0txckwxeS84NFliYnZCdUN3OFBCNkMyMXY5UzRyNzNmK1RJa1RZL1ZpRHAxRUYzNjlZTmdETm56dnpOc2ZuNStRQTg5TkJEZE8zYUZZQ0pFeTllNHVXSEgzN3dHejl4NGtSQ1FpNzg4ZDV6enozQXhjaDY5ZXJGbURGamdJc2hlLzdydTRiMWpQOWIvM3EweGpQSCt2cDY3N2E2dWpvQWJyenhScit4dnQ5WFZWVzErYkVDU2FjT09pb3FDb0R0MjdmVDBOQncyYkdlZGJJbkZJQ21waWJ2MTEyNitMKys5aDNuKzdXSFo5bXhaODhlamh3NVFtbHBLYjE3OTJiY3VISGVNWjY5cTJkWjBoYjkrMSs0U2x4cGFhbDNtMmM1TVhqd1lMK3h2dmQvTlg5NUFrbW5EdHB6K0t1b3FJaFhYMzJWczJmUGVtK3pMTXZ2WWtTZStIZnUzT2tOT1NNakE3and3c3B6YlBkS1RaZ3dnWWlJQ01yTHk3MHZBcWRNbWVMM0Y4T3pGRGh4NGtRYm54bmNlKys5QUh6MTFWZlUxZFZSVzF0TFptWW1BT1BIai9jYjY3dGNpb3lNYlBOakJaSk9mZGh1N05peFBQLzg4NnhldlpxdnZ2cUs3T3hzaGcwYlJsaFlHTVhGeFZSVVZIaWpUa2hJNExubm5pTW5KNGU0dURqNjl1M3JQYXozK09PUGUvZUlWeW9zTEl6WTJGaTJidDNLbDE5K0NkRGlrTm5Zc1dNcEtDandycjA5NXM2ZEMxdzQ3Tmg4MjlxMWF3R1lPWE1tMjdadG82U2toUGo0ZUFCT25qeEovLzc5bVQ1OXV0Lzk3ZHUzRDRCYmI3MlZvVU9IdHVsNUJKcE92WWNHZVBycHAxbTNiaDJ4c2JIMDZ0V0xIMy84a1VPSER0RzllM2NtVDU3c0hlZDBPa2xLU2lJNk9wckt5a29PSHo1TVpHUWtDeGN1SkRFeDhhb2UyN1BzcUsydFplVElrZnppRjcvd3V6MCtQcDZ3c0RDS2lvcjQ3cnZ2dk50emNuTEl5Y254MjdONnRua01HalNJTld2VzRISzVxS2lvb0txcWlwaVlHSktTa29pSWlQQ09jN3ZkcEtXbEFWZjJDeHU1anB4T3ArVjBPaTJUdmZmZWU1YlQ2YlNlZmZiWjYzTC9hV2xwbHRQcHRHYk9uR2sxTmphMjY3NDgvMy9ZMlVTbjMwTUh1bG16WnZISUk0K1FrNVBEcGsyYnJ1bDlsNVdWOGRaYmJ6Rmd3QUNXTDE5T2FHam9OYjEvT3dUMUwrNDlld05kU1RZd2VINmJtWnViYTF0WDJrT0xVUlMwR0VWQmkxRVV0QmhGUVl0UkZMUVlSVUdMVVJTMEdFVkJpMUVVdEJoRlFZdFJGTFFZUlVHTFVSUzBHRVZCaTFFVXRCaEZRWXRSRkxRWVJVR0xVUlMwR0VWQmkxRVV0QmhGUVl0UkZMUVlSVUdMVVl3NCs2anY5VWVrY3d2cVBiUmxXZnZzbm9PMGNNRHVDWWpOQXVHc25hWUk2ajIwU0hNS1dveWlvTVVvQ2xxTW9xREZLQXBhaktLZ3hTaEJmWTJWWURWcTFLZ0hBZTgxNHh3T3gwc0FsbVc5NlROc2IxNWUzcGFPbmx1d00rSlgzMEdvMFJPeEw5OXRUVTFOOFIwN0pUTm95V0dEdkx5OFBaWmwvWFNaSVpXTmpZM2JPbXhDQmxIUTltZ0VMbmZSd1IwRkJRWDFIVFVaa3lobys2UmU2Z2JMc3Y2bkl5ZGlFZ1Z0azZxcXFpeWdzdmwyeTdMT1ZWUlViTFZoU2taUTBEWTVjdVJJbldWWkh6WGY3bkE0ZGg0L2Zyeldqam1aUUVIYnlMS3NGb2ZsM0c2M0R0VzFnNEsyMGFsVHB6S0JjejZiYWhvYUdoUjBPeWhvRzVXV2xwNEhmTmZMdXdvS0NxcnRtbzhKRkxUTjNHNjM3enBhTHdiYlNVSGJyS2FtSmdPb3RTeXJ2cUdoWWJQZDh3bDJDdHBtaFlXRlZaWmxwVHNjanV6OC9Qd0t1K2NUN1BSZWpnQmdXZFptb0wvZDh6QkJVTC9ienVsMFpnQVQ3WjZIWEdSWjFyNjh2THhvdXg0LzJKY2Npam5BT0J5TysreDhmQ09XSERrNU9YWlBRUWlNTTFnRit4NWF4SStDRnFNb2FER0tnaGFqS0dneGlvSVdveWhvTVlxQ0ZxTW9hREdLZ2hhaktHZ3hpb0lXb3lob01ZcUNGcU1vYURHS2doYWpLR2d4aW9JV295aG9NWXFDRnFNb2FER0tnaGFqS0dneGlvSVdveWhvTVlxQ0ZxTW9hREdLZ3U3a1hDNFhMcGVMclZ2TnVIaUFFU2RyYkMvZmt3ejI3Tm1UTDc3NGdpNWQvUDlvRmkxYXhHZWZmZWI5L2xxZklMTDVpUTY3ZGV2RzRNR0RpWXVMNDdISEhzUGhDT296SDNjWTdhRjloSVNFOE5lLy9wWHM3R3kvN2VmUG4yZm56cDBkRXRYZ3dZTVpOV29VRVJFUkZCWVdzbXpaTXRhdFczZmRIOWNVQ3RwSFpHUWtBTnUyK1Y4M1BpTWpnOXJhV3UvdDE5UHMyYk5adDI0ZGYvempIM25nZ1FjQVNFMjk1RldVcFJrRjdXUE1tREVBWkdWbFVWbDU4YXJGbjM3NktRRGp4NDl2OFROMWRYV3NYTG1TNmRPbk0zcjBhTWFORzhmY3VYTXBLQ2dBWU9QR2pkNTE2bmZmZlFmQTBhTkh1ZmZlZTNHNVhIenh4UmV0emlVa0pNUTduNG9LLzB1dkhEcDBpTVRFUkdKaVlvaU9qaVkrUHA3azVHVGNidmRWalRPSmd2WXhaTWdRb3FLaWFHaG84SVpXVmxaR2JtNHVVVkZSM0hiYmJTMSs1c3laTXlRbkoxTmRYYzBkZDl4QmFHZ29PVGs1ekpzM2orcnFhbWJNbU1HZGQ5NEp3S3BWcXdCWXVYSWxicmViU1pNbThmREREN2M2bDZhbUpyS3lzZ0FZUG55NGQvdUJBd2VZTTJjT3UzZnZwbHUzYm93WU1ZTGk0bUpXcmx6SmtpVkwyanpPTkFxNm1TbFRwZ0FYbHgzYnRtM0RzaXdtVDU3YzZ2Z2VQWHFRa3BKQ2VubzZHelpzNFAzMzN3ZWdzcktTL2Z2M0V4SVN3cUpGaTd5aHIxKy9ucXlzTFByMTY4Y3JyN3pTNHY1U1VsSjQ1cGxubUR4NU10bloyWVNGaFRGLy9uenY3YXRXcmFLK3ZwNm9xQ2pTMHRKSVNVbGg2ZEtsQUtTbnAxTlVWTlNtY2FaUjBNMU1talNKME5CUXZ2LytlNHFMaS9uc3M4OElDUWxoMHFSSnJZNi80WVliT0hqd0lJbUppVXliTm8zcDA2ZDdienQ3OWl3QXQ5OStPN05telFJdTdxVVhMMTVNang0OVd0eGZVVkVSMzM3N0xVMU5UVHo0NElPODk5NTdma2RBOHZQekFYam9vWWZvMnJVckFCTW5YcnpVekE4Ly9OQ21jYWJSWWJ0bWV2ZnV6Wmd4WThqS3l1TGRkOStscUtpSSsrKy9uejU5K3JRNmZ1blNwYVNucHpOa3lCQ2VlT0lKQmc0Y1NFSkNRb3R4elE4RGxwZVh0M3AvaXhZdFl1clVxWmVjbjJmOTY0a1VMaXhQbWovT2xZNHpqZUVhaWU4QUFBdzJTVVJCVlBiUXJYamtrVWVBaTh1T1N5MDNBTzlhT3k0dWp2ajRlQ3pMYWpIbXdJRURyRisvbnBDUUVLWk5td2JBMjIrL3plblRwOXM4dDZpb0tBQjI3dHpwRFRRakl3TzQ4RUx5N3J2dmJ0TTQwNWo1MTdTZEpreVlRRVJFQk5YVjFZU0hoL3Y5VTkxY3YzNzlLQ2twWWMyYU5XUmtaRkJXVnVaM2UyMXRMWXNYTDhidGRoTVhGOGZMTDcvTTNyMTdLU2twNGZlLy96MXZ2dmxtbSthV2tKREFjODg5UjA1T0RuRnhjZlR0MjVlREJ3OEM4UGpqajlPL2YvODJqVE9OOXRDdENBc0xJelkyRnJnUWQvZnUzUzg1ZHVuU3BRd2JOZ3kzMjAxRFF3UExsaTN6dTMzRmloVVVGUlVSSGg1T1FrSUNYYnQyWmQ2OGVRQmtabWF5ZmZ2Mk5zM042WFNTbEpSRWRIUTBsWldWSEQ1OG1NaklTQll1WEVoaVltS2J4NWttcUgrZjZuUTZMZEIxQ2dPRjU4VnJibTZ1YlYxcER5MUdVZEJpRkFVdFJsSFFZaFFGTFVaUjBHSVVCUzFHVWRCaUZBVXRSbEhRWWhRRkxVWlIwR0lVQlMxR1VkQmlGQVV0UmxIUVloUUZMVVpSMEdJVUJTMUdVZEJpRkFVdFJsSFFZaFFGTFVaUjBHSVVCUzFHVWRCaUZBVXRSakhpN0tQTkw0a21uVmRRNzZFdHk5cG45eHlraFFOMlQwQnM1blE2TGMrWlZLVjlnbm9QTGRLY2doYWpLR2d4aW9JV295aG9NWXFDRnFNb2FER0tnaGFqS0dneGlvSVdveWhvTVlxQ0ZxTW9hREdLZ2hhaktHZ3hpb0lXb3lob01ZcUNGcU1vYURHS2doYWpPT3llUUdjMGF0U29CNEhKbnU4ZERzZExBSlpsdmVremJHOWVYdDZXanA1YnNEUGl2QnhCcU5FVHNTL2ZiVTFOVGZFZE95VXphTWxoZzd5OHZEMldaZjEwbVNHVmpZMk4yenBzUWdaUjBQWm9CRFpkNXZZZEJRVUY5UjAxR1pNb2FQdWtYdW9HeTdMK3B5TW5ZaElGYlpPcXFxb3NvTEw1ZHN1eXpsVlVWR3kxWVVwR1VOQTJPWExrU0oxbFdSODEzKzV3T0hZZVAzNjgxbzQ1bVVCQjI4aXlyQmFINWR4dXR3N1Z0WU9DdHRHcFU2Y3lnWE0rbTJvYUdob1VkRHNvYUJ1VmxwYWVCM3pYeTdzS0NncXE3WnFQQ1JTMHpkeHV0Kzg2V2k4RzIwbEIyNnltcGlZRHFMVXNxNzZob1dHejNmTUpkZ3JhWm9XRmhWV1daYVU3SEk3cy9QejhDcnZuRSt6MFhvNEFZRm5XWnFDLzNmTXdRVkMvMjg3cGRHWUFFKzJlaDF4a1dkYSt2THk4YUxzZVA5aVhISW81d0RnY2p2dnNmSHdqbGh3NU9UbDJUMEVJak12ckJmc2VXc1NQZ2hhaktHZ3hpb0lXb3lob01ZcUNGcU1vYURHS2doYWpLT2hyNlBubm4rZkJCeC9reUpFamRrK2wwMUxRYmVCeXVYQzVYR3pkMnZyYmxrK2RPa1ZsWlNYVjFYcVB2bDJNK05WM29QamdndytvcnE2bVQ1OCtkaytsMDlJZStob0tDd3NMdUpqZGJyZmRVK2hRMmtOZlE1NDM1eXhhdElpcFU2ZDZ2MSt3WUFIRnhjVjgvdm5ubkR0M0RwZkx4ZUxGaTduNTVwdTlQM3ZpeEFsV3JWckZ2bjM3cUsydEpUSXlraWVmZkpLSEgzN1lPNmF1cm82MWE5ZXlaODhlaW9xS0NBME41YzQ3NytTM3YvMHRVVkZSZm5OSVNFamdUMy82RS9uNStYenp6VGNkOVVkZ08rMmhPMEJTVWhLWm1abjA3Tm1UK3ZwNjl1N2R5eHR2dk9HOXZhaW9pTm16WjdOanh3NTY5T2pCa0NGREtDd3M1TlZYWDJYNzl1M2VjV2ZPbkNFNU9abnE2bXJ1dU9NT1FrTkR5Y25KWWQ2OGVTM1c3U2twS1p3K2ZackJnd2QzMlBNTUJBcTZBd3dmUHB5MHREUzJiTmxDYkd3c2dOOWU4NTEzM3FHcXFvcjQrSGcrK2VRVC92dS8vNXZaczJjRGtKeWM3QjNYbzBjUFVsSlNTRTlQWjhPR0Riei8vdnNBVkZaV3NuLy9mci9ISERKa0NCOS8vREVmZmRUaVhEWkcwNUtqQTB5Y09KR1FrQXY3am52dXVZY2RPM2I0N1ZFOWNhZW1wcEthNm4vS3UyUEhqbm0vdnVHR0d6aDQ4Q0RyMXEyanVMaVlreWRQZW04N2UvYXMzOC9GeHNZU0docDZ6WjlMb0ZQUUhhQnIxNjZ0ZnUzUjBOQUF3T0RCZy9uWnozNTJ5ZnRadW5RcDZlbnBEQmt5aENlZWVJS0JBd2VTa0pEUTZ0Z2VQWHEwYzliQlNVRUhnTnR2djUwREJ3NHdjdVJJWG52dE5lL2V2TGEybHFhbUp1KzRMNzc0QW9DNHVEamk0K1A1K3V1dmJabHZJRlBRVitHdHQ5NWkxYXBWM3U5bno1N05yRm16cnZyKzVzNmR5L3o1OC9uODg4L1p2MzgvQXdjT3BLYW1obVBIanZFZi8vRWYzaU1YL2ZyMW82U2toRFZyMXBDUmtVRlpXVm03bjR0cDlLTHdLcHc3ZDQ2ZmZ2ckorNy96NTgrMzYvN0dqaDNMcWxXcnVQZmVlemwvL2p6ZmYvODlaODZjWWNLRUNkeDIyMjNlY1V1WExtWFlzR0c0M1c0YUdocFl0bXhaZTUrS2NZTDlOQVlXNkVPeWdjTHpMMGx1YnE1dFhXa1BMVVpSMEdJVUJTMUdVZEJpRkFVdFJsSFFZaFFGN2FPZ29JQ1ltSmlnL2NTSjIrM3VkTzkvYms1Qis0aUtpbUxMbGkxRVJFVFlOb2V5c2pKcWE2LzhxbTRsSlNWODlORkgvTXUvL0FzVEowNmtwS1NrMVhIcDZlbE1temFOMGFOSEV4OGZUM3A2K3JXYWNrQlIwTTNZK1ltVDNidDM4OGdqajFCZVhuN0ZQeE1YRjBkS1Nnb1ZGUlZVVlZXMU91YkxMNzlreVpJbC9PTS8vaU1iTjI0a0ppYUczLzN1ZCt6WnMrZGFUVDFnS09nQVVsL2Y5c3Q3Zi96eHg2U2xwVEY5K3ZSTGpsbTllaldUSjAvbWlTZWVZTml3WWZ6bU43OGhLaXFLalJzM3RtZTZBVWxCKzlpeFl3Y3VsNHZpNG1LLzcvZnQyOGV2Zi8xclJvOGV6YlJwMHpodzRFQ0xuL251dSs5WXNHQUI0OGFOSXlZbWhtWExsbm5mRnRyOGZsdmI1bks1V0xod0lZRGZ4N2NPSGp6SXd3OC96TGx6dnBjenZNajN2UjZ0T1hueUpFVkZSVXlZTU1Gdis1Z3hZL2oyMjIrTlczTXI2Q3Z3bi8vNW56ejk5Tk9zWHIyYXVybzZmdmU3MzdVWTgvcnJyek4rL0hqKzY3LytpeGRlZUlFdFc3YXdZc1dLSzM2TXJWdTNzbURCQWdEV3JGbmpQVlZDOSs3ZEdUSmtDRjI2WE4wYkkwK2NPQUhBb0VHRC9MWVBHRENBK3ZwNktpck11azZSZ3I0Q3MyZlA1cjc3N3VQdi8vN3ZlZXl4eHpoKy9IaUxFQjUvL0hIKzRSLytnY2pJU0taTm04YXZmdlVydG03ZDZ2ZCs1c3NaTkdnUWZmdjJCYUIvLy83ZUFBY1BIc3phdFdzSkR3Ky9xcmw3M2duWXJWczN2KzJlNyt2cTZxN3FmZ09WZ3I0Q3c0WU44Mzdkdi8rRmkxVTFYd0tNR2pYSzcvdW9xQ2hxYW1yYTlBTHZldkI4UXNhei9QSHdoTnk5ZS9jT245UDFwS0N2Z09jVEpMNHN5N3JzR00raHQvRHdjQndPKzk2bGU4c3R0d0MwK0RCQVdWa1pOOTEwRTcxNjliSmpXdGVOZ3I1R2Z2enhSNy92Ly9TblB6Rmd3QUI2OSs3dFBhN3R1MHdwTFMxdGNSK2U4Sy9sQzdXaFE0ZlN1M2R2c3JPei9iWm5aMmN6WnN5WWEvWTRnVUpCWHlQdnZQTU9YMzMxRlVlUEh2VitST3FaWjU0Qkxpdy91blhyeG9jZmZraERRd1BGeGNWczJiS2x4WDMwNjljUGdNOC8vOXg3SktXb3FJaTVjK2RlY3ExYlhGeE1jWEV4Wjg2Y0FTNGMxZkJzZ3d2L2N2elRQLzJUOTVRR1I0OGU1WjEzM3VISEgzL2s2YWVmdnVaL0RuYlRad3F2a2QvKzlyZHMyTENCdzRjUGM4c3R0L0J2Ly9adnhNWEZBUkFSRWNGcnI3M0dXMis5UlV4TURIZmRkUmUvK3RXdmVQdnR0LzN1NCs2Nzd5WXVMbzdrNUdRKy92aGpQdi84Yys5bkN4c2JHMXQ5WVRoMTZsUy83NTk3N2pudjE1NVA4c3ljT1pPR2hnYmVmZmRkenA0OXkvRGh3MW0xYXBYZmF3TUpBRTZuMDNJNm5aYWR2dnp5Uzh2cGRGb25UcHl3ZFI2QndQUC9oNTFOYU1raFJsSFFZaFFGTFViUmk4SjJpbzJOMVdrVUFvajIwR0lVQlMxR1VkQ2RsS2tmMTFMUTEwbGJQMHJWRVk5eHBSL1hDbVlLK2pxNG1vOVNkY1JqWE1uSHRZS2RqbkpjQjFmelVhcU9lSXlQUC82WTIyNjdqUjA3ZHBDWGwzY2RabVUvN2FGOWJOKytuU2VmZkpLeFk4Y3lldlJvNzRWOFBOcnpVU3Jmc1lINmNTMFRLT2ovYjhPR0RTeGF0SWpSbzBlemZ2MTZObXpZZ05QcFpPSENoWmU4Y214ckx2VlJLbCtCK25FdEUzVGVaKzZqc3JLU3RXdlhNbWZPSEg3OTYxOTd0OTl4eHgyVWw1ZXpldlhxRnU5cXU1UkxmWlRLbCtmaldnQ1JrWkVVRlJYeDhjY2ZrNWlZMks3SDhIeGNxelBUSHBvTFoweXFyNjluNHNTSkxXNGJQWG8wcDArZnZxWXY4QUwxNDFvbVVOQmMvSVRJNVQ0cUZSb2FlczArU2hXb0g5Y3lnWUlHNzFWWmQrM2ExZUsycjcvK210dHV1NDArZmZwY3M0OVNCZXJIdFV5Z29JRytmZnN5YTlZc2twS1NTRXBLNHZEaHd4UVdGckp5NVVxMmI5L09QLy96UHdQdCt5aVZyMEQ5dUpZSjlLTHcvL3ZOYjM3RGdBRUQyTHg1TSt2WHI2ZExseTdjZGRkZHJGNjkybnRZckQwZnBmSVZ5Qi9YRWhzRndrZXcyc0wwajJ2cEkxZ2kxNWlDRnFNb2FER0tYaFIySUgxYzYvclRIbHFNb3FERktBcGFqS0tneFNoR3ZDajBmUk85ZEc1QnZZZTJMR3VmM1hPUUZscStlVVZFUkVSRVJFUkVSRVJFUkVSRVJFUkVSRVJFUkVSRVJFUkVSRVJFUkVSRVJFUkVSRVJFUkVSRVJFUkVmUDAvWktLU3h4OTllRGtBQUFBQVNVVk9SSzVDWUlJPSIsCiAgICJUaGVtZSIgOiAiIiwKICAgIlR5cGUiIDogImZsb3ciLAogICAiVmVyc2lvbiIgOiAiNyIKfQo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3451</Words>
  <Application>WPS 演示</Application>
  <PresentationFormat>自定义</PresentationFormat>
  <Paragraphs>316</Paragraphs>
  <Slides>23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Impact</vt:lpstr>
      <vt:lpstr>微软雅黑</vt:lpstr>
      <vt:lpstr>Bauhaus 93</vt:lpstr>
      <vt:lpstr>幼圆</vt:lpstr>
      <vt:lpstr>Wingdings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creator/>
  <cp:lastModifiedBy>W_Java</cp:lastModifiedBy>
  <cp:revision>116</cp:revision>
  <dcterms:created xsi:type="dcterms:W3CDTF">2016-03-21T01:49:00Z</dcterms:created>
  <dcterms:modified xsi:type="dcterms:W3CDTF">2021-10-29T03:32:16Z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9F58236BD1FC490F93BD7646F8222772</vt:lpwstr>
  </property>
</Properties>
</file>