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7" r:id="rId5"/>
    <p:sldId id="1046" r:id="rId6"/>
    <p:sldId id="1094" r:id="rId7"/>
    <p:sldId id="1025" r:id="rId8"/>
    <p:sldId id="1081" r:id="rId9"/>
    <p:sldId id="1052" r:id="rId10"/>
    <p:sldId id="1080" r:id="rId11"/>
    <p:sldId id="1082" r:id="rId12"/>
    <p:sldId id="1084" r:id="rId13"/>
    <p:sldId id="1085" r:id="rId14"/>
    <p:sldId id="1086" r:id="rId15"/>
    <p:sldId id="1088" r:id="rId16"/>
    <p:sldId id="1087" r:id="rId17"/>
    <p:sldId id="1089" r:id="rId18"/>
    <p:sldId id="1091" r:id="rId19"/>
    <p:sldId id="1090" r:id="rId20"/>
    <p:sldId id="1092" r:id="rId21"/>
    <p:sldId id="1093" r:id="rId22"/>
    <p:sldId id="1095" r:id="rId23"/>
    <p:sldId id="1079" r:id="rId24"/>
    <p:sldId id="10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2381"/>
  </p:normalViewPr>
  <p:slideViewPr>
    <p:cSldViewPr snapToGrid="0">
      <p:cViewPr varScale="1">
        <p:scale>
          <a:sx n="77" d="100"/>
          <a:sy n="77" d="100"/>
        </p:scale>
        <p:origin x="2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some people may never die. </a:t>
            </a:r>
          </a:p>
          <a:p>
            <a:r>
              <a:rPr lang="en-US" dirty="0"/>
              <a:t>Right: all people will die.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 risk interval for death cancer ends at the end of the simulation window on the left panel or the “death (other)” on the right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1671139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BFB9E-F1AF-C1B9-A793-D2B5AAF73689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683B-C269-B078-0AA5-FFAFAE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Chained events (in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9C45-26A6-2FC3-FBB3-72A5C9372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chained processes, the next one starts once the preceding one realizes an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Clinical cancer diagnosis happens at 80, but the process starts only after cancer has emerged at 62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B285C-F2E0-3EB9-D0D8-9635A3ADBB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44C304-AB1B-C500-CAE5-528D9F0CE411}"/>
              </a:ext>
            </a:extLst>
          </p:cNvPr>
          <p:cNvSpPr txBox="1"/>
          <p:nvPr/>
        </p:nvSpPr>
        <p:spPr>
          <a:xfrm>
            <a:off x="7648702" y="1825625"/>
            <a:ext cx="222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imagine simulating the first row first, etc.</a:t>
            </a:r>
          </a:p>
        </p:txBody>
      </p:sp>
    </p:spTree>
    <p:extLst>
      <p:ext uri="{BB962C8B-B14F-4D97-AF65-F5344CB8AC3E}">
        <p14:creationId xmlns:p14="http://schemas.microsoft.com/office/powerpoint/2010/main" val="137568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267-4C93-F0BD-398C-E469591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9" y="365125"/>
            <a:ext cx="10849303" cy="1325563"/>
          </a:xfrm>
        </p:spPr>
        <p:txBody>
          <a:bodyPr/>
          <a:lstStyle/>
          <a:p>
            <a:r>
              <a:rPr lang="en-US" dirty="0"/>
              <a:t>Graphical notation: Competing events (parallel)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0763-6388-F427-9037-E68FDDD4D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Competing event processes run parallel to each other.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at 100, death from non-CVD causes at 68</a:t>
            </a:r>
          </a:p>
          <a:p>
            <a:r>
              <a:rPr lang="en-US" dirty="0"/>
              <a:t>The age of all cause death is the earliest occurring event, if any (no guaranteed death in interval)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C9429E-B23F-E236-1017-F5087BE07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32797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1AFD-AEBC-91FF-DBE4-CF1C133B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FC9-D1E4-7E13-B708-43A7E6E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DES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01CD47-F92B-EC7A-CBED-F2FF7FD067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083A7E-8C7A-1E4F-20C5-166265638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 model comprises the black, red, and blue processes, connected in series or in parallel, with proper accounting of start and stop ages.  </a:t>
            </a:r>
          </a:p>
          <a:p>
            <a:r>
              <a:rPr lang="en-US" dirty="0"/>
              <a:t>What does the modeler assume in this example? </a:t>
            </a:r>
          </a:p>
        </p:txBody>
      </p:sp>
    </p:spTree>
    <p:extLst>
      <p:ext uri="{BB962C8B-B14F-4D97-AF65-F5344CB8AC3E}">
        <p14:creationId xmlns:p14="http://schemas.microsoft.com/office/powerpoint/2010/main" val="20815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D4A-4803-0D42-AFCE-DEC6DECF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DES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D3A6D5-ABA5-37B3-A714-D6249AD7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8A57138-5729-A790-9BBC-0EEB71F5E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2647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8B30-E4C4-CE58-F558-99297DB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examples side by side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AFF29B-C820-7AA6-F61F-6160780017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2D00ED-FDEC-AA6A-1382-969813062F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1931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EAF-FD6E-8984-C211-47F603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death: what at-risk interval was chosen?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80E578-B65A-85BD-8A0B-3900913A3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E0F75B-3F2F-2429-14B8-0DA3BC1DDB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64045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FD0B8-4123-0D96-54AE-240E472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model with multiple tumors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74305E-0CFB-A469-6958-42A2EABAB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27-CCF8-69AD-54DD-32472F1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with multiple tumors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3558-BD9A-854E-D893-7A8AA51F0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architectures are possible. </a:t>
            </a:r>
          </a:p>
          <a:p>
            <a:pPr marL="0" indent="0">
              <a:buNone/>
            </a:pPr>
            <a:r>
              <a:rPr lang="en-US" dirty="0"/>
              <a:t>What are the risk intervals for each event process?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1F1892-71B9-D529-977F-0336265BE3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32458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C4B-29A5-7384-229D-842FAB44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 of a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29DA-71B6-D3EF-08CE-D01997C4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2792" y="1940006"/>
            <a:ext cx="5181600" cy="405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Events that happen exactly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 or 1 times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0, 1, … times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A42E2E-2630-184A-F85C-BBBE0A17C9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37394" y="1432956"/>
            <a:ext cx="2837935" cy="170276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78B84-6B06-CC06-2C7A-C4B811EC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95" y="3114426"/>
            <a:ext cx="2837935" cy="1702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556380-1ED0-FE82-B37F-07F61F97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94" y="4772177"/>
            <a:ext cx="2837935" cy="17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990F9-E363-D941-494E-B7E531C2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SHOW A “PROFESSIONAL”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89C125-A9D8-3355-FC50-EB8EEFBE5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0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036895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DCB9-AA7F-8556-0A70-95522FB4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ADD AN INTOR SLIDE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0E91-9F4C-9BB3-865C-2D396587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&lt;time bombs intuition?&gt;</a:t>
            </a:r>
          </a:p>
          <a:p>
            <a:pPr marL="0" indent="0">
              <a:buNone/>
            </a:pPr>
            <a:r>
              <a:rPr lang="en-US"/>
              <a:t>&lt;speed&gt;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6547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discrete event simulation (DES) models, usually require sampling times at which specific transitions or events could occur.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4204035"/>
            <a:ext cx="731520" cy="731520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669C9327-8481-7061-17FB-902B71BEB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5637944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4337861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579121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3293048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2315148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200598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4741721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3763821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1649271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2698767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1245411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222331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3665635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6FF1C16-6AB4-7D4C-7695-EB7ACF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92341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AE6C-9231-BFB2-20CC-0138389D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952-DCF7-DA72-4CF4-1CBE447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EA2F6C-467F-5B51-DEE5-5841F3C35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F66A51-CE42-1C39-9AFD-F911E454A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6AC9-9FB9-B76A-106C-1391AC138726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3743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interested in the interval from 40  to 110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our cancer-related events may occur in the shaded window.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A4F7E60-DED1-630C-5B20-1F2B365A0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23ED93-644A-3EFA-77FB-5B88C9CFBCD9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4DB1-5991-7908-847D-8703B2D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DE0-6A88-25E1-A495-167A7E4E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Exactly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17A1A5-712D-FF40-4A0F-C95B6BE8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exactly once </a:t>
            </a:r>
            <a:r>
              <a:rPr lang="en-US" dirty="0"/>
              <a:t>in the interval of interest. </a:t>
            </a:r>
          </a:p>
          <a:p>
            <a:pPr marL="0" indent="0">
              <a:buNone/>
            </a:pPr>
            <a:r>
              <a:rPr lang="en-US" dirty="0"/>
              <a:t>We use black color for such processes.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all causes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713FC3-531B-88B0-C82A-B58CF64CA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C29079-FE18-4BD4-B475-CC3969FE70F3}"/>
              </a:ext>
            </a:extLst>
          </p:cNvPr>
          <p:cNvGrpSpPr/>
          <p:nvPr/>
        </p:nvGrpSpPr>
        <p:grpSpPr>
          <a:xfrm>
            <a:off x="7588469" y="1513859"/>
            <a:ext cx="1322478" cy="1115835"/>
            <a:chOff x="7588469" y="1513859"/>
            <a:chExt cx="1322478" cy="1115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D85A3A-EEA7-4851-4428-0207B0B0E68E}"/>
                </a:ext>
              </a:extLst>
            </p:cNvPr>
            <p:cNvSpPr txBox="1"/>
            <p:nvPr/>
          </p:nvSpPr>
          <p:spPr>
            <a:xfrm>
              <a:off x="7588469" y="1513859"/>
              <a:ext cx="1322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start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25BA68A-4749-44EA-03D6-C80D809FE4E4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8240110" y="2160190"/>
              <a:ext cx="9598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15679-0F75-4DAA-11E1-EAA6701C0A1D}"/>
              </a:ext>
            </a:extLst>
          </p:cNvPr>
          <p:cNvGrpSpPr/>
          <p:nvPr/>
        </p:nvGrpSpPr>
        <p:grpSpPr>
          <a:xfrm>
            <a:off x="10138087" y="1530332"/>
            <a:ext cx="1305870" cy="1115835"/>
            <a:chOff x="7588469" y="1513859"/>
            <a:chExt cx="1305870" cy="1115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79ABD-A8DE-28E9-655D-63DA27241DF8}"/>
                </a:ext>
              </a:extLst>
            </p:cNvPr>
            <p:cNvSpPr txBox="1"/>
            <p:nvPr/>
          </p:nvSpPr>
          <p:spPr>
            <a:xfrm>
              <a:off x="7588469" y="1513859"/>
              <a:ext cx="1305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stop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997D85-0633-32FF-6D2B-A1C8D7B72640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8240110" y="2160190"/>
              <a:ext cx="1294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253B2-63EC-0B53-A552-C88ED01C979F}"/>
              </a:ext>
            </a:extLst>
          </p:cNvPr>
          <p:cNvGrpSpPr/>
          <p:nvPr/>
        </p:nvGrpSpPr>
        <p:grpSpPr>
          <a:xfrm>
            <a:off x="10021330" y="3816045"/>
            <a:ext cx="1561510" cy="773940"/>
            <a:chOff x="9228218" y="3807226"/>
            <a:chExt cx="1561510" cy="7739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3D342-CE9E-7456-3A29-9AF5325B8F5E}"/>
                </a:ext>
              </a:extLst>
            </p:cNvPr>
            <p:cNvSpPr txBox="1"/>
            <p:nvPr/>
          </p:nvSpPr>
          <p:spPr>
            <a:xfrm>
              <a:off x="10012207" y="4211834"/>
              <a:ext cx="77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event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42AF97-FB6E-7A9A-9E24-6DE2354D1B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218" y="3807226"/>
              <a:ext cx="1114387" cy="404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74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C2A-E863-3BC1-4C8E-022892A7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ECB-247E-6EB6-8085-1E6E32E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31C46-DF44-9FE1-BAD1-F2566789E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cardiovascular disease (CVD) occurred at age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D38FD12-8012-4CC7-BC47-E6AF6FEE4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98121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297E-7934-2E3F-1DA3-1CADD4C9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A2A9-4EC0-104B-6E38-D58D785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Zero, one, or more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F9BE2F-BAB1-0804-90F6-B5E6FE7F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may happen zero, one or more times</a:t>
            </a:r>
            <a:r>
              <a:rPr lang="en-US" b="1" dirty="0"/>
              <a:t>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blue.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Occurrence of lesions at 55 and 68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AA3D46-2814-0C64-8277-270F84DEAD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337A36B-281E-8EC0-EFC0-0BB0BAB60DF3}"/>
              </a:ext>
            </a:extLst>
          </p:cNvPr>
          <p:cNvGrpSpPr/>
          <p:nvPr/>
        </p:nvGrpSpPr>
        <p:grpSpPr>
          <a:xfrm>
            <a:off x="10433223" y="1837025"/>
            <a:ext cx="1682577" cy="1894716"/>
            <a:chOff x="10433223" y="1837025"/>
            <a:chExt cx="1682577" cy="18947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E88864-11F2-2783-2461-617ADDA2D322}"/>
                </a:ext>
              </a:extLst>
            </p:cNvPr>
            <p:cNvSpPr txBox="1"/>
            <p:nvPr/>
          </p:nvSpPr>
          <p:spPr>
            <a:xfrm>
              <a:off x="10433223" y="1837025"/>
              <a:ext cx="168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time’s out, </a:t>
              </a:r>
              <a:r>
                <a:rPr lang="en-US" b="1" i="1" dirty="0"/>
                <a:t>no more events</a:t>
              </a:r>
              <a:r>
                <a:rPr lang="en-US" i="1" dirty="0"/>
                <a:t> realized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CD4065-EDAB-1070-79CA-6F594233F03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836876" y="2760355"/>
              <a:ext cx="437636" cy="9713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15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800</Words>
  <Application>Microsoft Macintosh PowerPoint</Application>
  <PresentationFormat>Widescreen</PresentationFormat>
  <Paragraphs>163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Section 1: Big picture</vt:lpstr>
      <vt:lpstr>MAYBE ADD AN INTOR SLIDE ?</vt:lpstr>
      <vt:lpstr>Background</vt:lpstr>
      <vt:lpstr>Graphical notation</vt:lpstr>
      <vt:lpstr>Graphical notation</vt:lpstr>
      <vt:lpstr>Graphical notation: Exactly one event</vt:lpstr>
      <vt:lpstr>Graphical notation: At most one event</vt:lpstr>
      <vt:lpstr>Graphical notation: Zero, one, or more events</vt:lpstr>
      <vt:lpstr>Graphical notation: Chained events (in series)</vt:lpstr>
      <vt:lpstr>Graphical notation: Competing events (parallel)</vt:lpstr>
      <vt:lpstr>A simple DES model</vt:lpstr>
      <vt:lpstr>Another simple DES model</vt:lpstr>
      <vt:lpstr>The two examples side by side</vt:lpstr>
      <vt:lpstr>Cancer death: what at-risk interval was chosen? </vt:lpstr>
      <vt:lpstr>What would a model with multiple tumors look like?</vt:lpstr>
      <vt:lpstr>A model with multiple tumors </vt:lpstr>
      <vt:lpstr>The building blocks of a DES</vt:lpstr>
      <vt:lpstr>MAYBE SHOW A “PROFESSIONAL” MODEL</vt:lpstr>
      <vt:lpstr>Next … Section 2: Theory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105</cp:revision>
  <dcterms:created xsi:type="dcterms:W3CDTF">2024-09-13T14:25:14Z</dcterms:created>
  <dcterms:modified xsi:type="dcterms:W3CDTF">2024-10-26T16:49:53Z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