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sldIdLst>
    <p:sldId id="1100" r:id="rId5"/>
    <p:sldId id="1046" r:id="rId6"/>
    <p:sldId id="1080" r:id="rId7"/>
    <p:sldId id="1102" r:id="rId8"/>
    <p:sldId id="1103" r:id="rId9"/>
    <p:sldId id="1081" r:id="rId10"/>
    <p:sldId id="1104" r:id="rId11"/>
    <p:sldId id="1083" r:id="rId12"/>
    <p:sldId id="1105" r:id="rId13"/>
    <p:sldId id="1084" r:id="rId14"/>
    <p:sldId id="1087" r:id="rId15"/>
    <p:sldId id="1089" r:id="rId16"/>
    <p:sldId id="1091" r:id="rId17"/>
    <p:sldId id="1090" r:id="rId18"/>
    <p:sldId id="1092" r:id="rId19"/>
    <p:sldId id="1086" r:id="rId20"/>
    <p:sldId id="1093" r:id="rId21"/>
    <p:sldId id="1094" r:id="rId22"/>
    <p:sldId id="1095" r:id="rId23"/>
    <p:sldId id="1106" r:id="rId24"/>
    <p:sldId id="1085" r:id="rId25"/>
    <p:sldId id="1099" r:id="rId26"/>
    <p:sldId id="1097" r:id="rId27"/>
    <p:sldId id="1107" r:id="rId28"/>
    <p:sldId id="1079" r:id="rId29"/>
    <p:sldId id="110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54E17-F4C1-DA44-68A0-12F0D9E02299}" v="163" dt="2024-10-24T12:00:46.280"/>
    <p1510:client id="{3386F1E1-383E-54AC-6936-A35E2C84F8C8}" v="124" dt="2024-10-24T11:56:16.523"/>
    <p1510:client id="{B75E930D-5E45-1C43-B22A-EB7A887D4510}" v="826" dt="2024-10-24T17:46:57.136"/>
    <p1510:client id="{EF2D0F1B-141F-5943-3652-63BD3E557E8F}" v="112" dt="2024-10-24T12:02:55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2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emf"/><Relationship Id="rId7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6633-18DA-650C-940F-CC5669AAD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5314A2-2BED-36EA-B4B2-DECEE9EBBB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ADF1176E-1AF6-B643-CB0C-12EB99035CC4}"/>
              </a:ext>
            </a:extLst>
          </p:cNvPr>
          <p:cNvSpPr/>
          <p:nvPr/>
        </p:nvSpPr>
        <p:spPr>
          <a:xfrm>
            <a:off x="189186" y="2394243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FB621-0F70-DF5F-7F7A-719FEC9269B6}"/>
              </a:ext>
            </a:extLst>
          </p:cNvPr>
          <p:cNvSpPr txBox="1"/>
          <p:nvPr/>
        </p:nvSpPr>
        <p:spPr>
          <a:xfrm>
            <a:off x="1208690" y="310250"/>
            <a:ext cx="501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27</a:t>
            </a:r>
            <a:r>
              <a:rPr lang="en-US" sz="2400" baseline="30000" dirty="0"/>
              <a:t>th</a:t>
            </a:r>
            <a:r>
              <a:rPr lang="en-US" sz="2400" dirty="0"/>
              <a:t> of October 8:30 to 12:00</a:t>
            </a:r>
          </a:p>
        </p:txBody>
      </p:sp>
    </p:spTree>
    <p:extLst>
      <p:ext uri="{BB962C8B-B14F-4D97-AF65-F5344CB8AC3E}">
        <p14:creationId xmlns:p14="http://schemas.microsoft.com/office/powerpoint/2010/main" val="165462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2B79-DEFD-3120-7FB8-FF9777E3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Composability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E8DD9C-6331-79FA-BAF1-66EFBFAAB9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4866" y="2528094"/>
            <a:ext cx="4572000" cy="27432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54B4A0B-B763-D259-2798-C9BDB7A310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4030135"/>
            <a:ext cx="4572000" cy="2743200"/>
          </a:xfrm>
        </p:spPr>
      </p:pic>
      <p:pic>
        <p:nvPicPr>
          <p:cNvPr id="14" name="Content Placeholder 8">
            <a:extLst>
              <a:ext uri="{FF2B5EF4-FFF2-40B4-BE49-F238E27FC236}">
                <a16:creationId xmlns:a16="http://schemas.microsoft.com/office/drawing/2014/main" id="{130835EB-AE3E-8A02-2A61-F9EBAEBE4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510521"/>
            <a:ext cx="4572000" cy="274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8006BE-D866-BD88-57F3-C401AA7DE64B}"/>
              </a:ext>
            </a:extLst>
          </p:cNvPr>
          <p:cNvSpPr txBox="1"/>
          <p:nvPr/>
        </p:nvSpPr>
        <p:spPr>
          <a:xfrm>
            <a:off x="5191993" y="2818651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=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49B00D-5971-9DDC-6246-FC5459D885AF}"/>
              </a:ext>
            </a:extLst>
          </p:cNvPr>
          <p:cNvSpPr txBox="1"/>
          <p:nvPr/>
        </p:nvSpPr>
        <p:spPr>
          <a:xfrm>
            <a:off x="7448287" y="2664762"/>
            <a:ext cx="7328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569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81789-341E-76A3-989B-019538B07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C288AE-050D-9392-16D0-50C936B8F6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C288AE-050D-9392-16D0-50C936B8F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4BED-073D-BAAC-DBB6-6D87A89C29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general case is more challenging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1B9D8A-9D76-688F-6260-D6187C1AD3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7CBA8D-C167-1F62-B3E4-1D0D5C45FDA0}"/>
                  </a:ext>
                </a:extLst>
              </p:cNvPr>
              <p:cNvSpPr txBox="1"/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−1+0.5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7CBA8D-C167-1F62-B3E4-1D0D5C45F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15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4BD78-43DC-122A-DE06-6AAF2F72E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29FF12-23B6-136B-CA09-BDA6AFD5AF2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29FF12-23B6-136B-CA09-BDA6AFD5A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03033-8A6C-AFB8-DD52-8AE995BD48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that’s easy to sample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/>
                  <a:t>Majorizer: any function that is “taller”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 (and has the same support as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i="1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03033-8A6C-AFB8-DD52-8AE995BD4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45" t="-2326" r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3E513F-C60C-A4DA-ABFC-833CAF6310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4E8D56-F9B7-BFAE-3597-C56692290BCC}"/>
                  </a:ext>
                </a:extLst>
              </p:cNvPr>
              <p:cNvSpPr txBox="1"/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4E8D56-F9B7-BFAE-3597-C56692290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1AF00E-9B6D-9203-70F7-ADEE03948259}"/>
                  </a:ext>
                </a:extLst>
              </p:cNvPr>
              <p:cNvSpPr txBox="1"/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−1+0.5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1AF00E-9B6D-9203-70F7-ADEE03948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27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8A318-6BFA-E012-4DBE-971D1DA66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66B5D0-2A7D-0A3B-06A0-77183D7607E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66B5D0-2A7D-0A3B-06A0-77183D7607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5BB9-0DAE-8F8F-5E30-830CF90C0E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that’s easy to sample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5BB9-0DAE-8F8F-5E30-830CF90C0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2F693D-9869-8A72-47EE-B03E48217A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9E7BFD-2643-F429-1A1D-E88DD2DD9F24}"/>
                  </a:ext>
                </a:extLst>
              </p:cNvPr>
              <p:cNvSpPr txBox="1"/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9E7BFD-2643-F429-1A1D-E88DD2DD9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D4A831-6472-4F3A-9760-507C81097B09}"/>
                  </a:ext>
                </a:extLst>
              </p:cNvPr>
              <p:cNvSpPr txBox="1"/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−1+0.5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D4A831-6472-4F3A-9760-507C81097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00EEF2-3DDE-5182-58C5-CA41DC3C8D6F}"/>
              </a:ext>
            </a:extLst>
          </p:cNvPr>
          <p:cNvSpPr txBox="1"/>
          <p:nvPr/>
        </p:nvSpPr>
        <p:spPr>
          <a:xfrm>
            <a:off x="281342" y="4125776"/>
            <a:ext cx="1482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proposals from here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6BAB39-3CCF-F3EF-D277-8212F8A248B5}"/>
              </a:ext>
            </a:extLst>
          </p:cNvPr>
          <p:cNvCxnSpPr>
            <a:stCxn id="4" idx="0"/>
          </p:cNvCxnSpPr>
          <p:nvPr/>
        </p:nvCxnSpPr>
        <p:spPr>
          <a:xfrm flipV="1">
            <a:off x="1022748" y="3571103"/>
            <a:ext cx="507029" cy="5546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BEBDAB-AC09-371A-FC57-970905E55076}"/>
              </a:ext>
            </a:extLst>
          </p:cNvPr>
          <p:cNvSpPr txBox="1"/>
          <p:nvPr/>
        </p:nvSpPr>
        <p:spPr>
          <a:xfrm>
            <a:off x="2086635" y="4125775"/>
            <a:ext cx="1482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proposals conforming to this part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F3A5FC-4505-02D9-B45B-0066CA74AD04}"/>
              </a:ext>
            </a:extLst>
          </p:cNvPr>
          <p:cNvCxnSpPr>
            <a:cxnSpLocks/>
          </p:cNvCxnSpPr>
          <p:nvPr/>
        </p:nvCxnSpPr>
        <p:spPr>
          <a:xfrm flipV="1">
            <a:off x="2644346" y="3571103"/>
            <a:ext cx="0" cy="554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4125B4-F394-A01A-1562-B850803F18D3}"/>
              </a:ext>
            </a:extLst>
          </p:cNvPr>
          <p:cNvSpPr txBox="1"/>
          <p:nvPr/>
        </p:nvSpPr>
        <p:spPr>
          <a:xfrm>
            <a:off x="4102442" y="4250723"/>
            <a:ext cx="130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 the rest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E41428-BA3E-BBB1-48B8-EA57A7E5ECE3}"/>
              </a:ext>
            </a:extLst>
          </p:cNvPr>
          <p:cNvCxnSpPr>
            <a:cxnSpLocks/>
          </p:cNvCxnSpPr>
          <p:nvPr/>
        </p:nvCxnSpPr>
        <p:spPr>
          <a:xfrm flipV="1">
            <a:off x="4613189" y="3600450"/>
            <a:ext cx="0" cy="554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94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35C7E-1011-2574-63C4-7353DF4B1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63BF61-6515-31D8-DA33-852C692B57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63BF61-6515-31D8-DA33-852C692B5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4DE63-B415-F2D7-47AE-7FB84F1039E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that’s easy to sample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Draw events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4DE63-B415-F2D7-47AE-7FB84F103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E3B34EA-7350-32E6-36A3-6A70CAB2AE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959714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7254D-BC63-2803-427A-91037C7EB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51B6464A-5F61-3E0F-6C09-3C7A7BEC3A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96FB29-A81C-5114-CC36-DF17FFD1A7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96FB29-A81C-5114-CC36-DF17FFD1A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A0BEF-90F3-83B4-0701-3CB470D0BA0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that’s easy to sample</a:t>
                </a:r>
              </a:p>
              <a:p>
                <a:r>
                  <a:rPr lang="en-US" dirty="0"/>
                  <a:t>Draw events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Accept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A0BEF-90F3-83B4-0701-3CB470D0B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5"/>
                <a:stretch>
                  <a:fillRect l="-2200" t="-2326" r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E5AE35B-E7BE-A6EF-62B3-74FA1EC8C8AB}"/>
              </a:ext>
            </a:extLst>
          </p:cNvPr>
          <p:cNvGrpSpPr/>
          <p:nvPr/>
        </p:nvGrpSpPr>
        <p:grpSpPr>
          <a:xfrm>
            <a:off x="10377616" y="3249827"/>
            <a:ext cx="922638" cy="1433384"/>
            <a:chOff x="10155193" y="3249827"/>
            <a:chExt cx="922638" cy="143338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BAC826D-9156-3CC5-CFDC-152BDEAF23E1}"/>
                </a:ext>
              </a:extLst>
            </p:cNvPr>
            <p:cNvCxnSpPr/>
            <p:nvPr/>
          </p:nvCxnSpPr>
          <p:spPr>
            <a:xfrm>
              <a:off x="10589737" y="3249827"/>
              <a:ext cx="0" cy="14333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58F03FC-894B-0D53-9F63-C1F782AA3A13}"/>
                    </a:ext>
                  </a:extLst>
                </p:cNvPr>
                <p:cNvSpPr txBox="1"/>
                <p:nvPr/>
              </p:nvSpPr>
              <p:spPr>
                <a:xfrm>
                  <a:off x="10155193" y="3806625"/>
                  <a:ext cx="922638" cy="3893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58F03FC-894B-0D53-9F63-C1F782AA3A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5193" y="3806625"/>
                  <a:ext cx="922638" cy="389337"/>
                </a:xfrm>
                <a:prstGeom prst="rect">
                  <a:avLst/>
                </a:prstGeom>
                <a:blipFill>
                  <a:blip r:embed="rId6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67A5EC-35A2-BDED-8F6D-E14EE7F2AFA0}"/>
              </a:ext>
            </a:extLst>
          </p:cNvPr>
          <p:cNvCxnSpPr>
            <a:cxnSpLocks/>
          </p:cNvCxnSpPr>
          <p:nvPr/>
        </p:nvCxnSpPr>
        <p:spPr>
          <a:xfrm>
            <a:off x="10688595" y="4732639"/>
            <a:ext cx="10256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720699D-89F6-F698-F65A-9E0B3F3DB471}"/>
              </a:ext>
            </a:extLst>
          </p:cNvPr>
          <p:cNvCxnSpPr>
            <a:cxnSpLocks/>
          </p:cNvCxnSpPr>
          <p:nvPr/>
        </p:nvCxnSpPr>
        <p:spPr>
          <a:xfrm>
            <a:off x="10667997" y="3216874"/>
            <a:ext cx="2677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9B6747-2DA2-1499-F074-7A8CFD4D73FB}"/>
              </a:ext>
            </a:extLst>
          </p:cNvPr>
          <p:cNvCxnSpPr>
            <a:cxnSpLocks/>
          </p:cNvCxnSpPr>
          <p:nvPr/>
        </p:nvCxnSpPr>
        <p:spPr>
          <a:xfrm>
            <a:off x="10838935" y="2792626"/>
            <a:ext cx="8670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450482F-E2F8-B85E-59CB-11F56C434F1A}"/>
              </a:ext>
            </a:extLst>
          </p:cNvPr>
          <p:cNvGrpSpPr/>
          <p:nvPr/>
        </p:nvGrpSpPr>
        <p:grpSpPr>
          <a:xfrm>
            <a:off x="11110788" y="2804983"/>
            <a:ext cx="922638" cy="1894702"/>
            <a:chOff x="10155193" y="2788509"/>
            <a:chExt cx="922638" cy="1894702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5DD6DD-313D-E02E-B9E4-29EFAB3AEEEB}"/>
                </a:ext>
              </a:extLst>
            </p:cNvPr>
            <p:cNvCxnSpPr>
              <a:cxnSpLocks/>
            </p:cNvCxnSpPr>
            <p:nvPr/>
          </p:nvCxnSpPr>
          <p:spPr>
            <a:xfrm>
              <a:off x="10589737" y="2788509"/>
              <a:ext cx="0" cy="18947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829A20A-F6FB-FA0F-A63C-1FF914011E70}"/>
                    </a:ext>
                  </a:extLst>
                </p:cNvPr>
                <p:cNvSpPr txBox="1"/>
                <p:nvPr/>
              </p:nvSpPr>
              <p:spPr>
                <a:xfrm>
                  <a:off x="10155193" y="3349422"/>
                  <a:ext cx="922638" cy="3893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829A20A-F6FB-FA0F-A63C-1FF914011E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5193" y="3349422"/>
                  <a:ext cx="922638" cy="389337"/>
                </a:xfrm>
                <a:prstGeom prst="rect">
                  <a:avLst/>
                </a:prstGeom>
                <a:blipFill>
                  <a:blip r:embed="rId7"/>
                  <a:stretch>
                    <a:fillRect r="-4110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04675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8CD1BA-A8F6-D091-EA7C-ECA68E1B77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8CD1BA-A8F6-D091-EA7C-ECA68E1B77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7291E-13CD-D070-7EC1-0CCF73B094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that’s easy to sample</a:t>
                </a:r>
              </a:p>
              <a:p>
                <a:r>
                  <a:rPr lang="en-US" dirty="0"/>
                  <a:t>Draw events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Accept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The set of accepted points is an instantiation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 algn="r">
                  <a:buNone/>
                </a:pP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b="1" dirty="0">
                    <a:solidFill>
                      <a:srgbClr val="FF0000"/>
                    </a:solidFill>
                  </a:rPr>
                  <a:t>composability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7291E-13CD-D070-7EC1-0CCF73B09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326" r="-2200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59E55B-4F8B-5FF3-B1A5-25A03DC879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94648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442A-819B-9DF4-37C9-7F09B725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Thinning,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33841-36E1-1820-7A2D-2E6015B9A4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Thinning efficiency: average fraction of proposals that are accepted </a:t>
                </a:r>
              </a:p>
              <a:p>
                <a:r>
                  <a:rPr lang="en-US" dirty="0"/>
                  <a:t>Depends on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smaller the blue area, the better the efficiency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33841-36E1-1820-7A2D-2E6015B9A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2B7F61-8EF0-BCB7-459E-E621E5C92D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F54EE8-760F-8D55-6D2B-B23EF3A48668}"/>
              </a:ext>
            </a:extLst>
          </p:cNvPr>
          <p:cNvSpPr txBox="1"/>
          <p:nvPr/>
        </p:nvSpPr>
        <p:spPr>
          <a:xfrm>
            <a:off x="7763655" y="2260362"/>
            <a:ext cx="19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= 32.9%</a:t>
            </a:r>
          </a:p>
        </p:txBody>
      </p:sp>
    </p:spTree>
    <p:extLst>
      <p:ext uri="{BB962C8B-B14F-4D97-AF65-F5344CB8AC3E}">
        <p14:creationId xmlns:p14="http://schemas.microsoft.com/office/powerpoint/2010/main" val="914509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E83D9-A01B-E5C8-66F1-C6B08D4A4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6A30-FAD0-18CB-C8DC-961AE9C4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Thinning,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1197C3-CE53-33DD-A3DA-2046EE6DC3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Thinning efficiency: average fraction of proposals that are accepted </a:t>
                </a:r>
              </a:p>
              <a:p>
                <a:r>
                  <a:rPr lang="en-US" dirty="0"/>
                  <a:t>Depends on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smaller the blue area, the better the efficiency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1197C3-CE53-33DD-A3DA-2046EE6DC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A52277B-AB09-7B75-E643-4A4B13CAE9D2}"/>
              </a:ext>
            </a:extLst>
          </p:cNvPr>
          <p:cNvSpPr txBox="1"/>
          <p:nvPr/>
        </p:nvSpPr>
        <p:spPr>
          <a:xfrm>
            <a:off x="7763655" y="2260362"/>
            <a:ext cx="206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= 36.7%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17D772-EC56-7659-7FBB-C4EECE9ABD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1777882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696DA-B356-A549-64F3-B93680439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FC65-7286-FBEE-FD43-07EE0271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Thinning,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7A300-F53D-00B2-6E10-3D2A65BE4C9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Thinning efficiency: average fraction of proposals that are accepted </a:t>
                </a:r>
              </a:p>
              <a:p>
                <a:r>
                  <a:rPr lang="en-US" dirty="0"/>
                  <a:t>Depends on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smaller the blue area, the better the efficiency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7A300-F53D-00B2-6E10-3D2A65BE4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48BDFD5-6FCD-62A6-5770-B5BABD1309D6}"/>
              </a:ext>
            </a:extLst>
          </p:cNvPr>
          <p:cNvSpPr txBox="1"/>
          <p:nvPr/>
        </p:nvSpPr>
        <p:spPr>
          <a:xfrm>
            <a:off x="7763655" y="2260362"/>
            <a:ext cx="19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= 78.7%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3AFB1D-A2FB-5C30-D80D-04F5870169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25378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3: 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1AAF9-08DF-0D79-151F-C175ABF99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BB46DB03-F6C4-28E5-4307-99750F1FBC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4. Transmutability of time: Sampling NHPPPs when you know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reduces to sampling from a PPP with rate one (#1) *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BB46DB03-F6C4-28E5-4307-99750F1FBC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  <a:blipFill>
                <a:blip r:embed="rId2"/>
                <a:stretch>
                  <a:fillRect l="-3136" t="-3984" r="-1809" b="-1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48B855-14F3-5CA8-B036-BDDDF3FE17F0}"/>
                  </a:ext>
                </a:extLst>
              </p:cNvPr>
              <p:cNvSpPr txBox="1"/>
              <p:nvPr/>
            </p:nvSpPr>
            <p:spPr>
              <a:xfrm>
                <a:off x="4990605" y="5363377"/>
                <a:ext cx="707527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* You will need to do some </a:t>
                </a:r>
                <a:r>
                  <a:rPr lang="en-US" i="1" dirty="0" err="1"/>
                  <a:t>maths</a:t>
                </a:r>
                <a:r>
                  <a:rPr lang="en-US" i="1" dirty="0"/>
                  <a:t> to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i="1" dirty="0"/>
                  <a:t>It may not be practical to do so, or even possible. In such a case,  back to (#3). Even if 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i="1" dirty="0"/>
                  <a:t>, you may not have a cheap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i="1" dirty="0"/>
                  <a:t>You cannot achieve something difficult with zero effort. You will put in some work. Other terms and conditions may apply.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48B855-14F3-5CA8-B036-BDDDF3FE1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605" y="5363377"/>
                <a:ext cx="7075271" cy="1477328"/>
              </a:xfrm>
              <a:prstGeom prst="rect">
                <a:avLst/>
              </a:prstGeom>
              <a:blipFill>
                <a:blip r:embed="rId3"/>
                <a:stretch>
                  <a:fillRect l="-898" t="-1709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983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FEAD0-1865-CA06-9340-BA45A0239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6AEF-64CC-201A-60B7-B18E719F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Transmutability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42BBB9-2EC4-90A9-BD3A-AF53A5D57D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329BD9-F724-FE5A-995C-82480F2CDE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05C75E5-E9B3-C9B8-DEE3-1069A5DD441A}"/>
              </a:ext>
            </a:extLst>
          </p:cNvPr>
          <p:cNvGrpSpPr/>
          <p:nvPr/>
        </p:nvGrpSpPr>
        <p:grpSpPr>
          <a:xfrm>
            <a:off x="4744993" y="1492483"/>
            <a:ext cx="2426044" cy="2681805"/>
            <a:chOff x="4744993" y="1492483"/>
            <a:chExt cx="2426044" cy="2681805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CC2DDB3-5B44-A8B2-8234-7F4E92926F56}"/>
                </a:ext>
              </a:extLst>
            </p:cNvPr>
            <p:cNvSpPr/>
            <p:nvPr/>
          </p:nvSpPr>
          <p:spPr>
            <a:xfrm rot="18922569">
              <a:off x="4744993" y="1900644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2408E4-CE5E-76E0-D56F-8FE018C3D908}"/>
                    </a:ext>
                  </a:extLst>
                </p:cNvPr>
                <p:cNvSpPr txBox="1"/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2408E4-CE5E-76E0-D56F-8FE018C3D9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964088-672E-1DD0-A7CD-7E9B21348235}"/>
              </a:ext>
            </a:extLst>
          </p:cNvPr>
          <p:cNvGrpSpPr/>
          <p:nvPr/>
        </p:nvGrpSpPr>
        <p:grpSpPr>
          <a:xfrm>
            <a:off x="4897393" y="3412290"/>
            <a:ext cx="2426044" cy="2706424"/>
            <a:chOff x="4897393" y="3412290"/>
            <a:chExt cx="2426044" cy="2706424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69F4D7A0-D04A-0708-CF09-880A730695C2}"/>
                </a:ext>
              </a:extLst>
            </p:cNvPr>
            <p:cNvSpPr/>
            <p:nvPr/>
          </p:nvSpPr>
          <p:spPr>
            <a:xfrm rot="8158387">
              <a:off x="4897393" y="3412290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1DACC45-E359-36DC-14C5-237D117D407E}"/>
                    </a:ext>
                  </a:extLst>
                </p:cNvPr>
                <p:cNvSpPr txBox="1"/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1DACC45-E359-36DC-14C5-237D117D4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751A6EC-2745-AFB9-BFE6-1DB34B7C7D8B}"/>
              </a:ext>
            </a:extLst>
          </p:cNvPr>
          <p:cNvGrpSpPr/>
          <p:nvPr/>
        </p:nvGrpSpPr>
        <p:grpSpPr>
          <a:xfrm>
            <a:off x="7418388" y="4824583"/>
            <a:ext cx="4156434" cy="1254556"/>
            <a:chOff x="7418388" y="4824583"/>
            <a:chExt cx="4156434" cy="12545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E63F9C0-F60A-EF1F-5076-C6309ABF0C4B}"/>
                </a:ext>
              </a:extLst>
            </p:cNvPr>
            <p:cNvGrpSpPr/>
            <p:nvPr/>
          </p:nvGrpSpPr>
          <p:grpSpPr>
            <a:xfrm>
              <a:off x="7418388" y="4824583"/>
              <a:ext cx="4156434" cy="1254556"/>
              <a:chOff x="7418388" y="4824583"/>
              <a:chExt cx="4156434" cy="1254556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AA26FE8-F784-1CFC-2C5B-C6DB96EBEC28}"/>
                  </a:ext>
                </a:extLst>
              </p:cNvPr>
              <p:cNvGrpSpPr/>
              <p:nvPr/>
            </p:nvGrpSpPr>
            <p:grpSpPr>
              <a:xfrm>
                <a:off x="7418388" y="5709807"/>
                <a:ext cx="4156434" cy="369332"/>
                <a:chOff x="7418388" y="5709807"/>
                <a:chExt cx="4156434" cy="3693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01F3A070-6632-3C7C-5455-12B12DD2C6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8388" y="5709807"/>
                      <a:ext cx="6906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01F3A070-6632-3C7C-5455-12B12DD2C64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8388" y="5709807"/>
                      <a:ext cx="690638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862E1A50-CB07-5C7E-A63A-B4ACB823DA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78899" y="5709807"/>
                      <a:ext cx="6906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862E1A50-CB07-5C7E-A63A-B4ACB823DA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78899" y="5709807"/>
                      <a:ext cx="690638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4C7DCEC-4469-DFAA-2684-30AE6F587B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16452" y="5709807"/>
                      <a:ext cx="6906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4C7DCEC-4469-DFAA-2684-30AE6F587B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16452" y="5709807"/>
                      <a:ext cx="690638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A7ECEC2D-C54E-F4DD-EA74-5A831C2CF8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07853" y="5709807"/>
                      <a:ext cx="86696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(3.5)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A7ECEC2D-C54E-F4DD-EA74-5A831C2CF8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07853" y="5709807"/>
                      <a:ext cx="866969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8D1B1FF-A33E-20F2-D753-3AE399726F8A}"/>
                  </a:ext>
                </a:extLst>
              </p:cNvPr>
              <p:cNvCxnSpPr/>
              <p:nvPr/>
            </p:nvCxnSpPr>
            <p:spPr>
              <a:xfrm flipV="1">
                <a:off x="7708514" y="4828674"/>
                <a:ext cx="0" cy="7778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EAA1542-0AED-09BC-2483-38E9E05A88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27168" y="4824583"/>
                <a:ext cx="0" cy="2506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650C6A9-55E5-80B8-6C72-522F6F1AD4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19051" y="5075274"/>
                <a:ext cx="0" cy="5419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F4757FC-05E9-8A02-9ACA-E07AE9C0C6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46735" y="4824583"/>
                <a:ext cx="177983" cy="7926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70EC2D7-8524-3496-A5F9-422449C86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9907" y="5314249"/>
              <a:ext cx="0" cy="25069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926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A3AC1-D8C4-287B-D1CA-61C6BB29E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ADD6-F199-7F07-1E4C-5E2DFD22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Transmutability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AAC129-19C2-7100-7AAC-61CC01FFB2A1}"/>
              </a:ext>
            </a:extLst>
          </p:cNvPr>
          <p:cNvGrpSpPr/>
          <p:nvPr/>
        </p:nvGrpSpPr>
        <p:grpSpPr>
          <a:xfrm>
            <a:off x="4744993" y="1492483"/>
            <a:ext cx="2426044" cy="2681805"/>
            <a:chOff x="4744993" y="1492483"/>
            <a:chExt cx="2426044" cy="2681805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18A77790-7F6A-F7A5-7DD2-D188653984B7}"/>
                </a:ext>
              </a:extLst>
            </p:cNvPr>
            <p:cNvSpPr/>
            <p:nvPr/>
          </p:nvSpPr>
          <p:spPr>
            <a:xfrm rot="18922569">
              <a:off x="4744993" y="1900644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0CF8CC6-4652-EB92-5DE6-2D710188AA74}"/>
                    </a:ext>
                  </a:extLst>
                </p:cNvPr>
                <p:cNvSpPr txBox="1"/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0CF8CC6-4652-EB92-5DE6-2D710188A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F03678-1A19-14DD-B2D5-08E3CA8A2B1F}"/>
              </a:ext>
            </a:extLst>
          </p:cNvPr>
          <p:cNvGrpSpPr/>
          <p:nvPr/>
        </p:nvGrpSpPr>
        <p:grpSpPr>
          <a:xfrm>
            <a:off x="4897393" y="3412290"/>
            <a:ext cx="2426044" cy="2706424"/>
            <a:chOff x="4897393" y="3412290"/>
            <a:chExt cx="2426044" cy="2706424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E9AC40E5-7D32-043F-F98D-C0F843A460BB}"/>
                </a:ext>
              </a:extLst>
            </p:cNvPr>
            <p:cNvSpPr/>
            <p:nvPr/>
          </p:nvSpPr>
          <p:spPr>
            <a:xfrm rot="8158387">
              <a:off x="4897393" y="3412290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EC06722-3E69-8CC1-0A21-365F49A15CD2}"/>
                    </a:ext>
                  </a:extLst>
                </p:cNvPr>
                <p:cNvSpPr txBox="1"/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EC06722-3E69-8CC1-0A21-365F49A15C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C2E771-A52D-2E83-98BF-F9320E88C8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AF0C9B9-7F9A-0636-6C57-14C8ADD90C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958812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0185E06-3B77-B5D1-642E-8A60128691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 nice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 (and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0185E06-3B77-B5D1-642E-8A6012869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44CC4B4-F6AF-3B12-43CC-78C7A9F543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Change of variable from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600" dirty="0"/>
                  <a:t> to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3600" dirty="0"/>
              </a:p>
              <a:p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600" dirty="0"/>
                  <a:t>Pick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60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600" dirty="0"/>
                  <a:t> Any antiderivative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600" dirty="0"/>
                  <a:t> works. Using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3600" dirty="0"/>
                  <a:t>, transforms time to scale where the process has constant rate 1,</a:t>
                </a:r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44CC4B4-F6AF-3B12-43CC-78C7A9F54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16570" b="-38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1EEE62D-599A-CE32-A38F-7E543E3D92D4}"/>
              </a:ext>
            </a:extLst>
          </p:cNvPr>
          <p:cNvSpPr txBox="1"/>
          <p:nvPr/>
        </p:nvSpPr>
        <p:spPr>
          <a:xfrm>
            <a:off x="3982573" y="6353177"/>
            <a:ext cx="8209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This is a sketch of the formal proof – omitting the rigorous bits</a:t>
            </a:r>
          </a:p>
        </p:txBody>
      </p:sp>
    </p:spTree>
    <p:extLst>
      <p:ext uri="{BB962C8B-B14F-4D97-AF65-F5344CB8AC3E}">
        <p14:creationId xmlns:p14="http://schemas.microsoft.com/office/powerpoint/2010/main" val="2301239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3854E-1F6B-9599-E7C4-162CBD55A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28E4-3139-32C6-6BBD-BE727769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Transmutability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005182-1A65-F6F4-4654-FA2D9BC5B1AF}"/>
              </a:ext>
            </a:extLst>
          </p:cNvPr>
          <p:cNvGrpSpPr/>
          <p:nvPr/>
        </p:nvGrpSpPr>
        <p:grpSpPr>
          <a:xfrm>
            <a:off x="4744993" y="1492483"/>
            <a:ext cx="2426044" cy="2681805"/>
            <a:chOff x="4744993" y="1492483"/>
            <a:chExt cx="2426044" cy="2681805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7F2907C5-863F-5EFC-1890-EA224EEB53FE}"/>
                </a:ext>
              </a:extLst>
            </p:cNvPr>
            <p:cNvSpPr/>
            <p:nvPr/>
          </p:nvSpPr>
          <p:spPr>
            <a:xfrm rot="18922569">
              <a:off x="4744993" y="1900644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59AB671-BD86-1940-4252-594017941146}"/>
                    </a:ext>
                  </a:extLst>
                </p:cNvPr>
                <p:cNvSpPr txBox="1"/>
                <p:nvPr/>
              </p:nvSpPr>
              <p:spPr>
                <a:xfrm>
                  <a:off x="5820032" y="1492483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59AB671-BD86-1940-4252-5940179411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032" y="1492483"/>
                  <a:ext cx="37061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144472-0FA7-7E52-D1DE-BFF95462327A}"/>
              </a:ext>
            </a:extLst>
          </p:cNvPr>
          <p:cNvGrpSpPr/>
          <p:nvPr/>
        </p:nvGrpSpPr>
        <p:grpSpPr>
          <a:xfrm>
            <a:off x="4897393" y="3412290"/>
            <a:ext cx="2426044" cy="2706424"/>
            <a:chOff x="4897393" y="3412290"/>
            <a:chExt cx="2426044" cy="2706424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9B25643-A606-6102-5220-650673EAF4C5}"/>
                </a:ext>
              </a:extLst>
            </p:cNvPr>
            <p:cNvSpPr/>
            <p:nvPr/>
          </p:nvSpPr>
          <p:spPr>
            <a:xfrm rot="8158387">
              <a:off x="4897393" y="3412290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04D8AED-EB0E-A26C-C448-602F4E9BE775}"/>
                    </a:ext>
                  </a:extLst>
                </p:cNvPr>
                <p:cNvSpPr txBox="1"/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04D8AED-EB0E-A26C-C448-602F4E9BE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9BB13B2-BDF7-4EDA-C11C-5D00F64A8F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09856D3-C869-3AB5-A200-DF04B846D2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246DAD-04F3-D037-BB35-013EAFA82025}"/>
                  </a:ext>
                </a:extLst>
              </p:cNvPr>
              <p:cNvSpPr txBox="1"/>
              <p:nvPr/>
            </p:nvSpPr>
            <p:spPr>
              <a:xfrm>
                <a:off x="6624145" y="694962"/>
                <a:ext cx="4729655" cy="966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Find the start and stop of the transformed time interval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246DAD-04F3-D037-BB35-013EAFA82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145" y="694962"/>
                <a:ext cx="4729655" cy="966162"/>
              </a:xfrm>
              <a:prstGeom prst="rect">
                <a:avLst/>
              </a:prstGeom>
              <a:blipFill>
                <a:blip r:embed="rId6"/>
                <a:stretch>
                  <a:fillRect l="-1070" t="-2597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04DF4B-DD0A-7159-ABAE-BD56F9663863}"/>
                  </a:ext>
                </a:extLst>
              </p:cNvPr>
              <p:cNvSpPr txBox="1"/>
              <p:nvPr/>
            </p:nvSpPr>
            <p:spPr>
              <a:xfrm>
                <a:off x="7462345" y="2199941"/>
                <a:ext cx="4729655" cy="9661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Sample transformed times from a PPP with constant rate one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…}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04DF4B-DD0A-7159-ABAE-BD56F966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345" y="2199941"/>
                <a:ext cx="4729655" cy="966162"/>
              </a:xfrm>
              <a:prstGeom prst="rect">
                <a:avLst/>
              </a:prstGeom>
              <a:blipFill>
                <a:blip r:embed="rId7"/>
                <a:stretch>
                  <a:fillRect l="-1070" t="-3896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568363-2759-8285-3AD6-BC5F554A6AC4}"/>
                  </a:ext>
                </a:extLst>
              </p:cNvPr>
              <p:cNvSpPr txBox="1"/>
              <p:nvPr/>
            </p:nvSpPr>
            <p:spPr>
              <a:xfrm>
                <a:off x="1380760" y="5615941"/>
                <a:ext cx="4729655" cy="95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3. Back-transform the instantiation to the original time scale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568363-2759-8285-3AD6-BC5F554A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760" y="5615941"/>
                <a:ext cx="4729655" cy="954941"/>
              </a:xfrm>
              <a:prstGeom prst="rect">
                <a:avLst/>
              </a:prstGeom>
              <a:blipFill>
                <a:blip r:embed="rId8"/>
                <a:stretch>
                  <a:fillRect l="-1072" t="-2632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31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4: Hands-on example (simple case)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7902E-28F6-D74A-D6D0-408FB6A6F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849C42-1619-548A-DD8D-11A9FB1AE0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03139BEA-7B42-440D-E3CB-C74C882D636C}"/>
              </a:ext>
            </a:extLst>
          </p:cNvPr>
          <p:cNvSpPr/>
          <p:nvPr/>
        </p:nvSpPr>
        <p:spPr>
          <a:xfrm>
            <a:off x="189186" y="2762104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9602B7-827F-919E-417B-7DD22B88EE92}"/>
              </a:ext>
            </a:extLst>
          </p:cNvPr>
          <p:cNvSpPr txBox="1"/>
          <p:nvPr/>
        </p:nvSpPr>
        <p:spPr>
          <a:xfrm>
            <a:off x="1208690" y="310250"/>
            <a:ext cx="501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27</a:t>
            </a:r>
            <a:r>
              <a:rPr lang="en-US" sz="2400" baseline="30000" dirty="0"/>
              <a:t>th</a:t>
            </a:r>
            <a:r>
              <a:rPr lang="en-US" sz="2400" dirty="0"/>
              <a:t> of October 8:30 to 12:00</a:t>
            </a:r>
          </a:p>
        </p:txBody>
      </p:sp>
    </p:spTree>
    <p:extLst>
      <p:ext uri="{BB962C8B-B14F-4D97-AF65-F5344CB8AC3E}">
        <p14:creationId xmlns:p14="http://schemas.microsoft.com/office/powerpoint/2010/main" val="193338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5E5BBD-BABA-8777-204E-FE642791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important properties for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4ED77E7-E79D-2B01-EE9B-F6310210F4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Memorylessness</a:t>
                </a:r>
              </a:p>
              <a:p>
                <a:pPr marL="0" indent="0">
                  <a:buNone/>
                </a:pPr>
                <a:r>
                  <a:rPr lang="en-US" dirty="0"/>
                  <a:t>You can ignore what happens outside your interval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b="1" dirty="0"/>
                  <a:t>Composability </a:t>
                </a:r>
              </a:p>
              <a:p>
                <a:pPr marL="0" indent="0">
                  <a:buNone/>
                </a:pPr>
                <a:r>
                  <a:rPr lang="en-US" dirty="0"/>
                  <a:t>You can merge two NHPPPs with intensities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to get a new NHPPP with intensity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Transmutability (time warping)</a:t>
                </a:r>
              </a:p>
              <a:p>
                <a:pPr marL="0" indent="0">
                  <a:buNone/>
                </a:pPr>
                <a:r>
                  <a:rPr lang="en-US" dirty="0"/>
                  <a:t>Any one-to-one transformation of the intensity function results in a unique NHPPP in the transformed time axis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4ED77E7-E79D-2B01-EE9B-F6310210F4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93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C09E-A265-4B0C-DB99-34AB4800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sampling strategy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61DF5-5528-CD17-5FED-24DA2534562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7076091" cy="4351338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Sampling from constant rate PPP is easy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err="1"/>
                  <a:t>Memorylessness</a:t>
                </a:r>
                <a:r>
                  <a:rPr lang="en-US" dirty="0"/>
                  <a:t> implies you can treat the piecewise as constant PPPs over disjoint interval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Composability motivates an acceptance-rejection algorithm for sampling from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Time warping allows efficient sampling if you have (cheap access to)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61DF5-5528-CD17-5FED-24DA253456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7076091" cy="4351338"/>
              </a:xfrm>
              <a:blipFill>
                <a:blip r:embed="rId2"/>
                <a:stretch>
                  <a:fillRect l="-1610" t="-2326" r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54532C-68A7-1F71-A712-B10824139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93005" y="1825625"/>
            <a:ext cx="1627299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easy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5EA90-46C1-40BF-5A55-67BB3B23A32E}"/>
              </a:ext>
            </a:extLst>
          </p:cNvPr>
          <p:cNvSpPr txBox="1"/>
          <p:nvPr/>
        </p:nvSpPr>
        <p:spPr>
          <a:xfrm>
            <a:off x="9193006" y="2309130"/>
            <a:ext cx="1537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i="1" dirty="0" err="1"/>
              <a:t>peasy</a:t>
            </a:r>
            <a:endParaRPr lang="en-US" sz="28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697D89-9402-8D85-E23D-E451DF72D4C4}"/>
              </a:ext>
            </a:extLst>
          </p:cNvPr>
          <p:cNvSpPr txBox="1"/>
          <p:nvPr/>
        </p:nvSpPr>
        <p:spPr>
          <a:xfrm>
            <a:off x="9193005" y="3587803"/>
            <a:ext cx="28098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i="1" dirty="0"/>
              <a:t>almost always practical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02D7B0-E588-3ADB-6AEB-E99B94E7E2B1}"/>
                  </a:ext>
                </a:extLst>
              </p:cNvPr>
              <p:cNvSpPr txBox="1"/>
              <p:nvPr/>
            </p:nvSpPr>
            <p:spPr>
              <a:xfrm>
                <a:off x="9198264" y="4843786"/>
                <a:ext cx="2993736" cy="1901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800" i="1" dirty="0"/>
                  <a:t>sometimes </a:t>
                </a:r>
              </a:p>
              <a:p>
                <a:pPr marL="0" indent="0">
                  <a:buNone/>
                </a:pPr>
                <a:r>
                  <a:rPr lang="en-US" sz="2800" i="1" dirty="0"/>
                  <a:t>possible, may be worth the hassle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800" i="1" dirty="0"/>
                  <a:t>to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02D7B0-E588-3ADB-6AEB-E99B94E7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264" y="4843786"/>
                <a:ext cx="2993736" cy="1901033"/>
              </a:xfrm>
              <a:prstGeom prst="rect">
                <a:avLst/>
              </a:prstGeom>
              <a:blipFill>
                <a:blip r:embed="rId3"/>
                <a:stretch>
                  <a:fillRect l="-4219" t="-3333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03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42BCD5-09B4-5953-75CE-3EAD7285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Sampling from a PPP is easy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A317B3-0952-D6B3-CA88-E74937275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9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6ED7-C93A-2828-9D18-0F617793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06" y="365125"/>
            <a:ext cx="11010388" cy="1325563"/>
          </a:xfrm>
        </p:spPr>
        <p:txBody>
          <a:bodyPr/>
          <a:lstStyle/>
          <a:p>
            <a:r>
              <a:rPr lang="en-US" dirty="0"/>
              <a:t>Constant intensity function (homogeneous PPP)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FAEA-EA06-B8C8-B53A-677B94B5C6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Sampling from a constant intensity function is easy.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interarrival times have an exponential distribution. </a:t>
            </a:r>
          </a:p>
        </p:txBody>
      </p:sp>
      <p:pic>
        <p:nvPicPr>
          <p:cNvPr id="16" name="Content Placeholder 17">
            <a:extLst>
              <a:ext uri="{FF2B5EF4-FFF2-40B4-BE49-F238E27FC236}">
                <a16:creationId xmlns:a16="http://schemas.microsoft.com/office/drawing/2014/main" id="{2D2C09B4-629A-382F-2F45-1D17FED1B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0EB3DD0-4D7D-B3B9-268F-4F09BAE19ACF}"/>
              </a:ext>
            </a:extLst>
          </p:cNvPr>
          <p:cNvGrpSpPr/>
          <p:nvPr/>
        </p:nvGrpSpPr>
        <p:grpSpPr>
          <a:xfrm>
            <a:off x="7152850" y="2627523"/>
            <a:ext cx="4695738" cy="1660364"/>
            <a:chOff x="7152850" y="2627523"/>
            <a:chExt cx="4695738" cy="1660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E5F6740-F06A-45BF-B390-6EF280F0D796}"/>
                    </a:ext>
                  </a:extLst>
                </p:cNvPr>
                <p:cNvSpPr txBox="1"/>
                <p:nvPr/>
              </p:nvSpPr>
              <p:spPr>
                <a:xfrm>
                  <a:off x="8763000" y="2627523"/>
                  <a:ext cx="3085588" cy="3960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Exponential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E5F6740-F06A-45BF-B390-6EF280F0D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3000" y="2627523"/>
                  <a:ext cx="3085588" cy="396006"/>
                </a:xfrm>
                <a:prstGeom prst="rect">
                  <a:avLst/>
                </a:prstGeom>
                <a:blipFill>
                  <a:blip r:embed="rId3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78E0C29-539A-7A54-EEB1-0242F82874EE}"/>
                </a:ext>
              </a:extLst>
            </p:cNvPr>
            <p:cNvGrpSpPr/>
            <p:nvPr/>
          </p:nvGrpSpPr>
          <p:grpSpPr>
            <a:xfrm>
              <a:off x="7152850" y="2986458"/>
              <a:ext cx="4032340" cy="1301429"/>
              <a:chOff x="7152850" y="2986458"/>
              <a:chExt cx="4032340" cy="130142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0A751DA-354D-76BC-603F-2A82C28F8D7C}"/>
                  </a:ext>
                </a:extLst>
              </p:cNvPr>
              <p:cNvGrpSpPr/>
              <p:nvPr/>
            </p:nvGrpSpPr>
            <p:grpSpPr>
              <a:xfrm>
                <a:off x="7580376" y="3524149"/>
                <a:ext cx="2989740" cy="164592"/>
                <a:chOff x="7580376" y="3277175"/>
                <a:chExt cx="2989740" cy="164592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FE49FE6-C234-9FB3-C2FA-9257E5834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0376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DEC5842-9C79-41F1-4BC0-065D06D5FC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3270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CFC4230-7FB9-B151-5E05-A99D97754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0116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FBF4189-F7CF-242A-ACF6-D2DE8D5896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58000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1982BEC8-37C2-6674-C6EA-293EE087F8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18018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283EA0DC-AE6E-C973-8737-CABBE68E2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0376" y="3359471"/>
                  <a:ext cx="242894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DD930B3F-B0FA-CABB-7B03-2163B14DA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9229" y="3359471"/>
                  <a:ext cx="2122421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CCCE1AB1-9454-DDB7-7A44-5563829FF0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64897" y="3359471"/>
                  <a:ext cx="447710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ACBC5629-4754-1D9F-612E-20FD906384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29875" y="3359471"/>
                  <a:ext cx="133891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7237A36-6B6A-682F-5441-80734CB63E88}"/>
                  </a:ext>
                </a:extLst>
              </p:cNvPr>
              <p:cNvCxnSpPr/>
              <p:nvPr/>
            </p:nvCxnSpPr>
            <p:spPr>
              <a:xfrm flipH="1">
                <a:off x="9124826" y="2986458"/>
                <a:ext cx="189186" cy="5829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16E8593-1AF3-ABDD-A311-60B9131772F3}"/>
                  </a:ext>
                </a:extLst>
              </p:cNvPr>
              <p:cNvGrpSpPr/>
              <p:nvPr/>
            </p:nvGrpSpPr>
            <p:grpSpPr>
              <a:xfrm>
                <a:off x="7840184" y="3816805"/>
                <a:ext cx="609077" cy="471082"/>
                <a:chOff x="7840184" y="3816805"/>
                <a:chExt cx="609077" cy="4710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ED676157-879C-C334-E47D-1A7BF516CD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ED676157-879C-C334-E47D-1A7BF516CD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402A2FF0-29A0-2C5D-6550-181BB9C4E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0184" y="3816805"/>
                  <a:ext cx="90092" cy="2230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82653C5-746E-6C01-23D9-92463CDFC55C}"/>
                      </a:ext>
                    </a:extLst>
                  </p:cNvPr>
                  <p:cNvSpPr txBox="1"/>
                  <p:nvPr/>
                </p:nvSpPr>
                <p:spPr>
                  <a:xfrm>
                    <a:off x="7152850" y="3876956"/>
                    <a:ext cx="609077" cy="3960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82653C5-746E-6C01-23D9-92463CDFC5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2850" y="3876956"/>
                    <a:ext cx="609077" cy="39600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144F3E7-CA4E-1A7A-AE21-34152B70400D}"/>
                  </a:ext>
                </a:extLst>
              </p:cNvPr>
              <p:cNvGrpSpPr/>
              <p:nvPr/>
            </p:nvGrpSpPr>
            <p:grpSpPr>
              <a:xfrm>
                <a:off x="9964897" y="3808148"/>
                <a:ext cx="609077" cy="471082"/>
                <a:chOff x="7840184" y="3816805"/>
                <a:chExt cx="609077" cy="4710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D2AD6B01-4DB6-FE4C-48A1-854164F0E9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D2AD6B01-4DB6-FE4C-48A1-854164F0E91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8B0A306-B95D-24FC-4A6C-AF3C41A647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0184" y="3816805"/>
                  <a:ext cx="90092" cy="2230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FB5285D-8C1B-F0E9-224E-A305E2D01C83}"/>
                  </a:ext>
                </a:extLst>
              </p:cNvPr>
              <p:cNvGrpSpPr/>
              <p:nvPr/>
            </p:nvGrpSpPr>
            <p:grpSpPr>
              <a:xfrm>
                <a:off x="10576113" y="3808148"/>
                <a:ext cx="609077" cy="471082"/>
                <a:chOff x="7840184" y="3816805"/>
                <a:chExt cx="609077" cy="4710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1C960907-3A72-840B-B356-85CF762A3E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1C960907-3A72-840B-B356-85CF762A3E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1E2081E-7F25-EE28-6320-A8A023DF0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0184" y="3816805"/>
                  <a:ext cx="90092" cy="2230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DF56A0E-4E1B-CD63-5BEB-3468213202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57389" y="3740713"/>
                <a:ext cx="122987" cy="26207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E334FE-62E6-335A-C71A-66A916EB4F0F}"/>
                  </a:ext>
                </a:extLst>
              </p:cNvPr>
              <p:cNvSpPr txBox="1"/>
              <p:nvPr/>
            </p:nvSpPr>
            <p:spPr>
              <a:xfrm>
                <a:off x="6460649" y="2531186"/>
                <a:ext cx="1241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constant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E334FE-62E6-335A-C71A-66A916EB4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649" y="2531186"/>
                <a:ext cx="1241174" cy="369332"/>
              </a:xfrm>
              <a:prstGeom prst="rect">
                <a:avLst/>
              </a:prstGeom>
              <a:blipFill>
                <a:blip r:embed="rId8"/>
                <a:stretch>
                  <a:fillRect t="-6667" r="-30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67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127F7-08ED-7AC3-ABCA-1EF483551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00FA1D-CAC3-9790-8F29-C3196359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Memorylessness</a:t>
            </a:r>
            <a:r>
              <a:rPr lang="en-US" dirty="0"/>
              <a:t>: Sampling from piecewise constant NHPPP is </a:t>
            </a:r>
            <a:r>
              <a:rPr lang="en-US" dirty="0" err="1"/>
              <a:t>peasy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128E8B-75FC-89E1-F099-B945EFE74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0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5819A-06F0-98A9-127E-5108FAEEC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E473-C886-34C2-2ECB-E6667F4A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Piecewise constant intensity function (NHPPP)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1506-E8EB-51F9-2D0D-7FD1C4AAEE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Look at each piecewise constant interval separately </a:t>
            </a:r>
          </a:p>
          <a:p>
            <a:r>
              <a:rPr lang="en-US" dirty="0"/>
              <a:t>In each interval you have a constant intensity (easy)</a:t>
            </a:r>
          </a:p>
          <a:p>
            <a:r>
              <a:rPr lang="en-US" dirty="0"/>
              <a:t>Return the union of all events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Sampling from piecewise constant intensities is easy (</a:t>
            </a:r>
            <a:r>
              <a:rPr lang="en-US" b="1" dirty="0" err="1"/>
              <a:t>memorylessness</a:t>
            </a:r>
            <a:r>
              <a:rPr lang="en-US" dirty="0"/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81D8C3-0A93-1D6A-6DBA-ED3E56B57D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17008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87744-73BB-7714-4734-192359ED4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4B503B6A-4262-BE48-7348-21069E5924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3. Composability: Sampling NHPPPs when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reduces to sampling from a PPP (#1) or piecewise constant NHPPP (#2)*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4B503B6A-4262-BE48-7348-21069E592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  <a:blipFill>
                <a:blip r:embed="rId2"/>
                <a:stretch>
                  <a:fillRect l="-3136" t="-3984" r="-1689" b="-1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B8384B-2B9B-B737-FF40-FE5FB1DB91FA}"/>
                  </a:ext>
                </a:extLst>
              </p:cNvPr>
              <p:cNvSpPr txBox="1"/>
              <p:nvPr/>
            </p:nvSpPr>
            <p:spPr>
              <a:xfrm>
                <a:off x="4990605" y="5363377"/>
                <a:ext cx="720139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* You still need to find a constant or piecewise constant majorizer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i="1" dirty="0"/>
                  <a:t> whose choice determines your efficiency .</a:t>
                </a:r>
              </a:p>
              <a:p>
                <a:r>
                  <a:rPr lang="en-US" i="1" dirty="0"/>
                  <a:t>You cannot get achieve something difficult with zero effort. </a:t>
                </a:r>
              </a:p>
              <a:p>
                <a:r>
                  <a:rPr lang="en-US" i="1" dirty="0"/>
                  <a:t>You will put in some work. </a:t>
                </a:r>
              </a:p>
              <a:p>
                <a:r>
                  <a:rPr lang="en-US" i="1" dirty="0"/>
                  <a:t>Other terms and conditions may apply.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B8384B-2B9B-B737-FF40-FE5FB1DB9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605" y="5363377"/>
                <a:ext cx="7201395" cy="1477328"/>
              </a:xfrm>
              <a:prstGeom prst="rect">
                <a:avLst/>
              </a:prstGeom>
              <a:blipFill>
                <a:blip r:embed="rId3"/>
                <a:stretch>
                  <a:fillRect l="-880" t="-1709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60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09C047-1DE0-4980-A90A-4D5EFC165D2C}">
  <ds:schemaRefs>
    <ds:schemaRef ds:uri="0efde304-9646-43d8-8eee-5b1a55ab17f1"/>
    <ds:schemaRef ds:uri="33f92c16-e346-46b5-ac57-2b519ac4cf68"/>
    <ds:schemaRef ds:uri="b6c9d19c-b34a-4cf4-8ebf-64c63fc480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1157</Words>
  <Application>Microsoft Macintosh PowerPoint</Application>
  <PresentationFormat>Widescreen</PresentationFormat>
  <Paragraphs>197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Cambria Math</vt:lpstr>
      <vt:lpstr>Office Theme</vt:lpstr>
      <vt:lpstr>PowerPoint Presentation</vt:lpstr>
      <vt:lpstr>Section 3: Sampling</vt:lpstr>
      <vt:lpstr>Three important properties for sampling</vt:lpstr>
      <vt:lpstr>Overview of the sampling strategy </vt:lpstr>
      <vt:lpstr>1. Sampling from a PPP is easy</vt:lpstr>
      <vt:lpstr>Constant intensity function (homogeneous PPP)</vt:lpstr>
      <vt:lpstr>2. Memorylessness: Sampling from piecewise constant NHPPP is peasy</vt:lpstr>
      <vt:lpstr>Piecewise constant intensity function (NHPPP)</vt:lpstr>
      <vt:lpstr>3. Composability: Sampling NHPPPs when you know λ(t) reduces to sampling from a PPP (#1) or piecewise constant NHPPP (#2)*</vt:lpstr>
      <vt:lpstr>Composability</vt:lpstr>
      <vt:lpstr>NHPPP, where you know λ(t) : Thinning</vt:lpstr>
      <vt:lpstr>NHPPP, where you know λ(t) : Thinning</vt:lpstr>
      <vt:lpstr>NHPPP, where you know λ(t) : Thinning</vt:lpstr>
      <vt:lpstr>NHPPP, where you know λ(t) : Thinning</vt:lpstr>
      <vt:lpstr>NHPPP, where you know λ(t) : Thinning</vt:lpstr>
      <vt:lpstr>NHPPP, where you know λ(t): Thinning</vt:lpstr>
      <vt:lpstr>Thinning, efficiency</vt:lpstr>
      <vt:lpstr>Thinning, efficiency</vt:lpstr>
      <vt:lpstr>Thinning, efficiency</vt:lpstr>
      <vt:lpstr>4. Transmutability of time: Sampling NHPPPs when you know Λ, Λ^(-1) reduces to sampling from a PPP with rate one (#1) *</vt:lpstr>
      <vt:lpstr>Transmutability</vt:lpstr>
      <vt:lpstr>Transmutability</vt:lpstr>
      <vt:lpstr>A nice u is Λ (and then u^(-1) is Λ^(-1))</vt:lpstr>
      <vt:lpstr>Transmutability</vt:lpstr>
      <vt:lpstr>Next … Section 4: Hands-on example (simple case)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Trikalinos</dc:creator>
  <cp:lastModifiedBy>Thomas Trikalinos</cp:lastModifiedBy>
  <cp:revision>94</cp:revision>
  <dcterms:created xsi:type="dcterms:W3CDTF">2024-09-13T14:25:14Z</dcterms:created>
  <dcterms:modified xsi:type="dcterms:W3CDTF">2024-10-26T17:02:17Z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