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1046" r:id="rId5"/>
    <p:sldId id="1052" r:id="rId6"/>
    <p:sldId id="1049" r:id="rId7"/>
    <p:sldId id="1051" r:id="rId8"/>
    <p:sldId id="1053" r:id="rId9"/>
    <p:sldId id="1058" r:id="rId10"/>
    <p:sldId id="1055" r:id="rId11"/>
    <p:sldId id="1070" r:id="rId12"/>
    <p:sldId id="1071" r:id="rId13"/>
    <p:sldId id="1062" r:id="rId14"/>
    <p:sldId id="1063" r:id="rId15"/>
    <p:sldId id="1064" r:id="rId16"/>
    <p:sldId id="1078" r:id="rId17"/>
    <p:sldId id="1073" r:id="rId18"/>
    <p:sldId id="1074" r:id="rId19"/>
    <p:sldId id="1075" r:id="rId20"/>
    <p:sldId id="1076" r:id="rId21"/>
    <p:sldId id="1077" r:id="rId22"/>
    <p:sldId id="1065" r:id="rId23"/>
    <p:sldId id="1066" r:id="rId24"/>
    <p:sldId id="1067" r:id="rId25"/>
    <p:sldId id="1068" r:id="rId26"/>
    <p:sldId id="1069" r:id="rId27"/>
    <p:sldId id="1084" r:id="rId28"/>
    <p:sldId id="1072" r:id="rId29"/>
    <p:sldId id="1054" r:id="rId30"/>
    <p:sldId id="1083" r:id="rId31"/>
    <p:sldId id="1081" r:id="rId32"/>
    <p:sldId id="1082" r:id="rId33"/>
    <p:sldId id="1085" r:id="rId34"/>
    <p:sldId id="10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26.emf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2: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1DA5-742B-E36B-9AAE-96BD79B5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56D9D67-E06B-3AF4-796B-63B8E34D0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88124-A920-2DB7-82FF-17A096B3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391B-BF63-8618-B1D8-563915B2A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Hereon, we refer only to arrival times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8833AB-8CED-B959-51C7-1CECBEE35ADE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694E7C-D131-87B4-7D83-047333CBC0B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BF535-0783-4DA1-5162-E71705A6B3E6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667E41-FC2D-51DD-D92A-D7BA3634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3E8F60-FD47-517B-E70F-6C949EBDFEDD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02B461-18D0-8C82-47C7-C21C18D5B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74BA46-55DC-75F3-3774-F29C5C807517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D4165A-D39D-4FA7-765D-41794D47677A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060FC1-C578-7BC9-8FEC-16C6FBD4AEFC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AC4585-DA21-4510-C6DC-8A411DFA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D127AC-C8F2-1422-D8AF-152DEE773F78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622BEE-6A8A-044F-FF78-C68A971FFA25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chemeClr val="bg1">
                      <a:lumMod val="75000"/>
                    </a:schemeClr>
                  </a:solidFill>
                </a:rPr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68645F-891A-CA23-C1AD-1FF135CA6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4EE1E-54B3-2A7C-8CF0-755BC1F29EBD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081D1-0BA9-58FB-BC75-558997FDBC2C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120B4-6F4C-EB42-5C79-2E6CEF2FAA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F9BAE8-F2D2-FFDD-FEA1-DF1483FAF51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2E224-EAF0-39DF-8894-1D1CDA9656F1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3C4E8C-0E0E-AD24-C227-DC470D99CEAC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8E0267C-3EEB-A098-6F7A-E9CF4226A14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7EF27-8CE8-C8F3-67E1-67583C646C35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74F3E8-647E-5E93-76D7-FABE5F356E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7310C7A-2149-0FE3-9262-E55CABABFD2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2812B-3F1A-D9F3-E2B9-9E2F2D67467F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A0ECE6-E4C3-B03F-CE3B-C4D3D0C8D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1DA818-023A-3ED9-D1D2-21F929393CD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E927A-9AF5-277C-4325-B12D90A4D37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76BB2-36C8-3B28-3A75-CF0B2649440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726-45FC-A82A-63AF-655615D2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76E4574-92FD-74A9-29AD-240649203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ED6AC-E1F3-5EAB-25AF-D12C77C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non-repeatable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751F-1578-8DEA-A397-72859E12E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nonrepeatable</a:t>
            </a:r>
            <a:r>
              <a:rPr lang="en-US" dirty="0"/>
              <a:t> event, we care only about the </a:t>
            </a:r>
            <a:r>
              <a:rPr lang="en-US" b="1" dirty="0"/>
              <a:t>earliest event.</a:t>
            </a:r>
          </a:p>
          <a:p>
            <a:pPr marL="0" indent="0">
              <a:buNone/>
            </a:pPr>
            <a:r>
              <a:rPr lang="en-US" dirty="0"/>
              <a:t>Will it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a cause of death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467CE-6216-FC2D-83C6-40BE2F673D7D}"/>
              </a:ext>
            </a:extLst>
          </p:cNvPr>
          <p:cNvSpPr txBox="1"/>
          <p:nvPr/>
        </p:nvSpPr>
        <p:spPr>
          <a:xfrm>
            <a:off x="6206727" y="2928551"/>
            <a:ext cx="156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earliest event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8FA5B-E026-23D2-F6D6-FA2B9DE005F9}"/>
              </a:ext>
            </a:extLst>
          </p:cNvPr>
          <p:cNvCxnSpPr>
            <a:cxnSpLocks/>
          </p:cNvCxnSpPr>
          <p:nvPr/>
        </p:nvCxnSpPr>
        <p:spPr>
          <a:xfrm>
            <a:off x="7195267" y="3286897"/>
            <a:ext cx="550239" cy="4110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C1E1A-F87E-5900-D024-EC996C56C8DF}"/>
              </a:ext>
            </a:extLst>
          </p:cNvPr>
          <p:cNvSpPr txBox="1"/>
          <p:nvPr/>
        </p:nvSpPr>
        <p:spPr>
          <a:xfrm>
            <a:off x="9198138" y="2496941"/>
            <a:ext cx="240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ignore these events</a:t>
            </a:r>
          </a:p>
          <a:p>
            <a:r>
              <a:rPr lang="en-US" i="1" dirty="0"/>
              <a:t>(they are undefined – </a:t>
            </a:r>
          </a:p>
          <a:p>
            <a:r>
              <a:rPr lang="en-US" i="1" dirty="0"/>
              <a:t>they have no meaning)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6D93D67F-8E6C-43D8-E68D-4BAC8C4AAD4E}"/>
              </a:ext>
            </a:extLst>
          </p:cNvPr>
          <p:cNvSpPr/>
          <p:nvPr/>
        </p:nvSpPr>
        <p:spPr>
          <a:xfrm rot="2700000">
            <a:off x="9809355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752C4F6-89A0-9CCE-B1CB-846A044211FF}"/>
              </a:ext>
            </a:extLst>
          </p:cNvPr>
          <p:cNvSpPr/>
          <p:nvPr/>
        </p:nvSpPr>
        <p:spPr>
          <a:xfrm rot="2700000">
            <a:off x="10266556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AC872FD-F174-EB70-FD2C-BAB8320DAD95}"/>
              </a:ext>
            </a:extLst>
          </p:cNvPr>
          <p:cNvSpPr/>
          <p:nvPr/>
        </p:nvSpPr>
        <p:spPr>
          <a:xfrm rot="2700000">
            <a:off x="10429254" y="3620427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2BC9-AB42-0F0F-4CD3-58DC0B57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74DDB88-72BB-1B2C-EEC9-5228CCC1C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6E3D4-6A32-D19C-914B-556B659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FCB0-F8F9-ED4C-F2D1-BC9C40C6A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repeatable</a:t>
            </a:r>
            <a:r>
              <a:rPr lang="en-US" dirty="0"/>
              <a:t> event, we care are about </a:t>
            </a:r>
            <a:r>
              <a:rPr lang="en-US" b="1" dirty="0"/>
              <a:t>all events</a:t>
            </a:r>
            <a:r>
              <a:rPr lang="en-US" i="1" dirty="0"/>
              <a:t>.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Will any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the emergence of tumors, or the start of symptomatic episodes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7ED02-CB06-03BD-055E-9CE594032E9F}"/>
              </a:ext>
            </a:extLst>
          </p:cNvPr>
          <p:cNvSpPr txBox="1"/>
          <p:nvPr/>
        </p:nvSpPr>
        <p:spPr>
          <a:xfrm>
            <a:off x="6477000" y="2810887"/>
            <a:ext cx="50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events are defined – all events have a meaning </a:t>
            </a:r>
          </a:p>
        </p:txBody>
      </p:sp>
    </p:spTree>
    <p:extLst>
      <p:ext uri="{BB962C8B-B14F-4D97-AF65-F5344CB8AC3E}">
        <p14:creationId xmlns:p14="http://schemas.microsoft.com/office/powerpoint/2010/main" val="134500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A35-CE93-F85C-AEEB-907F644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point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D92FA-8C4F-E1BA-B0D6-CF65ECFB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point processes</a:t>
            </a:r>
          </a:p>
          <a:p>
            <a:r>
              <a:rPr lang="en-US" dirty="0"/>
              <a:t>We will consider only a one type – the Poisson point process</a:t>
            </a:r>
          </a:p>
        </p:txBody>
      </p:sp>
    </p:spTree>
    <p:extLst>
      <p:ext uri="{BB962C8B-B14F-4D97-AF65-F5344CB8AC3E}">
        <p14:creationId xmlns:p14="http://schemas.microsoft.com/office/powerpoint/2010/main" val="261792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ACF17-7E58-D07B-B841-B355B021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7E84A9F-A8A5-1398-86DA-9912F6A4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8F480FE-D56C-313C-52AB-562975D15E17}"/>
              </a:ext>
            </a:extLst>
          </p:cNvPr>
          <p:cNvGrpSpPr/>
          <p:nvPr/>
        </p:nvGrpSpPr>
        <p:grpSpPr>
          <a:xfrm>
            <a:off x="1385048" y="1565040"/>
            <a:ext cx="9958620" cy="1568125"/>
            <a:chOff x="1398495" y="1565040"/>
            <a:chExt cx="9958620" cy="1568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688156-6F54-BE7D-D177-65B39D538EF1}"/>
                </a:ext>
              </a:extLst>
            </p:cNvPr>
            <p:cNvSpPr/>
            <p:nvPr/>
          </p:nvSpPr>
          <p:spPr>
            <a:xfrm>
              <a:off x="1398495" y="2706220"/>
              <a:ext cx="1492624" cy="4269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CBC3FA-91C4-0BA8-4523-A407E8D3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460" y="1768382"/>
              <a:ext cx="4383740" cy="897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/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>
                      <a:solidFill>
                        <a:srgbClr val="FF0000"/>
                      </a:solidFill>
                    </a:rPr>
                    <a:t>Number of events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3064D4-8C47-FABD-F37F-BCA0EAF26A7F}"/>
              </a:ext>
            </a:extLst>
          </p:cNvPr>
          <p:cNvGrpSpPr/>
          <p:nvPr/>
        </p:nvGrpSpPr>
        <p:grpSpPr>
          <a:xfrm>
            <a:off x="3861641" y="2345568"/>
            <a:ext cx="6181851" cy="1701952"/>
            <a:chOff x="3861641" y="2345568"/>
            <a:chExt cx="6181851" cy="1701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/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becomes 0 </a:t>
                  </a:r>
                  <a:r>
                    <a:rPr lang="en-US" b="1" i="1">
                      <a:solidFill>
                        <a:srgbClr val="FF0000"/>
                      </a:solidFill>
                    </a:rPr>
                    <a:t>very fast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FF79A71C-BAC7-832B-B9E8-791172636987}"/>
                </a:ext>
              </a:extLst>
            </p:cNvPr>
            <p:cNvSpPr/>
            <p:nvPr/>
          </p:nvSpPr>
          <p:spPr>
            <a:xfrm rot="2700000">
              <a:off x="5117272" y="2600858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66B50E84-1CFB-6C7B-962B-9F222697FD83}"/>
                </a:ext>
              </a:extLst>
            </p:cNvPr>
            <p:cNvSpPr/>
            <p:nvPr/>
          </p:nvSpPr>
          <p:spPr>
            <a:xfrm rot="2700000">
              <a:off x="4664557" y="3035645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2E577548-EB37-E739-667F-1B1144C049F4}"/>
                </a:ext>
              </a:extLst>
            </p:cNvPr>
            <p:cNvSpPr/>
            <p:nvPr/>
          </p:nvSpPr>
          <p:spPr>
            <a:xfrm rot="2700000">
              <a:off x="3857737" y="3465949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BAF2C-CDD4-4A2C-F359-445F41B00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59" y="2552791"/>
              <a:ext cx="1577789" cy="1268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0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3757-B5F8-E7CE-A9DD-07F938F2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5A3B03-24F6-3678-4194-98BFA2D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/>
                  <a:t>Over a vanishingly small interval</a:t>
                </a:r>
              </a:p>
              <a:p>
                <a:r>
                  <a:rPr lang="en-US" i="1">
                    <a:solidFill>
                      <a:srgbClr val="FF0000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</a:rPr>
                  <a:t> …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969C632-C224-6488-7663-F1748C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A58F34-E353-5ECD-478A-36183F2856D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72FCC2-E715-63D9-B1D0-C7002069C823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1C2D11-94DE-6CAA-DCF3-C39B6F16354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B9B905-08F2-3C8E-4786-C2E1906180B1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A6452-1A31-C908-A8F1-9977969CD647}"/>
              </a:ext>
            </a:extLst>
          </p:cNvPr>
          <p:cNvGrpSpPr/>
          <p:nvPr/>
        </p:nvGrpSpPr>
        <p:grpSpPr>
          <a:xfrm>
            <a:off x="892667" y="2593696"/>
            <a:ext cx="5320557" cy="950256"/>
            <a:chOff x="892667" y="2593696"/>
            <a:chExt cx="5320557" cy="9502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0FFE84-D969-4769-2F98-4575B5C4F5BA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A7767E-399D-5215-0BE7-A166A402C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6754" y="2593696"/>
              <a:ext cx="776470" cy="515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23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45B18-BB59-C570-08C5-BE702B66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33382-B195-93E8-8000-294346BF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otherwise, you’ll get 0 events; 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83641AB-E360-C073-1704-0DE28C42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238CC7-ECF4-32BE-91CF-00AA43A2407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7534A5-E482-5AA4-70D7-2ACFA74336A4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A126C2-EE2D-4EEF-61B9-9581100F4EB4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B5CA8D-E886-A618-3BC5-8908A568B3BD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435B3D-0D4A-8970-9FE9-A0D843E0007B}"/>
              </a:ext>
            </a:extLst>
          </p:cNvPr>
          <p:cNvGrpSpPr/>
          <p:nvPr/>
        </p:nvGrpSpPr>
        <p:grpSpPr>
          <a:xfrm>
            <a:off x="892667" y="2651967"/>
            <a:ext cx="5334003" cy="777033"/>
            <a:chOff x="892667" y="3109165"/>
            <a:chExt cx="5334003" cy="7770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2065-0ABE-774C-3FAC-225B03D9BB29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90ED05-937A-9764-4EBE-8FDCF945E2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4386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94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AFD4-4B35-D0FB-85CA-F58930D1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530E52-6B11-AB2A-A7C9-D44F6F6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you’ll never get many concurrent events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ADB90B9-E04C-0DCB-640D-BE9FECF0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38C620E-31BE-8AAE-60A7-A569588960D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D05EB0-21D6-BA23-5BC9-F242DAFF57B7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466E5-655D-A865-1B56-6D34DB1EA620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228A93-3CC8-2DBA-ECAE-5B7741B04B8B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20D2CA-A414-C0FD-335E-0927A7488950}"/>
              </a:ext>
            </a:extLst>
          </p:cNvPr>
          <p:cNvGrpSpPr/>
          <p:nvPr/>
        </p:nvGrpSpPr>
        <p:grpSpPr>
          <a:xfrm>
            <a:off x="892667" y="3526022"/>
            <a:ext cx="5279533" cy="475272"/>
            <a:chOff x="892667" y="3109165"/>
            <a:chExt cx="5279533" cy="4752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0138B-2C08-9330-53AF-B1A92C6A26C8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711983-82D0-3AB7-A7D5-E9DC1506D3F8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5497949" y="3447581"/>
              <a:ext cx="674251" cy="1368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20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D6F6-F256-D6DB-FF23-7B0AECDC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3F9AD2-6953-CE6C-B923-CD4BBC58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/>
                  <a:t>you’ll never get many concurrent events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and it does not matter what happened in the past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437D0A46-AE6D-3474-E626-404A83C3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A3CDB3-4023-2FBC-960C-1D19315158E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C60EDE-77BD-E855-4C3E-3474FDFCC70F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16F8C4-9F46-66ED-FD1E-C0AA7A7B1F7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0293F-80B6-8BDE-7F78-A434B649D487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1E24D1-DCFA-E527-4094-8F059C8355C8}"/>
              </a:ext>
            </a:extLst>
          </p:cNvPr>
          <p:cNvGrpSpPr/>
          <p:nvPr/>
        </p:nvGrpSpPr>
        <p:grpSpPr>
          <a:xfrm>
            <a:off x="892667" y="3956326"/>
            <a:ext cx="5334003" cy="857412"/>
            <a:chOff x="892667" y="3109165"/>
            <a:chExt cx="5334003" cy="8574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60B16-5FAE-E6EC-C2FB-B236B7874850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421F0-6220-3751-80A1-3772EFCD9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518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90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4DF765-6E9C-A8AC-2A12-DEB52B7E17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times for five instantiations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E8BF7E-45B9-531A-C62F-9A6AD0543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124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building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ED44-39A1-4EB4-BF7E-62DC209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B28-3CEA-4B9E-BC23-4110E7C6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C7CA96-D038-29AF-531C-EB25E0A54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histogram of the event times for 100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EC9053-F859-39BD-A932-05DFAD653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4243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C884-3C93-0127-4105-29B9D04E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91D715-3BA2-9127-1497-50C32ACFB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for 1000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504FBD-FE25-B9C5-A7FD-964059FFE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776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0E42-9F38-E48F-24B6-D908D8BD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B2BED-B0C5-5FAE-1191-46A8A9493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and for 10000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2F9E90-1670-83FA-AD8E-9D14C8A76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20664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47C18-A661-6C0A-9BAF-350CBB0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 the number of instantiations goes to infinity, the histogram approaches the shape of 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intensity function governs event occurrence.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(It is the same quantity as the hazard function in survival analysis)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7D556-B7E0-FDBB-6CE4-41D62F575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678A5-FEE8-C84F-2902-7532FE6EF28E}"/>
              </a:ext>
            </a:extLst>
          </p:cNvPr>
          <p:cNvSpPr txBox="1"/>
          <p:nvPr/>
        </p:nvSpPr>
        <p:spPr>
          <a:xfrm>
            <a:off x="6333565" y="5903259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intensity function is scaled by the expected number of events in the interval to be on the same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/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8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B272-0921-0574-8B8B-2C9AAFFA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Time-homogeneous and non-homogeneous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Poisson point process (PPP) is called time-homogeneous</a:t>
                </a:r>
              </a:p>
              <a:p>
                <a:r>
                  <a:rPr lang="en-US" dirty="0"/>
                  <a:t>Otherwise, it is called a non-homogeneous PPP (NHPPP)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51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47EBF-6073-F229-4FCC-20C32505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 in the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138C8-46BE-7AE2-E687-732D5900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10K instantiations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9C0F-59FB-904E-8031-358CA395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event, 10K instantiations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FB3511-E2B2-17F7-92E4-E490E9C8C5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B0C565-3DA6-E21A-2A1B-B190CE0F4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F00209-6310-DED9-4A57-CA921A82AC73}"/>
              </a:ext>
            </a:extLst>
          </p:cNvPr>
          <p:cNvSpPr txBox="1"/>
          <p:nvPr/>
        </p:nvSpPr>
        <p:spPr>
          <a:xfrm>
            <a:off x="6477794" y="5866497"/>
            <a:ext cx="527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histogram of the earliest event times does not approach the shape of the intensity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/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blipFill>
                <a:blip r:embed="rId4"/>
                <a:stretch>
                  <a:fillRect l="-12217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/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blipFill>
                <a:blip r:embed="rId5"/>
                <a:stretch>
                  <a:fillRect l="-11659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63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8A5-F13F-01BB-43BD-C3D449F9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event, different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16181-0D8A-71E2-C54B-CBF0E2E23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100K instantiations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774C88-5843-D1A4-4ACB-1F0045514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3CF1F-DCF6-010B-00A3-D14B6DE0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</a:t>
            </a:r>
            <a:r>
              <a:rPr lang="en-US"/>
              <a:t>, 100K </a:t>
            </a:r>
            <a:r>
              <a:rPr lang="en-US" dirty="0"/>
              <a:t>instantiations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1AA7DB-A9D9-3134-282D-1C83B52E10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/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blipFill>
                <a:blip r:embed="rId4"/>
                <a:stretch>
                  <a:fillRect l="-9804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/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blipFill>
                <a:blip r:embed="rId5"/>
                <a:stretch>
                  <a:fillRect l="-9843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4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FF91B-8841-C579-2334-BC9253F4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important functions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defined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70C7F9-DAF2-A954-B963-47F9AB2D4F15}"/>
              </a:ext>
            </a:extLst>
          </p:cNvPr>
          <p:cNvSpPr txBox="1"/>
          <p:nvPr/>
        </p:nvSpPr>
        <p:spPr>
          <a:xfrm>
            <a:off x="6172200" y="1690688"/>
            <a:ext cx="442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Sufficient to sample from any NHPPP efficiently and accurately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9A27A-EAC9-2D9E-779C-E640DC4BA081}"/>
              </a:ext>
            </a:extLst>
          </p:cNvPr>
          <p:cNvSpPr txBox="1"/>
          <p:nvPr/>
        </p:nvSpPr>
        <p:spPr>
          <a:xfrm>
            <a:off x="6172200" y="4647344"/>
            <a:ext cx="4785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Not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available, you accelerate sampling by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118502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FDD1-AE6C-6DCA-13EA-8F5AD846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3D6D8-8D08-3C6B-C9C6-5C843C525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A492712-308C-9C1C-8F08-7DA58A2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2BAD05-3B00-DF81-5802-557033281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/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blipFill>
                <a:blip r:embed="rId6"/>
                <a:stretch>
                  <a:fillRect l="-7097" t="-152632" b="-2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4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7E2B8-55ED-5078-6085-369522F4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909EE9-EE94-F766-10D9-1B28D304E1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0B6D34-48A2-D89F-D164-388F363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2C46C-5F5C-7C01-F6FC-FE5320750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D99D34D-616A-2844-0B1C-F1DBF0ED8016}"/>
              </a:ext>
            </a:extLst>
          </p:cNvPr>
          <p:cNvGrpSpPr/>
          <p:nvPr/>
        </p:nvGrpSpPr>
        <p:grpSpPr>
          <a:xfrm>
            <a:off x="3398071" y="3636447"/>
            <a:ext cx="2306610" cy="1293899"/>
            <a:chOff x="3398071" y="3636447"/>
            <a:chExt cx="2306610" cy="12938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/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2.3, 3.6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B2049C-A67D-A733-3F54-21AC8D55AC3B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03C4B-E116-5A7B-1193-3DDA89030402}"/>
              </a:ext>
            </a:extLst>
          </p:cNvPr>
          <p:cNvGrpSpPr/>
          <p:nvPr/>
        </p:nvGrpSpPr>
        <p:grpSpPr>
          <a:xfrm>
            <a:off x="7288359" y="3280062"/>
            <a:ext cx="2384820" cy="1212714"/>
            <a:chOff x="7288359" y="3280062"/>
            <a:chExt cx="2384820" cy="12127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(2.3)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0C38D4-35E5-0A6B-5954-6C35C5612974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BAA81-CE50-B35B-AE73-3D4ED04FB4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07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3DD1-A034-D6F4-C7A3-2CAB17C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D33-C682-76FD-55D0-0C78A60F8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a time interval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0CF15B-9E06-094C-8375-14712B857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A8AE2-4A23-950F-EC55-3338C9051EBA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0199A7-879A-F3F5-389A-9EA9BCD0120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C2B786-7C05-3209-BEDA-DB1D0DDC324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41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FF7C-4AEA-F494-1D56-70E41B9C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5322BB-9839-EFC4-954B-75FB78F225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6AC51B-9273-63B0-D5C4-1DA46C6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intensity function and its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t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CFC46B-3D98-7E16-AFF3-B7ED15294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/>
              <p:nvPr/>
            </p:nvSpPr>
            <p:spPr>
              <a:xfrm>
                <a:off x="7144082" y="2969591"/>
                <a:ext cx="293740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ndefined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82" y="2969591"/>
                <a:ext cx="2937407" cy="710194"/>
              </a:xfrm>
              <a:prstGeom prst="rect">
                <a:avLst/>
              </a:prstGeom>
              <a:blipFill>
                <a:blip r:embed="rId6"/>
                <a:stretch>
                  <a:fillRect l="-2586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/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blipFill>
                <a:blip r:embed="rId7"/>
                <a:stretch>
                  <a:fillRect l="-14205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029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3: Sampling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38056-C5F9-F951-F2E8-E4696747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45EDEB5-898D-5F91-988D-4F2FCB162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9C58E-A520-7CC8-6EC8-22039DBE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8500-539F-9708-FD65-318533791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An instantiation (trajectory) of the process is a sequence of 0, 1 or more events in the interval, but none outside it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EA2CDC-36AA-7A5E-F47B-C63A6072C601}"/>
              </a:ext>
            </a:extLst>
          </p:cNvPr>
          <p:cNvGrpSpPr/>
          <p:nvPr/>
        </p:nvGrpSpPr>
        <p:grpSpPr>
          <a:xfrm>
            <a:off x="9119286" y="2306528"/>
            <a:ext cx="2976335" cy="1437569"/>
            <a:chOff x="9119286" y="2306528"/>
            <a:chExt cx="2976335" cy="1437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E5F82-455B-F57C-0A89-770B493A4868}"/>
                </a:ext>
              </a:extLst>
            </p:cNvPr>
            <p:cNvSpPr txBox="1"/>
            <p:nvPr/>
          </p:nvSpPr>
          <p:spPr>
            <a:xfrm>
              <a:off x="10231393" y="2306528"/>
              <a:ext cx="1864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events or points, </a:t>
              </a:r>
            </a:p>
            <a:p>
              <a:r>
                <a:rPr lang="en-US" i="1"/>
                <a:t>(same thing)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CAE5DC-3B6D-D2F2-850C-7E11E2B6047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9119286" y="2629694"/>
              <a:ext cx="1112107" cy="111440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5AEA5-DBB8-17E5-A1DE-CCCDCE361946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8D2823-E886-910C-AD8D-99C72E2536B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7E0169-3866-0023-1693-E8DE5D4091F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91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90B0-348E-66AA-B8C6-B68E0212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A21-8A8D-97E0-4FC6-4F39C98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3876-47D3-2B01-E9B2-49B4FB978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A03D89-18FC-DDD0-4666-A8C46A60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71F83-E5A4-9226-C583-4B604788B0C0}"/>
              </a:ext>
            </a:extLst>
          </p:cNvPr>
          <p:cNvSpPr txBox="1"/>
          <p:nvPr/>
        </p:nvSpPr>
        <p:spPr>
          <a:xfrm>
            <a:off x="9638270" y="1989438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  <a:br>
              <a:rPr lang="en-US" i="1"/>
            </a:br>
            <a:r>
              <a:rPr lang="en-US" i="1"/>
              <a:t>(trajectory)</a:t>
            </a:r>
          </a:p>
        </p:txBody>
      </p:sp>
    </p:spTree>
    <p:extLst>
      <p:ext uri="{BB962C8B-B14F-4D97-AF65-F5344CB8AC3E}">
        <p14:creationId xmlns:p14="http://schemas.microsoft.com/office/powerpoint/2010/main" val="12827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56A0-137D-3B52-BFE7-72E0D12B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D55F-F981-5D82-C9AD-4A451EC3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318B-6256-9175-C663-B4025F8EF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E635E-DEEE-1B42-2FCF-93943806B2D0}"/>
              </a:ext>
            </a:extLst>
          </p:cNvPr>
          <p:cNvSpPr txBox="1"/>
          <p:nvPr/>
        </p:nvSpPr>
        <p:spPr>
          <a:xfrm>
            <a:off x="9638270" y="1989438"/>
            <a:ext cx="228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</a:p>
          <a:p>
            <a:r>
              <a:rPr lang="en-US" i="1"/>
              <a:t>(with no events)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B6AB1-562D-286E-1D3A-E251DC7D3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36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D06C-B346-A285-88B2-6C86AE2BA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ABFF-F10F-16EA-E70D-D25AE80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EE353-40CB-33B0-4004-D63D7D9F3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9BB96-007A-94C8-6E01-58D5146C0A8B}"/>
              </a:ext>
            </a:extLst>
          </p:cNvPr>
          <p:cNvSpPr txBox="1"/>
          <p:nvPr/>
        </p:nvSpPr>
        <p:spPr>
          <a:xfrm>
            <a:off x="9638270" y="1989438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yet another instantiation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398729-5285-4F7F-905B-7FC054457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19207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11FB-7163-70F5-ADD7-FCD86BC9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0519648-EBF6-B35D-3637-5DFCC41A4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93D3F-12AE-BC63-E279-71FAB7C7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1A53-A670-5833-4AAA-B3DB45625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i="1"/>
              <a:t>arrival times</a:t>
            </a:r>
            <a:r>
              <a:rPr lang="en-US"/>
              <a:t> (times of the events) are random </a:t>
            </a:r>
          </a:p>
          <a:p>
            <a:r>
              <a:rPr lang="en-US"/>
              <a:t>They start from whenever we zeroed the clock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24C17C-187C-CAD0-043A-EA3F774AD8C5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0818B-E2CB-0047-8632-8C4AD129967A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375A94-F587-0F1C-7B43-83EC06EC38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57BCC6F-9D33-2ED2-63F6-AEB0BF19243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9EE31C-0D5F-4533-7AE2-0572AFBB41E2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639C1E-6A93-4F88-9402-6ACC8F34AC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5B5FED-D455-14BF-0072-4A33EABB156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60108B-853D-DC31-9139-C0465269E2DC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D0F4BC-BCC0-423E-A0F3-177912078FAE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634B32-6106-4EF1-4E1F-734E8244A59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B314A-4C29-E250-C326-BA73B40D0571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3CDA98-ED50-2886-C473-7D47F4899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1A608E9-5BCE-EC72-8ED2-BC6E22742C65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96AC5BB-B9B5-F98F-B663-09FB2E23323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E4728-D6BF-8BE4-4973-71B0BAD591F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55CD5-72A6-3C01-53B9-2BAC666C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C82D198-BEAF-457A-119E-0C35C0AC7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69BAE-2C22-A42D-25E3-E84EBD36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73F6-E8C4-4D5D-FB98-90D86170A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interarrival times are the lengths of the interarrival time intervals </a:t>
            </a:r>
          </a:p>
          <a:p>
            <a:r>
              <a:rPr lang="en-US" dirty="0"/>
              <a:t>The arrival times and interarrival times give the same information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(… thus, the interarrival times are random)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20D6F7-B6A9-2B1A-9BCB-BF8B54DD73E5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B88CC-7E30-F1C6-0F56-F8DD3F6227BB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E7815B-3CE5-02B0-908A-434052937475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8E8632-06B9-E9D1-4CBC-6C873ACED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5F2903-A94C-4B7A-9434-4B0D47897B29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F3FB67-9124-6D7E-E28C-FBBCF319D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8A29FE-69D6-E1B6-620D-B5DF943BAA99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3A609A-2C7F-4106-4FB0-3844924AFF32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4D4E41-6CBC-899C-D4A6-F8F180D23B97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D9D45D-5D12-28E2-99D0-D196508718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6EF9F-5738-BE46-308C-C9403F7731A6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5CD03-2595-4AAE-C231-69282142ACFE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81F9D-4492-6C2D-8786-95DA8FDFE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1021</Words>
  <Application>Microsoft Macintosh PowerPoint</Application>
  <PresentationFormat>Widescreen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Office Theme</vt:lpstr>
      <vt:lpstr>Section 2: Theory</vt:lpstr>
      <vt:lpstr>The building block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Modeling non-repeatable events</vt:lpstr>
      <vt:lpstr>Modeling repeatable events</vt:lpstr>
      <vt:lpstr>The Poisson point process</vt:lpstr>
      <vt:lpstr>The Poisson point process</vt:lpstr>
      <vt:lpstr>The Poisson point process (in English)</vt:lpstr>
      <vt:lpstr>The Poisson point process (in English)</vt:lpstr>
      <vt:lpstr>The Poisson point process (in English)</vt:lpstr>
      <vt:lpstr>The Poisson point process (in English)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Time-homogeneous and non-homogeneous</vt:lpstr>
      <vt:lpstr>All events vs earliest event in the example</vt:lpstr>
      <vt:lpstr>All events vs earliest event, different example</vt:lpstr>
      <vt:lpstr>The three important functions </vt:lpstr>
      <vt:lpstr>Intensity and cumulative intensity functions</vt:lpstr>
      <vt:lpstr>Intensity and cumulative intensity functions</vt:lpstr>
      <vt:lpstr>Cumulative intensity function and its inverse</vt:lpstr>
      <vt:lpstr>Next … Section 3: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39</cp:revision>
  <dcterms:created xsi:type="dcterms:W3CDTF">2024-09-13T14:25:14Z</dcterms:created>
  <dcterms:modified xsi:type="dcterms:W3CDTF">2024-10-25T14:26:43Z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