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58" r:id="rId5"/>
    <p:sldId id="260" r:id="rId6"/>
    <p:sldId id="1025" r:id="rId7"/>
    <p:sldId id="811" r:id="rId8"/>
    <p:sldId id="1042" r:id="rId9"/>
    <p:sldId id="1041" r:id="rId10"/>
    <p:sldId id="1043" r:id="rId11"/>
    <p:sldId id="1050" r:id="rId12"/>
    <p:sldId id="1051" r:id="rId13"/>
    <p:sldId id="1046" r:id="rId14"/>
    <p:sldId id="1049" r:id="rId15"/>
    <p:sldId id="1047" r:id="rId16"/>
    <p:sldId id="1037" r:id="rId17"/>
    <p:sldId id="1040" r:id="rId18"/>
    <p:sldId id="1036" r:id="rId19"/>
    <p:sldId id="1022" r:id="rId20"/>
    <p:sldId id="1029" r:id="rId21"/>
    <p:sldId id="1035" r:id="rId22"/>
    <p:sldId id="1038" r:id="rId23"/>
    <p:sldId id="1039" r:id="rId24"/>
    <p:sldId id="1023" r:id="rId25"/>
    <p:sldId id="1024" r:id="rId26"/>
    <p:sldId id="1027" r:id="rId27"/>
    <p:sldId id="10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EF2D0F1B-141F-5943-3652-63BD3E557E8F}" v="112" dt="2024-10-24T12:02:55.926"/>
    <p1510:client id="{FE267DE3-D3DE-D842-A950-55E7BDD742EB}" v="176" dt="2024-10-23T05:01:0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3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B550E-ADF7-11F5-808D-7BAEA4E94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92044-D334-51DA-0C8A-7A92C1BFD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92C7F-8A6A-62CF-12C1-05085B1FB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A7F7E-5C51-2E1D-C9D5-F36114A01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8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2127-00CC-0F47-F947-38123536F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Advanced Discrete Event Simulation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36C4-A865-79B3-DE0D-C7B1B9C7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TA </a:t>
            </a:r>
            <a:r>
              <a:rPr lang="en-US" err="1"/>
              <a:t>Trikalinos</a:t>
            </a:r>
            <a:r>
              <a:rPr lang="en-US"/>
              <a:t>, F </a:t>
            </a:r>
            <a:r>
              <a:rPr lang="en-US" err="1"/>
              <a:t>Alarid</a:t>
            </a:r>
            <a:r>
              <a:rPr lang="en-US"/>
              <a:t>-Escudero, Y </a:t>
            </a:r>
            <a:r>
              <a:rPr lang="en-US" err="1"/>
              <a:t>Sereda</a:t>
            </a:r>
            <a:r>
              <a:rPr lang="en-US"/>
              <a:t>, SA </a:t>
            </a:r>
            <a:r>
              <a:rPr lang="en-US" err="1"/>
              <a:t>Chrysanthopoulou</a:t>
            </a:r>
            <a:endParaRPr lang="en-US"/>
          </a:p>
          <a:p>
            <a:endParaRPr lang="en-US"/>
          </a:p>
          <a:p>
            <a:r>
              <a:rPr lang="en-US"/>
              <a:t>SMDM 2024 (Boston MA)</a:t>
            </a:r>
          </a:p>
        </p:txBody>
      </p:sp>
    </p:spTree>
    <p:extLst>
      <p:ext uri="{BB962C8B-B14F-4D97-AF65-F5344CB8AC3E}">
        <p14:creationId xmlns:p14="http://schemas.microsoft.com/office/powerpoint/2010/main" val="93243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C74C0-66A4-F336-5C14-740D7D542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2FC42A-1BF6-183C-5C1A-F6BCA9E70275}"/>
              </a:ext>
            </a:extLst>
          </p:cNvPr>
          <p:cNvCxnSpPr/>
          <p:nvPr/>
        </p:nvCxnSpPr>
        <p:spPr>
          <a:xfrm>
            <a:off x="924910" y="6222124"/>
            <a:ext cx="1014248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120752-B801-ACA4-56B3-CD56A7768162}"/>
              </a:ext>
            </a:extLst>
          </p:cNvPr>
          <p:cNvCxnSpPr>
            <a:cxnSpLocks/>
            <a:stCxn id="9" idx="0"/>
            <a:endCxn id="48" idx="2"/>
          </p:cNvCxnSpPr>
          <p:nvPr/>
        </p:nvCxnSpPr>
        <p:spPr>
          <a:xfrm flipH="1" flipV="1">
            <a:off x="1282261" y="1413100"/>
            <a:ext cx="1" cy="48090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0E6F36-9A62-AD5B-53DB-D7361DD4ADCA}"/>
              </a:ext>
            </a:extLst>
          </p:cNvPr>
          <p:cNvCxnSpPr>
            <a:cxnSpLocks/>
            <a:stCxn id="10" idx="0"/>
            <a:endCxn id="50" idx="2"/>
          </p:cNvCxnSpPr>
          <p:nvPr/>
        </p:nvCxnSpPr>
        <p:spPr>
          <a:xfrm flipH="1" flipV="1">
            <a:off x="4430109" y="1378583"/>
            <a:ext cx="1" cy="48435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5F2C07-0032-68FA-939A-2F9404F4613C}"/>
              </a:ext>
            </a:extLst>
          </p:cNvPr>
          <p:cNvSpPr txBox="1"/>
          <p:nvPr/>
        </p:nvSpPr>
        <p:spPr>
          <a:xfrm>
            <a:off x="1140372" y="6222124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4075F-040E-DBCF-5A84-0A1BCC79B8C8}"/>
              </a:ext>
            </a:extLst>
          </p:cNvPr>
          <p:cNvSpPr txBox="1"/>
          <p:nvPr/>
        </p:nvSpPr>
        <p:spPr>
          <a:xfrm>
            <a:off x="4177861" y="6222124"/>
            <a:ext cx="5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F3E89-16D3-848A-DFE9-4F696004382A}"/>
              </a:ext>
            </a:extLst>
          </p:cNvPr>
          <p:cNvSpPr txBox="1"/>
          <p:nvPr/>
        </p:nvSpPr>
        <p:spPr>
          <a:xfrm>
            <a:off x="9385738" y="6222124"/>
            <a:ext cx="58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F88EAA-FAE4-7025-9D95-4E2285D08A46}"/>
              </a:ext>
            </a:extLst>
          </p:cNvPr>
          <p:cNvCxnSpPr>
            <a:cxnSpLocks/>
            <a:stCxn id="11" idx="0"/>
            <a:endCxn id="53" idx="2"/>
          </p:cNvCxnSpPr>
          <p:nvPr/>
        </p:nvCxnSpPr>
        <p:spPr>
          <a:xfrm flipH="1" flipV="1">
            <a:off x="9666884" y="1414857"/>
            <a:ext cx="13143" cy="48072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BB7DD-766E-F13F-C09A-3D538F877CAC}"/>
              </a:ext>
            </a:extLst>
          </p:cNvPr>
          <p:cNvSpPr txBox="1"/>
          <p:nvPr/>
        </p:nvSpPr>
        <p:spPr>
          <a:xfrm>
            <a:off x="10315905" y="6217604"/>
            <a:ext cx="155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Age (years)</a:t>
            </a:r>
          </a:p>
          <a:p>
            <a:r>
              <a:rPr lang="en-US"/>
              <a:t>(time)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04A4B6-0150-B6F6-5EAD-F5F7A2497765}"/>
              </a:ext>
            </a:extLst>
          </p:cNvPr>
          <p:cNvCxnSpPr>
            <a:cxnSpLocks/>
          </p:cNvCxnSpPr>
          <p:nvPr/>
        </p:nvCxnSpPr>
        <p:spPr>
          <a:xfrm>
            <a:off x="1282262" y="1860331"/>
            <a:ext cx="83977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8184F-8D91-BFE6-225F-311B55446A47}"/>
              </a:ext>
            </a:extLst>
          </p:cNvPr>
          <p:cNvSpPr txBox="1"/>
          <p:nvPr/>
        </p:nvSpPr>
        <p:spPr>
          <a:xfrm>
            <a:off x="1282261" y="1459855"/>
            <a:ext cx="839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Lifespan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910204-4B2E-9DB7-1586-D661A3C09D4D}"/>
              </a:ext>
            </a:extLst>
          </p:cNvPr>
          <p:cNvCxnSpPr>
            <a:cxnSpLocks/>
          </p:cNvCxnSpPr>
          <p:nvPr/>
        </p:nvCxnSpPr>
        <p:spPr>
          <a:xfrm>
            <a:off x="4430109" y="5975130"/>
            <a:ext cx="39991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52DE4D-D215-D3FC-28A5-E5FCA90A863E}"/>
                  </a:ext>
                </a:extLst>
              </p:cNvPr>
              <p:cNvSpPr txBox="1"/>
              <p:nvPr/>
            </p:nvSpPr>
            <p:spPr>
              <a:xfrm>
                <a:off x="4537860" y="5544243"/>
                <a:ext cx="35945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/>
                  <a:t>: death from other causes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52DE4D-D215-D3FC-28A5-E5FCA90A8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60" y="5544243"/>
                <a:ext cx="3594527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A1078-7804-EDF6-7E8E-75504983C76D}"/>
              </a:ext>
            </a:extLst>
          </p:cNvPr>
          <p:cNvCxnSpPr>
            <a:cxnSpLocks/>
          </p:cNvCxnSpPr>
          <p:nvPr/>
        </p:nvCxnSpPr>
        <p:spPr>
          <a:xfrm>
            <a:off x="4414334" y="5276191"/>
            <a:ext cx="173947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A41DA1-5A57-BB03-726A-0A1EEB542FC6}"/>
                  </a:ext>
                </a:extLst>
              </p:cNvPr>
              <p:cNvSpPr txBox="1"/>
              <p:nvPr/>
            </p:nvSpPr>
            <p:spPr>
              <a:xfrm>
                <a:off x="4353936" y="4572612"/>
                <a:ext cx="19128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/>
                  <a:t>: </a:t>
                </a:r>
              </a:p>
              <a:p>
                <a:r>
                  <a:rPr lang="en-US" sz="2000"/>
                  <a:t>generate tumor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A41DA1-5A57-BB03-726A-0A1EEB542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36" y="4572612"/>
                <a:ext cx="1912852" cy="707886"/>
              </a:xfrm>
              <a:prstGeom prst="rect">
                <a:avLst/>
              </a:prstGeom>
              <a:blipFill>
                <a:blip r:embed="rId3"/>
                <a:stretch>
                  <a:fillRect l="-3185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13A0F4-5B74-DF04-8AA0-D629AF62229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153811" y="4457993"/>
            <a:ext cx="9406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5B93DE-45C4-3014-641F-657F3546E174}"/>
                  </a:ext>
                </a:extLst>
              </p:cNvPr>
              <p:cNvSpPr txBox="1"/>
              <p:nvPr/>
            </p:nvSpPr>
            <p:spPr>
              <a:xfrm>
                <a:off x="7094483" y="4257938"/>
                <a:ext cx="35945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/>
                  <a:t>: clinical Dx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5B93DE-45C4-3014-641F-657F3546E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83" y="4257938"/>
                <a:ext cx="3594527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256220-075E-1AB7-CCCC-14322A997B2A}"/>
              </a:ext>
            </a:extLst>
          </p:cNvPr>
          <p:cNvCxnSpPr>
            <a:cxnSpLocks/>
          </p:cNvCxnSpPr>
          <p:nvPr/>
        </p:nvCxnSpPr>
        <p:spPr>
          <a:xfrm flipV="1">
            <a:off x="6153811" y="4457993"/>
            <a:ext cx="0" cy="82880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BBBAC9-5D66-7391-8419-0D9D880FF423}"/>
              </a:ext>
            </a:extLst>
          </p:cNvPr>
          <p:cNvCxnSpPr>
            <a:cxnSpLocks/>
          </p:cNvCxnSpPr>
          <p:nvPr/>
        </p:nvCxnSpPr>
        <p:spPr>
          <a:xfrm flipV="1">
            <a:off x="7094489" y="3629189"/>
            <a:ext cx="0" cy="82880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8DB6EA-1D03-0297-04A1-C6B983AA557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094483" y="3590220"/>
            <a:ext cx="113511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0B295D-CBFC-EF2F-3441-020117BC2E92}"/>
                  </a:ext>
                </a:extLst>
              </p:cNvPr>
              <p:cNvSpPr txBox="1"/>
              <p:nvPr/>
            </p:nvSpPr>
            <p:spPr>
              <a:xfrm>
                <a:off x="8229600" y="3390165"/>
                <a:ext cx="35945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/>
                  <a:t>: death from cancer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0B295D-CBFC-EF2F-3441-020117BC2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390165"/>
                <a:ext cx="3594527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A8F54D-C130-C96B-B320-2AF075016AF5}"/>
              </a:ext>
            </a:extLst>
          </p:cNvPr>
          <p:cNvCxnSpPr>
            <a:cxnSpLocks/>
          </p:cNvCxnSpPr>
          <p:nvPr/>
        </p:nvCxnSpPr>
        <p:spPr>
          <a:xfrm>
            <a:off x="4435355" y="2570967"/>
            <a:ext cx="52446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C460C4-255B-24AE-5DA2-0608FB147751}"/>
              </a:ext>
            </a:extLst>
          </p:cNvPr>
          <p:cNvSpPr txBox="1"/>
          <p:nvPr/>
        </p:nvSpPr>
        <p:spPr>
          <a:xfrm>
            <a:off x="4445888" y="2204311"/>
            <a:ext cx="522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Simulation window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CE9560-2645-9641-5FAB-7F5FFE5EFD83}"/>
              </a:ext>
            </a:extLst>
          </p:cNvPr>
          <p:cNvSpPr txBox="1"/>
          <p:nvPr/>
        </p:nvSpPr>
        <p:spPr>
          <a:xfrm>
            <a:off x="507123" y="1043768"/>
            <a:ext cx="15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Birth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578D1C-4F8C-01C6-581E-B44BCD5CA560}"/>
              </a:ext>
            </a:extLst>
          </p:cNvPr>
          <p:cNvSpPr txBox="1"/>
          <p:nvPr/>
        </p:nvSpPr>
        <p:spPr>
          <a:xfrm>
            <a:off x="3654971" y="1009251"/>
            <a:ext cx="15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Entry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B0FF23-32C6-D57D-B0D1-8557AD04A5C7}"/>
              </a:ext>
            </a:extLst>
          </p:cNvPr>
          <p:cNvSpPr txBox="1"/>
          <p:nvPr/>
        </p:nvSpPr>
        <p:spPr>
          <a:xfrm>
            <a:off x="8891746" y="1045525"/>
            <a:ext cx="15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171201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E9A9-42BE-27F6-3E5C-7E869EA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36AB-4005-4F88-3131-3027432A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FF91-7178-6952-6E36-5778A888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E919-F88D-3E9F-4609-EAEBE8C0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dirty="0">
                <a:latin typeface="Aptos Display"/>
              </a:rPr>
              <a:t>THIS SHAREPOINT IS THE GOLD VERSION </a:t>
            </a:r>
            <a:br>
              <a:rPr lang="en-US" sz="4300" dirty="0">
                <a:latin typeface="Aptos Display"/>
              </a:rPr>
            </a:br>
            <a:br>
              <a:rPr lang="en-US" sz="4300" dirty="0">
                <a:latin typeface="Aptos Display"/>
              </a:rPr>
            </a:br>
            <a:r>
              <a:rPr lang="en-US" sz="4300" dirty="0">
                <a:latin typeface="Aptos Display"/>
              </a:rPr>
              <a:t>TOM: I am doing section 2 in a copy on my local machine</a:t>
            </a:r>
            <a:br>
              <a:rPr lang="en-US" sz="4300" dirty="0">
                <a:latin typeface="Aptos Display"/>
              </a:rPr>
            </a:br>
            <a:r>
              <a:rPr lang="en-US" sz="4300" dirty="0">
                <a:latin typeface="Aptos Display"/>
              </a:rPr>
              <a:t>I will be adding slides here every hour or 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3DD1-A034-D6F4-C7A3-2CAB17C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D33-C682-76FD-55D0-0C78A60F8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A scheme that generates a series of events (points) over time 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B3E95-8C7A-B5B6-6D0B-371761C4C7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Survival analysis in a nutshell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CE27EFD4-5308-F073-C5DB-599F2C89E2F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21812" y="1825625"/>
                <a:ext cx="10748375" cy="4351338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</m:oMath>
                </a14:m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 be the </a:t>
                </a:r>
                <a:r>
                  <a:rPr lang="en-US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random variable </a:t>
                </a: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of the time the event occurs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Survival </a:t>
                </a: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function: The probability of survival beyond time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</m:oMath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s-ES" sz="3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3200" b="0" i="0" smtClean="0">
                              <a:latin typeface="Cambria Math" panose="02040503050406030204" pitchFamily="18" charset="0"/>
                              <a:cs typeface="Calibri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&gt;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=1−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  <m:d>
                            <m:d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Mortality </a:t>
                </a: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function: Cumulative probability of having the event by time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</m:oMath>
                </a14:m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, or the cumulative density function (CDF)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>
                          <a:latin typeface="Cambria Math" panose="02040503050406030204" pitchFamily="18" charset="0"/>
                          <a:cs typeface="Calibri"/>
                        </a:rPr>
                        <m:t>𝐹</m:t>
                      </m:r>
                      <m:d>
                        <m:dPr>
                          <m:ctrlPr>
                            <a:rPr lang="es-E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s-ES" sz="3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trlP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p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𝑠</m:t>
                              </m:r>
                            </m:e>
                          </m:d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𝑑𝑠</m:t>
                          </m:r>
                        </m:e>
                      </m:nary>
                      <m:r>
                        <a:rPr lang="es-ES" sz="32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</m:oMath>
                  </m:oMathPara>
                </a14:m>
                <a:endParaRPr lang="en-US" sz="3200" b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s-ES" sz="32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 is the probability density function (pdf).</a:t>
                </a: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CE27EFD4-5308-F073-C5DB-599F2C89E2F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812" y="1825625"/>
                <a:ext cx="10748375" cy="4351338"/>
              </a:xfrm>
              <a:prstGeom prst="rect">
                <a:avLst/>
              </a:prstGeom>
              <a:blipFill>
                <a:blip r:embed="rId3"/>
                <a:stretch>
                  <a:fillRect l="-1417" t="-1681" r="-187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54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Survival analysis in a nutshell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CE27EFD4-5308-F073-C5DB-599F2C89E2F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21812" y="1825625"/>
                <a:ext cx="10748375" cy="4351338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Hazard</a:t>
                </a: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 function: Instantaneous rate at which an event occurs at time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</m:oMath>
                </a14:m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 given survival until time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</m:oMath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s-ES" sz="3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  <m:d>
                            <m:d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b="1">
                    <a:latin typeface="Calibri" panose="020F0502020204030204" pitchFamily="34" charset="0"/>
                    <a:cs typeface="Calibri" panose="020F0502020204030204" pitchFamily="34" charset="0"/>
                  </a:rPr>
                  <a:t>Cumulative hazard </a:t>
                </a: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function: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>
                          <a:latin typeface="Cambria Math" panose="02040503050406030204" pitchFamily="18" charset="0"/>
                          <a:cs typeface="Calibri"/>
                        </a:rPr>
                        <m:t>Λ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s-ES" sz="32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ctrlPr>
                            <a:rPr lang="es-E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32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s-E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p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  <m:d>
                            <m:dPr>
                              <m:ctrlPr>
                                <a:rPr lang="es-E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𝑠</m:t>
                              </m:r>
                            </m:e>
                          </m:d>
                          <m:r>
                            <a:rPr lang="es-ES" sz="3200" i="1">
                              <a:latin typeface="Cambria Math" panose="02040503050406030204" pitchFamily="18" charset="0"/>
                              <a:cs typeface="Calibri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CE27EFD4-5308-F073-C5DB-599F2C89E2F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812" y="1825625"/>
                <a:ext cx="10748375" cy="4351338"/>
              </a:xfrm>
              <a:prstGeom prst="rect">
                <a:avLst/>
              </a:prstGeom>
              <a:blipFill>
                <a:blip r:embed="rId3"/>
                <a:stretch>
                  <a:fillRect l="-1304" t="-1821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09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Survival analysis in a nutshell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CE27EFD4-5308-F073-C5DB-599F2C89E2F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21812" y="1825625"/>
                <a:ext cx="10748375" cy="4351338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Survival as a function of cumulative hazard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s-ES" sz="32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s-ES" sz="32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ES" sz="3200" b="0" i="0" smtClean="0">
                              <a:latin typeface="Cambria Math" panose="02040503050406030204" pitchFamily="18" charset="0"/>
                              <a:cs typeface="Calibri"/>
                            </a:rPr>
                            <m:t>Λ</m:t>
                          </m:r>
                          <m:d>
                            <m:d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For a more detailed introduction to survival analysis: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u="sng">
                    <a:latin typeface="Calibri" panose="020F0502020204030204" pitchFamily="34" charset="0"/>
                    <a:cs typeface="Calibri" panose="020F0502020204030204" pitchFamily="34" charset="0"/>
                  </a:rPr>
                  <a:t>﻿Lee, E. T., &amp; Wang, J. W. (2013). Functions of Survival Time. In Statistical Methods for Survival Data Analysis (4th ed., pp. 8–18). Wiley.</a:t>
                </a: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CE27EFD4-5308-F073-C5DB-599F2C89E2F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812" y="1825625"/>
                <a:ext cx="10748375" cy="4351338"/>
              </a:xfrm>
              <a:prstGeom prst="rect">
                <a:avLst/>
              </a:prstGeom>
              <a:blipFill>
                <a:blip r:embed="rId3"/>
                <a:stretch>
                  <a:fillRect l="-14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45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Hazards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CE27EFD4-5308-F073-C5DB-599F2C89E2F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21812" y="1825625"/>
                <a:ext cx="10748375" cy="4351338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A hazard function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gives the </a:t>
                </a:r>
                <a:r>
                  <a:rPr lang="en-US" sz="3200" i="1">
                    <a:latin typeface="Calibri" panose="020F0502020204030204" pitchFamily="34" charset="0"/>
                    <a:cs typeface="Calibri" panose="020F0502020204030204" pitchFamily="34" charset="0"/>
                  </a:rPr>
                  <a:t>conditional rate</a:t>
                </a: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 of an event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It could be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Time-constant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</m:oMath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Time-dependent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, or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It could be a function of </a:t>
                </a:r>
                <a:r>
                  <a:rPr lang="en-US" sz="3200" b="1">
                    <a:solidFill>
                      <a:srgbClr val="8C1515"/>
                    </a:solidFill>
                    <a:latin typeface="Calibri" panose="020F0502020204030204" pitchFamily="34" charset="0"/>
                    <a:ea typeface="Helvetica Neue Light"/>
                    <a:cs typeface="Calibri" panose="020F0502020204030204" pitchFamily="34" charset="0"/>
                  </a:rPr>
                  <a:t>covariates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Time-independent covariates: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</m:d>
                  </m:oMath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3200">
                    <a:latin typeface="Calibri" panose="020F0502020204030204" pitchFamily="34" charset="0"/>
                    <a:cs typeface="Calibri" panose="020F0502020204030204" pitchFamily="34" charset="0"/>
                  </a:rPr>
                  <a:t>Time-varying covariates (TVCs):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CE27EFD4-5308-F073-C5DB-599F2C89E2F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812" y="1825625"/>
                <a:ext cx="10748375" cy="4351338"/>
              </a:xfrm>
              <a:prstGeom prst="rect">
                <a:avLst/>
              </a:prstGeom>
              <a:blipFill>
                <a:blip r:embed="rId3"/>
                <a:stretch>
                  <a:fillRect l="-130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1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1492-E8AA-85BE-047E-29FDAE6F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DFD0-224D-B9E5-79B2-783AA7E8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no financial or other conflicts to declare </a:t>
            </a:r>
          </a:p>
          <a:p>
            <a:r>
              <a:rPr lang="en-US"/>
              <a:t>All are supported by NCI …. </a:t>
            </a:r>
          </a:p>
          <a:p>
            <a:r>
              <a:rPr lang="en-US" err="1"/>
              <a:t>Trikalinos</a:t>
            </a:r>
            <a:r>
              <a:rPr lang="en-US"/>
              <a:t> and </a:t>
            </a:r>
            <a:r>
              <a:rPr lang="en-US" err="1"/>
              <a:t>Sereda</a:t>
            </a:r>
            <a:r>
              <a:rPr lang="en-US"/>
              <a:t> developed and maintain the </a:t>
            </a:r>
            <a:r>
              <a:rPr lang="en-US" b="1" err="1"/>
              <a:t>nhppp</a:t>
            </a:r>
            <a:r>
              <a:rPr lang="en-US"/>
              <a:t> R package... </a:t>
            </a:r>
          </a:p>
        </p:txBody>
      </p:sp>
    </p:spTree>
    <p:extLst>
      <p:ext uri="{BB962C8B-B14F-4D97-AF65-F5344CB8AC3E}">
        <p14:creationId xmlns:p14="http://schemas.microsoft.com/office/powerpoint/2010/main" val="801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Sampling times to event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27EFD4-5308-F073-C5DB-599F2C89E2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From parametric distributions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Exponential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Gompertz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Weibull, etc.</a:t>
            </a:r>
          </a:p>
          <a:p>
            <a:pPr>
              <a:lnSpc>
                <a:spcPct val="100000"/>
              </a:lnSpc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From nonparametric distributions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Kaplan-Meier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Nelson-Aalen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Life tables</a:t>
            </a:r>
          </a:p>
        </p:txBody>
      </p:sp>
    </p:spTree>
    <p:extLst>
      <p:ext uri="{BB962C8B-B14F-4D97-AF65-F5344CB8AC3E}">
        <p14:creationId xmlns:p14="http://schemas.microsoft.com/office/powerpoint/2010/main" val="418134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Parametric hazards: Weibull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27EFD4-5308-F073-C5DB-599F2C89E2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09800" y="6492875"/>
            <a:ext cx="6917675" cy="36512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Source: https://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devinincerti.com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/2019/06/18/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parametric_survival.html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3238DA-49F6-E3C7-E760-82080C1D7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01" y="1339315"/>
            <a:ext cx="8297997" cy="518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3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Parametric hazards: Gompertz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27EFD4-5308-F073-C5DB-599F2C89E2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09800" y="6492875"/>
            <a:ext cx="6917675" cy="36512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Source: https://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devinincerti.com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/2019/06/18/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parametric_survival.html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3AC36-EBCF-EAF0-F785-7F1416DC0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001" y="1362190"/>
            <a:ext cx="8297997" cy="518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3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Parametric hazards: Generalized gamma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B3C0C-968C-7EFD-78E1-634CE0B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58" y="1303846"/>
            <a:ext cx="6171283" cy="5554154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F8898C9-B7DC-7EBB-4B2F-845A4FAC98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" y="6492875"/>
            <a:ext cx="5541484" cy="347031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Source: https://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devinincerti.com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/2019/06/18/</a:t>
            </a:r>
            <a:r>
              <a:rPr lang="en-US" sz="1800" err="1">
                <a:latin typeface="Calibri" panose="020F0502020204030204" pitchFamily="34" charset="0"/>
                <a:cs typeface="Calibri" panose="020F0502020204030204" pitchFamily="34" charset="0"/>
              </a:rPr>
              <a:t>parametric_survival.html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2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Sampling times to event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41250-342E-1929-7F89-A4961B5FD15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/>
              <a:t>Sampling times to event following non-constant hazards is often done by drawing random values from </a:t>
            </a:r>
            <a:r>
              <a:rPr lang="en-US" sz="3200" b="1">
                <a:solidFill>
                  <a:srgbClr val="FF0000"/>
                </a:solidFill>
              </a:rPr>
              <a:t>parametric</a:t>
            </a:r>
            <a:r>
              <a:rPr lang="en-US" sz="3200"/>
              <a:t> distributions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9">
                <a:extLst>
                  <a:ext uri="{FF2B5EF4-FFF2-40B4-BE49-F238E27FC236}">
                    <a16:creationId xmlns:a16="http://schemas.microsoft.com/office/drawing/2014/main" id="{C0FC89B6-F48D-A572-2126-DAD29CC2D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5"/>
                <a:ext cx="5181600" cy="4351338"/>
              </a:xfrm>
              <a:prstGeom prst="rect">
                <a:avLst/>
              </a:prstGeom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200"/>
                  <a:t>Weibull PDF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num>
                        <m:den>
                          <m:r>
                            <a:rPr lang="es-E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sSup>
                        <m:sSupPr>
                          <m:ctrlPr>
                            <a:rPr lang="es-E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32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E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32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/>
                  <a:t>Where </a:t>
                </a:r>
                <a14:m>
                  <m:oMath xmlns:m="http://schemas.openxmlformats.org/officeDocument/2006/math">
                    <m:r>
                      <a:rPr lang="es-E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3200"/>
                  <a:t> is the scale and </a:t>
                </a:r>
                <a14:m>
                  <m:oMath xmlns:m="http://schemas.openxmlformats.org/officeDocument/2006/math">
                    <m:r>
                      <a:rPr lang="es-E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3200"/>
                  <a:t> is the shape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/>
              </a:p>
            </p:txBody>
          </p:sp>
        </mc:Choice>
        <mc:Fallback xmlns="">
          <p:sp>
            <p:nvSpPr>
              <p:cNvPr id="7" name="Content Placeholder 9">
                <a:extLst>
                  <a:ext uri="{FF2B5EF4-FFF2-40B4-BE49-F238E27FC236}">
                    <a16:creationId xmlns:a16="http://schemas.microsoft.com/office/drawing/2014/main" id="{C0FC89B6-F48D-A572-2126-DAD29CC2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5"/>
                <a:ext cx="5181600" cy="4351338"/>
              </a:xfrm>
              <a:prstGeom prst="rect">
                <a:avLst/>
              </a:prstGeom>
              <a:blipFill>
                <a:blip r:embed="rId3"/>
                <a:stretch>
                  <a:fillRect l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6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Sampling times to event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41250-342E-1929-7F89-A4961B5FD15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/>
              <a:t>Sampling times to event following non-constant hazards is often done by drawing random values from </a:t>
            </a:r>
            <a:r>
              <a:rPr lang="en-US" sz="3200" b="1">
                <a:solidFill>
                  <a:srgbClr val="FF0000"/>
                </a:solidFill>
              </a:rPr>
              <a:t>parametric</a:t>
            </a:r>
            <a:r>
              <a:rPr lang="en-US" sz="3200"/>
              <a:t> distributions	</a:t>
            </a:r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8AEC2A6E-FC45-A7D0-8917-C01DF366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51786"/>
            <a:ext cx="5181600" cy="40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8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Sampling events</a:t>
            </a:r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/>
              <a:t>One </a:t>
            </a:r>
            <a:r>
              <a:rPr lang="en-US" sz="3200" b="1"/>
              <a:t>individual</a:t>
            </a:r>
            <a:r>
              <a:rPr lang="en-US" sz="320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/>
              <a:t>-&gt; </a:t>
            </a:r>
            <a:r>
              <a:rPr lang="en-US" sz="3200" b="1"/>
              <a:t>inefficient</a:t>
            </a:r>
            <a:r>
              <a:rPr lang="en-US" sz="3200"/>
              <a:t> in high-level languages like R or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One </a:t>
            </a:r>
            <a:r>
              <a:rPr lang="en-US" b="1"/>
              <a:t>event</a:t>
            </a:r>
            <a:r>
              <a:rPr lang="en-US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-&gt; </a:t>
            </a:r>
            <a:r>
              <a:rPr lang="en-US" b="1"/>
              <a:t>efficient</a:t>
            </a:r>
            <a:r>
              <a:rPr lang="en-US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Sampling events</a:t>
            </a:r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37745"/>
              </p:ext>
            </p:extLst>
          </p:nvPr>
        </p:nvGraphicFramePr>
        <p:xfrm>
          <a:off x="1216572" y="535940"/>
          <a:ext cx="10515597" cy="578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6789683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041631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Introductions and administrivia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Trikalinos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as a composition of point processes: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a DES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gentle introduction to one-dimensional point processes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NHPPPs are often a good choice</a:t>
                      </a:r>
                      <a:r>
                        <a:rPr lang="en-US">
                          <a:effectLst/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Alarid</a:t>
                      </a:r>
                      <a:r>
                        <a:rPr lang="en-US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NHPPPs – key properties that allow for fast sampling and justify clever tricks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Chrysanthopoulou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algorithms and the </a:t>
                      </a:r>
                      <a:r>
                        <a:rPr lang="en-US" sz="1800" b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nhppp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package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Sereda</a:t>
                      </a:r>
                      <a:r>
                        <a:rPr lang="en-US"/>
                        <a:t>/</a:t>
                      </a:r>
                      <a:r>
                        <a:rPr lang="en-US" err="1"/>
                        <a:t>Trikalinos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[90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Guided exercise: Implement a simple cancer natural history DES, demonstrating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unconditional sampling of events 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conditional on the number of events, and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 conditional on downstream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Trikalinos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86184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168166"/>
            <a:ext cx="379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Sunday 27</a:t>
            </a:r>
            <a:r>
              <a:rPr lang="en-US" baseline="30000"/>
              <a:t>th</a:t>
            </a:r>
            <a:r>
              <a:rPr lang="en-US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9B87-7605-CB25-BCEF-AFFEE66B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538C-E233-F06D-76BC-77A600E1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&lt;Any slide about code of conduct etc. from the conference&gt;</a:t>
            </a:r>
          </a:p>
          <a:p>
            <a:r>
              <a:rPr lang="en-US"/>
              <a:t>&lt;Bathroom locations&gt;</a:t>
            </a:r>
          </a:p>
          <a:p>
            <a:r>
              <a:rPr lang="en-US"/>
              <a:t>&lt;</a:t>
            </a:r>
            <a:r>
              <a:rPr lang="en-US" err="1"/>
              <a:t>Wifi</a:t>
            </a:r>
            <a:r>
              <a:rPr lang="en-US"/>
              <a:t> and stuff&gt;</a:t>
            </a:r>
          </a:p>
          <a:p>
            <a:r>
              <a:rPr lang="en-US"/>
              <a:t>&lt;Format for the course&gt;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B025-ACDB-8C85-06BF-74CD576C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7532-550D-2F82-0820-A0FA2926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 able to discuss: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properties of NHPPPs (</a:t>
            </a:r>
            <a:r>
              <a:rPr lang="en-US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memorylessness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composability, and transmutation by transforming the time axis) that are important for simulation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Sampling a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lgorithms and their use via </a:t>
            </a:r>
            <a:r>
              <a:rPr lang="en-US" kern="10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’s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nhppp</a:t>
            </a: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do conditional simulations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structure the code of a basic DES</a:t>
            </a:r>
          </a:p>
        </p:txBody>
      </p:sp>
    </p:spTree>
    <p:extLst>
      <p:ext uri="{BB962C8B-B14F-4D97-AF65-F5344CB8AC3E}">
        <p14:creationId xmlns:p14="http://schemas.microsoft.com/office/powerpoint/2010/main" val="55653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13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Individual-level discrete event simulation (DES) models, usually require sampling times at which specific transitions or events could occur.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4204035"/>
            <a:ext cx="731520" cy="73152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69C9327-8481-7061-17FB-902B71BEB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5637944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4337861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579121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3293048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2315148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200598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4741721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3763821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1649271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Background</a:t>
            </a:r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2698767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1245411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222331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3665635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A655F4-2FBA-26E0-855D-F9F4408D9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135"/>
                <a:ext cx="10515600" cy="435133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/>
                  <a:t>Each of the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/>
                      </a:rPr>
                      <m:t>𝐾</m:t>
                    </m:r>
                  </m:oMath>
                </a14:m>
                <a:r>
                  <a:rPr lang="en-US"/>
                  <a:t> possible transitions or events for each of the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s-ES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cs typeface="Calibri"/>
                      </a:rPr>
                      <m:t>1,…,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</m:oMath>
                </a14:m>
                <a:r>
                  <a:rPr lang="en-US"/>
                  <a:t> individuals are described by hazard or intensity functions,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3A655F4-2FBA-26E0-855D-F9F4408D9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13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687" y="531031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3058439" y="544414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5014239" y="544414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970039" y="54441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706801" y="544414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474480" y="4136284"/>
            <a:ext cx="133826" cy="2481892"/>
          </a:xfrm>
          <a:prstGeom prst="curvedConnector3">
            <a:avLst>
              <a:gd name="adj1" fmla="val -3860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452380" y="3158384"/>
            <a:ext cx="133826" cy="4437692"/>
          </a:xfrm>
          <a:prstGeom prst="curvedConnector3">
            <a:avLst>
              <a:gd name="adj1" fmla="val -65753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798661" y="812103"/>
            <a:ext cx="133826" cy="9130254"/>
          </a:xfrm>
          <a:prstGeom prst="curvedConnector3">
            <a:avLst>
              <a:gd name="adj1" fmla="val -124721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Background</a:t>
            </a:r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5400000" flipH="1" flipV="1">
            <a:off x="7106520" y="2119962"/>
            <a:ext cx="12700" cy="6648362"/>
          </a:xfrm>
          <a:prstGeom prst="curvedConnector3">
            <a:avLst>
              <a:gd name="adj1" fmla="val 1067670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8084420" y="3097862"/>
            <a:ext cx="12700" cy="4692562"/>
          </a:xfrm>
          <a:prstGeom prst="curvedConnector3">
            <a:avLst>
              <a:gd name="adj1" fmla="val 771781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465807-1D06-B29A-29EE-9035C0DED8ED}"/>
                  </a:ext>
                </a:extLst>
              </p:cNvPr>
              <p:cNvSpPr txBox="1"/>
              <p:nvPr/>
            </p:nvSpPr>
            <p:spPr>
              <a:xfrm>
                <a:off x="1839361" y="4985647"/>
                <a:ext cx="1045923" cy="416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5465807-1D06-B29A-29EE-9035C0DE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61" y="4985647"/>
                <a:ext cx="1045923" cy="416140"/>
              </a:xfrm>
              <a:prstGeom prst="rect">
                <a:avLst/>
              </a:prstGeom>
              <a:blipFill>
                <a:blip r:embed="rId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D4CD79-06F2-C00C-1E5C-A592E947536A}"/>
                  </a:ext>
                </a:extLst>
              </p:cNvPr>
              <p:cNvSpPr txBox="1"/>
              <p:nvPr/>
            </p:nvSpPr>
            <p:spPr>
              <a:xfrm>
                <a:off x="3075986" y="4500882"/>
                <a:ext cx="1045923" cy="416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D4CD79-06F2-C00C-1E5C-A592E9475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986" y="4500882"/>
                <a:ext cx="1045923" cy="416140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205B4C7-53B3-E5C6-6670-B38C558CC274}"/>
                  </a:ext>
                </a:extLst>
              </p:cNvPr>
              <p:cNvSpPr txBox="1"/>
              <p:nvPr/>
            </p:nvSpPr>
            <p:spPr>
              <a:xfrm>
                <a:off x="5221527" y="3658098"/>
                <a:ext cx="1045923" cy="416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3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205B4C7-53B3-E5C6-6670-B38C558CC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27" y="3658098"/>
                <a:ext cx="1045923" cy="416140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68DE40-BD34-004E-CF90-313B7D247A67}"/>
                  </a:ext>
                </a:extLst>
              </p:cNvPr>
              <p:cNvSpPr txBox="1"/>
              <p:nvPr/>
            </p:nvSpPr>
            <p:spPr>
              <a:xfrm>
                <a:off x="6589908" y="4112064"/>
                <a:ext cx="104592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4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68DE40-BD34-004E-CF90-313B7D247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908" y="4112064"/>
                <a:ext cx="1045923" cy="415498"/>
              </a:xfrm>
              <a:prstGeom prst="rect">
                <a:avLst/>
              </a:prstGeom>
              <a:blipFill>
                <a:blip r:embed="rId9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0F8E21-A5EB-05D5-CEE3-1AF18A00BB8A}"/>
                  </a:ext>
                </a:extLst>
              </p:cNvPr>
              <p:cNvSpPr txBox="1"/>
              <p:nvPr/>
            </p:nvSpPr>
            <p:spPr>
              <a:xfrm>
                <a:off x="7567808" y="4562518"/>
                <a:ext cx="1045923" cy="423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cs typeface="Calibri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5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0F8E21-A5EB-05D5-CEE3-1AF18A00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08" y="4562518"/>
                <a:ext cx="1045923" cy="423129"/>
              </a:xfrm>
              <a:prstGeom prst="rect">
                <a:avLst/>
              </a:prstGeom>
              <a:blipFill>
                <a:blip r:embed="rId10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8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1CE57-8749-D914-9523-6A9E2A56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174E3-4933-F033-573A-7D90C33C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C1515"/>
                </a:solidFill>
                <a:latin typeface="Helvetica Neue Light"/>
                <a:ea typeface="Helvetica Neue Light"/>
                <a:sym typeface="Helvetica Neue Light"/>
              </a:rPr>
              <a:t>Point processes</a:t>
            </a:r>
            <a:endParaRPr lang="en-MX" sz="4400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CBFC214-F7D3-5586-E6E8-904F293853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1812" y="1825625"/>
            <a:ext cx="10748375" cy="4351338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Point processes are stochastic processes for which each realization consists of a collection of points, each point having a well-defined position, usually in one-dimensional space</a:t>
            </a:r>
          </a:p>
          <a:p>
            <a:pPr>
              <a:lnSpc>
                <a:spcPct val="100000"/>
              </a:lnSpc>
            </a:pP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In DES, points are events, and the one-dimensional space is usually time</a:t>
            </a:r>
          </a:p>
        </p:txBody>
      </p:sp>
    </p:spTree>
    <p:extLst>
      <p:ext uri="{BB962C8B-B14F-4D97-AF65-F5344CB8AC3E}">
        <p14:creationId xmlns:p14="http://schemas.microsoft.com/office/powerpoint/2010/main" val="185057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099186-5875-3C97-5369-5E6BEA447640}"/>
              </a:ext>
            </a:extLst>
          </p:cNvPr>
          <p:cNvCxnSpPr/>
          <p:nvPr/>
        </p:nvCxnSpPr>
        <p:spPr>
          <a:xfrm>
            <a:off x="924910" y="6222124"/>
            <a:ext cx="1014248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B4144B-CBF3-80C4-691B-68A032AAB2E8}"/>
              </a:ext>
            </a:extLst>
          </p:cNvPr>
          <p:cNvCxnSpPr>
            <a:cxnSpLocks/>
            <a:stCxn id="9" idx="0"/>
            <a:endCxn id="48" idx="2"/>
          </p:cNvCxnSpPr>
          <p:nvPr/>
        </p:nvCxnSpPr>
        <p:spPr>
          <a:xfrm flipH="1" flipV="1">
            <a:off x="1282261" y="1413100"/>
            <a:ext cx="1" cy="48090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1A2D84-4DF9-828D-08AB-DD321C0A351E}"/>
              </a:ext>
            </a:extLst>
          </p:cNvPr>
          <p:cNvCxnSpPr>
            <a:cxnSpLocks/>
            <a:stCxn id="10" idx="0"/>
            <a:endCxn id="50" idx="2"/>
          </p:cNvCxnSpPr>
          <p:nvPr/>
        </p:nvCxnSpPr>
        <p:spPr>
          <a:xfrm flipH="1" flipV="1">
            <a:off x="4430109" y="1378583"/>
            <a:ext cx="1" cy="48435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E83BC8-7E18-1ACD-2A86-1DD0C5F5FA86}"/>
              </a:ext>
            </a:extLst>
          </p:cNvPr>
          <p:cNvSpPr txBox="1"/>
          <p:nvPr/>
        </p:nvSpPr>
        <p:spPr>
          <a:xfrm>
            <a:off x="1140372" y="6222124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07F76-8D10-E10C-41F8-8573C6E45B2A}"/>
              </a:ext>
            </a:extLst>
          </p:cNvPr>
          <p:cNvSpPr txBox="1"/>
          <p:nvPr/>
        </p:nvSpPr>
        <p:spPr>
          <a:xfrm>
            <a:off x="4177861" y="6222124"/>
            <a:ext cx="5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AC9E3-BFD8-7223-E6AF-124AC434B075}"/>
              </a:ext>
            </a:extLst>
          </p:cNvPr>
          <p:cNvSpPr txBox="1"/>
          <p:nvPr/>
        </p:nvSpPr>
        <p:spPr>
          <a:xfrm>
            <a:off x="9385738" y="6222124"/>
            <a:ext cx="58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0D1C10-1837-0B5D-3B4B-AC40507CD43A}"/>
              </a:ext>
            </a:extLst>
          </p:cNvPr>
          <p:cNvCxnSpPr>
            <a:cxnSpLocks/>
            <a:stCxn id="11" idx="0"/>
            <a:endCxn id="53" idx="2"/>
          </p:cNvCxnSpPr>
          <p:nvPr/>
        </p:nvCxnSpPr>
        <p:spPr>
          <a:xfrm flipH="1" flipV="1">
            <a:off x="9666884" y="1414857"/>
            <a:ext cx="13143" cy="48072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BC1A36-1B27-7180-9FB0-51E9CF0C4FAC}"/>
              </a:ext>
            </a:extLst>
          </p:cNvPr>
          <p:cNvSpPr txBox="1"/>
          <p:nvPr/>
        </p:nvSpPr>
        <p:spPr>
          <a:xfrm>
            <a:off x="10315905" y="6217604"/>
            <a:ext cx="155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Age (years)</a:t>
            </a:r>
          </a:p>
          <a:p>
            <a:r>
              <a:rPr lang="en-US"/>
              <a:t>(time)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E931FE-DB66-12ED-0964-B4942B060781}"/>
              </a:ext>
            </a:extLst>
          </p:cNvPr>
          <p:cNvCxnSpPr>
            <a:cxnSpLocks/>
          </p:cNvCxnSpPr>
          <p:nvPr/>
        </p:nvCxnSpPr>
        <p:spPr>
          <a:xfrm>
            <a:off x="1282262" y="1860331"/>
            <a:ext cx="83977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E553A8-122D-A7E2-2996-187CDD684EEF}"/>
              </a:ext>
            </a:extLst>
          </p:cNvPr>
          <p:cNvSpPr txBox="1"/>
          <p:nvPr/>
        </p:nvSpPr>
        <p:spPr>
          <a:xfrm>
            <a:off x="1282261" y="1459855"/>
            <a:ext cx="839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Lifespan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859632-F0DB-F6F7-0363-49A9D7ACBFC1}"/>
              </a:ext>
            </a:extLst>
          </p:cNvPr>
          <p:cNvCxnSpPr>
            <a:cxnSpLocks/>
          </p:cNvCxnSpPr>
          <p:nvPr/>
        </p:nvCxnSpPr>
        <p:spPr>
          <a:xfrm>
            <a:off x="4430109" y="5975130"/>
            <a:ext cx="39991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BAA948-C835-246F-C903-DECC1A507497}"/>
                  </a:ext>
                </a:extLst>
              </p:cNvPr>
              <p:cNvSpPr txBox="1"/>
              <p:nvPr/>
            </p:nvSpPr>
            <p:spPr>
              <a:xfrm>
                <a:off x="4537860" y="5544243"/>
                <a:ext cx="35945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/>
                  <a:t>: death from other causes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BAA948-C835-246F-C903-DECC1A507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60" y="5544243"/>
                <a:ext cx="3594527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05D64-DB96-FDA9-E030-B3C5EA8D877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414334" y="5276191"/>
            <a:ext cx="1550293" cy="106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F2AD30-9EE4-154F-21E3-35A09449088F}"/>
                  </a:ext>
                </a:extLst>
              </p:cNvPr>
              <p:cNvSpPr txBox="1"/>
              <p:nvPr/>
            </p:nvSpPr>
            <p:spPr>
              <a:xfrm>
                <a:off x="5964627" y="5086742"/>
                <a:ext cx="35945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/>
                  <a:t>: generate tumor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F2AD30-9EE4-154F-21E3-35A09449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27" y="5086742"/>
                <a:ext cx="3594527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5E61D0-0A79-E50C-5C64-C1C35B1D919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959366" y="4457993"/>
            <a:ext cx="113511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35490B-3B35-6DC8-6304-207992C61859}"/>
                  </a:ext>
                </a:extLst>
              </p:cNvPr>
              <p:cNvSpPr txBox="1"/>
              <p:nvPr/>
            </p:nvSpPr>
            <p:spPr>
              <a:xfrm>
                <a:off x="7094483" y="4257938"/>
                <a:ext cx="35945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/>
                  <a:t>: clinical Dx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35490B-3B35-6DC8-6304-207992C6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83" y="4257938"/>
                <a:ext cx="3594527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8115F7-85D5-E8B6-3C01-41D22EA00FF0}"/>
              </a:ext>
            </a:extLst>
          </p:cNvPr>
          <p:cNvCxnSpPr>
            <a:cxnSpLocks/>
          </p:cNvCxnSpPr>
          <p:nvPr/>
        </p:nvCxnSpPr>
        <p:spPr>
          <a:xfrm flipV="1">
            <a:off x="5964627" y="4457993"/>
            <a:ext cx="0" cy="82880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BB8DA8-F61C-87A8-BFE3-FEFE1DD503D6}"/>
              </a:ext>
            </a:extLst>
          </p:cNvPr>
          <p:cNvCxnSpPr>
            <a:cxnSpLocks/>
          </p:cNvCxnSpPr>
          <p:nvPr/>
        </p:nvCxnSpPr>
        <p:spPr>
          <a:xfrm flipV="1">
            <a:off x="7094489" y="3629189"/>
            <a:ext cx="0" cy="82880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6DD006-9B26-29F9-5410-62E6FC118C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094483" y="3590220"/>
            <a:ext cx="113511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F03E72-8F7F-3988-3129-782BED6B9CF4}"/>
                  </a:ext>
                </a:extLst>
              </p:cNvPr>
              <p:cNvSpPr txBox="1"/>
              <p:nvPr/>
            </p:nvSpPr>
            <p:spPr>
              <a:xfrm>
                <a:off x="8229600" y="3390165"/>
                <a:ext cx="35945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s-E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/>
                  <a:t>: death from cancer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F03E72-8F7F-3988-3129-782BED6B9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390165"/>
                <a:ext cx="3594527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A9F75-C449-0FA1-ED34-2DB4BF00D9FA}"/>
              </a:ext>
            </a:extLst>
          </p:cNvPr>
          <p:cNvCxnSpPr>
            <a:cxnSpLocks/>
          </p:cNvCxnSpPr>
          <p:nvPr/>
        </p:nvCxnSpPr>
        <p:spPr>
          <a:xfrm>
            <a:off x="4435355" y="2570967"/>
            <a:ext cx="52446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43647E-F86F-F25B-A1DE-BCB15B611181}"/>
              </a:ext>
            </a:extLst>
          </p:cNvPr>
          <p:cNvSpPr txBox="1"/>
          <p:nvPr/>
        </p:nvSpPr>
        <p:spPr>
          <a:xfrm>
            <a:off x="4445888" y="2204311"/>
            <a:ext cx="522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Simulation window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2E10F6-35D2-CF64-D5DD-6D9A9BF847B5}"/>
              </a:ext>
            </a:extLst>
          </p:cNvPr>
          <p:cNvSpPr txBox="1"/>
          <p:nvPr/>
        </p:nvSpPr>
        <p:spPr>
          <a:xfrm>
            <a:off x="507123" y="1043768"/>
            <a:ext cx="15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Birth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275D53-D043-5E75-F85F-2BEA5914A183}"/>
              </a:ext>
            </a:extLst>
          </p:cNvPr>
          <p:cNvSpPr txBox="1"/>
          <p:nvPr/>
        </p:nvSpPr>
        <p:spPr>
          <a:xfrm>
            <a:off x="3654971" y="1009251"/>
            <a:ext cx="15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Entry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E71FF3-F833-8E13-572A-A0D9A5FC3A19}"/>
              </a:ext>
            </a:extLst>
          </p:cNvPr>
          <p:cNvSpPr txBox="1"/>
          <p:nvPr/>
        </p:nvSpPr>
        <p:spPr>
          <a:xfrm>
            <a:off x="8891746" y="1045525"/>
            <a:ext cx="15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263715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Advanced Discrete Event Simulation in R</vt:lpstr>
      <vt:lpstr>Disclosures</vt:lpstr>
      <vt:lpstr>PowerPoint Presentation</vt:lpstr>
      <vt:lpstr>PowerPoint Presentation</vt:lpstr>
      <vt:lpstr>Learning objectives </vt:lpstr>
      <vt:lpstr>Background</vt:lpstr>
      <vt:lpstr>Background</vt:lpstr>
      <vt:lpstr>Point processes</vt:lpstr>
      <vt:lpstr>PowerPoint Presentation</vt:lpstr>
      <vt:lpstr>PowerPoint Presentation</vt:lpstr>
      <vt:lpstr>PowerPoint Presentation</vt:lpstr>
      <vt:lpstr>PowerPoint Presentation</vt:lpstr>
      <vt:lpstr>Section 2</vt:lpstr>
      <vt:lpstr>The point process</vt:lpstr>
      <vt:lpstr>Section 3</vt:lpstr>
      <vt:lpstr>Survival analysis in a nutshell</vt:lpstr>
      <vt:lpstr>Survival analysis in a nutshell</vt:lpstr>
      <vt:lpstr>Survival analysis in a nutshell</vt:lpstr>
      <vt:lpstr>Hazards</vt:lpstr>
      <vt:lpstr>Sampling times to event</vt:lpstr>
      <vt:lpstr>Parametric hazards: Weibull</vt:lpstr>
      <vt:lpstr>Parametric hazards: Gompertz</vt:lpstr>
      <vt:lpstr>Parametric hazards: Generalized gamma</vt:lpstr>
      <vt:lpstr>Sampling times to event</vt:lpstr>
      <vt:lpstr>Sampling times to event</vt:lpstr>
      <vt:lpstr>Sampling events</vt:lpstr>
      <vt:lpstr>Sampling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revision>71</cp:revision>
  <dcterms:created xsi:type="dcterms:W3CDTF">2024-09-13T14:25:14Z</dcterms:created>
  <dcterms:modified xsi:type="dcterms:W3CDTF">2024-10-24T12:02:58Z</dcterms:modified>
</cp:coreProperties>
</file>