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68"/>
  </p:notesMasterIdLst>
  <p:sldIdLst>
    <p:sldId id="256" r:id="rId2"/>
    <p:sldId id="306" r:id="rId3"/>
    <p:sldId id="307" r:id="rId4"/>
    <p:sldId id="309" r:id="rId5"/>
    <p:sldId id="308" r:id="rId6"/>
    <p:sldId id="271" r:id="rId7"/>
    <p:sldId id="286" r:id="rId8"/>
    <p:sldId id="272" r:id="rId9"/>
    <p:sldId id="273" r:id="rId10"/>
    <p:sldId id="274" r:id="rId11"/>
    <p:sldId id="317" r:id="rId12"/>
    <p:sldId id="275" r:id="rId13"/>
    <p:sldId id="276" r:id="rId14"/>
    <p:sldId id="277" r:id="rId15"/>
    <p:sldId id="278" r:id="rId16"/>
    <p:sldId id="312" r:id="rId17"/>
    <p:sldId id="313" r:id="rId18"/>
    <p:sldId id="282" r:id="rId19"/>
    <p:sldId id="301" r:id="rId20"/>
    <p:sldId id="296" r:id="rId21"/>
    <p:sldId id="297" r:id="rId22"/>
    <p:sldId id="298" r:id="rId23"/>
    <p:sldId id="299" r:id="rId24"/>
    <p:sldId id="300" r:id="rId25"/>
    <p:sldId id="289" r:id="rId26"/>
    <p:sldId id="290" r:id="rId27"/>
    <p:sldId id="291" r:id="rId28"/>
    <p:sldId id="292" r:id="rId29"/>
    <p:sldId id="293" r:id="rId30"/>
    <p:sldId id="311" r:id="rId31"/>
    <p:sldId id="295" r:id="rId32"/>
    <p:sldId id="310" r:id="rId33"/>
    <p:sldId id="314" r:id="rId34"/>
    <p:sldId id="315" r:id="rId35"/>
    <p:sldId id="316" r:id="rId36"/>
    <p:sldId id="285" r:id="rId37"/>
    <p:sldId id="287" r:id="rId38"/>
    <p:sldId id="302" r:id="rId39"/>
    <p:sldId id="288" r:id="rId40"/>
    <p:sldId id="303" r:id="rId41"/>
    <p:sldId id="304" r:id="rId42"/>
    <p:sldId id="318" r:id="rId43"/>
    <p:sldId id="319" r:id="rId44"/>
    <p:sldId id="320" r:id="rId45"/>
    <p:sldId id="322" r:id="rId46"/>
    <p:sldId id="329" r:id="rId47"/>
    <p:sldId id="321" r:id="rId48"/>
    <p:sldId id="323" r:id="rId49"/>
    <p:sldId id="324" r:id="rId50"/>
    <p:sldId id="325" r:id="rId51"/>
    <p:sldId id="326" r:id="rId52"/>
    <p:sldId id="327" r:id="rId53"/>
    <p:sldId id="328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89214" autoAdjust="0"/>
  </p:normalViewPr>
  <p:slideViewPr>
    <p:cSldViewPr snapToGrid="0" snapToObjects="1">
      <p:cViewPr varScale="1">
        <p:scale>
          <a:sx n="81" d="100"/>
          <a:sy n="81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9295-3A6F-C64F-82C1-1F8E1F1C9C87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7A833-4F6B-5F41-BDF9-0926265CD6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432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479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17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8779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434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111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258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1040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936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225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632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281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16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234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154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52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029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04943B-2334-E64F-B2DD-4DBDDD601EF9}" type="datetimeFigureOut">
              <a:rPr kumimoji="1" lang="zh-TW" altLang="en-US" smtClean="0"/>
              <a:t>2021/7/29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444B-C1E1-5249-BF08-2C99658F00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295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b00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oj.tfcis.org/oj/pro/119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2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cgs.tc.edu.tw:1218/ShowProblem?problemid=b001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ROT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F42E68-60E8-6F49-AA38-A67DF8514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020" y="2294720"/>
            <a:ext cx="6815973" cy="2268559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dirty="0"/>
              <a:t>蘭燈之星培育計畫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-APCS</a:t>
            </a:r>
            <a:r>
              <a:rPr lang="zh-TW" altLang="en-US" dirty="0"/>
              <a:t>基礎班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34F7AD-E4CF-CB42-9E09-C2FF85BAC780}"/>
              </a:ext>
            </a:extLst>
          </p:cNvPr>
          <p:cNvSpPr txBox="1"/>
          <p:nvPr/>
        </p:nvSpPr>
        <p:spPr>
          <a:xfrm>
            <a:off x="7168056" y="58017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講師</a:t>
            </a:r>
            <a:r>
              <a:rPr kumimoji="1" lang="zh-TW" altLang="en-US" dirty="0" smtClean="0"/>
              <a:t>：黃</a:t>
            </a:r>
            <a:r>
              <a:rPr kumimoji="1" lang="zh-TW" altLang="en-US" dirty="0"/>
              <a:t>昱</a:t>
            </a:r>
            <a:r>
              <a:rPr kumimoji="1" lang="zh-TW" altLang="en-US" dirty="0" smtClean="0"/>
              <a:t>嘉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ACD334-DEE2-C846-8EEF-9F02253FB15A}"/>
              </a:ext>
            </a:extLst>
          </p:cNvPr>
          <p:cNvSpPr txBox="1"/>
          <p:nvPr/>
        </p:nvSpPr>
        <p:spPr>
          <a:xfrm>
            <a:off x="2028497" y="5192110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 smtClean="0"/>
              <a:t>第</a:t>
            </a:r>
            <a:r>
              <a:rPr kumimoji="1" lang="zh-TW" altLang="en-US" sz="2400" dirty="0"/>
              <a:t>十</a:t>
            </a:r>
            <a:r>
              <a:rPr kumimoji="1" lang="zh-TW" altLang="en-US" sz="2400" dirty="0" smtClean="0"/>
              <a:t>課</a:t>
            </a:r>
            <a:r>
              <a:rPr kumimoji="1" lang="en-US" altLang="zh-TW" sz="2400" dirty="0" smtClean="0"/>
              <a:t> </a:t>
            </a:r>
            <a:r>
              <a:rPr kumimoji="1" lang="en-US" altLang="zh-TW" sz="2400" dirty="0"/>
              <a:t>–</a:t>
            </a:r>
            <a:r>
              <a:rPr kumimoji="1" lang="zh-TW" altLang="en-US" sz="2400" dirty="0"/>
              <a:t> </a:t>
            </a:r>
            <a:r>
              <a:rPr kumimoji="1" lang="zh-TW" altLang="en-US" sz="2400" dirty="0" smtClean="0"/>
              <a:t>陣</a:t>
            </a:r>
            <a:r>
              <a:rPr kumimoji="1" lang="zh-TW" altLang="en-US" sz="2400" dirty="0"/>
              <a:t>列</a:t>
            </a:r>
            <a:r>
              <a:rPr kumimoji="1" lang="zh-TW" altLang="en-US" sz="2400" dirty="0" smtClean="0"/>
              <a:t>介紹</a:t>
            </a:r>
            <a:endParaRPr kumimoji="1"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DACBA4-AA66-0145-B77F-6DDC698CEB7A}"/>
              </a:ext>
            </a:extLst>
          </p:cNvPr>
          <p:cNvSpPr txBox="1"/>
          <p:nvPr/>
        </p:nvSpPr>
        <p:spPr>
          <a:xfrm>
            <a:off x="4903654" y="6282606"/>
            <a:ext cx="499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Email : </a:t>
            </a:r>
            <a:r>
              <a:rPr kumimoji="1" lang="en-US" altLang="zh-TW" dirty="0" smtClean="0"/>
              <a:t>apcsteacher1@gapp.ylsh.ilc.edu.tw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1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所以，我們需要陣</a:t>
            </a:r>
            <a:r>
              <a:rPr lang="zh-TW" altLang="en-US" dirty="0"/>
              <a:t>列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4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在這個章節，你會學到甚麼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基礎陣列</a:t>
            </a:r>
            <a:r>
              <a:rPr lang="zh-TW" altLang="en-US" sz="2800" dirty="0" smtClean="0"/>
              <a:t>語法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宣告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賦值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歷遍</a:t>
            </a:r>
            <a:endParaRPr lang="en-US" altLang="zh-TW" sz="2400" dirty="0"/>
          </a:p>
          <a:p>
            <a:r>
              <a:rPr lang="zh-TW" altLang="en-US" sz="2800" dirty="0" smtClean="0"/>
              <a:t>一維陣列</a:t>
            </a:r>
            <a:endParaRPr lang="en-US" altLang="zh-TW" sz="2800" dirty="0" smtClean="0"/>
          </a:p>
          <a:p>
            <a:r>
              <a:rPr lang="zh-TW" altLang="en-US" sz="2800" dirty="0" smtClean="0"/>
              <a:t>二維陣列</a:t>
            </a:r>
            <a:endParaRPr lang="en-US" altLang="zh-TW" sz="2800" dirty="0" smtClean="0"/>
          </a:p>
          <a:p>
            <a:r>
              <a:rPr lang="zh-TW" altLang="en-US" sz="2800" dirty="0" smtClean="0"/>
              <a:t>字串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字元陣列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7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回到剛剛的題目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03312" y="2052918"/>
            <a:ext cx="9453852" cy="419548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如果說，可以將變數命名成</a:t>
            </a:r>
            <a:r>
              <a:rPr lang="en-US" altLang="zh-TW" sz="2800" dirty="0" smtClean="0"/>
              <a:t>a1,a2,a3…</a:t>
            </a:r>
            <a:r>
              <a:rPr lang="zh-TW" altLang="en-US" sz="2800" dirty="0" smtClean="0"/>
              <a:t>會不會比較好呢</a:t>
            </a:r>
            <a:r>
              <a:rPr lang="en-US" altLang="zh-TW" sz="2800" dirty="0" smtClean="0"/>
              <a:t>?</a:t>
            </a:r>
          </a:p>
          <a:p>
            <a:r>
              <a:rPr lang="zh-TW" altLang="en-US" sz="2800" dirty="0" smtClean="0"/>
              <a:t>陣列可以做到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陣列是甚麼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連續的記憶體空間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就是很多變數連在一起</a:t>
            </a:r>
            <a:endParaRPr lang="zh-TW" altLang="en-US" sz="2800" dirty="0"/>
          </a:p>
        </p:txBody>
      </p:sp>
      <p:sp>
        <p:nvSpPr>
          <p:cNvPr id="5" name="立方體 4"/>
          <p:cNvSpPr/>
          <p:nvPr/>
        </p:nvSpPr>
        <p:spPr>
          <a:xfrm>
            <a:off x="7195817" y="1205345"/>
            <a:ext cx="1052945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立方體 5"/>
          <p:cNvSpPr/>
          <p:nvPr/>
        </p:nvSpPr>
        <p:spPr>
          <a:xfrm>
            <a:off x="7195818" y="3018312"/>
            <a:ext cx="1052945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立方體 6"/>
          <p:cNvSpPr/>
          <p:nvPr/>
        </p:nvSpPr>
        <p:spPr>
          <a:xfrm>
            <a:off x="7916254" y="3018312"/>
            <a:ext cx="1052945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立方體 7"/>
          <p:cNvSpPr/>
          <p:nvPr/>
        </p:nvSpPr>
        <p:spPr>
          <a:xfrm>
            <a:off x="8636690" y="3017905"/>
            <a:ext cx="1052945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立方體 8"/>
          <p:cNvSpPr/>
          <p:nvPr/>
        </p:nvSpPr>
        <p:spPr>
          <a:xfrm>
            <a:off x="9357126" y="3018312"/>
            <a:ext cx="1052945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立方體 9"/>
          <p:cNvSpPr/>
          <p:nvPr/>
        </p:nvSpPr>
        <p:spPr>
          <a:xfrm>
            <a:off x="10138290" y="3017904"/>
            <a:ext cx="1052945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45579" y="1670704"/>
            <a:ext cx="85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變數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45579" y="3336150"/>
            <a:ext cx="85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陣列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陣列基礎語法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sz="2800" dirty="0" smtClean="0"/>
              <a:t>定義一個陣列</a:t>
            </a:r>
            <a:endParaRPr lang="en-US" altLang="zh-TW" sz="28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dirty="0" smtClean="0"/>
              <a:t>定義陣列內物件的值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5075711" y="2204906"/>
            <a:ext cx="4512625" cy="98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陣列性質 陣列名稱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陣列大小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name[20];</a:t>
            </a:r>
          </a:p>
        </p:txBody>
      </p:sp>
      <p:sp>
        <p:nvSpPr>
          <p:cNvPr id="9" name="矩形 8"/>
          <p:cNvSpPr/>
          <p:nvPr/>
        </p:nvSpPr>
        <p:spPr>
          <a:xfrm>
            <a:off x="5075711" y="4541349"/>
            <a:ext cx="4512625" cy="983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陣列名稱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索引欄位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欲賦的值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[7]=5;</a:t>
            </a: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name[16]=‘a’;</a:t>
            </a:r>
          </a:p>
        </p:txBody>
      </p:sp>
    </p:spTree>
    <p:extLst>
      <p:ext uri="{BB962C8B-B14F-4D97-AF65-F5344CB8AC3E}">
        <p14:creationId xmlns:p14="http://schemas.microsoft.com/office/powerpoint/2010/main" val="200389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</a:t>
            </a:r>
            <a:r>
              <a:rPr lang="zh-TW" altLang="en-US" dirty="0"/>
              <a:t>他</a:t>
            </a:r>
            <a:r>
              <a:rPr lang="zh-TW" altLang="en-US" dirty="0" smtClean="0"/>
              <a:t>賦值用法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zh-TW" altLang="en-US" sz="2800" dirty="0" smtClean="0"/>
              <a:t>如果要記錄一串陣列，內容物為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5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800" dirty="0" smtClean="0"/>
              <a:t>如果要記錄一串陣列，內容物為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5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800" dirty="0" smtClean="0"/>
              <a:t>如果要記錄一串陣列，內容物全部是</a:t>
            </a:r>
            <a:r>
              <a:rPr lang="en-US" altLang="zh-TW" sz="2800" dirty="0" smtClean="0"/>
              <a:t>0</a:t>
            </a:r>
            <a:endParaRPr lang="en-US" altLang="zh-TW" sz="2800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9972" t="67425" r="55005" b="25852"/>
          <a:stretch/>
        </p:blipFill>
        <p:spPr>
          <a:xfrm>
            <a:off x="1600328" y="5347855"/>
            <a:ext cx="3255818" cy="4918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9972" t="53504" r="55005" b="39901"/>
          <a:stretch/>
        </p:blipFill>
        <p:spPr>
          <a:xfrm>
            <a:off x="1600328" y="2689002"/>
            <a:ext cx="3255818" cy="4824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9972" t="60322" r="55005" b="32481"/>
          <a:stretch/>
        </p:blipFill>
        <p:spPr>
          <a:xfrm>
            <a:off x="1600328" y="3940392"/>
            <a:ext cx="3255818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看看這段程式碼，你覺得會輸出甚麼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706" t="16292" r="43346" b="55542"/>
          <a:stretch/>
        </p:blipFill>
        <p:spPr>
          <a:xfrm>
            <a:off x="1103312" y="2052918"/>
            <a:ext cx="8953234" cy="32262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2423" t="16270" r="38195" b="13063"/>
          <a:stretch/>
        </p:blipFill>
        <p:spPr>
          <a:xfrm>
            <a:off x="1492650" y="134112"/>
            <a:ext cx="8167864" cy="6571488"/>
          </a:xfrm>
          <a:prstGeom prst="rect">
            <a:avLst/>
          </a:prstGeom>
        </p:spPr>
      </p:pic>
      <p:pic>
        <p:nvPicPr>
          <p:cNvPr id="6" name="Picture 2" descr="黑人带问号的图片黑人问号球星求婚成功_动物表情- 表情帝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26050" r="2915" b="6233"/>
          <a:stretch/>
        </p:blipFill>
        <p:spPr bwMode="auto">
          <a:xfrm>
            <a:off x="7960956" y="452718"/>
            <a:ext cx="3788455" cy="249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如果要把他全部設為零，要在宣告的時候定義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612" t="16291" r="37537" b="16208"/>
          <a:stretch/>
        </p:blipFill>
        <p:spPr>
          <a:xfrm>
            <a:off x="2694431" y="1450848"/>
            <a:ext cx="696660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使用陣列的注意事項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索引值從</a:t>
            </a:r>
            <a:r>
              <a:rPr lang="en-US" altLang="zh-TW" sz="2800" dirty="0" smtClean="0"/>
              <a:t>0</a:t>
            </a:r>
            <a:r>
              <a:rPr lang="zh-TW" altLang="en-US" sz="2800" dirty="0" smtClean="0"/>
              <a:t>開始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假設有一個陣列儲存物品價格</a:t>
            </a:r>
            <a:endParaRPr lang="en-US" altLang="zh-TW" sz="24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pPr lvl="1"/>
            <a:r>
              <a:rPr lang="zh-TW" altLang="en-US" sz="2400" dirty="0" smtClean="0"/>
              <a:t>事實上，陣列的首相是</a:t>
            </a:r>
            <a:r>
              <a:rPr lang="en-US" altLang="zh-TW" sz="2400" dirty="0" smtClean="0"/>
              <a:t>money[0]</a:t>
            </a:r>
            <a:r>
              <a:rPr lang="zh-TW" altLang="en-US" sz="2400" dirty="0" smtClean="0"/>
              <a:t>而不是</a:t>
            </a:r>
            <a:r>
              <a:rPr lang="en-US" altLang="zh-TW" sz="2400" dirty="0" smtClean="0"/>
              <a:t>money[1]</a:t>
            </a:r>
          </a:p>
          <a:p>
            <a:pPr lvl="1"/>
            <a:r>
              <a:rPr lang="zh-TW" altLang="en-US" sz="2400" dirty="0" smtClean="0"/>
              <a:t>因此，如果定義為</a:t>
            </a:r>
            <a:r>
              <a:rPr lang="en-US" altLang="zh-TW" sz="2400" dirty="0" smtClean="0"/>
              <a:t>money[5]</a:t>
            </a:r>
            <a:r>
              <a:rPr lang="zh-TW" altLang="en-US" sz="2400" dirty="0" smtClean="0"/>
              <a:t>，你最多只能用到</a:t>
            </a:r>
            <a:r>
              <a:rPr lang="en-US" altLang="zh-TW" sz="2400" dirty="0" smtClean="0"/>
              <a:t>money[4]</a:t>
            </a:r>
            <a:endParaRPr lang="en-US" altLang="zh-TW" sz="24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39352" t="52557" r="34453" b="33049"/>
          <a:stretch/>
        </p:blipFill>
        <p:spPr>
          <a:xfrm>
            <a:off x="2168363" y="3274329"/>
            <a:ext cx="3408219" cy="105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使用陣列的技巧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記</a:t>
            </a:r>
            <a:r>
              <a:rPr lang="zh-TW" altLang="en-US" sz="2800" dirty="0" smtClean="0"/>
              <a:t>錄一個長度為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的陣列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歷</a:t>
            </a:r>
            <a:r>
              <a:rPr lang="zh-TW" altLang="en-US" sz="2800" dirty="0"/>
              <a:t>遍</a:t>
            </a:r>
            <a:r>
              <a:rPr lang="zh-TW" altLang="en-US" sz="2800" dirty="0" smtClean="0"/>
              <a:t>一個長度為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的陣列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108493" y="1685403"/>
            <a:ext cx="4512625" cy="1284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[10000];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for(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}</a:t>
            </a:r>
          </a:p>
        </p:txBody>
      </p:sp>
      <p:sp>
        <p:nvSpPr>
          <p:cNvPr id="7" name="矩形 6"/>
          <p:cNvSpPr/>
          <p:nvPr/>
        </p:nvSpPr>
        <p:spPr>
          <a:xfrm>
            <a:off x="6108493" y="3675159"/>
            <a:ext cx="4512625" cy="1633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for(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	if(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]...){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	...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}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}</a:t>
            </a:r>
          </a:p>
        </p:txBody>
      </p:sp>
    </p:spTree>
    <p:extLst>
      <p:ext uri="{BB962C8B-B14F-4D97-AF65-F5344CB8AC3E}">
        <p14:creationId xmlns:p14="http://schemas.microsoft.com/office/powerpoint/2010/main" val="358919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基礎語法複習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基礎架構</a:t>
            </a:r>
            <a:endParaRPr lang="en-US" altLang="zh-TW" sz="28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定義一個變</a:t>
            </a:r>
            <a:r>
              <a:rPr lang="zh-TW" altLang="en-US" sz="2800" dirty="0"/>
              <a:t>數</a:t>
            </a:r>
          </a:p>
        </p:txBody>
      </p:sp>
      <p:sp>
        <p:nvSpPr>
          <p:cNvPr id="4" name="矩形 3"/>
          <p:cNvSpPr/>
          <p:nvPr/>
        </p:nvSpPr>
        <p:spPr>
          <a:xfrm>
            <a:off x="4298866" y="1425040"/>
            <a:ext cx="4512625" cy="18901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#include&lt;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namespace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你的程式內容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98866" y="3526511"/>
            <a:ext cx="4512625" cy="2399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整數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浮點數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 startAt="4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 a;</a:t>
            </a:r>
          </a:p>
          <a:p>
            <a:pPr marL="457200" indent="-457200">
              <a:buAutoNum type="arabicPlain" startAt="5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字元變數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 startAt="5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a;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現在，你知道如何處理了吧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/>
              </a:rPr>
              <a:t>回到最開始的那一題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47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解題思路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要做的事情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記</a:t>
            </a:r>
            <a:r>
              <a:rPr lang="zh-TW" altLang="en-US" sz="2400" dirty="0" smtClean="0"/>
              <a:t>錄到陣列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倒轉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輸出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Step1.</a:t>
            </a:r>
            <a:r>
              <a:rPr lang="zh-TW" altLang="en-US" sz="2800" dirty="0"/>
              <a:t>記</a:t>
            </a:r>
            <a:r>
              <a:rPr lang="zh-TW" altLang="en-US" sz="2800" dirty="0" smtClean="0"/>
              <a:t>錄到陣列</a:t>
            </a:r>
            <a:endParaRPr lang="en-US" altLang="zh-TW" sz="2800" dirty="0" smtClean="0"/>
          </a:p>
          <a:p>
            <a:r>
              <a:rPr lang="en-US" altLang="zh-TW" sz="2800" dirty="0" smtClean="0"/>
              <a:t>Step2.</a:t>
            </a:r>
            <a:r>
              <a:rPr lang="zh-TW" altLang="en-US" sz="2800" dirty="0" smtClean="0"/>
              <a:t>倒轉</a:t>
            </a:r>
            <a:r>
              <a:rPr lang="zh-TW" altLang="en-US" sz="2800" dirty="0"/>
              <a:t>並</a:t>
            </a:r>
            <a:r>
              <a:rPr lang="zh-TW" altLang="en-US" sz="2800" dirty="0" smtClean="0"/>
              <a:t>輸出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97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步步解決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/>
              <a:t>開頭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定義陣列和變數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記錄到陣列</a:t>
            </a:r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6352" t="15815" r="60435" b="73011"/>
          <a:stretch/>
        </p:blipFill>
        <p:spPr>
          <a:xfrm>
            <a:off x="4253084" y="1917158"/>
            <a:ext cx="4218016" cy="114157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20185" t="26042" r="61394" b="65753"/>
          <a:stretch/>
        </p:blipFill>
        <p:spPr>
          <a:xfrm>
            <a:off x="4253084" y="3531595"/>
            <a:ext cx="3159468" cy="7911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19546" t="36837" r="54686" b="50853"/>
          <a:stretch/>
        </p:blipFill>
        <p:spPr>
          <a:xfrm>
            <a:off x="4231683" y="4795619"/>
            <a:ext cx="4502072" cy="120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最關鍵的一步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倒轉併輸出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其實不用真的倒轉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只要從最後面輸出回來就可以了</a:t>
            </a:r>
            <a:endParaRPr lang="en-US" altLang="zh-TW" sz="2400" dirty="0" smtClean="0"/>
          </a:p>
          <a:p>
            <a:endParaRPr lang="en-US" altLang="zh-TW" sz="2800" dirty="0"/>
          </a:p>
          <a:p>
            <a:r>
              <a:rPr lang="en-US" altLang="zh-TW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的初始值是</a:t>
            </a:r>
            <a:r>
              <a:rPr lang="en-US" altLang="zh-TW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</a:p>
          <a:p>
            <a:r>
              <a:rPr lang="zh-TW" alt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不要忘記空格</a:t>
            </a:r>
            <a:endParaRPr lang="en-US" altLang="zh-TW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pPr lvl="1"/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19759" t="49527" r="55963" b="35700"/>
          <a:stretch/>
        </p:blipFill>
        <p:spPr>
          <a:xfrm>
            <a:off x="6315435" y="1288065"/>
            <a:ext cx="3887799" cy="1330036"/>
          </a:xfrm>
          <a:prstGeom prst="rect">
            <a:avLst/>
          </a:prstGeom>
        </p:spPr>
      </p:pic>
      <p:sp>
        <p:nvSpPr>
          <p:cNvPr id="6" name="立方體 5"/>
          <p:cNvSpPr/>
          <p:nvPr/>
        </p:nvSpPr>
        <p:spPr>
          <a:xfrm>
            <a:off x="6082145" y="3906980"/>
            <a:ext cx="1052945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arr</a:t>
            </a:r>
            <a:r>
              <a:rPr lang="en-US" altLang="zh-TW" dirty="0" smtClean="0"/>
              <a:t>[0]</a:t>
            </a:r>
            <a:endParaRPr lang="zh-TW" altLang="en-US" dirty="0"/>
          </a:p>
        </p:txBody>
      </p:sp>
      <p:sp>
        <p:nvSpPr>
          <p:cNvPr id="9" name="立方體 8"/>
          <p:cNvSpPr/>
          <p:nvPr/>
        </p:nvSpPr>
        <p:spPr>
          <a:xfrm>
            <a:off x="6802581" y="3906980"/>
            <a:ext cx="2493817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0" name="立方體 9"/>
          <p:cNvSpPr/>
          <p:nvPr/>
        </p:nvSpPr>
        <p:spPr>
          <a:xfrm>
            <a:off x="9024617" y="3906572"/>
            <a:ext cx="1178617" cy="10529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arr</a:t>
            </a:r>
            <a:r>
              <a:rPr lang="en-US" altLang="zh-TW" dirty="0" smtClean="0"/>
              <a:t>[n-1]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17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全部程式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6111" y="1577904"/>
            <a:ext cx="10363200" cy="4407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#include&lt;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[10],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=n-1;i&gt;=0;i--){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]&lt;&lt;" ";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	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有一排保險櫃，櫃子裡面放了數量不等的金條</a:t>
            </a:r>
            <a:endParaRPr lang="en-US" altLang="zh-TW" dirty="0" smtClean="0"/>
          </a:p>
          <a:p>
            <a:r>
              <a:rPr lang="zh-TW" altLang="en-US" dirty="0" smtClean="0"/>
              <a:t>保險櫃的編號從</a:t>
            </a:r>
            <a:r>
              <a:rPr lang="en-US" altLang="zh-TW" dirty="0" smtClean="0"/>
              <a:t>001</a:t>
            </a:r>
            <a:r>
              <a:rPr lang="zh-TW" altLang="en-US" dirty="0" smtClean="0"/>
              <a:t>開始，你手上有保險櫃中金條的數量表</a:t>
            </a:r>
            <a:endParaRPr lang="en-US" altLang="zh-TW" dirty="0" smtClean="0"/>
          </a:p>
          <a:p>
            <a:r>
              <a:rPr lang="zh-TW" altLang="en-US" dirty="0" smtClean="0"/>
              <a:t>請你寫一個程式輸入</a:t>
            </a:r>
            <a:r>
              <a:rPr lang="en-US" altLang="zh-TW" dirty="0" smtClean="0"/>
              <a:t>N</a:t>
            </a:r>
            <a:r>
              <a:rPr lang="zh-TW" altLang="en-US" dirty="0" smtClean="0"/>
              <a:t>能夠快速知道第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格中放了多少金條</a:t>
            </a:r>
            <a:endParaRPr lang="en-US" altLang="zh-TW" dirty="0" smtClean="0"/>
          </a:p>
          <a:p>
            <a:r>
              <a:rPr lang="zh-TW" altLang="en-US" dirty="0" smtClean="0"/>
              <a:t>金條數量表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972155"/>
              </p:ext>
            </p:extLst>
          </p:nvPr>
        </p:nvGraphicFramePr>
        <p:xfrm>
          <a:off x="1284472" y="389149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369227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60745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18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227301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440290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980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16627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838302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413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2625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第</a:t>
                      </a:r>
                      <a:r>
                        <a:rPr lang="en-US" altLang="zh-TW" dirty="0" smtClean="0"/>
                        <a:t>N</a:t>
                      </a:r>
                      <a:r>
                        <a:rPr lang="zh-TW" altLang="en-US" dirty="0" smtClean="0"/>
                        <a:t>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009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3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37619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49901" y="4901756"/>
            <a:ext cx="2798618" cy="1078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2012" y="4922693"/>
            <a:ext cx="2798618" cy="1078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756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</a:t>
            </a:r>
            <a:r>
              <a:rPr lang="zh-TW" altLang="en-US" dirty="0"/>
              <a:t>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6111" y="1387899"/>
            <a:ext cx="10363200" cy="493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#include&lt;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[9]={8,17,658,12,3,0,756,578,996};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[n-1]&lt;&lt;'\n';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	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7813964" y="1157886"/>
            <a:ext cx="1377537" cy="1266729"/>
          </a:xfrm>
          <a:prstGeom prst="wedgeRoundRectCallout">
            <a:avLst>
              <a:gd name="adj1" fmla="val -83048"/>
              <a:gd name="adj2" fmla="val 386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這個陣列的長相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5183370" y="2788429"/>
            <a:ext cx="1618118" cy="1266729"/>
          </a:xfrm>
          <a:prstGeom prst="wedgeRoundRectCallout">
            <a:avLst>
              <a:gd name="adj1" fmla="val -92531"/>
              <a:gd name="adj2" fmla="val 57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輸出第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*陣列的首相為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566030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銀行保險櫃中原本都沒有錢，有某些客戶要存錢進去</a:t>
            </a:r>
            <a:endParaRPr lang="en-US" altLang="zh-TW" dirty="0" smtClean="0"/>
          </a:p>
          <a:p>
            <a:r>
              <a:rPr lang="zh-TW" altLang="en-US" dirty="0" smtClean="0"/>
              <a:t>保險櫃從</a:t>
            </a:r>
            <a:r>
              <a:rPr lang="en-US" altLang="zh-TW" dirty="0" smtClean="0"/>
              <a:t>001</a:t>
            </a:r>
            <a:r>
              <a:rPr lang="zh-TW" altLang="en-US" dirty="0" smtClean="0"/>
              <a:t>開始到</a:t>
            </a:r>
            <a:r>
              <a:rPr lang="en-US" altLang="zh-TW" dirty="0" smtClean="0"/>
              <a:t>99</a:t>
            </a:r>
            <a:r>
              <a:rPr lang="zh-TW" altLang="en-US" dirty="0" smtClean="0"/>
              <a:t>結束</a:t>
            </a:r>
            <a:endParaRPr lang="en-US" altLang="zh-TW" dirty="0" smtClean="0"/>
          </a:p>
          <a:p>
            <a:r>
              <a:rPr lang="zh-TW" altLang="en-US" dirty="0" smtClean="0"/>
              <a:t>先輸入數字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，然後輸入</a:t>
            </a:r>
            <a:r>
              <a:rPr lang="en-US" altLang="zh-TW" dirty="0" smtClean="0"/>
              <a:t>N</a:t>
            </a:r>
            <a:r>
              <a:rPr lang="zh-TW" altLang="en-US" dirty="0"/>
              <a:t>筆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每筆資料先輸入第幾格然後輸入要存多少錢進去</a:t>
            </a:r>
            <a:endParaRPr lang="en-US" altLang="zh-TW" dirty="0" smtClean="0"/>
          </a:p>
          <a:p>
            <a:r>
              <a:rPr lang="zh-TW" altLang="en-US" dirty="0" smtClean="0"/>
              <a:t>最後輸出整個陣列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9263" y="3764477"/>
            <a:ext cx="2798618" cy="2921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556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654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</p:txBody>
      </p:sp>
      <p:sp>
        <p:nvSpPr>
          <p:cNvPr id="5" name="矩形 4"/>
          <p:cNvSpPr/>
          <p:nvPr/>
        </p:nvSpPr>
        <p:spPr>
          <a:xfrm>
            <a:off x="5895432" y="3764477"/>
            <a:ext cx="4610276" cy="1078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7 655 556 0 123 0 0 …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0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</a:t>
            </a:r>
            <a:r>
              <a:rPr lang="zh-TW" altLang="en-US" dirty="0"/>
              <a:t>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387899"/>
            <a:ext cx="10363200" cy="5214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#include&lt;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[99]={0};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n,a,b,i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&gt;&gt;a&gt;&gt;b;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[a-1]+=b;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=0;i&lt;99;i++){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]&lt;&lt;" ";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&lt;&lt;'\n';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	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4287900" y="1698636"/>
            <a:ext cx="1288682" cy="869171"/>
          </a:xfrm>
          <a:prstGeom prst="wedgeRoundRectCallout">
            <a:avLst>
              <a:gd name="adj1" fmla="val -80552"/>
              <a:gd name="adj2" fmla="val 3448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先把每一項歸零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4819059" y="2970052"/>
            <a:ext cx="2017303" cy="1065871"/>
          </a:xfrm>
          <a:prstGeom prst="wedgeRoundRectCallout">
            <a:avLst>
              <a:gd name="adj1" fmla="val -98982"/>
              <a:gd name="adj2" fmla="val 3174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把第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項增加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再說一次，陣列首項為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5156124" y="4520890"/>
            <a:ext cx="1945319" cy="878369"/>
          </a:xfrm>
          <a:prstGeom prst="wedgeRoundRectCallout">
            <a:avLst>
              <a:gd name="adj1" fmla="val -74118"/>
              <a:gd name="adj2" fmla="val 2498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輸出整個陣列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用歷遍的概念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，然後輸入一個大小為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的陣列，每項元素介於</a:t>
            </a:r>
            <a:r>
              <a:rPr lang="en-US" altLang="zh-TW" dirty="0" smtClean="0"/>
              <a:t>0~9</a:t>
            </a:r>
          </a:p>
          <a:p>
            <a:r>
              <a:rPr lang="zh-TW" altLang="en-US" dirty="0" smtClean="0"/>
              <a:t>輸入一個數字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，輸出</a:t>
            </a:r>
            <a:r>
              <a:rPr lang="en-US" altLang="zh-TW" dirty="0" smtClean="0"/>
              <a:t>K</a:t>
            </a:r>
            <a:r>
              <a:rPr lang="zh-TW" altLang="en-US" dirty="0" smtClean="0"/>
              <a:t>在該陣列出現的次數</a:t>
            </a:r>
            <a:endParaRPr lang="en-US" altLang="zh-TW" dirty="0" smtClean="0"/>
          </a:p>
          <a:p>
            <a:r>
              <a:rPr lang="en-US" altLang="zh-TW" dirty="0"/>
              <a:t>0&lt;N&lt;=10000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3023" y="3619221"/>
            <a:ext cx="2798618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5133" y="3619220"/>
            <a:ext cx="2940731" cy="1641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6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基礎語法複習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將</a:t>
            </a:r>
            <a:r>
              <a:rPr lang="zh-TW" altLang="en-US" sz="2800" dirty="0" smtClean="0"/>
              <a:t>內容輸入到變數</a:t>
            </a:r>
            <a:r>
              <a:rPr lang="zh-TW" altLang="en-US" sz="2800" dirty="0"/>
              <a:t>中</a:t>
            </a:r>
            <a:endParaRPr lang="en-US" altLang="zh-TW" sz="28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sz="2800" dirty="0" smtClean="0"/>
              <a:t>輸出文字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106389" y="2026261"/>
            <a:ext cx="4512625" cy="738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&gt;&gt;x;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6388" y="3526511"/>
            <a:ext cx="4512625" cy="1959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輸出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 marL="457200" indent="-457200">
              <a:buAutoNum type="arabicPlain"/>
            </a:pP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&lt;&lt;“Hello World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輸出一個變數的值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x=5;</a:t>
            </a:r>
          </a:p>
          <a:p>
            <a:pPr marL="457200" indent="-457200">
              <a:buAutoNum type="arabicPlain"/>
            </a:pP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&lt;&lt;x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解題思路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想法一</a:t>
            </a:r>
            <a:r>
              <a:rPr lang="en-US" altLang="zh-TW" dirty="0" smtClean="0"/>
              <a:t>:</a:t>
            </a:r>
            <a:r>
              <a:rPr lang="zh-TW" altLang="en-US" dirty="0" smtClean="0"/>
              <a:t>先記錄再搜尋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想法二</a:t>
            </a:r>
            <a:r>
              <a:rPr lang="en-US" altLang="zh-TW" dirty="0" smtClean="0"/>
              <a:t>:</a:t>
            </a:r>
            <a:r>
              <a:rPr lang="zh-TW" altLang="en-US" dirty="0" smtClean="0"/>
              <a:t>先分組以利後續的搜尋</a:t>
            </a:r>
            <a:endParaRPr lang="en-US" altLang="zh-TW" dirty="0"/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arr[5]++;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7arr[7]++;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...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71728"/>
              </p:ext>
            </p:extLst>
          </p:nvPr>
        </p:nvGraphicFramePr>
        <p:xfrm>
          <a:off x="1520047" y="2721867"/>
          <a:ext cx="4678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775">
                  <a:extLst>
                    <a:ext uri="{9D8B030D-6E8A-4147-A177-3AD203B41FA5}">
                      <a16:colId xmlns:a16="http://schemas.microsoft.com/office/drawing/2014/main" val="1413896336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2500299953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2104322880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3958388910"/>
                    </a:ext>
                  </a:extLst>
                </a:gridCol>
                <a:gridCol w="935775">
                  <a:extLst>
                    <a:ext uri="{9D8B030D-6E8A-4147-A177-3AD203B41FA5}">
                      <a16:colId xmlns:a16="http://schemas.microsoft.com/office/drawing/2014/main" val="2358589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[n]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9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5203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45458" y="2052918"/>
            <a:ext cx="4610276" cy="1610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]==k){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5458" y="4497257"/>
            <a:ext cx="4610276" cy="133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&gt;&gt;x;</a:t>
            </a:r>
          </a:p>
          <a:p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[x]++;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題解</a:t>
            </a:r>
            <a:r>
              <a:rPr lang="en-US" altLang="zh-TW" dirty="0" smtClean="0"/>
              <a:t>(</a:t>
            </a:r>
            <a:r>
              <a:rPr lang="zh-TW" altLang="en-US" dirty="0" smtClean="0"/>
              <a:t>想法一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6111" y="1387899"/>
            <a:ext cx="10363200" cy="5214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#include&lt;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n,k,arr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[10000],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&gt;&gt;k;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]==k) x++;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&lt;&lt;x&lt;&lt;'\n';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	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題解</a:t>
            </a:r>
            <a:r>
              <a:rPr lang="en-US" altLang="zh-TW" dirty="0" smtClean="0"/>
              <a:t>(</a:t>
            </a:r>
            <a:r>
              <a:rPr lang="zh-TW" altLang="en-US" dirty="0" smtClean="0"/>
              <a:t>想法二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6111" y="1387899"/>
            <a:ext cx="10363200" cy="5214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#include&lt;bits/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[10]={0};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i,x,n,k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&gt;&gt;x;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[x]++;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&gt;&gt;k;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[k]&lt;&lt;'\n';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	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下表為各個變數的作用範圍</a:t>
            </a:r>
            <a:endParaRPr lang="en-US" altLang="zh-TW" dirty="0" smtClean="0"/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</a:endParaRPr>
          </a:p>
          <a:p>
            <a:r>
              <a:rPr lang="zh-TW" altLang="en-US" dirty="0" smtClean="0">
                <a:latin typeface="Arial" panose="020B0604020202020204" pitchFamily="34" charset="0"/>
              </a:rPr>
              <a:t>如果我們要處理極大的數</a:t>
            </a:r>
            <a:r>
              <a:rPr lang="en-US" altLang="zh-TW" dirty="0" smtClean="0"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latin typeface="Arial" panose="020B0604020202020204" pitchFamily="34" charset="0"/>
              </a:rPr>
              <a:t>比如說</a:t>
            </a:r>
            <a:r>
              <a:rPr lang="en-US" altLang="zh-TW" dirty="0" smtClean="0">
                <a:latin typeface="Arial" panose="020B0604020202020204" pitchFamily="34" charset="0"/>
              </a:rPr>
              <a:t>10^1000)</a:t>
            </a:r>
            <a:r>
              <a:rPr lang="zh-TW" altLang="en-US" dirty="0" smtClean="0">
                <a:latin typeface="Arial" panose="020B0604020202020204" pitchFamily="34" charset="0"/>
              </a:rPr>
              <a:t>就沒有工具可以用了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zh-TW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77819"/>
              </p:ext>
            </p:extLst>
          </p:nvPr>
        </p:nvGraphicFramePr>
        <p:xfrm>
          <a:off x="1103311" y="2612568"/>
          <a:ext cx="89475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713">
                  <a:extLst>
                    <a:ext uri="{9D8B030D-6E8A-4147-A177-3AD203B41FA5}">
                      <a16:colId xmlns:a16="http://schemas.microsoft.com/office/drawing/2014/main" val="1124878097"/>
                    </a:ext>
                  </a:extLst>
                </a:gridCol>
                <a:gridCol w="3532435">
                  <a:extLst>
                    <a:ext uri="{9D8B030D-6E8A-4147-A177-3AD203B41FA5}">
                      <a16:colId xmlns:a16="http://schemas.microsoft.com/office/drawing/2014/main" val="2343773983"/>
                    </a:ext>
                  </a:extLst>
                </a:gridCol>
                <a:gridCol w="3798375">
                  <a:extLst>
                    <a:ext uri="{9D8B030D-6E8A-4147-A177-3AD203B41FA5}">
                      <a16:colId xmlns:a16="http://schemas.microsoft.com/office/drawing/2014/main" val="2546240721"/>
                    </a:ext>
                  </a:extLst>
                </a:gridCol>
              </a:tblGrid>
              <a:tr h="323009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名稱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最小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最大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38364"/>
                  </a:ext>
                </a:extLst>
              </a:tr>
              <a:tr h="323009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-2147483648(-2^31)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2147483648(2^31)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04411"/>
                  </a:ext>
                </a:extLst>
              </a:tr>
              <a:tr h="32300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altLang="zh-TW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-(2^63)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2^63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88657"/>
                  </a:ext>
                </a:extLst>
              </a:tr>
              <a:tr h="32300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10^-38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10^38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91474"/>
                  </a:ext>
                </a:extLst>
              </a:tr>
              <a:tr h="32300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10^-308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10^308 </a:t>
                      </a:r>
                      <a:endParaRPr lang="zh-TW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10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2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本題要求</a:t>
            </a:r>
            <a:r>
              <a:rPr lang="en-US" altLang="zh-TW" dirty="0" smtClean="0"/>
              <a:t>3^N(N&lt;=10000)</a:t>
            </a:r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</a:t>
            </a:r>
            <a:r>
              <a:rPr lang="en-US" altLang="zh-TW" dirty="0" smtClean="0"/>
              <a:t>3^N</a:t>
            </a:r>
          </a:p>
          <a:p>
            <a:r>
              <a:rPr lang="zh-TW" altLang="en-US" dirty="0" smtClean="0"/>
              <a:t>提示</a:t>
            </a:r>
            <a:r>
              <a:rPr lang="en-US" altLang="zh-TW" dirty="0" smtClean="0"/>
              <a:t>:3^10000=9^5000</a:t>
            </a:r>
          </a:p>
          <a:p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1743023" y="3619221"/>
            <a:ext cx="2798618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" name="矩形 4"/>
          <p:cNvSpPr/>
          <p:nvPr/>
        </p:nvSpPr>
        <p:spPr>
          <a:xfrm>
            <a:off x="5835133" y="3619222"/>
            <a:ext cx="2976357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243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想法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大數運算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利用陣列進行大數運算</a:t>
            </a:r>
            <a:endParaRPr lang="en-US" altLang="zh-TW" sz="2800" dirty="0" smtClean="0"/>
          </a:p>
          <a:p>
            <a:r>
              <a:rPr lang="zh-TW" altLang="en-US" sz="2800" dirty="0" smtClean="0"/>
              <a:t>陣列的每一項視為一個位數來運算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陣列開多大</a:t>
            </a:r>
            <a:r>
              <a:rPr lang="en-US" altLang="zh-TW" sz="2800" dirty="0" smtClean="0"/>
              <a:t>?</a:t>
            </a:r>
          </a:p>
          <a:p>
            <a:pPr lvl="1"/>
            <a:r>
              <a:rPr lang="zh-TW" altLang="en-US" sz="2400" dirty="0" smtClean="0"/>
              <a:t>如果你學過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，你會知道</a:t>
            </a:r>
            <a:r>
              <a:rPr lang="en-US" altLang="zh-TW" sz="2400" dirty="0" smtClean="0"/>
              <a:t>log3^10000=0.47712125*10000=4771.2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沒學過</a:t>
            </a:r>
            <a:r>
              <a:rPr lang="en-US" altLang="zh-TW" sz="2400" dirty="0" smtClean="0"/>
              <a:t>?</a:t>
            </a:r>
            <a:r>
              <a:rPr lang="zh-TW" altLang="en-US" sz="2400" dirty="0" smtClean="0"/>
              <a:t>沒關係，</a:t>
            </a:r>
            <a:r>
              <a:rPr lang="en-US" altLang="zh-TW" sz="2400" dirty="0" smtClean="0"/>
              <a:t>3^10000=9^5000&lt;10^5000</a:t>
            </a:r>
            <a:endParaRPr lang="en-US" altLang="zh-TW" sz="24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13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來個看起來很複</a:t>
            </a:r>
            <a:r>
              <a:rPr lang="zh-TW" altLang="en-US" dirty="0"/>
              <a:t>雜</a:t>
            </a:r>
            <a:r>
              <a:rPr lang="zh-TW" altLang="en-US" dirty="0" smtClean="0"/>
              <a:t>的題目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TOJ119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2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r>
              <a:rPr lang="zh-TW" altLang="en-US" dirty="0"/>
              <a:t>在</a:t>
            </a:r>
            <a:r>
              <a:rPr lang="zh-TW" altLang="en-US" dirty="0" smtClean="0"/>
              <a:t>說</a:t>
            </a:r>
            <a:r>
              <a:rPr lang="zh-TW" altLang="en-US" dirty="0"/>
              <a:t>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85124" cy="4195481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輸入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個數字</a:t>
            </a:r>
            <a:r>
              <a:rPr lang="en-US" altLang="zh-TW" sz="2800" dirty="0" smtClean="0"/>
              <a:t>a1~an</a:t>
            </a:r>
            <a:r>
              <a:rPr lang="zh-TW" altLang="en-US" sz="2800" dirty="0" smtClean="0"/>
              <a:t>後，輸入</a:t>
            </a:r>
            <a:r>
              <a:rPr lang="en-US" altLang="zh-TW" sz="2800" dirty="0" smtClean="0"/>
              <a:t>T</a:t>
            </a:r>
            <a:r>
              <a:rPr lang="zh-TW" altLang="en-US" sz="2800" dirty="0" smtClean="0"/>
              <a:t>組指令</a:t>
            </a:r>
            <a:r>
              <a:rPr lang="en-US" altLang="zh-TW" sz="2800" dirty="0" smtClean="0"/>
              <a:t>[Ta1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Tb1]~[Tan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Tbn</a:t>
            </a:r>
            <a:r>
              <a:rPr lang="en-US" altLang="zh-TW" sz="2800" dirty="0" smtClean="0"/>
              <a:t>]</a:t>
            </a:r>
            <a:endParaRPr lang="en-US" altLang="zh-TW" sz="2800" dirty="0"/>
          </a:p>
          <a:p>
            <a:r>
              <a:rPr lang="zh-TW" altLang="en-US" sz="2800" dirty="0" smtClean="0"/>
              <a:t>第</a:t>
            </a:r>
            <a:r>
              <a:rPr lang="en-US" altLang="zh-TW" sz="2800" dirty="0" smtClean="0"/>
              <a:t>k</a:t>
            </a:r>
            <a:r>
              <a:rPr lang="zh-TW" altLang="en-US" sz="2800" dirty="0" smtClean="0"/>
              <a:t>組指令代表要將</a:t>
            </a:r>
            <a:r>
              <a:rPr lang="en-US" altLang="zh-TW" sz="2800" dirty="0" err="1" smtClean="0"/>
              <a:t>Tak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Tbk</a:t>
            </a:r>
            <a:r>
              <a:rPr lang="zh-TW" altLang="en-US" sz="2800" dirty="0" smtClean="0"/>
              <a:t>兩個數字對調</a:t>
            </a:r>
            <a:endParaRPr lang="en-US" altLang="zh-TW" sz="2800" dirty="0" smtClean="0"/>
          </a:p>
          <a:p>
            <a:r>
              <a:rPr lang="zh-TW" altLang="en-US" sz="2800" dirty="0" smtClean="0"/>
              <a:t>一旦有一組指令</a:t>
            </a:r>
            <a:r>
              <a:rPr lang="en-US" altLang="zh-TW" sz="2800" dirty="0" err="1" smtClean="0"/>
              <a:t>Tak</a:t>
            </a:r>
            <a:r>
              <a:rPr lang="zh-TW" altLang="en-US" sz="2800" dirty="0" smtClean="0"/>
              <a:t>、</a:t>
            </a:r>
            <a:r>
              <a:rPr lang="en-US" altLang="zh-TW" sz="2800" dirty="0" err="1" smtClean="0"/>
              <a:t>Tbk</a:t>
            </a:r>
            <a:r>
              <a:rPr lang="zh-TW" altLang="en-US" sz="2800" dirty="0" smtClean="0"/>
              <a:t>，兩者之差大於</a:t>
            </a:r>
            <a:r>
              <a:rPr lang="en-US" altLang="zh-TW" sz="2800" dirty="0" smtClean="0"/>
              <a:t>8</a:t>
            </a:r>
            <a:r>
              <a:rPr lang="zh-TW" altLang="en-US" sz="2800" dirty="0" smtClean="0"/>
              <a:t>，就停止，並且下面的指令都步執行</a:t>
            </a:r>
            <a:endParaRPr lang="en-US" altLang="zh-TW" sz="2800" dirty="0" smtClean="0"/>
          </a:p>
          <a:p>
            <a:r>
              <a:rPr lang="zh-TW" altLang="en-US" sz="2800" dirty="0" smtClean="0"/>
              <a:t>如果可以執行全部的指令要輸出「</a:t>
            </a:r>
            <a:r>
              <a:rPr lang="en-US" altLang="zh-TW" sz="2800" dirty="0" smtClean="0"/>
              <a:t>Sorted!</a:t>
            </a:r>
            <a:r>
              <a:rPr lang="zh-TW" altLang="en-US" sz="2800" dirty="0" smtClean="0"/>
              <a:t>」，不行的話輸出「</a:t>
            </a:r>
            <a:r>
              <a:rPr lang="en-US" altLang="zh-TW" sz="2800" dirty="0" smtClean="0"/>
              <a:t>I Quit!</a:t>
            </a:r>
            <a:r>
              <a:rPr lang="zh-TW" altLang="en-US" sz="2800" dirty="0" smtClean="0"/>
              <a:t>」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961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技巧複習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break:</a:t>
            </a:r>
            <a:r>
              <a:rPr lang="zh-TW" altLang="en-US" sz="2400" dirty="0" smtClean="0"/>
              <a:t>跳脫出當前迴圈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abs(x):</a:t>
            </a:r>
            <a:r>
              <a:rPr lang="zh-TW" altLang="en-US" sz="2400" dirty="0" smtClean="0"/>
              <a:t>求</a:t>
            </a:r>
            <a:r>
              <a:rPr lang="en-US" altLang="zh-TW" sz="2400" dirty="0" smtClean="0"/>
              <a:t>x</a:t>
            </a:r>
            <a:r>
              <a:rPr lang="zh-TW" altLang="en-US" sz="2400" dirty="0" smtClean="0"/>
              <a:t>的絕對值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swap(</a:t>
            </a:r>
            <a:r>
              <a:rPr lang="en-US" altLang="zh-TW" sz="2400" dirty="0" err="1" smtClean="0"/>
              <a:t>a,b</a:t>
            </a:r>
            <a:r>
              <a:rPr lang="en-US" altLang="zh-TW" sz="2400" dirty="0" smtClean="0"/>
              <a:t>):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a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b</a:t>
            </a:r>
            <a:r>
              <a:rPr lang="zh-TW" altLang="en-US" sz="2400" dirty="0" smtClean="0"/>
              <a:t>的值交換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0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解題思路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用一個迴圈進行交換的動做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如果兩個東西的座標差超過</a:t>
            </a:r>
            <a:r>
              <a:rPr lang="en-US" altLang="zh-TW" sz="2400" dirty="0" smtClean="0"/>
              <a:t>8</a:t>
            </a:r>
            <a:r>
              <a:rPr lang="zh-TW" altLang="en-US" sz="2400" dirty="0" smtClean="0"/>
              <a:t>就</a:t>
            </a:r>
            <a:r>
              <a:rPr lang="en-US" altLang="zh-TW" sz="2400" dirty="0" smtClean="0"/>
              <a:t>break</a:t>
            </a:r>
            <a:r>
              <a:rPr lang="zh-TW" altLang="en-US" sz="2400" dirty="0" smtClean="0"/>
              <a:t>出迴圈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用一個變數記錄是否有執行完全部的指令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78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基礎語法複習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控制變數</a:t>
            </a:r>
            <a:r>
              <a:rPr lang="en-US" altLang="zh-TW" sz="2800" dirty="0" err="1" smtClean="0"/>
              <a:t>i</a:t>
            </a:r>
            <a:r>
              <a:rPr lang="zh-TW" altLang="en-US" sz="2800" dirty="0" smtClean="0"/>
              <a:t>的值</a:t>
            </a:r>
            <a:endParaRPr lang="en-US" altLang="zh-TW" sz="2800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4488871" y="2052918"/>
            <a:ext cx="4512625" cy="3007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賦值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=20;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以下都是將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改變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的寫法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+=1;</a:t>
            </a:r>
          </a:p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920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題解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00800" y="1282535"/>
            <a:ext cx="5688281" cy="5296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#include&lt;bits/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[200050];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n,t,i,l,r,ok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&gt;&gt;n;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&gt;&gt;t;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t;i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		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&gt;&gt;l&gt;&gt;r;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if(abs(l-r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)&gt;8){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	ok=0;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swap(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[l],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[r]);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46965"/>
              </p:ext>
            </p:extLst>
          </p:nvPr>
        </p:nvGraphicFramePr>
        <p:xfrm>
          <a:off x="432355" y="2162813"/>
          <a:ext cx="565374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4">
                  <a:extLst>
                    <a:ext uri="{9D8B030D-6E8A-4147-A177-3AD203B41FA5}">
                      <a16:colId xmlns:a16="http://schemas.microsoft.com/office/drawing/2014/main" val="3048264037"/>
                    </a:ext>
                  </a:extLst>
                </a:gridCol>
                <a:gridCol w="4512624">
                  <a:extLst>
                    <a:ext uri="{9D8B030D-6E8A-4147-A177-3AD203B41FA5}">
                      <a16:colId xmlns:a16="http://schemas.microsoft.com/office/drawing/2014/main" val="534490255"/>
                    </a:ext>
                  </a:extLst>
                </a:gridCol>
              </a:tblGrid>
              <a:tr h="2473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行數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5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1~3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別忘了開頭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8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5~6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定義我需要的變數、陣列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4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8~9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輸入陣列內容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5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如果沒有大於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，就會執行到這一行交換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5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11~12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</a:t>
                      </a:r>
                      <a:r>
                        <a:rPr lang="en-US" altLang="zh-TW" dirty="0" smtClean="0"/>
                        <a:t>t</a:t>
                      </a:r>
                      <a:r>
                        <a:rPr lang="zh-TW" altLang="en-US" dirty="0" smtClean="0"/>
                        <a:t>，執行</a:t>
                      </a:r>
                      <a:r>
                        <a:rPr lang="en-US" altLang="zh-TW" dirty="0" smtClean="0"/>
                        <a:t>t</a:t>
                      </a:r>
                      <a:r>
                        <a:rPr lang="zh-TW" altLang="en-US" dirty="0" smtClean="0"/>
                        <a:t>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4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13~14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輸入兩個座標，檢查他們之差是否大於</a:t>
                      </a:r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299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15~16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如果大於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，以</a:t>
                      </a:r>
                      <a:r>
                        <a:rPr lang="en-US" altLang="zh-TW" dirty="0" smtClean="0"/>
                        <a:t>ok</a:t>
                      </a:r>
                      <a:r>
                        <a:rPr lang="zh-TW" altLang="en-US" dirty="0" smtClean="0"/>
                        <a:t>記錄曾經中斷，</a:t>
                      </a:r>
                      <a:r>
                        <a:rPr lang="en-US" altLang="zh-TW" dirty="0" smtClean="0"/>
                        <a:t>break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2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如果沒有大於</a:t>
                      </a:r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，就會執行到這一行交換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65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7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00799" y="1687372"/>
            <a:ext cx="5688281" cy="2290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		if(ok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&lt;&lt;"SORTED!\n";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&lt;&lt;"I QUIT!\n";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=1;i&lt;=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&lt;n)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&lt;&lt;" ";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&lt;&lt;'\n';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	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	}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17275"/>
              </p:ext>
            </p:extLst>
          </p:nvPr>
        </p:nvGraphicFramePr>
        <p:xfrm>
          <a:off x="438292" y="1991180"/>
          <a:ext cx="565374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4">
                  <a:extLst>
                    <a:ext uri="{9D8B030D-6E8A-4147-A177-3AD203B41FA5}">
                      <a16:colId xmlns:a16="http://schemas.microsoft.com/office/drawing/2014/main" val="3048264037"/>
                    </a:ext>
                  </a:extLst>
                </a:gridCol>
                <a:gridCol w="4512624">
                  <a:extLst>
                    <a:ext uri="{9D8B030D-6E8A-4147-A177-3AD203B41FA5}">
                      <a16:colId xmlns:a16="http://schemas.microsoft.com/office/drawing/2014/main" val="534490255"/>
                    </a:ext>
                  </a:extLst>
                </a:gridCol>
              </a:tblGrid>
              <a:tr h="24735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行數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5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20~21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由</a:t>
                      </a:r>
                      <a:r>
                        <a:rPr lang="en-US" altLang="zh-TW" dirty="0" smtClean="0"/>
                        <a:t>ok</a:t>
                      </a:r>
                      <a:r>
                        <a:rPr lang="zh-TW" altLang="en-US" dirty="0" smtClean="0"/>
                        <a:t>的值判別該輸出甚麼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8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22~27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輸出整個陣列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4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結尾不能有多餘空格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85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結尾要有換行符號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5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8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大數運算 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 a021</a:t>
            </a:r>
            <a:r>
              <a:rPr lang="en-US" altLang="zh-TW" dirty="0"/>
              <a:t>	</a:t>
            </a:r>
            <a:r>
              <a:rPr lang="en-US" altLang="zh-TW" dirty="0" smtClean="0"/>
              <a:t>		</a:t>
            </a:r>
          </a:p>
          <a:p>
            <a:r>
              <a:rPr lang="zh-TW" altLang="en-US" dirty="0" smtClean="0"/>
              <a:t>又是身分證 </a:t>
            </a:r>
            <a:r>
              <a:rPr lang="en-US" altLang="zh-TW" dirty="0" err="1" smtClean="0"/>
              <a:t>ZeroJudge</a:t>
            </a:r>
            <a:r>
              <a:rPr lang="en-US" altLang="zh-TW" dirty="0" smtClean="0"/>
              <a:t> b765		</a:t>
            </a:r>
          </a:p>
          <a:p>
            <a:r>
              <a:rPr lang="zh-TW" altLang="en-US" dirty="0" smtClean="0"/>
              <a:t>刮刮</a:t>
            </a:r>
            <a:r>
              <a:rPr lang="zh-TW" altLang="en-US" dirty="0"/>
              <a:t>樂</a:t>
            </a:r>
            <a:r>
              <a:rPr lang="zh-TW" altLang="en-US" dirty="0" smtClean="0"/>
              <a:t> </a:t>
            </a:r>
            <a:r>
              <a:rPr lang="en-US" altLang="zh-TW" dirty="0" err="1"/>
              <a:t>ZeroJudge</a:t>
            </a:r>
            <a:r>
              <a:rPr lang="en-US" altLang="zh-TW" dirty="0"/>
              <a:t> </a:t>
            </a:r>
            <a:r>
              <a:rPr lang="en-US" altLang="zh-TW" dirty="0" smtClean="0"/>
              <a:t>f071				</a:t>
            </a:r>
          </a:p>
          <a:p>
            <a:r>
              <a:rPr lang="zh-TW" altLang="en-US" dirty="0" smtClean="0"/>
              <a:t>大數加</a:t>
            </a:r>
            <a:r>
              <a:rPr lang="zh-TW" altLang="en-US" dirty="0"/>
              <a:t>法</a:t>
            </a:r>
            <a:r>
              <a:rPr lang="zh-TW" altLang="en-US" dirty="0" smtClean="0"/>
              <a:t> </a:t>
            </a:r>
            <a:r>
              <a:rPr lang="en-US" altLang="zh-TW" dirty="0" err="1"/>
              <a:t>ZeroJudge</a:t>
            </a:r>
            <a:r>
              <a:rPr lang="en-US" altLang="zh-TW" dirty="0"/>
              <a:t> </a:t>
            </a:r>
            <a:r>
              <a:rPr lang="en-US" altLang="zh-TW" dirty="0" smtClean="0"/>
              <a:t>d283	</a:t>
            </a:r>
          </a:p>
          <a:p>
            <a:r>
              <a:rPr lang="zh-TW" altLang="en-US" dirty="0" smtClean="0"/>
              <a:t>等值首尾</a:t>
            </a:r>
            <a:r>
              <a:rPr lang="zh-TW" altLang="en-US" dirty="0"/>
              <a:t>和</a:t>
            </a:r>
            <a:r>
              <a:rPr lang="zh-TW" altLang="en-US" dirty="0" smtClean="0"/>
              <a:t> </a:t>
            </a:r>
            <a:r>
              <a:rPr lang="en-US" altLang="zh-TW" dirty="0" err="1"/>
              <a:t>ZeroJudge</a:t>
            </a:r>
            <a:r>
              <a:rPr lang="en-US" altLang="zh-TW" dirty="0"/>
              <a:t> </a:t>
            </a:r>
            <a:r>
              <a:rPr lang="en-US" altLang="zh-TW" dirty="0" smtClean="0"/>
              <a:t>d563</a:t>
            </a:r>
            <a:endParaRPr lang="en-US" altLang="zh-TW" dirty="0"/>
          </a:p>
          <a:p>
            <a:r>
              <a:rPr lang="zh-TW" altLang="en-US" dirty="0" smtClean="0"/>
              <a:t>區間</a:t>
            </a:r>
            <a:r>
              <a:rPr lang="zh-TW" altLang="en-US" dirty="0"/>
              <a:t>和</a:t>
            </a:r>
            <a:r>
              <a:rPr lang="zh-TW" altLang="en-US" dirty="0" smtClean="0"/>
              <a:t>練習 </a:t>
            </a:r>
            <a:r>
              <a:rPr lang="en-US" altLang="zh-TW" dirty="0" err="1"/>
              <a:t>ZeroJudge</a:t>
            </a:r>
            <a:r>
              <a:rPr lang="en-US" altLang="zh-TW" dirty="0"/>
              <a:t> </a:t>
            </a:r>
            <a:r>
              <a:rPr lang="en-US" altLang="zh-TW" dirty="0" smtClean="0"/>
              <a:t>e346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8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如果我今天要記錄一個表格資料，我該如何處理</a:t>
            </a:r>
            <a:r>
              <a:rPr lang="en-US" altLang="zh-TW" sz="2800" dirty="0" smtClean="0"/>
              <a:t>?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我們有二維陣列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45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</a:t>
            </a:r>
            <a:r>
              <a:rPr lang="zh-TW" altLang="en-US" dirty="0"/>
              <a:t>維</a:t>
            </a:r>
            <a:r>
              <a:rPr lang="zh-TW" altLang="en-US" dirty="0" smtClean="0"/>
              <a:t>陣列基礎語法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宣告</a:t>
            </a:r>
            <a:r>
              <a:rPr lang="zh-TW" altLang="en-US" sz="2400" dirty="0" smtClean="0"/>
              <a:t>一個二維陣列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004088" y="1853248"/>
            <a:ext cx="4512625" cy="844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陣列型態 陣列名稱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[A][B];</a:t>
            </a:r>
          </a:p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[4][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grpSp>
        <p:nvGrpSpPr>
          <p:cNvPr id="17" name="群組 16"/>
          <p:cNvGrpSpPr/>
          <p:nvPr/>
        </p:nvGrpSpPr>
        <p:grpSpPr>
          <a:xfrm>
            <a:off x="2278701" y="3015737"/>
            <a:ext cx="5248893" cy="3577047"/>
            <a:chOff x="2278701" y="3015737"/>
            <a:chExt cx="5248893" cy="3577047"/>
          </a:xfrm>
        </p:grpSpPr>
        <p:sp>
          <p:nvSpPr>
            <p:cNvPr id="5" name="矩形 4"/>
            <p:cNvSpPr/>
            <p:nvPr/>
          </p:nvSpPr>
          <p:spPr>
            <a:xfrm>
              <a:off x="3169349" y="3825833"/>
              <a:ext cx="4358245" cy="2766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左大括弧 6"/>
            <p:cNvSpPr/>
            <p:nvPr/>
          </p:nvSpPr>
          <p:spPr>
            <a:xfrm>
              <a:off x="2706212" y="3825832"/>
              <a:ext cx="463137" cy="2766951"/>
            </a:xfrm>
            <a:prstGeom prst="leftBrace">
              <a:avLst>
                <a:gd name="adj1" fmla="val 8333"/>
                <a:gd name="adj2" fmla="val 5041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左大括弧 7"/>
            <p:cNvSpPr/>
            <p:nvPr/>
          </p:nvSpPr>
          <p:spPr>
            <a:xfrm rot="5400000">
              <a:off x="5116902" y="1415141"/>
              <a:ext cx="463137" cy="4358245"/>
            </a:xfrm>
            <a:prstGeom prst="leftBrace">
              <a:avLst>
                <a:gd name="adj1" fmla="val 8333"/>
                <a:gd name="adj2" fmla="val 50415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278701" y="5024641"/>
              <a:ext cx="39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186168" y="3015737"/>
              <a:ext cx="391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8354"/>
              </p:ext>
            </p:extLst>
          </p:nvPr>
        </p:nvGraphicFramePr>
        <p:xfrm>
          <a:off x="1512582" y="4039825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03253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7765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24151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53504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192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[0][0]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[0][2]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[0][3]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[0][4]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98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[1][0]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[1][1]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[1][2]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[1][3]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[1][4]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31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[2][0]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[2][3]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[2][4]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6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[3][0]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[3][1]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[3][2]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[3][3]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en-US" altLang="zh-TW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[3][4]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644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7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二維陣列基礎語法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賦值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上面的程式碼等同於下方的表格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43845" y="1615743"/>
            <a:ext cx="6867265" cy="14124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score[6][5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{{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86, 92, 57, 81, 65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96, 98, 81, 67,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 {91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40, 92, 78, 67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68, 88, 50, 89,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 {87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96, 70, 62, 68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84, 75, 94, 56, 90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79006"/>
              </p:ext>
            </p:extLst>
          </p:nvPr>
        </p:nvGraphicFramePr>
        <p:xfrm>
          <a:off x="3289466" y="4023359"/>
          <a:ext cx="6185725" cy="2225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37145">
                  <a:extLst>
                    <a:ext uri="{9D8B030D-6E8A-4147-A177-3AD203B41FA5}">
                      <a16:colId xmlns:a16="http://schemas.microsoft.com/office/drawing/2014/main" val="1628523759"/>
                    </a:ext>
                  </a:extLst>
                </a:gridCol>
                <a:gridCol w="1237145">
                  <a:extLst>
                    <a:ext uri="{9D8B030D-6E8A-4147-A177-3AD203B41FA5}">
                      <a16:colId xmlns:a16="http://schemas.microsoft.com/office/drawing/2014/main" val="4117624702"/>
                    </a:ext>
                  </a:extLst>
                </a:gridCol>
                <a:gridCol w="1237145">
                  <a:extLst>
                    <a:ext uri="{9D8B030D-6E8A-4147-A177-3AD203B41FA5}">
                      <a16:colId xmlns:a16="http://schemas.microsoft.com/office/drawing/2014/main" val="3665009946"/>
                    </a:ext>
                  </a:extLst>
                </a:gridCol>
                <a:gridCol w="1237145">
                  <a:extLst>
                    <a:ext uri="{9D8B030D-6E8A-4147-A177-3AD203B41FA5}">
                      <a16:colId xmlns:a16="http://schemas.microsoft.com/office/drawing/2014/main" val="3074740809"/>
                    </a:ext>
                  </a:extLst>
                </a:gridCol>
                <a:gridCol w="1237145">
                  <a:extLst>
                    <a:ext uri="{9D8B030D-6E8A-4147-A177-3AD203B41FA5}">
                      <a16:colId xmlns:a16="http://schemas.microsoft.com/office/drawing/2014/main" val="116178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57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65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4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98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67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74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40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78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67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8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68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88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89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78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87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68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2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84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75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94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56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90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3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9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二維陣列基礎語法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更改其中一項的值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操作方法與一維陣列相同，要特別注意</a:t>
            </a:r>
            <a:r>
              <a:rPr lang="en-US" altLang="zh-TW" sz="2400" dirty="0" err="1" smtClean="0"/>
              <a:t>x,y</a:t>
            </a:r>
            <a:r>
              <a:rPr lang="zh-TW" altLang="en-US" sz="2400" dirty="0" smtClean="0"/>
              <a:t>和座標相反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004088" y="1853248"/>
            <a:ext cx="4512625" cy="1032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[4][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buAutoNum type="arabicPlain" startAt="2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[3][1]=0;</a:t>
            </a:r>
          </a:p>
          <a:p>
            <a:pPr marL="457200" indent="-457200">
              <a:buAutoNum type="arabicPlain" startAt="2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[4][2]++;</a:t>
            </a:r>
          </a:p>
        </p:txBody>
      </p:sp>
    </p:spTree>
    <p:extLst>
      <p:ext uri="{BB962C8B-B14F-4D97-AF65-F5344CB8AC3E}">
        <p14:creationId xmlns:p14="http://schemas.microsoft.com/office/powerpoint/2010/main" val="264568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使用上</a:t>
            </a:r>
            <a:r>
              <a:rPr lang="zh-TW" altLang="en-US" dirty="0"/>
              <a:t>的</a:t>
            </a:r>
            <a:r>
              <a:rPr lang="zh-TW" altLang="en-US" dirty="0" smtClean="0"/>
              <a:t>注意</a:t>
            </a:r>
            <a:r>
              <a:rPr lang="zh-TW" altLang="en-US" dirty="0"/>
              <a:t>事</a:t>
            </a:r>
            <a:r>
              <a:rPr lang="zh-TW" altLang="en-US" dirty="0" smtClean="0"/>
              <a:t>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陣列索引值依舊是從</a:t>
            </a:r>
            <a:r>
              <a:rPr lang="en-US" altLang="zh-TW" sz="2400" dirty="0" smtClean="0"/>
              <a:t>0</a:t>
            </a:r>
            <a:r>
              <a:rPr lang="zh-TW" altLang="en-US" sz="2400" dirty="0" smtClean="0"/>
              <a:t>開始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陣列的</a:t>
            </a:r>
            <a:r>
              <a:rPr lang="en-US" altLang="zh-TW" sz="2400" dirty="0" err="1" smtClean="0"/>
              <a:t>x,y</a:t>
            </a:r>
            <a:r>
              <a:rPr lang="zh-TW" altLang="en-US" sz="2400" dirty="0" smtClean="0"/>
              <a:t>軸向第四象限延伸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在前面的索引值是</a:t>
            </a:r>
            <a:r>
              <a:rPr lang="en-US" altLang="zh-TW" sz="2400" dirty="0" smtClean="0"/>
              <a:t>y</a:t>
            </a:r>
            <a:r>
              <a:rPr lang="zh-TW" altLang="en-US" sz="2400" dirty="0" smtClean="0"/>
              <a:t>的索引值，後面才是</a:t>
            </a:r>
            <a:r>
              <a:rPr lang="en-US" altLang="zh-TW" sz="2400" dirty="0" smtClean="0"/>
              <a:t>x</a:t>
            </a:r>
            <a:r>
              <a:rPr lang="zh-TW" altLang="en-US" sz="2400" dirty="0"/>
              <a:t>的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2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將以下表格化為二維陣列，輸入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輸出對應的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值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654134"/>
              </p:ext>
            </p:extLst>
          </p:nvPr>
        </p:nvGraphicFramePr>
        <p:xfrm>
          <a:off x="1512581" y="2517568"/>
          <a:ext cx="8128002" cy="425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2978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476534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638465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44306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019343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7113043"/>
                    </a:ext>
                  </a:extLst>
                </a:gridCol>
              </a:tblGrid>
              <a:tr h="67592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             x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    y   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57510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86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92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57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285164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74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35373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91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92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21103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88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89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98900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87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62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214026"/>
                  </a:ext>
                </a:extLst>
              </a:tr>
              <a:tr h="5965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84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94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0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輸入兩個整數，分別為</a:t>
            </a:r>
            <a:r>
              <a:rPr lang="en-US" altLang="zh-TW" dirty="0" smtClean="0"/>
              <a:t>x</a:t>
            </a:r>
            <a:r>
              <a:rPr lang="zh-TW" altLang="en-US" dirty="0" smtClean="0"/>
              <a:t>和</a:t>
            </a:r>
            <a:r>
              <a:rPr lang="en-US" altLang="zh-TW" dirty="0" smtClean="0"/>
              <a:t>y</a:t>
            </a:r>
          </a:p>
          <a:p>
            <a:r>
              <a:rPr lang="zh-TW" altLang="en-US" dirty="0" smtClean="0"/>
              <a:t>輸出說明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請輸出對應的值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3023" y="3619221"/>
            <a:ext cx="2798618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" name="矩形 4"/>
          <p:cNvSpPr/>
          <p:nvPr/>
        </p:nvSpPr>
        <p:spPr>
          <a:xfrm>
            <a:off x="5835133" y="3619222"/>
            <a:ext cx="2976357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基礎語法複習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 smtClean="0"/>
              <a:t>基本選擇結構</a:t>
            </a:r>
            <a:endParaRPr lang="en-US" altLang="zh-TW" sz="28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sz="2800" dirty="0" smtClean="0"/>
              <a:t>基本重複結構</a:t>
            </a:r>
            <a:r>
              <a:rPr lang="en-US" altLang="zh-TW" sz="2800" dirty="0" smtClean="0"/>
              <a:t>-for</a:t>
            </a:r>
            <a:r>
              <a:rPr lang="zh-TW" altLang="en-US" sz="2800" dirty="0" smtClean="0"/>
              <a:t>迴圈</a:t>
            </a:r>
            <a:endParaRPr lang="en-US" altLang="zh-TW" sz="28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800" dirty="0" smtClean="0"/>
              <a:t>基本重複結構</a:t>
            </a:r>
            <a:r>
              <a:rPr lang="en-US" altLang="zh-TW" sz="2800" dirty="0" smtClean="0"/>
              <a:t>-while</a:t>
            </a:r>
            <a:r>
              <a:rPr lang="zh-TW" altLang="en-US" sz="2800" dirty="0" smtClean="0"/>
              <a:t>迴圈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664528" y="1200860"/>
            <a:ext cx="4512625" cy="193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條件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符合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要做的事情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}else {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不符合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要做的事情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64527" y="3456411"/>
            <a:ext cx="4512625" cy="1117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要做的事情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5664526" y="4773880"/>
            <a:ext cx="4512625" cy="1953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&lt;n){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要做的事情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indent="-457200">
              <a:buAutoNum type="arabicPlain"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6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請注意，本題的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是表格的</a:t>
            </a:r>
            <a:r>
              <a:rPr lang="en-US" altLang="zh-TW" dirty="0" err="1" smtClean="0"/>
              <a:t>x,y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0790" t="41625" r="19172" b="12042"/>
          <a:stretch/>
        </p:blipFill>
        <p:spPr>
          <a:xfrm>
            <a:off x="5681471" y="1389888"/>
            <a:ext cx="6510529" cy="33893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78800" y="2784707"/>
            <a:ext cx="2798618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6" name="矩形 5"/>
          <p:cNvSpPr/>
          <p:nvPr/>
        </p:nvSpPr>
        <p:spPr>
          <a:xfrm>
            <a:off x="1578800" y="4697149"/>
            <a:ext cx="2976357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陣列的</a:t>
            </a:r>
            <a:r>
              <a:rPr lang="en-US" altLang="zh-TW" sz="2400" dirty="0" err="1" smtClean="0"/>
              <a:t>x,y</a:t>
            </a:r>
            <a:r>
              <a:rPr lang="zh-TW" altLang="en-US" sz="2400" dirty="0" smtClean="0"/>
              <a:t>值和座標的</a:t>
            </a:r>
            <a:r>
              <a:rPr lang="en-US" altLang="zh-TW" sz="2400" dirty="0" err="1" smtClean="0"/>
              <a:t>x,y</a:t>
            </a:r>
            <a:r>
              <a:rPr lang="zh-TW" altLang="en-US" sz="2400" dirty="0" smtClean="0"/>
              <a:t>值相反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陣列初始值是零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58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46111" y="1853248"/>
            <a:ext cx="10363200" cy="3920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#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include&lt;bits/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++.h&gt;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using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[6][5]=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{{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86, 92, 57, 81, 65},{96, 98, 81, 67, 74},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{91, 40, 92, 78, 67},{68, 88, 50, 89, 78},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{87, 96, 70, 62, 68},{84, 75, 94, 56, 90}};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&gt;&gt;x&gt;&gt;y;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[y-1][x-1]&lt;&lt;'\n';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	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2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2052918"/>
            <a:ext cx="9240096" cy="4195481"/>
          </a:xfrm>
        </p:spPr>
        <p:txBody>
          <a:bodyPr/>
          <a:lstStyle/>
          <a:p>
            <a:r>
              <a:rPr lang="zh-TW" altLang="en-US" dirty="0" smtClean="0"/>
              <a:t>「踩地雷」是微軟的小遊戲。現在給你一個</a:t>
            </a:r>
            <a:r>
              <a:rPr lang="en-US" altLang="zh-TW" dirty="0" smtClean="0"/>
              <a:t>5x5</a:t>
            </a:r>
            <a:r>
              <a:rPr lang="zh-TW" altLang="en-US" dirty="0" smtClean="0"/>
              <a:t>的盤，輸入地雷座標，請你告訴我任何一個座標週圍有多少地雷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輸入說明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先輸入一個正整數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代表地雷數量，接著輸入</a:t>
            </a:r>
            <a:r>
              <a:rPr lang="en-US" altLang="zh-TW" dirty="0" smtClean="0"/>
              <a:t>N</a:t>
            </a:r>
            <a:r>
              <a:rPr lang="zh-TW" altLang="en-US" dirty="0"/>
              <a:t>筆</a:t>
            </a:r>
            <a:r>
              <a:rPr lang="zh-TW" altLang="en-US" dirty="0" smtClean="0"/>
              <a:t>資料分別為</a:t>
            </a:r>
            <a:r>
              <a:rPr lang="en-US" altLang="zh-TW" dirty="0" smtClean="0"/>
              <a:t>x</a:t>
            </a:r>
            <a:r>
              <a:rPr lang="zh-TW" altLang="en-US" dirty="0" smtClean="0"/>
              <a:t>座標和</a:t>
            </a:r>
            <a:r>
              <a:rPr lang="en-US" altLang="zh-TW" dirty="0" smtClean="0"/>
              <a:t>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以最左下角為</a:t>
            </a:r>
            <a:r>
              <a:rPr lang="en-US" altLang="zh-TW" dirty="0" smtClean="0"/>
              <a:t>(0,0)</a:t>
            </a:r>
            <a:r>
              <a:rPr lang="zh-TW" altLang="en-US" dirty="0" smtClean="0"/>
              <a:t>，即數學上第一象限的座標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代表那個座標有一個地雷，最後輸入一組座標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輸出說明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請輸出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r>
              <a:rPr lang="zh-TW" altLang="en-US" dirty="0" smtClean="0"/>
              <a:t>周圍八個格子中有幾個地雷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7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021045"/>
              </p:ext>
            </p:extLst>
          </p:nvPr>
        </p:nvGraphicFramePr>
        <p:xfrm>
          <a:off x="6340331" y="1541999"/>
          <a:ext cx="3600000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6542672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3147539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01427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5522842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5155917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7759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0671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 (1,2)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9366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36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20114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/>
                      <a:endParaRPr lang="zh-TW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02825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16864" y="1312143"/>
            <a:ext cx="2976357" cy="3277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" name="矩形 4"/>
          <p:cNvSpPr/>
          <p:nvPr/>
        </p:nvSpPr>
        <p:spPr>
          <a:xfrm>
            <a:off x="516864" y="4934117"/>
            <a:ext cx="2976357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58940" y="5438899"/>
            <a:ext cx="243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示意圖中*代表地雷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6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學得差不多了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來一題</a:t>
            </a:r>
            <a:r>
              <a:rPr lang="en-US" altLang="zh-TW" sz="2400" dirty="0" err="1" smtClean="0"/>
              <a:t>apcs</a:t>
            </a:r>
            <a:r>
              <a:rPr lang="zh-TW" altLang="en-US" sz="2400" dirty="0" smtClean="0"/>
              <a:t>試試看</a:t>
            </a:r>
            <a:endParaRPr lang="en-US" altLang="zh-TW" sz="2400" dirty="0" smtClean="0"/>
          </a:p>
          <a:p>
            <a:r>
              <a:rPr lang="zh-TW" altLang="en-US" sz="2400" dirty="0"/>
              <a:t>交</a:t>
            </a:r>
            <a:r>
              <a:rPr lang="zh-TW" altLang="en-US" sz="2400" dirty="0" smtClean="0"/>
              <a:t>錯字串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zerojudge.tw/ShowProblem?problemid=c462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27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唉呀，有東西沒有講到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來談談一種叫做</a:t>
            </a:r>
            <a:r>
              <a:rPr lang="en-US" altLang="zh-TW" sz="2400" dirty="0" smtClean="0"/>
              <a:t>string</a:t>
            </a:r>
            <a:r>
              <a:rPr lang="zh-TW" altLang="en-US" sz="2400" dirty="0" smtClean="0"/>
              <a:t>的東西吧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2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甚麼是字串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在講字串之前，先來理解一下字元陣列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96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甚麼是字元陣列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由字元組成的陣列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這不是廢話嗎</a:t>
            </a:r>
            <a:r>
              <a:rPr lang="en-US" altLang="zh-TW" sz="2400" dirty="0" smtClean="0"/>
              <a:t>..)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72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字元陣列的特性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每一個位置只有一個字元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結尾為</a:t>
            </a:r>
            <a:r>
              <a:rPr lang="en-US" altLang="zh-TW" sz="2400" dirty="0" smtClean="0"/>
              <a:t>’\0’(</a:t>
            </a:r>
            <a:r>
              <a:rPr lang="zh-TW" altLang="en-US" sz="2400" dirty="0" smtClean="0"/>
              <a:t>是系統分配的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24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話不多說，先上個題目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>
                <a:hlinkClick r:id="rId2"/>
              </a:rPr>
              <a:t>GreenJudge</a:t>
            </a:r>
            <a:r>
              <a:rPr lang="en-US" altLang="zh-TW" sz="2800" dirty="0" smtClean="0">
                <a:hlinkClick r:id="rId2"/>
              </a:rPr>
              <a:t> b001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8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字元陣列</a:t>
            </a:r>
            <a:r>
              <a:rPr lang="en-US" altLang="zh-TW" dirty="0" smtClean="0"/>
              <a:t>vs</a:t>
            </a:r>
            <a:r>
              <a:rPr lang="zh-TW" altLang="en-US" dirty="0" smtClean="0"/>
              <a:t>數值陣列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zh-TW" altLang="en-US" sz="2400" dirty="0" smtClean="0"/>
              <a:t>整數</a:t>
            </a:r>
            <a:r>
              <a:rPr lang="zh-TW" altLang="en-US" dirty="0" smtClean="0"/>
              <a:t>陣列，你輸入</a:t>
            </a:r>
            <a:r>
              <a:rPr lang="en-US" altLang="zh-TW" dirty="0" smtClean="0"/>
              <a:t>500</a:t>
            </a:r>
            <a:r>
              <a:rPr lang="zh-TW" altLang="en-US" dirty="0" smtClean="0"/>
              <a:t>，裡面是長這樣的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假設有先初使化零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一個字元陣列，你輸入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，裡面是長這樣的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因此，我們在開字元陣列時，通常會開比較大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066307" y="2731325"/>
            <a:ext cx="5486400" cy="914400"/>
            <a:chOff x="1603169" y="2600696"/>
            <a:chExt cx="5486400" cy="914400"/>
          </a:xfrm>
        </p:grpSpPr>
        <p:sp>
          <p:nvSpPr>
            <p:cNvPr id="5" name="矩形 4"/>
            <p:cNvSpPr/>
            <p:nvPr/>
          </p:nvSpPr>
          <p:spPr>
            <a:xfrm>
              <a:off x="16031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500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175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4319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3463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2607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1751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028702" y="4344387"/>
            <a:ext cx="5486400" cy="914400"/>
            <a:chOff x="1603169" y="2600696"/>
            <a:chExt cx="5486400" cy="914400"/>
          </a:xfrm>
        </p:grpSpPr>
        <p:sp>
          <p:nvSpPr>
            <p:cNvPr id="13" name="矩形 12"/>
            <p:cNvSpPr/>
            <p:nvPr/>
          </p:nvSpPr>
          <p:spPr>
            <a:xfrm>
              <a:off x="16031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h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175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e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319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3463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</a:t>
              </a:r>
              <a:endParaRPr lang="zh-TW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607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</a:t>
              </a:r>
              <a:endParaRPr lang="zh-TW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75169" y="260069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‘\0’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60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字元陣列的用法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宣告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輸入一串字元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004088" y="1853248"/>
            <a:ext cx="4888057" cy="830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陣列名稱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陣列大小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[500];</a:t>
            </a:r>
          </a:p>
        </p:txBody>
      </p:sp>
      <p:sp>
        <p:nvSpPr>
          <p:cNvPr id="5" name="矩形 4"/>
          <p:cNvSpPr/>
          <p:nvPr/>
        </p:nvSpPr>
        <p:spPr>
          <a:xfrm>
            <a:off x="5004087" y="3472486"/>
            <a:ext cx="4888057" cy="830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陣列名稱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陣列大小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(str,500);</a:t>
            </a:r>
          </a:p>
        </p:txBody>
      </p:sp>
    </p:spTree>
    <p:extLst>
      <p:ext uri="{BB962C8B-B14F-4D97-AF65-F5344CB8AC3E}">
        <p14:creationId xmlns:p14="http://schemas.microsoft.com/office/powerpoint/2010/main" val="31550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字元陣列的進階用法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需要先在標頭檔輸入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取得長度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土法煉鋼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618" y="3318105"/>
            <a:ext cx="4888057" cy="2714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[500];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(str,500);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=0,i=0;</a:t>
            </a: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]!=‘\0’){</a:t>
            </a:r>
          </a:p>
          <a:p>
            <a:pPr marL="457200" indent="-457200">
              <a:buAutoNum type="arabicPlain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02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字元陣列的進階用法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取得長度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strlen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函式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zh-TW" altLang="en-US" sz="2400" dirty="0" smtClean="0"/>
              <a:t>比叫兩個字元陣列是否相同</a:t>
            </a:r>
            <a:endParaRPr lang="en-US" altLang="zh-TW" sz="2400" dirty="0" smtClean="0"/>
          </a:p>
          <a:p>
            <a:r>
              <a:rPr lang="en-US" altLang="zh-TW" sz="2400" dirty="0" err="1" smtClean="0"/>
              <a:t>strcmp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函式</a:t>
            </a:r>
            <a:endParaRPr lang="en-US" altLang="zh-TW" sz="2400" dirty="0" smtClean="0"/>
          </a:p>
          <a:p>
            <a:r>
              <a:rPr lang="zh-TW" altLang="en-US" sz="2400" dirty="0" smtClean="0"/>
              <a:t>完</a:t>
            </a:r>
            <a:r>
              <a:rPr lang="zh-TW" altLang="en-US" sz="2400" dirty="0"/>
              <a:t>全</a:t>
            </a:r>
            <a:r>
              <a:rPr lang="zh-TW" altLang="en-US" sz="2400" dirty="0" smtClean="0"/>
              <a:t>相同回傳</a:t>
            </a:r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348472" y="1628317"/>
            <a:ext cx="4888057" cy="1744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[500];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(str,500);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矩形 5"/>
          <p:cNvSpPr/>
          <p:nvPr/>
        </p:nvSpPr>
        <p:spPr>
          <a:xfrm>
            <a:off x="5348472" y="3898480"/>
            <a:ext cx="4888057" cy="2310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str1[500],str2[500];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(str1,500);</a:t>
            </a:r>
          </a:p>
          <a:p>
            <a:pPr marL="457200" indent="-457200">
              <a:buAutoNum type="arabicPlain"/>
            </a:pP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cin.getline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(str2,500);</a:t>
            </a: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(str1,str2)==0)</a:t>
            </a:r>
          </a:p>
          <a:p>
            <a:pPr marL="457200" indent="-457200">
              <a:buAutoNum type="arabicPlain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&lt;&lt;“SAME”&lt;&lt;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AutoNum type="arabicPlain"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>
              <a:buAutoNum type="arabicPlain"/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&lt;&lt;“DIFFERENT”&lt;&lt;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44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迴文是指從前面讀和從後面讀都相同的一段文字。例如下列字串都是迴文： </a:t>
            </a:r>
            <a:r>
              <a:rPr lang="en-US" altLang="zh-TW" dirty="0" err="1"/>
              <a:t>abccba</a:t>
            </a:r>
            <a:r>
              <a:rPr lang="en-US" altLang="zh-TW" dirty="0"/>
              <a:t> </a:t>
            </a:r>
            <a:r>
              <a:rPr lang="zh-TW" altLang="en-US" dirty="0"/>
              <a:t>， </a:t>
            </a:r>
            <a:r>
              <a:rPr lang="en-US" altLang="zh-TW" dirty="0" err="1"/>
              <a:t>aaaaa</a:t>
            </a:r>
            <a:r>
              <a:rPr lang="en-US" altLang="zh-TW" dirty="0"/>
              <a:t> </a:t>
            </a:r>
            <a:r>
              <a:rPr lang="zh-TW" altLang="en-US" dirty="0"/>
              <a:t>， </a:t>
            </a:r>
            <a:r>
              <a:rPr lang="en-US" altLang="zh-TW" dirty="0" err="1"/>
              <a:t>abbba</a:t>
            </a:r>
            <a:r>
              <a:rPr lang="en-US" altLang="zh-TW" dirty="0"/>
              <a:t> </a:t>
            </a:r>
            <a:r>
              <a:rPr lang="zh-TW" altLang="en-US" dirty="0"/>
              <a:t>， </a:t>
            </a:r>
            <a:r>
              <a:rPr lang="en-US" altLang="zh-TW" dirty="0" err="1"/>
              <a:t>aabaa</a:t>
            </a:r>
            <a:r>
              <a:rPr lang="zh-TW" altLang="en-US" dirty="0"/>
              <a:t>。請撰寫一個程式</a:t>
            </a:r>
            <a:r>
              <a:rPr lang="zh-TW" altLang="en-US" dirty="0" smtClean="0"/>
              <a:t>，輸入一組字元後，判斷</a:t>
            </a:r>
            <a:r>
              <a:rPr lang="zh-TW" altLang="en-US" dirty="0"/>
              <a:t>它是否迴文</a:t>
            </a:r>
            <a:r>
              <a:rPr lang="zh-TW" altLang="en-US" dirty="0" smtClean="0"/>
              <a:t>。如果是，則輸出</a:t>
            </a:r>
            <a:r>
              <a:rPr lang="en-US" altLang="zh-TW" dirty="0" smtClean="0"/>
              <a:t>”YES”</a:t>
            </a:r>
            <a:r>
              <a:rPr lang="zh-TW" altLang="en-US" dirty="0" smtClean="0"/>
              <a:t>，否則輸出</a:t>
            </a:r>
            <a:r>
              <a:rPr lang="en-US" altLang="zh-TW" dirty="0" smtClean="0"/>
              <a:t>”NO”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3023" y="3619221"/>
            <a:ext cx="2798618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aabcc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35133" y="3619222"/>
            <a:ext cx="2976357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有一遊戲是把所有的英文字母</a:t>
            </a:r>
            <a:r>
              <a:rPr lang="en-US" altLang="zh-TW" dirty="0"/>
              <a:t>(</a:t>
            </a:r>
            <a:r>
              <a:rPr lang="zh-TW" altLang="en-US" dirty="0"/>
              <a:t>不分大小寫</a:t>
            </a:r>
            <a:r>
              <a:rPr lang="en-US" altLang="zh-TW" dirty="0"/>
              <a:t>)</a:t>
            </a:r>
            <a:r>
              <a:rPr lang="zh-TW" altLang="en-US" dirty="0"/>
              <a:t>，轉成分數來看，</a:t>
            </a:r>
            <a:r>
              <a:rPr lang="en-US" altLang="zh-TW" dirty="0"/>
              <a:t>a</a:t>
            </a:r>
            <a:r>
              <a:rPr lang="zh-TW" altLang="en-US" dirty="0"/>
              <a:t>或</a:t>
            </a:r>
            <a:r>
              <a:rPr lang="en-US" altLang="zh-TW" dirty="0"/>
              <a:t>A</a:t>
            </a:r>
            <a:r>
              <a:rPr lang="zh-TW" altLang="en-US" dirty="0"/>
              <a:t>均算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均算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或</a:t>
            </a:r>
            <a:r>
              <a:rPr lang="en-US" altLang="zh-TW" dirty="0"/>
              <a:t>C</a:t>
            </a:r>
            <a:r>
              <a:rPr lang="zh-TW" altLang="en-US" dirty="0"/>
              <a:t>均算</a:t>
            </a:r>
            <a:r>
              <a:rPr lang="en-US" altLang="zh-TW" dirty="0"/>
              <a:t>3</a:t>
            </a:r>
            <a:r>
              <a:rPr lang="zh-TW" altLang="en-US" dirty="0"/>
              <a:t>、依此類推，例如：</a:t>
            </a:r>
            <a:r>
              <a:rPr lang="en-US" altLang="zh-TW" dirty="0"/>
              <a:t>attitude</a:t>
            </a:r>
            <a:r>
              <a:rPr lang="zh-TW" altLang="en-US" dirty="0"/>
              <a:t>為</a:t>
            </a:r>
            <a:r>
              <a:rPr lang="en-US" altLang="zh-TW" dirty="0"/>
              <a:t>100</a:t>
            </a:r>
            <a:r>
              <a:rPr lang="zh-TW" altLang="en-US" dirty="0"/>
              <a:t>分 </a:t>
            </a:r>
            <a:r>
              <a:rPr lang="en-US" altLang="zh-TW" dirty="0"/>
              <a:t>(1+20+20+9+20+21+4+5)</a:t>
            </a:r>
            <a:r>
              <a:rPr lang="zh-TW" altLang="en-US" dirty="0"/>
              <a:t>、</a:t>
            </a:r>
            <a:r>
              <a:rPr lang="en-US" altLang="zh-TW" dirty="0"/>
              <a:t>talent</a:t>
            </a:r>
            <a:r>
              <a:rPr lang="zh-TW" altLang="en-US" dirty="0"/>
              <a:t>為</a:t>
            </a:r>
            <a:r>
              <a:rPr lang="en-US" altLang="zh-TW" dirty="0"/>
              <a:t>72</a:t>
            </a:r>
            <a:r>
              <a:rPr lang="zh-TW" altLang="en-US" dirty="0"/>
              <a:t>分</a:t>
            </a:r>
            <a:r>
              <a:rPr lang="en-US" altLang="zh-TW" dirty="0"/>
              <a:t>(20+1+12+5+14+20)</a:t>
            </a:r>
            <a:endParaRPr lang="zh-TW" altLang="en-US" dirty="0"/>
          </a:p>
          <a:p>
            <a:r>
              <a:rPr lang="zh-TW" altLang="en-US" dirty="0" smtClean="0"/>
              <a:t>請輸入一個單字，輸出他的分數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43023" y="3619221"/>
            <a:ext cx="2798618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talent</a:t>
            </a:r>
          </a:p>
        </p:txBody>
      </p:sp>
      <p:sp>
        <p:nvSpPr>
          <p:cNvPr id="5" name="矩形 4"/>
          <p:cNvSpPr/>
          <p:nvPr/>
        </p:nvSpPr>
        <p:spPr>
          <a:xfrm>
            <a:off x="5835133" y="3619222"/>
            <a:ext cx="2976357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ROT13</a:t>
            </a:r>
            <a:r>
              <a:rPr lang="zh-TW" altLang="en-US" dirty="0"/>
              <a:t>加密解密。 </a:t>
            </a:r>
            <a:r>
              <a:rPr lang="en-US" altLang="zh-TW" dirty="0"/>
              <a:t>ROT13</a:t>
            </a:r>
            <a:r>
              <a:rPr lang="zh-TW" altLang="en-US" dirty="0"/>
              <a:t>過去在</a:t>
            </a:r>
            <a:r>
              <a:rPr lang="en-US" altLang="zh-TW" dirty="0"/>
              <a:t>1980</a:t>
            </a:r>
            <a:r>
              <a:rPr lang="zh-TW" altLang="en-US" dirty="0"/>
              <a:t>年代早期的</a:t>
            </a:r>
            <a:r>
              <a:rPr lang="en-US" altLang="zh-TW" dirty="0" err="1"/>
              <a:t>net.jokes</a:t>
            </a:r>
            <a:r>
              <a:rPr lang="zh-TW" altLang="en-US" dirty="0"/>
              <a:t>新聞群組裡使用，它被用來隱藏某些可能侮辱到特定讀者的笑話、隱晦某個謎題的答案或八卦性的內容。之所以選一次</a:t>
            </a:r>
            <a:r>
              <a:rPr lang="en-US" altLang="zh-TW" dirty="0"/>
              <a:t>13</a:t>
            </a:r>
            <a:r>
              <a:rPr lang="zh-TW" altLang="en-US" dirty="0"/>
              <a:t>個字母的位移而不是其他值乃因</a:t>
            </a:r>
            <a:r>
              <a:rPr lang="en-US" altLang="zh-TW" dirty="0"/>
              <a:t>13</a:t>
            </a:r>
            <a:r>
              <a:rPr lang="zh-TW" altLang="en-US" dirty="0"/>
              <a:t>位這個值剛剛好加密解密都是一樣</a:t>
            </a:r>
            <a:r>
              <a:rPr lang="en-US" altLang="zh-TW" dirty="0"/>
              <a:t>-</a:t>
            </a:r>
            <a:r>
              <a:rPr lang="zh-TW" altLang="en-US" dirty="0"/>
              <a:t>在數學上，稱之為對合</a:t>
            </a:r>
            <a:r>
              <a:rPr lang="en-US" altLang="zh-TW" dirty="0"/>
              <a:t>(involution)</a:t>
            </a:r>
            <a:r>
              <a:rPr lang="zh-TW" altLang="en-US" dirty="0"/>
              <a:t>；在密碼學上，這叫做對等加密</a:t>
            </a:r>
            <a:r>
              <a:rPr lang="en-US" altLang="zh-TW" dirty="0"/>
              <a:t>(reciprocal cipher)(</a:t>
            </a:r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r>
              <a:rPr lang="en-US" altLang="zh-TW" u="sng" dirty="0">
                <a:hlinkClick r:id="rId2"/>
              </a:rPr>
              <a:t>https://zh.wikipedia.org/wiki/ROT13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輸入一段文字，請輸出他的</a:t>
            </a:r>
            <a:r>
              <a:rPr lang="en-US" altLang="zh-TW" dirty="0" smtClean="0"/>
              <a:t>ROT13</a:t>
            </a:r>
            <a:r>
              <a:rPr lang="zh-TW" altLang="en-US" dirty="0" smtClean="0"/>
              <a:t>加密文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03311" y="4839159"/>
            <a:ext cx="4394963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Input:</a:t>
            </a:r>
          </a:p>
          <a:p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ryringbef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rkgebireg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ybbxf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ng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BGURE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thl'f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fubrf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1387" y="4806521"/>
            <a:ext cx="4627029" cy="164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the elevators, the extrovert looks at the OTHER guy's shoes.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題目要你幹嘛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簡單來講，就是讀一串陣列，然後輸出一段完全顛倒的</a:t>
            </a:r>
            <a:endParaRPr lang="en-US" altLang="zh-TW" dirty="0" smtClean="0"/>
          </a:p>
          <a:p>
            <a:r>
              <a:rPr lang="zh-TW" altLang="en-US" dirty="0" smtClean="0"/>
              <a:t>舉例</a:t>
            </a:r>
            <a:r>
              <a:rPr lang="en-US" altLang="zh-TW" dirty="0" smtClean="0"/>
              <a:t>: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第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3</a:t>
            </a:r>
            <a:r>
              <a:rPr lang="zh-TW" altLang="en-US" dirty="0" smtClean="0"/>
              <a:t>代表有</a:t>
            </a:r>
            <a:r>
              <a:rPr lang="en-US" altLang="zh-TW" dirty="0" smtClean="0"/>
              <a:t>3</a:t>
            </a:r>
            <a:r>
              <a:rPr lang="zh-TW" altLang="en-US" dirty="0" smtClean="0"/>
              <a:t>項，後面的三個數字才是陣列的內容</a:t>
            </a:r>
            <a:endParaRPr lang="en-US" altLang="zh-TW" dirty="0" smtClean="0"/>
          </a:p>
          <a:p>
            <a:r>
              <a:rPr lang="zh-TW" altLang="en-US" dirty="0" smtClean="0"/>
              <a:t>輸出就是把「</a:t>
            </a:r>
            <a:r>
              <a:rPr lang="en-US" altLang="zh-TW" dirty="0" smtClean="0"/>
              <a:t>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zh-TW" altLang="en-US" dirty="0" smtClean="0"/>
              <a:t>」顛倒，變成「</a:t>
            </a:r>
            <a:r>
              <a:rPr lang="en-US" altLang="zh-TW" dirty="0"/>
              <a:t> 3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1 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79418" y="3172691"/>
            <a:ext cx="2798618" cy="1759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3 1 2 3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4635" y="3172691"/>
            <a:ext cx="2798618" cy="1759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3 2 1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單純使用變數的作法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2199" t="15814" r="2190" b="12595"/>
          <a:stretch/>
        </p:blipFill>
        <p:spPr>
          <a:xfrm>
            <a:off x="471054" y="1357745"/>
            <a:ext cx="11139056" cy="52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但但但</a:t>
            </a:r>
            <a:r>
              <a:rPr lang="en-US" altLang="zh-TW" dirty="0" smtClean="0"/>
              <a:t>…</a:t>
            </a:r>
            <a:r>
              <a:rPr lang="zh-TW" altLang="en-US" dirty="0" smtClean="0"/>
              <a:t>但是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題目的</a:t>
            </a:r>
            <a:r>
              <a:rPr lang="en-US" altLang="zh-TW" sz="2800" dirty="0" smtClean="0"/>
              <a:t>N</a:t>
            </a:r>
            <a:r>
              <a:rPr lang="zh-TW" altLang="en-US" sz="2800" dirty="0"/>
              <a:t>介</a:t>
            </a:r>
            <a:r>
              <a:rPr lang="zh-TW" altLang="en-US" sz="2800" dirty="0" smtClean="0"/>
              <a:t>於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之間</a:t>
            </a:r>
            <a:endParaRPr lang="en-US" altLang="zh-TW" sz="2800" dirty="0" smtClean="0"/>
          </a:p>
          <a:p>
            <a:r>
              <a:rPr lang="zh-TW" altLang="en-US" sz="2800" dirty="0" smtClean="0"/>
              <a:t>如果題目的</a:t>
            </a:r>
            <a:r>
              <a:rPr lang="en-US" altLang="zh-TW" sz="2800" dirty="0" smtClean="0"/>
              <a:t>N</a:t>
            </a:r>
            <a:r>
              <a:rPr lang="zh-TW" altLang="en-US" sz="2800" dirty="0" smtClean="0"/>
              <a:t>改成介於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10000</a:t>
            </a:r>
            <a:r>
              <a:rPr lang="zh-TW" altLang="en-US" sz="2800" dirty="0" smtClean="0"/>
              <a:t>呢</a:t>
            </a:r>
            <a:r>
              <a:rPr lang="en-US" altLang="zh-TW" sz="2800" dirty="0" smtClean="0"/>
              <a:t>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10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{009099A0-4764-384D-AC12-544C730DEE3B}tf10001062</Template>
  <TotalTime>8696</TotalTime>
  <Words>3431</Words>
  <Application>Microsoft Office PowerPoint</Application>
  <PresentationFormat>寬螢幕</PresentationFormat>
  <Paragraphs>784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4" baseType="lpstr">
      <vt:lpstr>新細明體</vt:lpstr>
      <vt:lpstr>Arial</vt:lpstr>
      <vt:lpstr>Calibri</vt:lpstr>
      <vt:lpstr>Century Gothic</vt:lpstr>
      <vt:lpstr>Courier New</vt:lpstr>
      <vt:lpstr>Wingdings</vt:lpstr>
      <vt:lpstr>Wingdings 3</vt:lpstr>
      <vt:lpstr>離子</vt:lpstr>
      <vt:lpstr>蘭燈之星培育計畫 -APCS基礎班</vt:lpstr>
      <vt:lpstr>基礎語法複習</vt:lpstr>
      <vt:lpstr>基礎語法複習</vt:lpstr>
      <vt:lpstr>基礎語法複習</vt:lpstr>
      <vt:lpstr>基礎語法複習</vt:lpstr>
      <vt:lpstr>話不多說，先上個題目</vt:lpstr>
      <vt:lpstr>題目要你幹嘛?</vt:lpstr>
      <vt:lpstr>單純使用變數的作法</vt:lpstr>
      <vt:lpstr>但但但…但是</vt:lpstr>
      <vt:lpstr>所以，我們需要陣列</vt:lpstr>
      <vt:lpstr>在這個章節，你會學到甚麼?</vt:lpstr>
      <vt:lpstr>回到剛剛的題目</vt:lpstr>
      <vt:lpstr>陣列是甚麼?</vt:lpstr>
      <vt:lpstr>陣列基礎語法</vt:lpstr>
      <vt:lpstr>其他賦值用法</vt:lpstr>
      <vt:lpstr>看看這段程式碼，你覺得會輸出甚麼?</vt:lpstr>
      <vt:lpstr>如果要把他全部設為零，要在宣告的時候定義</vt:lpstr>
      <vt:lpstr>使用陣列的注意事項</vt:lpstr>
      <vt:lpstr>使用陣列的技巧</vt:lpstr>
      <vt:lpstr>現在，你知道如何處理了吧</vt:lpstr>
      <vt:lpstr>解題思路</vt:lpstr>
      <vt:lpstr>一步步解決</vt:lpstr>
      <vt:lpstr>最關鍵的一步</vt:lpstr>
      <vt:lpstr>全部程式</vt:lpstr>
      <vt:lpstr>練習一</vt:lpstr>
      <vt:lpstr>題解</vt:lpstr>
      <vt:lpstr>練習二</vt:lpstr>
      <vt:lpstr>題解</vt:lpstr>
      <vt:lpstr>練習三</vt:lpstr>
      <vt:lpstr>解題思路</vt:lpstr>
      <vt:lpstr>題解(想法一)</vt:lpstr>
      <vt:lpstr>題解(想法二)</vt:lpstr>
      <vt:lpstr>練習四</vt:lpstr>
      <vt:lpstr>練習四</vt:lpstr>
      <vt:lpstr>想法:大數運算</vt:lpstr>
      <vt:lpstr>來個看起來很複雜的題目</vt:lpstr>
      <vt:lpstr>題目在說啥</vt:lpstr>
      <vt:lpstr>技巧複習</vt:lpstr>
      <vt:lpstr>解題思路</vt:lpstr>
      <vt:lpstr>題解</vt:lpstr>
      <vt:lpstr>題解</vt:lpstr>
      <vt:lpstr>例題</vt:lpstr>
      <vt:lpstr>二維陣列</vt:lpstr>
      <vt:lpstr>二維陣列基礎語法</vt:lpstr>
      <vt:lpstr>二維陣列基礎語法</vt:lpstr>
      <vt:lpstr>二維陣列基礎語法</vt:lpstr>
      <vt:lpstr>使用上的注意事項</vt:lpstr>
      <vt:lpstr>練習五</vt:lpstr>
      <vt:lpstr>練習五</vt:lpstr>
      <vt:lpstr>練習五</vt:lpstr>
      <vt:lpstr>注意事項</vt:lpstr>
      <vt:lpstr>題解</vt:lpstr>
      <vt:lpstr>練習六</vt:lpstr>
      <vt:lpstr>練習六</vt:lpstr>
      <vt:lpstr>學得差不多了?</vt:lpstr>
      <vt:lpstr>唉呀，有東西沒有講到</vt:lpstr>
      <vt:lpstr>甚麼是字串</vt:lpstr>
      <vt:lpstr>甚麼是字元陣列?</vt:lpstr>
      <vt:lpstr>字元陣列的特性</vt:lpstr>
      <vt:lpstr>字元陣列vs數值陣列</vt:lpstr>
      <vt:lpstr>字元陣列的用法</vt:lpstr>
      <vt:lpstr>字元陣列的進階用法</vt:lpstr>
      <vt:lpstr>字元陣列的進階用法</vt:lpstr>
      <vt:lpstr>練習七</vt:lpstr>
      <vt:lpstr>練習八</vt:lpstr>
      <vt:lpstr>練習九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昱嘉 黃</dc:creator>
  <cp:lastModifiedBy>Master</cp:lastModifiedBy>
  <cp:revision>111</cp:revision>
  <dcterms:created xsi:type="dcterms:W3CDTF">2021-07-01T11:04:27Z</dcterms:created>
  <dcterms:modified xsi:type="dcterms:W3CDTF">2021-07-29T08:35:59Z</dcterms:modified>
</cp:coreProperties>
</file>