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31"/>
  </p:notesMasterIdLst>
  <p:sldIdLst>
    <p:sldId id="263" r:id="rId5"/>
    <p:sldId id="327" r:id="rId6"/>
    <p:sldId id="266" r:id="rId7"/>
    <p:sldId id="302" r:id="rId8"/>
    <p:sldId id="357" r:id="rId9"/>
    <p:sldId id="354" r:id="rId10"/>
    <p:sldId id="384" r:id="rId11"/>
    <p:sldId id="385" r:id="rId12"/>
    <p:sldId id="361" r:id="rId13"/>
    <p:sldId id="362" r:id="rId14"/>
    <p:sldId id="377" r:id="rId15"/>
    <p:sldId id="389" r:id="rId16"/>
    <p:sldId id="301" r:id="rId17"/>
    <p:sldId id="376" r:id="rId18"/>
    <p:sldId id="388" r:id="rId19"/>
    <p:sldId id="390" r:id="rId20"/>
    <p:sldId id="396" r:id="rId21"/>
    <p:sldId id="373" r:id="rId22"/>
    <p:sldId id="344" r:id="rId23"/>
    <p:sldId id="387" r:id="rId24"/>
    <p:sldId id="391" r:id="rId25"/>
    <p:sldId id="392" r:id="rId26"/>
    <p:sldId id="393" r:id="rId27"/>
    <p:sldId id="394" r:id="rId28"/>
    <p:sldId id="395" r:id="rId29"/>
    <p:sldId id="279" r:id="rId30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66C"/>
    <a:srgbClr val="ED9A57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gs" Target="tags/tag229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2.jpeg"/><Relationship Id="rId2" Type="http://schemas.openxmlformats.org/officeDocument/2006/relationships/tags" Target="../tags/tag27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2.jpeg"/><Relationship Id="rId2" Type="http://schemas.openxmlformats.org/officeDocument/2006/relationships/tags" Target="../tags/tag35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2.jpeg"/><Relationship Id="rId2" Type="http://schemas.openxmlformats.org/officeDocument/2006/relationships/tags" Target="../tags/tag43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2.jpeg"/><Relationship Id="rId2" Type="http://schemas.openxmlformats.org/officeDocument/2006/relationships/tags" Target="../tags/tag5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2.jpeg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1.jpe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2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2.jpe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2.jpeg"/><Relationship Id="rId2" Type="http://schemas.openxmlformats.org/officeDocument/2006/relationships/tags" Target="../tags/tag97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2.jpeg"/><Relationship Id="rId2" Type="http://schemas.openxmlformats.org/officeDocument/2006/relationships/tags" Target="../tags/tag105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2.jpe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2.jpe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2.jpe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2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2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5.xml"/><Relationship Id="rId4" Type="http://schemas.openxmlformats.org/officeDocument/2006/relationships/image" Target="../media/image10.png"/><Relationship Id="rId3" Type="http://schemas.openxmlformats.org/officeDocument/2006/relationships/tags" Target="../tags/tag184.xml"/><Relationship Id="rId2" Type="http://schemas.openxmlformats.org/officeDocument/2006/relationships/image" Target="../media/image2.jpeg"/><Relationship Id="rId1" Type="http://schemas.openxmlformats.org/officeDocument/2006/relationships/tags" Target="../tags/tag18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8.xml"/><Relationship Id="rId4" Type="http://schemas.openxmlformats.org/officeDocument/2006/relationships/image" Target="../media/image11.jpeg"/><Relationship Id="rId3" Type="http://schemas.openxmlformats.org/officeDocument/2006/relationships/tags" Target="../tags/tag187.xml"/><Relationship Id="rId2" Type="http://schemas.openxmlformats.org/officeDocument/2006/relationships/image" Target="../media/image2.jpeg"/><Relationship Id="rId1" Type="http://schemas.openxmlformats.org/officeDocument/2006/relationships/tags" Target="../tags/tag18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91.xml"/><Relationship Id="rId4" Type="http://schemas.openxmlformats.org/officeDocument/2006/relationships/image" Target="../media/image12.jpeg"/><Relationship Id="rId3" Type="http://schemas.openxmlformats.org/officeDocument/2006/relationships/tags" Target="../tags/tag190.xml"/><Relationship Id="rId2" Type="http://schemas.openxmlformats.org/officeDocument/2006/relationships/image" Target="../media/image2.jpeg"/><Relationship Id="rId1" Type="http://schemas.openxmlformats.org/officeDocument/2006/relationships/tags" Target="../tags/tag18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image" Target="../media/image2.jpeg"/><Relationship Id="rId1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20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199.xml"/><Relationship Id="rId2" Type="http://schemas.openxmlformats.org/officeDocument/2006/relationships/image" Target="../media/image2.jpeg"/><Relationship Id="rId1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20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tags" Target="../tags/tag202.xml"/><Relationship Id="rId2" Type="http://schemas.openxmlformats.org/officeDocument/2006/relationships/image" Target="../media/image2.jpeg"/><Relationship Id="rId1" Type="http://schemas.openxmlformats.org/officeDocument/2006/relationships/tags" Target="../tags/tag20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20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205.xml"/><Relationship Id="rId2" Type="http://schemas.openxmlformats.org/officeDocument/2006/relationships/image" Target="../media/image2.jpeg"/><Relationship Id="rId1" Type="http://schemas.openxmlformats.org/officeDocument/2006/relationships/tags" Target="../tags/tag20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09.xml"/><Relationship Id="rId4" Type="http://schemas.openxmlformats.org/officeDocument/2006/relationships/image" Target="../media/image21.png"/><Relationship Id="rId3" Type="http://schemas.openxmlformats.org/officeDocument/2006/relationships/tags" Target="../tags/tag208.xml"/><Relationship Id="rId2" Type="http://schemas.openxmlformats.org/officeDocument/2006/relationships/image" Target="../media/image2.jpeg"/><Relationship Id="rId1" Type="http://schemas.openxmlformats.org/officeDocument/2006/relationships/tags" Target="../tags/tag20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2.jpeg"/><Relationship Id="rId1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17.xml"/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tags" Target="../tags/tag21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19.xml"/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tags" Target="../tags/tag21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21.xml"/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tags" Target="../tags/tag22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23.xml"/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tags" Target="../tags/tag22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25.xml"/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tags" Target="../tags/tag22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65.xml"/><Relationship Id="rId4" Type="http://schemas.openxmlformats.org/officeDocument/2006/relationships/image" Target="../media/image5.png"/><Relationship Id="rId3" Type="http://schemas.openxmlformats.org/officeDocument/2006/relationships/tags" Target="../tags/tag164.xml"/><Relationship Id="rId2" Type="http://schemas.openxmlformats.org/officeDocument/2006/relationships/image" Target="../media/image2.jpeg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2.jpeg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image" Target="../media/image2.jpeg"/><Relationship Id="rId1" Type="http://schemas.openxmlformats.org/officeDocument/2006/relationships/tags" Target="../tags/tag1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17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image" Target="../media/image2.jpeg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79.xml"/><Relationship Id="rId5" Type="http://schemas.openxmlformats.org/officeDocument/2006/relationships/image" Target="../media/image8.png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2.jpeg"/><Relationship Id="rId1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2.xml"/><Relationship Id="rId4" Type="http://schemas.openxmlformats.org/officeDocument/2006/relationships/image" Target="../media/image9.jpeg"/><Relationship Id="rId3" Type="http://schemas.openxmlformats.org/officeDocument/2006/relationships/tags" Target="../tags/tag181.xml"/><Relationship Id="rId2" Type="http://schemas.openxmlformats.org/officeDocument/2006/relationships/image" Target="../media/image2.jpeg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407035" y="2458085"/>
            <a:ext cx="7168515" cy="1391920"/>
          </a:xfrm>
          <a:noFill/>
        </p:spPr>
        <p:txBody>
          <a:bodyPr vert="horz" wrap="square" lIns="0" tIns="0" rIns="82550" bIns="0" rtlCol="0" anchor="b" anchorCtr="0">
            <a:normAutofit fontScale="90000"/>
          </a:bodyPr>
          <a:p>
            <a:pPr lvl="0" indent="-228600" algn="l">
              <a:spcBef>
                <a:spcPts val="0"/>
              </a:spcBef>
              <a:spcAft>
                <a:spcPts val="1000"/>
              </a:spcAft>
            </a:pPr>
            <a: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  <a:t>查客check</a:t>
            </a:r>
            <a:b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</a:br>
            <a: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  <a:t>--核查统计小帮手</a:t>
            </a:r>
            <a:endParaRPr b="0">
              <a:latin typeface="方正粗黑宋简体" panose="02000000000000000000" charset="-122"/>
              <a:ea typeface="方正粗黑宋简体" panose="02000000000000000000" charset="-122"/>
              <a:cs typeface="汉仪旗黑-50简" charset="0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407035" y="4612970"/>
            <a:ext cx="2622944" cy="464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dirty="0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407035" y="4616463"/>
            <a:ext cx="2622944" cy="55020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p>
            <a:pPr algn="r"/>
            <a:r>
              <a:rPr lang="zh-CN" altLang="en-US" sz="2800" dirty="0">
                <a:solidFill>
                  <a:schemeClr val="lt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组号：</a:t>
            </a:r>
            <a:r>
              <a:rPr lang="en-US" altLang="zh-CN" sz="2800" dirty="0">
                <a:solidFill>
                  <a:schemeClr val="lt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3</a:t>
            </a:r>
            <a:r>
              <a:rPr lang="zh-CN" altLang="en-US" sz="2800" dirty="0">
                <a:solidFill>
                  <a:schemeClr val="lt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组</a:t>
            </a:r>
            <a:endParaRPr lang="zh-CN" altLang="en-US" sz="2800" dirty="0">
              <a:solidFill>
                <a:schemeClr val="lt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副标题 1"/>
          <p:cNvSpPr/>
          <p:nvPr>
            <p:ph type="subTitle" idx="2"/>
          </p:nvPr>
        </p:nvSpPr>
        <p:spPr>
          <a:xfrm>
            <a:off x="407035" y="1667189"/>
            <a:ext cx="6226908" cy="657299"/>
          </a:xfrm>
        </p:spPr>
        <p:txBody>
          <a:bodyPr/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结题报告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功能结构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05" y="1692275"/>
            <a:ext cx="9581515" cy="47263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功能结构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391160" y="1809115"/>
            <a:ext cx="11700510" cy="42862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数据库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-2147482600" name="图片 -21474826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1504315"/>
            <a:ext cx="8352155" cy="48983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核心</a:t>
            </a:r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技术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开发技术与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分工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035" y="1837690"/>
            <a:ext cx="1134300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+mj-ea"/>
                <a:ea typeface="+mj-ea"/>
              </a:rPr>
              <a:t>移动端</a:t>
            </a:r>
            <a:r>
              <a:rPr lang="en-US" altLang="zh-CN" sz="2800">
                <a:latin typeface="+mj-ea"/>
                <a:ea typeface="+mj-ea"/>
              </a:rPr>
              <a:t>android</a:t>
            </a:r>
            <a:r>
              <a:rPr lang="zh-CN" altLang="en-US" sz="2800">
                <a:latin typeface="+mj-ea"/>
                <a:ea typeface="+mj-ea"/>
              </a:rPr>
              <a:t>：亭亭</a:t>
            </a:r>
            <a:r>
              <a:rPr lang="en-US" altLang="zh-CN" sz="2800">
                <a:latin typeface="+mj-ea"/>
                <a:ea typeface="+mj-ea"/>
              </a:rPr>
              <a:t>          </a:t>
            </a:r>
            <a:r>
              <a:rPr lang="zh-CN" altLang="en-US" sz="2800">
                <a:latin typeface="+mj-ea"/>
                <a:ea typeface="+mj-ea"/>
              </a:rPr>
              <a:t>网页端</a:t>
            </a:r>
            <a:r>
              <a:rPr lang="en-US" altLang="zh-CN" sz="2800">
                <a:latin typeface="+mj-ea"/>
                <a:ea typeface="+mj-ea"/>
              </a:rPr>
              <a:t>vue</a:t>
            </a:r>
            <a:r>
              <a:rPr lang="zh-CN" altLang="en-US" sz="2800">
                <a:latin typeface="+mj-ea"/>
                <a:ea typeface="+mj-ea"/>
              </a:rPr>
              <a:t>：</a:t>
            </a:r>
            <a:r>
              <a:rPr lang="zh-CN" altLang="en-US" sz="2800">
                <a:latin typeface="+mj-ea"/>
                <a:ea typeface="+mj-ea"/>
              </a:rPr>
              <a:t>包包</a:t>
            </a:r>
            <a:endParaRPr lang="zh-CN" altLang="en-US" sz="2800">
              <a:latin typeface="+mj-ea"/>
              <a:ea typeface="+mj-ea"/>
            </a:endParaRPr>
          </a:p>
          <a:p>
            <a:endParaRPr lang="zh-CN" altLang="en-US" sz="2800">
              <a:latin typeface="+mj-ea"/>
              <a:ea typeface="+mj-ea"/>
              <a:sym typeface="+mn-ea"/>
            </a:endParaRPr>
          </a:p>
          <a:p>
            <a:r>
              <a:rPr lang="zh-CN" altLang="en-US" sz="2800">
                <a:latin typeface="+mj-ea"/>
                <a:ea typeface="+mj-ea"/>
                <a:sym typeface="+mn-ea"/>
              </a:rPr>
              <a:t>后端</a:t>
            </a:r>
            <a:r>
              <a:rPr lang="en-US" altLang="zh-CN" sz="2800">
                <a:latin typeface="+mj-ea"/>
                <a:ea typeface="+mj-ea"/>
                <a:sym typeface="+mn-ea"/>
              </a:rPr>
              <a:t>java</a:t>
            </a:r>
            <a:r>
              <a:rPr lang="zh-CN" altLang="en-US" sz="2800">
                <a:latin typeface="+mj-ea"/>
                <a:ea typeface="+mj-ea"/>
                <a:sym typeface="+mn-ea"/>
              </a:rPr>
              <a:t>：</a:t>
            </a:r>
            <a:r>
              <a:rPr lang="zh-CN" altLang="en-US" sz="2800">
                <a:latin typeface="+mj-ea"/>
                <a:ea typeface="+mj-ea"/>
                <a:sym typeface="+mn-ea"/>
              </a:rPr>
              <a:t>灿灿</a:t>
            </a:r>
            <a:r>
              <a:rPr lang="en-US" altLang="zh-CN" sz="2800">
                <a:latin typeface="+mj-ea"/>
                <a:ea typeface="+mj-ea"/>
                <a:sym typeface="+mn-ea"/>
              </a:rPr>
              <a:t>+</a:t>
            </a:r>
            <a:r>
              <a:rPr lang="zh-CN" altLang="en-US" sz="2800">
                <a:latin typeface="+mj-ea"/>
                <a:ea typeface="+mj-ea"/>
                <a:sym typeface="+mn-ea"/>
              </a:rPr>
              <a:t>亭亭</a:t>
            </a:r>
            <a:r>
              <a:rPr lang="en-US" altLang="zh-CN" sz="2800">
                <a:latin typeface="+mj-ea"/>
                <a:ea typeface="+mj-ea"/>
                <a:sym typeface="+mn-ea"/>
              </a:rPr>
              <a:t>+</a:t>
            </a:r>
            <a:r>
              <a:rPr lang="zh-CN" altLang="en-US" sz="2800">
                <a:latin typeface="+mj-ea"/>
                <a:ea typeface="+mj-ea"/>
                <a:sym typeface="+mn-ea"/>
              </a:rPr>
              <a:t>包包</a:t>
            </a:r>
            <a:endParaRPr lang="en-US" altLang="zh-CN" sz="2800">
              <a:latin typeface="+mj-ea"/>
              <a:ea typeface="+mj-ea"/>
            </a:endParaRPr>
          </a:p>
          <a:p>
            <a:endParaRPr lang="en-US" altLang="zh-CN" sz="2800">
              <a:latin typeface="+mj-ea"/>
              <a:ea typeface="+mj-ea"/>
            </a:endParaRPr>
          </a:p>
          <a:p>
            <a:r>
              <a:rPr lang="zh-CN" altLang="en-US" sz="2800">
                <a:latin typeface="+mj-ea"/>
                <a:ea typeface="+mj-ea"/>
              </a:rPr>
              <a:t>云服务器</a:t>
            </a:r>
            <a:r>
              <a:rPr lang="en-US" altLang="zh-CN" sz="2800">
                <a:latin typeface="+mj-ea"/>
                <a:ea typeface="+mj-ea"/>
              </a:rPr>
              <a:t>+</a:t>
            </a:r>
            <a:r>
              <a:rPr lang="zh-CN" altLang="en-US" sz="2800">
                <a:latin typeface="+mj-ea"/>
                <a:ea typeface="+mj-ea"/>
              </a:rPr>
              <a:t>负载均衡</a:t>
            </a:r>
            <a:r>
              <a:rPr lang="en-US" altLang="zh-CN" sz="2800">
                <a:latin typeface="+mj-ea"/>
                <a:ea typeface="+mj-ea"/>
              </a:rPr>
              <a:t>ngnix</a:t>
            </a:r>
            <a:r>
              <a:rPr lang="zh-CN" altLang="en-US" sz="2800">
                <a:latin typeface="+mj-ea"/>
                <a:ea typeface="+mj-ea"/>
              </a:rPr>
              <a:t>：一起</a:t>
            </a:r>
            <a:endParaRPr lang="en-US" altLang="zh-CN" sz="2800">
              <a:latin typeface="+mj-ea"/>
              <a:ea typeface="+mj-ea"/>
            </a:endParaRPr>
          </a:p>
          <a:p>
            <a:endParaRPr lang="en-US" altLang="zh-CN" sz="2800">
              <a:latin typeface="+mj-ea"/>
              <a:ea typeface="+mj-ea"/>
            </a:endParaRPr>
          </a:p>
          <a:p>
            <a:r>
              <a:rPr lang="zh-CN" altLang="en-US" sz="2800">
                <a:latin typeface="+mj-ea"/>
                <a:ea typeface="+mj-ea"/>
              </a:rPr>
              <a:t>云数据库：</a:t>
            </a:r>
            <a:r>
              <a:rPr lang="zh-CN" altLang="en-US" sz="2800">
                <a:latin typeface="+mj-ea"/>
                <a:ea typeface="+mj-ea"/>
              </a:rPr>
              <a:t>一起</a:t>
            </a:r>
            <a:endParaRPr lang="zh-CN" altLang="en-US" sz="2800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项目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结构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220" y="1520825"/>
            <a:ext cx="3776345" cy="5154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182880"/>
            <a:ext cx="4473575" cy="64928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移动端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8" name="图片 7" descr="06A7HWGYYP~KSJ(8%N)T0T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360" y="609600"/>
            <a:ext cx="3080385" cy="6148070"/>
          </a:xfrm>
          <a:prstGeom prst="rect">
            <a:avLst/>
          </a:prstGeom>
        </p:spPr>
      </p:pic>
      <p:pic>
        <p:nvPicPr>
          <p:cNvPr id="10" name="图片 9" descr="1JJBNEA08YLV39`X[WS{_U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030" y="609600"/>
            <a:ext cx="2999740" cy="6113780"/>
          </a:xfrm>
          <a:prstGeom prst="rect">
            <a:avLst/>
          </a:prstGeom>
        </p:spPr>
      </p:pic>
      <p:pic>
        <p:nvPicPr>
          <p:cNvPr id="11" name="图片 10" descr="(Y[(%34LO}(NOK620W{4XW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055" y="609600"/>
            <a:ext cx="3133725" cy="6321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altLang="zh-CN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Web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端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7" name="图片 6" descr="3[I{9U~}DL0W$B8[QJ4[W8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0" y="1223645"/>
            <a:ext cx="9718675" cy="5305425"/>
          </a:xfrm>
          <a:prstGeom prst="rect">
            <a:avLst/>
          </a:prstGeom>
        </p:spPr>
      </p:pic>
      <p:pic>
        <p:nvPicPr>
          <p:cNvPr id="3" name="图片 2" descr="P{[XV]OXKMQ8V9C23D{LY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815" y="1223645"/>
            <a:ext cx="10076180" cy="5130165"/>
          </a:xfrm>
          <a:prstGeom prst="rect">
            <a:avLst/>
          </a:prstGeom>
        </p:spPr>
      </p:pic>
      <p:pic>
        <p:nvPicPr>
          <p:cNvPr id="4" name="图片 3" descr="8{[)ZT}$6N@7X(3SRX5VQR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815" y="1070610"/>
            <a:ext cx="10075545" cy="51428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altLang="zh-CN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SaaS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可配置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035" y="1837690"/>
            <a:ext cx="1134300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+mj-ea"/>
                <a:ea typeface="+mj-ea"/>
              </a:rPr>
              <a:t>数据可配置：规定任务结束时间，任务描述等，任务类型</a:t>
            </a:r>
            <a:r>
              <a:rPr lang="zh-CN" altLang="en-US" sz="2800">
                <a:latin typeface="+mj-ea"/>
                <a:ea typeface="+mj-ea"/>
              </a:rPr>
              <a:t>字段</a:t>
            </a:r>
            <a:endParaRPr lang="zh-CN" altLang="en-US" sz="2800">
              <a:latin typeface="+mj-ea"/>
              <a:ea typeface="+mj-ea"/>
            </a:endParaRPr>
          </a:p>
          <a:p>
            <a:endParaRPr lang="zh-CN" altLang="en-US" sz="2800">
              <a:latin typeface="+mj-ea"/>
              <a:ea typeface="+mj-ea"/>
            </a:endParaRPr>
          </a:p>
          <a:p>
            <a:r>
              <a:rPr lang="zh-CN" altLang="en-US" sz="2800">
                <a:latin typeface="+mj-ea"/>
                <a:ea typeface="+mj-ea"/>
              </a:rPr>
              <a:t>功能可配置：“按需使用，按使用量付费”，划分用户为非会员（标准版）与会员（</a:t>
            </a:r>
            <a:r>
              <a:rPr lang="zh-CN" altLang="en-US" sz="2800">
                <a:latin typeface="+mj-ea"/>
                <a:ea typeface="+mj-ea"/>
              </a:rPr>
              <a:t>完整版）。会员可自定义图片匹配功能，永久保存任务收集的数据，以及导出无水印统计</a:t>
            </a:r>
            <a:r>
              <a:rPr lang="zh-CN" altLang="en-US" sz="2800">
                <a:latin typeface="+mj-ea"/>
                <a:ea typeface="+mj-ea"/>
              </a:rPr>
              <a:t>图表。</a:t>
            </a:r>
            <a:endParaRPr lang="zh-CN" altLang="en-US" sz="2800">
              <a:latin typeface="+mj-ea"/>
              <a:ea typeface="+mj-ea"/>
            </a:endParaRPr>
          </a:p>
          <a:p>
            <a:endParaRPr lang="zh-CN" altLang="en-US" sz="2800">
              <a:latin typeface="+mj-ea"/>
              <a:ea typeface="+mj-ea"/>
            </a:endParaRPr>
          </a:p>
          <a:p>
            <a:r>
              <a:rPr lang="zh-CN" altLang="en-US" sz="2800">
                <a:latin typeface="+mj-ea"/>
                <a:ea typeface="+mj-ea"/>
              </a:rPr>
              <a:t>界面可配置：提供不同界面风格，允许适配</a:t>
            </a:r>
            <a:r>
              <a:rPr lang="zh-CN" altLang="en-US" sz="2800">
                <a:latin typeface="+mj-ea"/>
                <a:ea typeface="+mj-ea"/>
              </a:rPr>
              <a:t>字体。</a:t>
            </a:r>
            <a:endParaRPr lang="zh-CN" altLang="en-US" sz="2800">
              <a:latin typeface="+mj-ea"/>
              <a:ea typeface="+mj-ea"/>
            </a:endParaRPr>
          </a:p>
          <a:p>
            <a:endParaRPr lang="zh-CN" altLang="en-US" sz="2800">
              <a:latin typeface="+mj-ea"/>
              <a:ea typeface="+mj-ea"/>
            </a:endParaRPr>
          </a:p>
        </p:txBody>
      </p:sp>
      <p:pic>
        <p:nvPicPr>
          <p:cNvPr id="3" name="图片 2" descr="N(B]8Y4`2Z09E@Y}_4AAAYE"/>
          <p:cNvPicPr>
            <a:picLocks noChangeAspect="1"/>
          </p:cNvPicPr>
          <p:nvPr/>
        </p:nvPicPr>
        <p:blipFill>
          <a:blip r:embed="rId4"/>
          <a:srcRect l="1943" r="4067" b="10405"/>
          <a:stretch>
            <a:fillRect/>
          </a:stretch>
        </p:blipFill>
        <p:spPr>
          <a:xfrm>
            <a:off x="2019300" y="1680210"/>
            <a:ext cx="8980170" cy="47948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技术难点</a:t>
            </a:r>
            <a:endParaRPr lang="zh-CN" altLang="en-US" sz="3600" b="1" i="0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955800"/>
            <a:ext cx="112553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/>
              <a:t>算法的可实现性有多大：模式识别，文字</a:t>
            </a:r>
            <a:r>
              <a:rPr lang="zh-CN" sz="3200"/>
              <a:t>识别。</a:t>
            </a:r>
            <a:endParaRPr lang="zh-CN" sz="3200"/>
          </a:p>
          <a:p>
            <a:pPr algn="l"/>
            <a:endParaRPr lang="zh-CN" sz="3200"/>
          </a:p>
          <a:p>
            <a:pPr algn="l"/>
            <a:r>
              <a:rPr lang="zh-CN" sz="3200"/>
              <a:t>工作量较大，工期保证：基本完成，文档撰写</a:t>
            </a:r>
            <a:r>
              <a:rPr lang="zh-CN" sz="3200"/>
              <a:t>收尾。</a:t>
            </a:r>
            <a:endParaRPr lang="zh-CN" sz="3200"/>
          </a:p>
          <a:p>
            <a:pPr algn="l"/>
            <a:endParaRPr lang="zh-CN" sz="3200"/>
          </a:p>
          <a:p>
            <a:pPr algn="l"/>
            <a:r>
              <a:rPr lang="zh-CN" sz="3200"/>
              <a:t>技术使用方面不熟悉，如图表在网页的展示：</a:t>
            </a:r>
            <a:r>
              <a:rPr lang="zh-CN" sz="3200"/>
              <a:t>已完成。</a:t>
            </a:r>
            <a:endParaRPr lang="zh-CN" sz="32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6301740" y="1056640"/>
            <a:ext cx="4773295" cy="1293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/>
          <a:p>
            <a:pPr algn="l"/>
            <a:r>
              <a:rPr lang="zh-CN" altLang="en-US" sz="5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目录</a:t>
            </a:r>
            <a:r>
              <a:rPr lang="en-US" altLang="zh-CN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 CONTENTS</a:t>
            </a:r>
            <a:endParaRPr lang="en-US" altLang="zh-CN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flipV="1">
            <a:off x="6436995" y="2447925"/>
            <a:ext cx="4351655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 rot="885390">
            <a:off x="6488749" y="2799532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6485895" y="2800888"/>
            <a:ext cx="642184" cy="764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6565488" y="2965345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7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37095" y="2761615"/>
            <a:ext cx="368427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+mn-ea"/>
            </a:endParaRPr>
          </a:p>
          <a:p>
            <a:pPr marL="0" algn="l">
              <a:lnSpc>
                <a:spcPct val="12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设计</a:t>
            </a: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实现</a:t>
            </a:r>
            <a:endParaRPr lang="zh-CN" altLang="en-US" sz="32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 rot="885390">
            <a:off x="6488749" y="4162039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6485895" y="4163396"/>
            <a:ext cx="642184" cy="764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565488" y="4327853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3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37095" y="4124325"/>
            <a:ext cx="355219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核心技术</a:t>
            </a:r>
            <a:endParaRPr lang="zh-CN" altLang="en-US" sz="32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1"/>
            </p:custDataLst>
          </p:nvPr>
        </p:nvSpPr>
        <p:spPr>
          <a:xfrm rot="885390">
            <a:off x="6488749" y="5524547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12"/>
            </p:custDataLst>
          </p:nvPr>
        </p:nvSpPr>
        <p:spPr>
          <a:xfrm>
            <a:off x="6485895" y="5525903"/>
            <a:ext cx="642184" cy="764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>
            <a:off x="6565488" y="5690361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9" name="矩形 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37095" y="5486400"/>
            <a:ext cx="3684905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Arial" panose="020B0604020202020204" pitchFamily="34" charset="0"/>
              </a:rPr>
              <a:t>功能</a:t>
            </a: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Arial" panose="020B0604020202020204" pitchFamily="34" charset="0"/>
              </a:rPr>
              <a:t>测试</a:t>
            </a:r>
            <a:endParaRPr lang="zh-CN" altLang="en-US" sz="32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624580" y="2379980"/>
            <a:ext cx="5168900" cy="9525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/>
          <a:p>
            <a:pPr algn="ctr"/>
            <a:r>
              <a:rPr lang="zh-CN" altLang="en-US" sz="48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功能</a:t>
            </a:r>
            <a:r>
              <a:rPr lang="zh-CN" altLang="en-US" sz="48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测试</a:t>
            </a:r>
            <a:endParaRPr lang="zh-CN" altLang="en-US" sz="48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" y="652780"/>
            <a:ext cx="8535035" cy="5629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5" y="730885"/>
            <a:ext cx="9684385" cy="5532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843280"/>
            <a:ext cx="9416415" cy="5297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" y="534035"/>
            <a:ext cx="10801350" cy="5285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2363470"/>
            <a:ext cx="10775315" cy="28105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感谢</a:t>
            </a:r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聆听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624580" y="3180080"/>
            <a:ext cx="5168900" cy="9525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/>
          <a:p>
            <a:pPr algn="ctr"/>
            <a:r>
              <a:rPr lang="zh-CN" altLang="en-US" sz="48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设计实现</a:t>
            </a:r>
            <a:endParaRPr lang="zh-CN" altLang="en-US" sz="48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  <a:p>
            <a:pPr algn="ctr"/>
            <a:endParaRPr lang="zh-CN" altLang="en-US" sz="48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accent1">
                    <a:lumMod val="50000"/>
                  </a:schemeClr>
                </a:solidFill>
                <a:uFillTx/>
                <a:latin typeface="Arial Black" panose="020B0A04020102020204" charset="0"/>
                <a:ea typeface="汉仪旗黑-50简" charset="0"/>
              </a:rPr>
              <a:t>background</a:t>
            </a:r>
            <a:r>
              <a:rPr lang="zh-CN" altLang="en-US" sz="3600" b="1" i="0" spc="320" dirty="0">
                <a:solidFill>
                  <a:schemeClr val="accent1">
                    <a:lumMod val="50000"/>
                  </a:schemeClr>
                </a:solidFill>
                <a:uFillTx/>
                <a:latin typeface="Arial Black" panose="020B0A04020102020204" charset="0"/>
                <a:ea typeface="汉仪旗黑-50简" charset="0"/>
              </a:rPr>
              <a:t>：大数据在疫情下的应用</a:t>
            </a:r>
            <a:endParaRPr lang="zh-CN" altLang="en-US" sz="3600" b="1" i="0" spc="320" dirty="0">
              <a:solidFill>
                <a:schemeClr val="accent1">
                  <a:lumMod val="50000"/>
                </a:schemeClr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778635"/>
            <a:ext cx="10890250" cy="4526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accent1">
                    <a:lumMod val="50000"/>
                  </a:schemeClr>
                </a:solidFill>
                <a:uFillTx/>
                <a:latin typeface="Arial Black" panose="020B0A04020102020204" charset="0"/>
                <a:ea typeface="汉仪旗黑-50简" charset="0"/>
              </a:rPr>
              <a:t>查客check--核查统计小帮手</a:t>
            </a:r>
            <a:endParaRPr lang="en-US" sz="3600" b="1" i="0" spc="320" dirty="0">
              <a:solidFill>
                <a:schemeClr val="accent1">
                  <a:lumMod val="50000"/>
                </a:schemeClr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8240" y="2233295"/>
            <a:ext cx="104381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+mj-ea"/>
                <a:ea typeface="+mj-ea"/>
              </a:rPr>
              <a:t>应对</a:t>
            </a:r>
            <a:r>
              <a:rPr lang="zh-CN" altLang="en-US" sz="3200">
                <a:solidFill>
                  <a:srgbClr val="FF0000"/>
                </a:solidFill>
                <a:latin typeface="+mj-ea"/>
                <a:ea typeface="+mj-ea"/>
              </a:rPr>
              <a:t>大量收集类图片面临的人工核查问题</a:t>
            </a:r>
            <a:r>
              <a:rPr lang="zh-CN" altLang="en-US" sz="3200">
                <a:latin typeface="+mj-ea"/>
                <a:ea typeface="+mj-ea"/>
              </a:rPr>
              <a:t>，减少人员工作量，提供帮助</a:t>
            </a:r>
            <a:r>
              <a:rPr lang="zh-CN" altLang="en-US" sz="3200">
                <a:latin typeface="+mj-ea"/>
                <a:ea typeface="+mj-ea"/>
              </a:rPr>
              <a:t>降低错误率。</a:t>
            </a:r>
            <a:endParaRPr lang="zh-CN" altLang="en-US" sz="3200">
              <a:latin typeface="+mj-ea"/>
              <a:ea typeface="+mj-ea"/>
            </a:endParaRPr>
          </a:p>
          <a:p>
            <a:endParaRPr lang="zh-CN" altLang="en-US" sz="32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譬如疫情期间，可用于社区和学校统计用户的健康码和行程码，核查是否有符合入市的条件。收集类作业如青年大学习的完成情况，医保的提交情况，可用于核查，统计数据。</a:t>
            </a:r>
            <a:endParaRPr lang="zh-CN" altLang="en-US" sz="2400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9024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2865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accent1">
                    <a:lumMod val="50000"/>
                  </a:schemeClr>
                </a:solidFill>
                <a:uFillTx/>
                <a:latin typeface="Arial Black" panose="020B0A04020102020204" charset="0"/>
                <a:ea typeface="汉仪旗黑-50简" charset="0"/>
              </a:rPr>
              <a:t>查客check--核查统计小帮手</a:t>
            </a:r>
            <a:endParaRPr lang="en-US" sz="3600" b="1" i="0" spc="320" dirty="0">
              <a:solidFill>
                <a:schemeClr val="accent1">
                  <a:lumMod val="50000"/>
                </a:schemeClr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875155"/>
            <a:ext cx="112674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+mj-ea"/>
                <a:ea typeface="+mj-ea"/>
              </a:rPr>
              <a:t>可以选择不同图片模板对不同规模的相似图片进行核查（包括健康码、行程码、核酸结果等）。</a:t>
            </a:r>
            <a:endParaRPr lang="zh-CN" altLang="en-US" sz="2800">
              <a:latin typeface="+mj-ea"/>
              <a:ea typeface="+mj-ea"/>
            </a:endParaRPr>
          </a:p>
          <a:p>
            <a:r>
              <a:rPr lang="zh-CN" altLang="en-US" sz="2800">
                <a:latin typeface="+mj-ea"/>
                <a:ea typeface="+mj-ea"/>
              </a:rPr>
              <a:t>通过saas平台，或手机app端，由收集方建立群组，发布任务，提交方上传图片以完成任务，后台进行核查反馈，并生成统计数据。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4135" y="4808855"/>
            <a:ext cx="703326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>
                <a:solidFill>
                  <a:schemeClr val="accent1">
                    <a:lumMod val="75000"/>
                  </a:schemeClr>
                </a:solidFill>
              </a:rPr>
              <a:t>信息核查统计类</a:t>
            </a:r>
            <a:r>
              <a:rPr lang="zh-CN" altLang="en-US" sz="4400">
                <a:solidFill>
                  <a:schemeClr val="accent1">
                    <a:lumMod val="75000"/>
                  </a:schemeClr>
                </a:solidFill>
              </a:rPr>
              <a:t>软件</a:t>
            </a:r>
            <a:endParaRPr lang="zh-CN" altLang="en-US" sz="4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9024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2865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</a:rPr>
              <a:t>SaaS</a:t>
            </a:r>
            <a:r>
              <a:rPr lang="zh-CN" altLang="en-US" sz="3600" b="1" i="0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</a:rPr>
              <a:t>四级成熟度</a:t>
            </a:r>
            <a:r>
              <a:rPr lang="zh-CN" altLang="en-US" sz="3600" b="1" i="0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</a:rPr>
              <a:t>模型</a:t>
            </a:r>
            <a:endParaRPr lang="zh-CN" altLang="en-US" sz="3600" b="1" i="0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79055" y="1858010"/>
            <a:ext cx="3139440" cy="4458970"/>
          </a:xfrm>
          <a:prstGeom prst="roundRect">
            <a:avLst/>
          </a:prstGeom>
          <a:noFill/>
          <a:ln w="28575">
            <a:solidFill>
              <a:srgbClr val="E1666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Object 901"/>
          <p:cNvSpPr txBox="1"/>
          <p:nvPr>
            <p:custDataLst>
              <p:tags r:id="rId4"/>
            </p:custDataLst>
          </p:nvPr>
        </p:nvSpPr>
        <p:spPr>
          <a:xfrm>
            <a:off x="7891145" y="1427480"/>
            <a:ext cx="8456295" cy="4469130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altLang="zh-CN" sz="32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   </a:t>
            </a:r>
            <a:r>
              <a:rPr lang="zh-CN" altLang="en-US" sz="32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客户端</a:t>
            </a:r>
            <a:endParaRPr lang="zh-CN" altLang="en-US" sz="32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24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32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   nginx</a:t>
            </a:r>
            <a:endParaRPr lang="zh-CN" altLang="en-US" sz="32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32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32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两台云服务器</a:t>
            </a:r>
            <a:endParaRPr lang="zh-CN" altLang="en-US" sz="32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32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一台云数据库</a:t>
            </a:r>
            <a:endParaRPr lang="zh-CN" altLang="en-US" sz="32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760" y="2091055"/>
            <a:ext cx="5309235" cy="387223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597660" y="1858010"/>
            <a:ext cx="5530215" cy="4458970"/>
          </a:xfrm>
          <a:prstGeom prst="roundRect">
            <a:avLst/>
          </a:prstGeom>
          <a:noFill/>
          <a:ln w="28575">
            <a:solidFill>
              <a:srgbClr val="E1666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四级成熟度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555" y="1605915"/>
            <a:ext cx="9829800" cy="49625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9024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25527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SaaS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软件</a:t>
            </a:r>
            <a:r>
              <a:rPr 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--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整体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架构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10" name="图片 9" descr="系统架构图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66520" y="1383665"/>
            <a:ext cx="9633585" cy="49422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用例图：发布方</a:t>
            </a:r>
            <a:r>
              <a:rPr lang="en-US" altLang="zh-CN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&amp;</a:t>
            </a:r>
            <a:r>
              <a:rPr lang="zh-CN" altLang="en-US" sz="3600" b="1" spc="320" dirty="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ea typeface="汉仪旗黑-50简" charset="0"/>
                <a:sym typeface="+mn-ea"/>
              </a:rPr>
              <a:t>提交方</a:t>
            </a:r>
            <a:endParaRPr lang="zh-CN" altLang="en-US" sz="3600" b="1" spc="32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3" name="图片 2" descr="3G17GOM8~OQ9UQ2_I_L3J{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55" y="1671955"/>
            <a:ext cx="6303645" cy="4987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3*i*1"/>
  <p:tag name="KSO_WM_BEAUTIFY_FLAG" val="#wm#"/>
  <p:tag name="KSO_WM_TAG_VERSION" val="1.0"/>
  <p:tag name="KSO_WM_CHIP_GROUPID" val="61b0788aec6ac7255f4214f3"/>
  <p:tag name="KSO_WM_CHIP_XID" val="61b865d1c9524cd5e8bdd94e"/>
  <p:tag name="KSO_WM_UNIT_DEC_AREA_ID" val="b2bab5e9b8564b0e85b015c16b03b9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1c8a859c2842f0bc10a7bcca6b7f5a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100.xml><?xml version="1.0" encoding="utf-8"?>
<p:tagLst xmlns:p="http://schemas.openxmlformats.org/presentationml/2006/main">
  <p:tag name="KSO_WM_SLIDE_BACKGROUND_TYPE" val="leftRight"/>
</p:tagLst>
</file>

<file path=ppt/tags/tag101.xml><?xml version="1.0" encoding="utf-8"?>
<p:tagLst xmlns:p="http://schemas.openxmlformats.org/presentationml/2006/main">
  <p:tag name="KSO_WM_SLIDE_BACKGROUND_TYPE" val="leftRight"/>
</p:tagLst>
</file>

<file path=ppt/tags/tag102.xml><?xml version="1.0" encoding="utf-8"?>
<p:tagLst xmlns:p="http://schemas.openxmlformats.org/presentationml/2006/main">
  <p:tag name="KSO_WM_SLIDE_BACKGROUND_TYPE" val="leftRight"/>
</p:tagLst>
</file>

<file path=ppt/tags/tag103.xml><?xml version="1.0" encoding="utf-8"?>
<p:tagLst xmlns:p="http://schemas.openxmlformats.org/presentationml/2006/main">
  <p:tag name="KSO_WM_SLIDE_BACKGROUND_TYPE" val="leftRight"/>
</p:tagLst>
</file>

<file path=ppt/tags/tag104.xml><?xml version="1.0" encoding="utf-8"?>
<p:tagLst xmlns:p="http://schemas.openxmlformats.org/presentationml/2006/main">
  <p:tag name="KSO_WM_SLIDE_BACKGROUND_TYPE" val="leftRight"/>
</p:tagLst>
</file>

<file path=ppt/tags/tag10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0b266808e007494e9227167f1690405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bfb949f7ec45519e58ce90369bdf70"/>
  <p:tag name="KSO_WM_SLIDE_BACKGROUND_TYPE" val="topBottom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.xml><?xml version="1.0" encoding="utf-8"?>
<p:tagLst xmlns:p="http://schemas.openxmlformats.org/presentationml/2006/main">
  <p:tag name="KSO_WM_SLIDE_BACKGROUND_TYPE" val="topBottom"/>
</p:tagLst>
</file>

<file path=ppt/tags/tag108.xml><?xml version="1.0" encoding="utf-8"?>
<p:tagLst xmlns:p="http://schemas.openxmlformats.org/presentationml/2006/main">
  <p:tag name="KSO_WM_SLIDE_BACKGROUND_TYPE" val="topBottom"/>
</p:tagLst>
</file>

<file path=ppt/tags/tag109.xml><?xml version="1.0" encoding="utf-8"?>
<p:tagLst xmlns:p="http://schemas.openxmlformats.org/presentationml/2006/main">
  <p:tag name="KSO_WM_SLIDE_BACKGROUND_TYPE" val="topBottom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110.xml><?xml version="1.0" encoding="utf-8"?>
<p:tagLst xmlns:p="http://schemas.openxmlformats.org/presentationml/2006/main">
  <p:tag name="KSO_WM_SLIDE_BACKGROUND_TYPE" val="topBottom"/>
</p:tagLst>
</file>

<file path=ppt/tags/tag111.xml><?xml version="1.0" encoding="utf-8"?>
<p:tagLst xmlns:p="http://schemas.openxmlformats.org/presentationml/2006/main">
  <p:tag name="KSO_WM_SLIDE_BACKGROUND_TYPE" val="topBottom"/>
</p:tagLst>
</file>

<file path=ppt/tags/tag112.xml><?xml version="1.0" encoding="utf-8"?>
<p:tagLst xmlns:p="http://schemas.openxmlformats.org/presentationml/2006/main">
  <p:tag name="KSO_WM_SLIDE_BACKGROUND_TYPE" val="topBottom"/>
</p:tagLst>
</file>

<file path=ppt/tags/tag113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c1dda7ee6f8e4ee2a00c673f78ef0bb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208968fc934dd59eca2a327fca4c54"/>
  <p:tag name="KSO_WM_SLIDE_BACKGROUND_TYPE" val="bottomTop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SLIDE_BACKGROUND_TYPE" val="bottomTop"/>
</p:tagLst>
</file>

<file path=ppt/tags/tag116.xml><?xml version="1.0" encoding="utf-8"?>
<p:tagLst xmlns:p="http://schemas.openxmlformats.org/presentationml/2006/main">
  <p:tag name="KSO_WM_SLIDE_BACKGROUND_TYPE" val="bottomTop"/>
</p:tagLst>
</file>

<file path=ppt/tags/tag117.xml><?xml version="1.0" encoding="utf-8"?>
<p:tagLst xmlns:p="http://schemas.openxmlformats.org/presentationml/2006/main">
  <p:tag name="KSO_WM_SLIDE_BACKGROUND_TYPE" val="bottomTop"/>
</p:tagLst>
</file>

<file path=ppt/tags/tag118.xml><?xml version="1.0" encoding="utf-8"?>
<p:tagLst xmlns:p="http://schemas.openxmlformats.org/presentationml/2006/main">
  <p:tag name="KSO_WM_SLIDE_BACKGROUND_TYPE" val="bottomTop"/>
</p:tagLst>
</file>

<file path=ppt/tags/tag119.xml><?xml version="1.0" encoding="utf-8"?>
<p:tagLst xmlns:p="http://schemas.openxmlformats.org/presentationml/2006/main">
  <p:tag name="KSO_WM_SLIDE_BACKGROUND_TYPE" val="bottomTop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5*i*1"/>
  <p:tag name="KSO_WM_BEAUTIFY_FLAG" val="#wm#"/>
  <p:tag name="KSO_WM_TAG_VERSION" val="1.0"/>
  <p:tag name="KSO_WM_CHIP_GROUPID" val="61b0788aec6ac7255f4214f3"/>
  <p:tag name="KSO_WM_CHIP_XID" val="61b865d1c9524cd5e8bdd94b"/>
  <p:tag name="KSO_WM_UNIT_DEC_AREA_ID" val="da6197a1f1d54faeb77144ef796a15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acb5cfb80a476c8a45ed392dbbeb69"/>
</p:tagLst>
</file>

<file path=ppt/tags/tag120.xml><?xml version="1.0" encoding="utf-8"?>
<p:tagLst xmlns:p="http://schemas.openxmlformats.org/presentationml/2006/main">
  <p:tag name="KSO_WM_SLIDE_BACKGROUND_TYPE" val="bottomTop"/>
</p:tagLst>
</file>

<file path=ppt/tags/tag12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cf1f9d17bf247dc9212657324bda1c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dc6f7bd1d045019e7a46bb184c972f"/>
  <p:tag name="KSO_WM_SLIDE_BACKGROUND_TYPE" val="navigation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SLIDE_BACKGROUND_TYPE" val="navigation"/>
</p:tagLst>
</file>

<file path=ppt/tags/tag124.xml><?xml version="1.0" encoding="utf-8"?>
<p:tagLst xmlns:p="http://schemas.openxmlformats.org/presentationml/2006/main">
  <p:tag name="KSO_WM_SLIDE_BACKGROUND_TYPE" val="navigation"/>
</p:tagLst>
</file>

<file path=ppt/tags/tag125.xml><?xml version="1.0" encoding="utf-8"?>
<p:tagLst xmlns:p="http://schemas.openxmlformats.org/presentationml/2006/main">
  <p:tag name="KSO_WM_SLIDE_BACKGROUND_TYPE" val="navigation"/>
</p:tagLst>
</file>

<file path=ppt/tags/tag126.xml><?xml version="1.0" encoding="utf-8"?>
<p:tagLst xmlns:p="http://schemas.openxmlformats.org/presentationml/2006/main">
  <p:tag name="KSO_WM_SLIDE_BACKGROUND_TYPE" val="navigation"/>
</p:tagLst>
</file>

<file path=ppt/tags/tag127.xml><?xml version="1.0" encoding="utf-8"?>
<p:tagLst xmlns:p="http://schemas.openxmlformats.org/presentationml/2006/main">
  <p:tag name="KSO_WM_SLIDE_BACKGROUND_TYPE" val="navigation"/>
</p:tagLst>
</file>

<file path=ppt/tags/tag128.xml><?xml version="1.0" encoding="utf-8"?>
<p:tagLst xmlns:p="http://schemas.openxmlformats.org/presentationml/2006/main">
  <p:tag name="KSO_WM_SLIDE_BACKGROUND_TYPE" val="navigation"/>
</p:tagLst>
</file>

<file path=ppt/tags/tag129.xml><?xml version="1.0" encoding="utf-8"?>
<p:tagLst xmlns:p="http://schemas.openxmlformats.org/presentationml/2006/main">
  <p:tag name="KSO_WM_SLIDE_BACKGROUND_TYPE" val="navigation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聆听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623b34b5333f481cb9b4ea09accef968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130.xml><?xml version="1.0" encoding="utf-8"?>
<p:tagLst xmlns:p="http://schemas.openxmlformats.org/presentationml/2006/main">
  <p:tag name="KSO_WM_SLIDE_BACKGROUND_TYPE" val="navigation"/>
</p:tagLst>
</file>

<file path=ppt/tags/tag13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d51aacbefe0e46958960af4dad5906e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4c5288e56524905856502ac8c274422"/>
  <p:tag name="KSO_WM_SLIDE_BACKGROUND_TYPE" val="belt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SLIDE_BACKGROUND_TYPE" val="belt"/>
</p:tagLst>
</file>

<file path=ppt/tags/tag134.xml><?xml version="1.0" encoding="utf-8"?>
<p:tagLst xmlns:p="http://schemas.openxmlformats.org/presentationml/2006/main">
  <p:tag name="KSO_WM_SLIDE_BACKGROUND_TYPE" val="belt"/>
</p:tagLst>
</file>

<file path=ppt/tags/tag135.xml><?xml version="1.0" encoding="utf-8"?>
<p:tagLst xmlns:p="http://schemas.openxmlformats.org/presentationml/2006/main">
  <p:tag name="KSO_WM_SLIDE_BACKGROUND_TYPE" val="belt"/>
</p:tagLst>
</file>

<file path=ppt/tags/tag136.xml><?xml version="1.0" encoding="utf-8"?>
<p:tagLst xmlns:p="http://schemas.openxmlformats.org/presentationml/2006/main">
  <p:tag name="KSO_WM_SLIDE_BACKGROUND_TYPE" val="belt"/>
</p:tagLst>
</file>

<file path=ppt/tags/tag137.xml><?xml version="1.0" encoding="utf-8"?>
<p:tagLst xmlns:p="http://schemas.openxmlformats.org/presentationml/2006/main">
  <p:tag name="KSO_WM_SLIDE_BACKGROUND_TYPE" val="belt"/>
</p:tagLst>
</file>

<file path=ppt/tags/tag138.xml><?xml version="1.0" encoding="utf-8"?>
<p:tagLst xmlns:p="http://schemas.openxmlformats.org/presentationml/2006/main">
  <p:tag name="KSO_WM_TEMPLATE_CATEGORY" val="custom"/>
  <p:tag name="KSO_WM_TEMPLATE_INDEX" val="20221218"/>
</p:tagLst>
</file>

<file path=ppt/tags/tag139.xml><?xml version="1.0" encoding="utf-8"?>
<p:tagLst xmlns:p="http://schemas.openxmlformats.org/presentationml/2006/main">
  <p:tag name="KSO_WM_TEMPLATE_CATEGORY" val="custom"/>
  <p:tag name="KSO_WM_TEMPLATE_INDEX" val="20221218"/>
</p:tagLst>
</file>

<file path=ppt/tags/tag14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f4b4bb3adf8543c397d5843d9d680b4f"/>
  <p:tag name="KSO_WM_UNIT_ISCONTENTSTITLE" val="0"/>
  <p:tag name="KSO_WM_UNIT_ISNUMDGMTITLE" val="0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14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18"/>
  <p:tag name="KSO_WM_CHIP_COLORING" val="2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</p:tagLst>
</file>

<file path=ppt/tags/tag142.xml><?xml version="1.0" encoding="utf-8"?>
<p:tagLst xmlns:p="http://schemas.openxmlformats.org/presentationml/2006/main">
  <p:tag name="KSO_WM_UNIT_SUBTYPE" val="a"/>
  <p:tag name="KSO_WM_UNIT_PRESET_TEXT_INDEX" val="-1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1218_1*f*2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M_LIMIT_TYPE" val="2"/>
  <p:tag name="KSO_WM_UNIT_VALUE" val="11"/>
  <p:tag name="KSO_WM_UNIT_BLOCK" val="0"/>
  <p:tag name="KSO_WM_UNIT_DEC_AREA_ID" val="9a30fa67f46b479c8753d0ac1e493737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5bdaad61c534f8fbf66a11466884b9e&quot;,&quot;X&quot;:{&quot;Pos&quot;:1},&quot;Y&quot;:{&quot;Pos&quot;:1}},&quot;whChangeMode&quot;:0}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SUBTYPE" val="b"/>
  <p:tag name="KSO_WM_UNIT_PRESET_TEXT" val="演讲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21218_1*f*3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VALUE" val="24"/>
  <p:tag name="KSO_WM_UNIT_BLOCK" val="0"/>
  <p:tag name="KSO_WM_UNIT_DEC_AREA_ID" val="d5bdaad61c534f8fbf66a11466884b9e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p="http://schemas.openxmlformats.org/presentationml/2006/main">
  <p:tag name="KSO_WM_SLIDE_ID" val="custom2022121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1218"/>
  <p:tag name="KSO_WM_SLIDE_LAYOUT" val="a_b_f"/>
  <p:tag name="KSO_WM_SLIDE_LAYOUT_CNT" val="1_1_3"/>
  <p:tag name="KSO_WM_TEMPLATE_THUMBS_INDEX" val="1、2、5、6、7、34"/>
  <p:tag name="KSO_WM_CHIP_INFOS" val="{&quot;type&quot;:0,&quot;layout_type&quot;:&quot;1_NF_LC_1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42e2231e630cfd8f113659"/>
  <p:tag name="KSO_WM_CHIP_FILLPROP" val="[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lm&quot;,&quot;chip_types&quot;:[&quot;diagram&quot;,&quot;header&quot;]}]]"/>
  <p:tag name="KSO_WM_CHIP_DECFILLPROP" val="[]"/>
  <p:tag name="KSO_WM_CHIP_GROUPID" val="6142e2231e630cfd8f113658"/>
  <p:tag name="KSO_WM_SLIDE_LAYOUT_INFO" val="{&quot;id&quot;:&quot;2021-12-16T16:55:18&quot;,&quot;margin&quot;:{&quot;bottom&quot;:4.6981425285339355,&quot;left&quot;:1.1306527853012085,&quot;right&quot;:15.308792114257812,&quot;top&quot;:5.544774055480957}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CHIP_COLORING" val="2"/>
  <p:tag name="KSO_WM_TEMPLATE_ASSEMBLE_XID" val="61bafeeec9524cd5e8bec8a8"/>
  <p:tag name="KSO_WM_TEMPLATE_ASSEMBLE_GROUPID" val="61b0788aec6ac7255f4214f3"/>
  <p:tag name="KSO_WM_SPECIAL_SOURCE" val="bdnull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27_2*l_h_i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627_2*l_h_i*1_1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627_2*l_h_i*1_1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50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27_2*l_h_f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27_2*l_h_i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27_2*l_h_i*1_2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627_2*l_h_i*1_2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27_2*l_h_f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27_2*l_h_i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27_2*l_h_i*1_3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627_2*l_h_i*1_3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27_2*l_h_f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PECIAL_SOURCE" val="bdnull"/>
  <p:tag name="KSO_WM_SLIDE_ITEM_CNT" val="3"/>
</p:tagLst>
</file>

<file path=ppt/tags/tag16.xml><?xml version="1.0" encoding="utf-8"?>
<p:tagLst xmlns:p="http://schemas.openxmlformats.org/presentationml/2006/main">
  <p:tag name="KSO_WM_SLIDE_BACKGROUND_TYPE" val="general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16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6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69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PLACING_PICTURE_USER_VIEWPORT" val="{&quot;height&quot;:8850,&quot;width&quot;:17250}"/>
</p:tagLst>
</file>

<file path=ppt/tags/tag179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80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9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.xml><?xml version="1.0" encoding="utf-8"?>
<p:tagLst xmlns:p="http://schemas.openxmlformats.org/presentationml/2006/main">
  <p:tag name="KSO_WM_SLIDE_BACKGROUND_TYPE" val="general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195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8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2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baba622c0e5449bb6fad7202d94b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bf254f20114a02a99ab85630530115"/>
  <p:tag name="KSO_WM_SLIDE_BACKGROUND_TYPE" val="frame"/>
</p:tagLst>
</file>

<file path=ppt/tags/tag200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01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04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07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0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21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7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8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9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.xml><?xml version="1.0" encoding="utf-8"?>
<p:tagLst xmlns:p="http://schemas.openxmlformats.org/presentationml/2006/main">
  <p:tag name="KSO_WM_SLIDE_BACKGROUND_TYPE" val="frame"/>
</p:tagLst>
</file>

<file path=ppt/tags/tag220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3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4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229.xml><?xml version="1.0" encoding="utf-8"?>
<p:tagLst xmlns:p="http://schemas.openxmlformats.org/presentationml/2006/main">
  <p:tag name="KSO_DOCER_TEMPLATE_OPEN_ONCE_MARK" val="1"/>
  <p:tag name="COMMONDATA" val="eyJoZGlkIjoiNTg2NDBkNGQ1MDk1MWUxYjhkMDFiMDExZjI1N2Q2ZjMifQ=="/>
</p:tagLst>
</file>

<file path=ppt/tags/tag23.xml><?xml version="1.0" encoding="utf-8"?>
<p:tagLst xmlns:p="http://schemas.openxmlformats.org/presentationml/2006/main">
  <p:tag name="KSO_WM_SLIDE_BACKGROUND_TYPE" val="frame"/>
</p:tagLst>
</file>

<file path=ppt/tags/tag24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SLIDE_BACKGROUND_TYPE" val="frame"/>
</p:tagLst>
</file>

<file path=ppt/tags/tag2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424e30c86d94bb5a3a51e424db9c4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32e2c04c754cb7b0870d9aa9f86c2a"/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3330a5cf11be412a9fcb4f668b89955c"/>
  <p:tag name="KSO_WM_UNIT_ISCONTENTSTITLE" val="0"/>
  <p:tag name="KSO_WM_UNIT_ISNUMDGMTITLE" val="0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SLIDE_BACKGROUND_TYPE" val="leftRight"/>
</p:tagLst>
</file>

<file path=ppt/tags/tag3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0b266808e007494e9227167f1690405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bfb949f7ec45519e58ce90369bdf70"/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ACKGROUND_TYPE" val="topBottom"/>
</p:tagLst>
</file>

<file path=ppt/tags/tag43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c1dda7ee6f8e4ee2a00c673f78ef0bb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208968fc934dd59eca2a327fca4c54"/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2*i*1"/>
  <p:tag name="KSO_WM_BEAUTIFY_FLAG" val="#wm#"/>
  <p:tag name="KSO_WM_TAG_VERSION" val="1.0"/>
  <p:tag name="KSO_WM_CHIP_GROUPID" val="61b0788aec6ac7255f4214f3"/>
  <p:tag name="KSO_WM_CHIP_XID" val="61b865d1c9524cd5e8bdd94c"/>
  <p:tag name="KSO_WM_UNIT_DEC_AREA_ID" val="d746e9a5101c428e909d08e69a8390b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b297adc96c450ab441c5927160baf7"/>
</p:tagLst>
</file>

<file path=ppt/tags/tag50.xml><?xml version="1.0" encoding="utf-8"?>
<p:tagLst xmlns:p="http://schemas.openxmlformats.org/presentationml/2006/main">
  <p:tag name="KSO_WM_SLIDE_BACKGROUND_TYPE" val="bottomTop"/>
</p:tagLst>
</file>

<file path=ppt/tags/tag5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cf1f9d17bf247dc9212657324bda1c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dc6f7bd1d045019e7a46bb184c972f"/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60.xml><?xml version="1.0" encoding="utf-8"?>
<p:tagLst xmlns:p="http://schemas.openxmlformats.org/presentationml/2006/main">
  <p:tag name="KSO_WM_SLIDE_BACKGROUND_TYPE" val="navigation"/>
</p:tagLst>
</file>

<file path=ppt/tags/tag6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d51aacbefe0e46958960af4dad5906e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4c5288e56524905856502ac8c274422"/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SLIDE_BACKGROUND_TYPE" val="belt"/>
</p:tagLst>
</file>

<file path=ppt/tags/tag68.xml><?xml version="1.0" encoding="utf-8"?>
<p:tagLst xmlns:p="http://schemas.openxmlformats.org/presentationml/2006/main">
  <p:tag name="KSO_WM_TEMPLATE_CATEGORY" val="custom"/>
  <p:tag name="KSO_WM_TEMPLATE_INDEX" val="20221218"/>
</p:tagLst>
</file>

<file path=ppt/tags/tag69.xml><?xml version="1.0" encoding="utf-8"?>
<p:tagLst xmlns:p="http://schemas.openxmlformats.org/presentationml/2006/main">
  <p:tag name="KSO_WM_TEMPLATE_CATEGORY" val="custom"/>
  <p:tag name="KSO_WM_TEMPLATE_INDEX" val="20221218"/>
</p:tagLst>
</file>

<file path=ppt/tags/tag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18"/>
  <p:tag name="KSO_WM_CHIP_COLORING" val="2"/>
</p:tagLst>
</file>

<file path=ppt/tags/tag7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3*i*1"/>
  <p:tag name="KSO_WM_BEAUTIFY_FLAG" val="#wm#"/>
  <p:tag name="KSO_WM_TAG_VERSION" val="1.0"/>
  <p:tag name="KSO_WM_CHIP_GROUPID" val="61b0788aec6ac7255f4214f3"/>
  <p:tag name="KSO_WM_CHIP_XID" val="61b865d1c9524cd5e8bdd94e"/>
  <p:tag name="KSO_WM_UNIT_DEC_AREA_ID" val="b2bab5e9b8564b0e85b015c16b03b9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1c8a859c2842f0bc10a7bcca6b7f5a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73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3330a5cf11be412a9fcb4f668b89955c"/>
  <p:tag name="KSO_WM_UNIT_ISCONTENTSTITLE" val="0"/>
  <p:tag name="KSO_WM_UNIT_ISNUMDGMTITLE" val="0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74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2*i*1"/>
  <p:tag name="KSO_WM_BEAUTIFY_FLAG" val="#wm#"/>
  <p:tag name="KSO_WM_TAG_VERSION" val="1.0"/>
  <p:tag name="KSO_WM_CHIP_GROUPID" val="61b0788aec6ac7255f4214f3"/>
  <p:tag name="KSO_WM_CHIP_XID" val="61b865d1c9524cd5e8bdd94c"/>
  <p:tag name="KSO_WM_UNIT_DEC_AREA_ID" val="d746e9a5101c428e909d08e69a8390b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b297adc96c450ab441c5927160baf7"/>
</p:tagLst>
</file>

<file path=ppt/tags/tag76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8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1*i*1"/>
  <p:tag name="KSO_WM_BEAUTIFY_FLAG" val="#wm#"/>
  <p:tag name="KSO_WM_TAG_VERSION" val="1.0"/>
  <p:tag name="KSO_WM_CHIP_GROUPID" val="61b0788aec6ac7255f4214f3"/>
  <p:tag name="KSO_WM_CHIP_XID" val="61b865d1c9524cd5e8bdd94a"/>
  <p:tag name="KSO_WM_UNIT_DEC_AREA_ID" val="9877ee3a345348c5b0af939a9b9ced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c253206320543129b40447f0456c18c"/>
</p:tagLst>
</file>

<file path=ppt/tags/tag79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1*i*1"/>
  <p:tag name="KSO_WM_BEAUTIFY_FLAG" val="#wm#"/>
  <p:tag name="KSO_WM_TAG_VERSION" val="1.0"/>
  <p:tag name="KSO_WM_CHIP_GROUPID" val="61b0788aec6ac7255f4214f3"/>
  <p:tag name="KSO_WM_CHIP_XID" val="61b865d1c9524cd5e8bdd94a"/>
  <p:tag name="KSO_WM_UNIT_DEC_AREA_ID" val="9877ee3a345348c5b0af939a9b9ced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c253206320543129b40447f0456c18c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2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5*i*1"/>
  <p:tag name="KSO_WM_BEAUTIFY_FLAG" val="#wm#"/>
  <p:tag name="KSO_WM_TAG_VERSION" val="1.0"/>
  <p:tag name="KSO_WM_CHIP_GROUPID" val="61b0788aec6ac7255f4214f3"/>
  <p:tag name="KSO_WM_CHIP_XID" val="61b865d1c9524cd5e8bdd94b"/>
  <p:tag name="KSO_WM_UNIT_DEC_AREA_ID" val="da6197a1f1d54faeb77144ef796a15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acb5cfb80a476c8a45ed392dbbeb69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聆听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623b34b5333f481cb9b4ea09accef968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84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f4b4bb3adf8543c397d5843d9d680b4f"/>
  <p:tag name="KSO_WM_UNIT_ISCONTENTSTITLE" val="0"/>
  <p:tag name="KSO_WM_UNIT_ISNUMDGMTITLE" val="0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8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86.xml><?xml version="1.0" encoding="utf-8"?>
<p:tagLst xmlns:p="http://schemas.openxmlformats.org/presentationml/2006/main">
  <p:tag name="KSO_WM_SLIDE_BACKGROUND_TYPE" val="general"/>
</p:tagLst>
</file>

<file path=ppt/tags/tag87.xml><?xml version="1.0" encoding="utf-8"?>
<p:tagLst xmlns:p="http://schemas.openxmlformats.org/presentationml/2006/main">
  <p:tag name="KSO_WM_SLIDE_BACKGROUND_TYPE" val="general"/>
</p:tagLst>
</file>

<file path=ppt/tags/tag88.xml><?xml version="1.0" encoding="utf-8"?>
<p:tagLst xmlns:p="http://schemas.openxmlformats.org/presentationml/2006/main">
  <p:tag name="KSO_WM_SLIDE_BACKGROUND_TYPE" val="general"/>
</p:tagLst>
</file>

<file path=ppt/tags/tag89.xml><?xml version="1.0" encoding="utf-8"?>
<p:tagLst xmlns:p="http://schemas.openxmlformats.org/presentationml/2006/main">
  <p:tag name="KSO_WM_SLIDE_BACKGROUND_TYPE" val="general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9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baba622c0e5449bb6fad7202d94b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bf254f20114a02a99ab85630530115"/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SLIDE_BACKGROUND_TYPE" val="frame"/>
</p:tagLst>
</file>

<file path=ppt/tags/tag93.xml><?xml version="1.0" encoding="utf-8"?>
<p:tagLst xmlns:p="http://schemas.openxmlformats.org/presentationml/2006/main">
  <p:tag name="KSO_WM_SLIDE_BACKGROUND_TYPE" val="frame"/>
</p:tagLst>
</file>

<file path=ppt/tags/tag94.xml><?xml version="1.0" encoding="utf-8"?>
<p:tagLst xmlns:p="http://schemas.openxmlformats.org/presentationml/2006/main">
  <p:tag name="KSO_WM_SLIDE_BACKGROUND_TYPE" val="frame"/>
</p:tagLst>
</file>

<file path=ppt/tags/tag95.xml><?xml version="1.0" encoding="utf-8"?>
<p:tagLst xmlns:p="http://schemas.openxmlformats.org/presentationml/2006/main">
  <p:tag name="KSO_WM_SLIDE_BACKGROUND_TYPE" val="frame"/>
</p:tagLst>
</file>

<file path=ppt/tags/tag96.xml><?xml version="1.0" encoding="utf-8"?>
<p:tagLst xmlns:p="http://schemas.openxmlformats.org/presentationml/2006/main">
  <p:tag name="KSO_WM_SLIDE_BACKGROUND_TYPE" val="frame"/>
</p:tagLst>
</file>

<file path=ppt/tags/tag9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424e30c86d94bb5a3a51e424db9c4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32e2c04c754cb7b0870d9aa9f86c2a"/>
  <p:tag name="KSO_WM_SLIDE_BACKGROUND_TYPE" val="leftRight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333EA"/>
      </a:accent1>
      <a:accent2>
        <a:srgbClr val="FF00B3"/>
      </a:accent2>
      <a:accent3>
        <a:srgbClr val="FF1D78"/>
      </a:accent3>
      <a:accent4>
        <a:srgbClr val="FF7243"/>
      </a:accent4>
      <a:accent5>
        <a:srgbClr val="FFAE18"/>
      </a:accent5>
      <a:accent6>
        <a:srgbClr val="E9DF3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333EA"/>
      </a:accent1>
      <a:accent2>
        <a:srgbClr val="FF00B3"/>
      </a:accent2>
      <a:accent3>
        <a:srgbClr val="FF1D78"/>
      </a:accent3>
      <a:accent4>
        <a:srgbClr val="FF7243"/>
      </a:accent4>
      <a:accent5>
        <a:srgbClr val="FFAE18"/>
      </a:accent5>
      <a:accent6>
        <a:srgbClr val="E9DF3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演示</Application>
  <PresentationFormat>宽屏</PresentationFormat>
  <Paragraphs>99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汉仪旗黑-50简</vt:lpstr>
      <vt:lpstr>黑体</vt:lpstr>
      <vt:lpstr>汉仪粗黑 简</vt:lpstr>
      <vt:lpstr>微软雅黑</vt:lpstr>
      <vt:lpstr>方正粗黑宋简体</vt:lpstr>
      <vt:lpstr>Arial Black</vt:lpstr>
      <vt:lpstr>Arial Unicode MS</vt:lpstr>
      <vt:lpstr>Calibri</vt:lpstr>
      <vt:lpstr>Office 主题</vt:lpstr>
      <vt:lpstr>2_Office 主题​​</vt:lpstr>
      <vt:lpstr>1_Office 主题​​</vt:lpstr>
      <vt:lpstr>查客check --核查统计小帮手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断诗</cp:lastModifiedBy>
  <cp:revision>168</cp:revision>
  <dcterms:created xsi:type="dcterms:W3CDTF">2022-03-21T01:49:00Z</dcterms:created>
  <dcterms:modified xsi:type="dcterms:W3CDTF">2022-05-29T01:14:06Z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A2085D47256B45488166708394AB7C5B</vt:lpwstr>
  </property>
  <property fmtid="{D5CDD505-2E9C-101B-9397-08002B2CF9AE}" pid="3" name="KSOProductBuildVer">
    <vt:lpwstr>2052-11.1.0.11744</vt:lpwstr>
  </property>
</Properties>
</file>