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34"/>
  </p:notesMasterIdLst>
  <p:sldIdLst>
    <p:sldId id="263" r:id="rId5"/>
    <p:sldId id="327" r:id="rId6"/>
    <p:sldId id="266" r:id="rId7"/>
    <p:sldId id="302" r:id="rId8"/>
    <p:sldId id="303" r:id="rId9"/>
    <p:sldId id="354" r:id="rId10"/>
    <p:sldId id="355" r:id="rId11"/>
    <p:sldId id="359" r:id="rId12"/>
    <p:sldId id="360" r:id="rId13"/>
    <p:sldId id="361" r:id="rId14"/>
    <p:sldId id="356" r:id="rId15"/>
    <p:sldId id="304" r:id="rId16"/>
    <p:sldId id="357" r:id="rId17"/>
    <p:sldId id="358" r:id="rId18"/>
    <p:sldId id="323" r:id="rId19"/>
    <p:sldId id="301" r:id="rId20"/>
    <p:sldId id="329" r:id="rId21"/>
    <p:sldId id="362" r:id="rId22"/>
    <p:sldId id="363" r:id="rId23"/>
    <p:sldId id="364" r:id="rId24"/>
    <p:sldId id="365" r:id="rId25"/>
    <p:sldId id="366" r:id="rId26"/>
    <p:sldId id="276" r:id="rId27"/>
    <p:sldId id="336" r:id="rId28"/>
    <p:sldId id="380" r:id="rId29"/>
    <p:sldId id="368" r:id="rId30"/>
    <p:sldId id="342" r:id="rId31"/>
    <p:sldId id="344" r:id="rId32"/>
    <p:sldId id="279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gs" Target="tags/tag24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2.jpeg"/><Relationship Id="rId2" Type="http://schemas.openxmlformats.org/officeDocument/2006/relationships/tags" Target="../tags/tag27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2.jpeg"/><Relationship Id="rId2" Type="http://schemas.openxmlformats.org/officeDocument/2006/relationships/tags" Target="../tags/tag35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2.jpeg"/><Relationship Id="rId2" Type="http://schemas.openxmlformats.org/officeDocument/2006/relationships/tags" Target="../tags/tag43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2.jpeg"/><Relationship Id="rId2" Type="http://schemas.openxmlformats.org/officeDocument/2006/relationships/tags" Target="../tags/tag5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2.jpeg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1.jpe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2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2.jpe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2.jpeg"/><Relationship Id="rId2" Type="http://schemas.openxmlformats.org/officeDocument/2006/relationships/tags" Target="../tags/tag97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2.jpeg"/><Relationship Id="rId2" Type="http://schemas.openxmlformats.org/officeDocument/2006/relationships/tags" Target="../tags/tag105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2.jpe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2.jpe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2.jpe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2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2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8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182.xml"/><Relationship Id="rId2" Type="http://schemas.openxmlformats.org/officeDocument/2006/relationships/image" Target="../media/image2.jpeg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6.xml"/><Relationship Id="rId4" Type="http://schemas.openxmlformats.org/officeDocument/2006/relationships/image" Target="../media/image5.png"/><Relationship Id="rId3" Type="http://schemas.openxmlformats.org/officeDocument/2006/relationships/tags" Target="../tags/tag185.xml"/><Relationship Id="rId2" Type="http://schemas.openxmlformats.org/officeDocument/2006/relationships/image" Target="../media/image2.jpeg"/><Relationship Id="rId1" Type="http://schemas.openxmlformats.org/officeDocument/2006/relationships/tags" Target="../tags/tag18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tags" Target="../tags/tag18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92.xml"/><Relationship Id="rId4" Type="http://schemas.openxmlformats.org/officeDocument/2006/relationships/image" Target="../media/image5.png"/><Relationship Id="rId3" Type="http://schemas.openxmlformats.org/officeDocument/2006/relationships/tags" Target="../tags/tag191.xml"/><Relationship Id="rId2" Type="http://schemas.openxmlformats.org/officeDocument/2006/relationships/image" Target="../media/image2.jpeg"/><Relationship Id="rId1" Type="http://schemas.openxmlformats.org/officeDocument/2006/relationships/tags" Target="../tags/tag19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95.xml"/><Relationship Id="rId4" Type="http://schemas.openxmlformats.org/officeDocument/2006/relationships/image" Target="../media/image16.png"/><Relationship Id="rId3" Type="http://schemas.openxmlformats.org/officeDocument/2006/relationships/tags" Target="../tags/tag194.xml"/><Relationship Id="rId2" Type="http://schemas.openxmlformats.org/officeDocument/2006/relationships/image" Target="../media/image2.jpeg"/><Relationship Id="rId1" Type="http://schemas.openxmlformats.org/officeDocument/2006/relationships/tags" Target="../tags/tag19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98.xml"/><Relationship Id="rId4" Type="http://schemas.openxmlformats.org/officeDocument/2006/relationships/image" Target="../media/image17.png"/><Relationship Id="rId3" Type="http://schemas.openxmlformats.org/officeDocument/2006/relationships/tags" Target="../tags/tag197.xml"/><Relationship Id="rId2" Type="http://schemas.openxmlformats.org/officeDocument/2006/relationships/image" Target="../media/image2.jpeg"/><Relationship Id="rId1" Type="http://schemas.openxmlformats.org/officeDocument/2006/relationships/tags" Target="../tags/tag19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04.xml"/><Relationship Id="rId4" Type="http://schemas.openxmlformats.org/officeDocument/2006/relationships/image" Target="../media/image18.png"/><Relationship Id="rId3" Type="http://schemas.openxmlformats.org/officeDocument/2006/relationships/tags" Target="../tags/tag203.xml"/><Relationship Id="rId2" Type="http://schemas.openxmlformats.org/officeDocument/2006/relationships/image" Target="../media/image2.jpeg"/><Relationship Id="rId1" Type="http://schemas.openxmlformats.org/officeDocument/2006/relationships/tags" Target="../tags/tag20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07.xml"/><Relationship Id="rId4" Type="http://schemas.openxmlformats.org/officeDocument/2006/relationships/image" Target="../media/image19.png"/><Relationship Id="rId3" Type="http://schemas.openxmlformats.org/officeDocument/2006/relationships/tags" Target="../tags/tag206.xml"/><Relationship Id="rId2" Type="http://schemas.openxmlformats.org/officeDocument/2006/relationships/image" Target="../media/image2.jpeg"/><Relationship Id="rId1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209.xml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2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13.xml"/><Relationship Id="rId4" Type="http://schemas.openxmlformats.org/officeDocument/2006/relationships/image" Target="../media/image25.png"/><Relationship Id="rId3" Type="http://schemas.openxmlformats.org/officeDocument/2006/relationships/tags" Target="../tags/tag212.xml"/><Relationship Id="rId2" Type="http://schemas.openxmlformats.org/officeDocument/2006/relationships/image" Target="../media/image2.jpeg"/><Relationship Id="rId1" Type="http://schemas.openxmlformats.org/officeDocument/2006/relationships/tags" Target="../tags/tag21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16.xml"/><Relationship Id="rId4" Type="http://schemas.openxmlformats.org/officeDocument/2006/relationships/image" Target="../media/image26.png"/><Relationship Id="rId3" Type="http://schemas.openxmlformats.org/officeDocument/2006/relationships/tags" Target="../tags/tag215.xml"/><Relationship Id="rId2" Type="http://schemas.openxmlformats.org/officeDocument/2006/relationships/image" Target="../media/image2.jpeg"/><Relationship Id="rId1" Type="http://schemas.openxmlformats.org/officeDocument/2006/relationships/tags" Target="../tags/tag21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19.xml"/><Relationship Id="rId4" Type="http://schemas.openxmlformats.org/officeDocument/2006/relationships/image" Target="../media/image27.png"/><Relationship Id="rId3" Type="http://schemas.openxmlformats.org/officeDocument/2006/relationships/tags" Target="../tags/tag218.xml"/><Relationship Id="rId2" Type="http://schemas.openxmlformats.org/officeDocument/2006/relationships/image" Target="../media/image2.jpeg"/><Relationship Id="rId1" Type="http://schemas.openxmlformats.org/officeDocument/2006/relationships/tags" Target="../tags/tag21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25.xml"/><Relationship Id="rId4" Type="http://schemas.openxmlformats.org/officeDocument/2006/relationships/image" Target="../media/image28.png"/><Relationship Id="rId3" Type="http://schemas.openxmlformats.org/officeDocument/2006/relationships/tags" Target="../tags/tag224.xml"/><Relationship Id="rId2" Type="http://schemas.openxmlformats.org/officeDocument/2006/relationships/image" Target="../media/image2.jpeg"/><Relationship Id="rId1" Type="http://schemas.openxmlformats.org/officeDocument/2006/relationships/tags" Target="../tags/tag22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28.xml"/><Relationship Id="rId4" Type="http://schemas.openxmlformats.org/officeDocument/2006/relationships/image" Target="../media/image29.png"/><Relationship Id="rId3" Type="http://schemas.openxmlformats.org/officeDocument/2006/relationships/tags" Target="../tags/tag227.xml"/><Relationship Id="rId2" Type="http://schemas.openxmlformats.org/officeDocument/2006/relationships/image" Target="../media/image2.jpeg"/><Relationship Id="rId1" Type="http://schemas.openxmlformats.org/officeDocument/2006/relationships/tags" Target="../tags/tag226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31.xml"/><Relationship Id="rId4" Type="http://schemas.openxmlformats.org/officeDocument/2006/relationships/image" Target="../media/image30.png"/><Relationship Id="rId3" Type="http://schemas.openxmlformats.org/officeDocument/2006/relationships/tags" Target="../tags/tag230.xml"/><Relationship Id="rId2" Type="http://schemas.openxmlformats.org/officeDocument/2006/relationships/image" Target="../media/image2.jpeg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34.xml"/><Relationship Id="rId4" Type="http://schemas.openxmlformats.org/officeDocument/2006/relationships/image" Target="../media/image31.png"/><Relationship Id="rId3" Type="http://schemas.openxmlformats.org/officeDocument/2006/relationships/tags" Target="../tags/tag233.xml"/><Relationship Id="rId2" Type="http://schemas.openxmlformats.org/officeDocument/2006/relationships/image" Target="../media/image2.jpeg"/><Relationship Id="rId1" Type="http://schemas.openxmlformats.org/officeDocument/2006/relationships/tags" Target="../tags/tag23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image" Target="../media/image2.jpeg"/><Relationship Id="rId1" Type="http://schemas.openxmlformats.org/officeDocument/2006/relationships/tags" Target="../tags/tag23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65.xml"/><Relationship Id="rId4" Type="http://schemas.openxmlformats.org/officeDocument/2006/relationships/image" Target="../media/image5.png"/><Relationship Id="rId3" Type="http://schemas.openxmlformats.org/officeDocument/2006/relationships/tags" Target="../tags/tag164.xml"/><Relationship Id="rId2" Type="http://schemas.openxmlformats.org/officeDocument/2006/relationships/image" Target="../media/image2.jpeg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71.xml"/><Relationship Id="rId4" Type="http://schemas.openxmlformats.org/officeDocument/2006/relationships/image" Target="../media/image5.png"/><Relationship Id="rId3" Type="http://schemas.openxmlformats.org/officeDocument/2006/relationships/tags" Target="../tags/tag170.xml"/><Relationship Id="rId2" Type="http://schemas.openxmlformats.org/officeDocument/2006/relationships/image" Target="../media/image2.jpeg"/><Relationship Id="rId1" Type="http://schemas.openxmlformats.org/officeDocument/2006/relationships/tags" Target="../tags/tag16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77.xml"/><Relationship Id="rId4" Type="http://schemas.openxmlformats.org/officeDocument/2006/relationships/image" Target="../media/image9.png"/><Relationship Id="rId3" Type="http://schemas.openxmlformats.org/officeDocument/2006/relationships/tags" Target="../tags/tag176.xml"/><Relationship Id="rId2" Type="http://schemas.openxmlformats.org/officeDocument/2006/relationships/image" Target="../media/image2.jpeg"/><Relationship Id="rId1" Type="http://schemas.openxmlformats.org/officeDocument/2006/relationships/tags" Target="../tags/tag17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8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179.xml"/><Relationship Id="rId2" Type="http://schemas.openxmlformats.org/officeDocument/2006/relationships/image" Target="../media/image2.jpeg"/><Relationship Id="rId1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407035" y="2943225"/>
            <a:ext cx="7168515" cy="906780"/>
          </a:xfrm>
          <a:noFill/>
        </p:spPr>
        <p:txBody>
          <a:bodyPr vert="horz" wrap="square" lIns="0" tIns="0" rIns="82550" bIns="0" rtlCol="0" anchor="b" anchorCtr="0">
            <a:normAutofit fontScale="90000"/>
          </a:bodyPr>
          <a:p>
            <a:pPr lvl="0" indent="-228600" algn="l">
              <a:spcBef>
                <a:spcPts val="0"/>
              </a:spcBef>
              <a:spcAft>
                <a:spcPts val="1000"/>
              </a:spcAft>
            </a:pPr>
            <a: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  <a:t>基于集成学习的 Amazon 用户评论质量预测</a:t>
            </a:r>
            <a: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  <a:t> </a:t>
            </a:r>
            <a:endParaRPr b="0">
              <a:latin typeface="方正粗黑宋简体" panose="02000000000000000000" charset="-122"/>
              <a:ea typeface="方正粗黑宋简体" panose="02000000000000000000" charset="-122"/>
              <a:cs typeface="汉仪旗黑-50简" charset="0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407035" y="4612970"/>
            <a:ext cx="2622944" cy="464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dirty="0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407035" y="4616463"/>
            <a:ext cx="2622944" cy="55020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p>
            <a:pPr algn="r"/>
            <a:r>
              <a:rPr lang="zh-CN" altLang="en-US" sz="2800" dirty="0">
                <a:solidFill>
                  <a:schemeClr val="lt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分享人：王灿</a:t>
            </a:r>
            <a:endParaRPr lang="zh-CN" altLang="en-US" sz="2800" dirty="0">
              <a:solidFill>
                <a:schemeClr val="lt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副标题 1"/>
          <p:cNvSpPr/>
          <p:nvPr>
            <p:ph type="subTitle" idx="2"/>
          </p:nvPr>
        </p:nvSpPr>
        <p:spPr>
          <a:xfrm>
            <a:off x="407035" y="1720529"/>
            <a:ext cx="6226908" cy="657299"/>
          </a:xfrm>
        </p:spPr>
        <p:txBody>
          <a:bodyPr/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实验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六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9" name="Object 901"/>
          <p:cNvSpPr txBox="1"/>
          <p:nvPr>
            <p:custDataLst>
              <p:tags r:id="rId3"/>
            </p:custDataLst>
          </p:nvPr>
        </p:nvSpPr>
        <p:spPr>
          <a:xfrm>
            <a:off x="392430" y="59944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Features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：特征转化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632585"/>
            <a:ext cx="6690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/>
              <a:t>(57039, 870)</a:t>
            </a:r>
            <a:r>
              <a:rPr lang="en-US" altLang="zh-CN" sz="4000"/>
              <a:t>  -&gt;  </a:t>
            </a:r>
            <a:r>
              <a:rPr sz="4000"/>
              <a:t>(57039, 74)</a:t>
            </a:r>
            <a:endParaRPr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50" y="2524125"/>
            <a:ext cx="5481955" cy="3685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30" y="2524760"/>
            <a:ext cx="5266690" cy="3627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1325" y="1514475"/>
            <a:ext cx="117506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70C0"/>
                </a:solidFill>
              </a:rPr>
              <a:t>筛去了：动词，中性</a:t>
            </a:r>
            <a:r>
              <a:rPr lang="zh-CN" altLang="en-US" sz="2800" b="1">
                <a:solidFill>
                  <a:srgbClr val="0070C0"/>
                </a:solidFill>
              </a:rPr>
              <a:t>形容词，无意义名词，副词</a:t>
            </a:r>
            <a:endParaRPr lang="zh-CN" altLang="en-US" sz="2800" b="1">
              <a:solidFill>
                <a:srgbClr val="0070C0"/>
              </a:solidFill>
            </a:endParaRPr>
          </a:p>
          <a:p>
            <a:r>
              <a:rPr lang="zh-CN" altLang="en-US" sz="2800" b="1">
                <a:solidFill>
                  <a:srgbClr val="0070C0"/>
                </a:solidFill>
              </a:rPr>
              <a:t>留下了：特指性名词，特殊</a:t>
            </a:r>
            <a:r>
              <a:rPr lang="zh-CN" altLang="en-US" sz="2800" b="1">
                <a:solidFill>
                  <a:srgbClr val="0070C0"/>
                </a:solidFill>
              </a:rPr>
              <a:t>含义动词，</a:t>
            </a:r>
            <a:r>
              <a:rPr lang="zh-CN" altLang="en-US" sz="2800" b="1">
                <a:solidFill>
                  <a:srgbClr val="0070C0"/>
                </a:solidFill>
                <a:sym typeface="+mn-ea"/>
              </a:rPr>
              <a:t>评价类形容词，副词</a:t>
            </a:r>
            <a:endParaRPr lang="en-US" altLang="zh-CN" sz="2400">
              <a:solidFill>
                <a:srgbClr val="0070C0"/>
              </a:solidFill>
            </a:endParaRPr>
          </a:p>
          <a:p>
            <a:endParaRPr lang="en-US" altLang="zh-CN" sz="2400">
              <a:solidFill>
                <a:srgbClr val="0070C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Datasets: </a:t>
            </a:r>
            <a:r>
              <a:rPr lang="en-US" sz="28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film-review for Amazon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99310"/>
            <a:ext cx="10919460" cy="359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8995" y="2208530"/>
            <a:ext cx="616013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一定无关：</a:t>
            </a:r>
            <a:r>
              <a:rPr lang="zh-CN" altLang="en-US" sz="3200" b="1">
                <a:solidFill>
                  <a:srgbClr val="FF0000"/>
                </a:solidFill>
              </a:rPr>
              <a:t>舍弃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2400"/>
              <a:t>	</a:t>
            </a:r>
            <a:endParaRPr lang="en-US" altLang="zh-CN" sz="1600"/>
          </a:p>
          <a:p>
            <a:r>
              <a:rPr lang="en-US" altLang="zh-CN" sz="2400"/>
              <a:t>	</a:t>
            </a:r>
            <a:r>
              <a:rPr lang="zh-CN" altLang="en-US" sz="2800" b="1">
                <a:solidFill>
                  <a:schemeClr val="accent4"/>
                </a:solidFill>
              </a:rPr>
              <a:t>一定有关：能否挖掘更多信息？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849745" y="3580130"/>
            <a:ext cx="302768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50"/>
                </a:solidFill>
                <a:sym typeface="+mn-ea"/>
              </a:rPr>
              <a:t>不确定是否有关</a:t>
            </a:r>
            <a:endParaRPr lang="zh-CN" altLang="en-US" sz="3200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US" altLang="zh-CN" sz="2400"/>
              <a:t> </a:t>
            </a:r>
            <a:endParaRPr lang="en-US" altLang="zh-CN" sz="2400"/>
          </a:p>
          <a:p>
            <a:pPr algn="l"/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294495" y="4331335"/>
            <a:ext cx="4262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F0"/>
                </a:solidFill>
                <a:sym typeface="+mn-ea"/>
              </a:rPr>
              <a:t>无论是否有关</a:t>
            </a:r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49878"/>
          <a:stretch>
            <a:fillRect/>
          </a:stretch>
        </p:blipFill>
        <p:spPr>
          <a:xfrm>
            <a:off x="1156970" y="1687195"/>
            <a:ext cx="9803765" cy="4240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b="50246"/>
          <a:stretch>
            <a:fillRect/>
          </a:stretch>
        </p:blipFill>
        <p:spPr>
          <a:xfrm>
            <a:off x="1656715" y="1805305"/>
            <a:ext cx="9705340" cy="4166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435" y="1911985"/>
            <a:ext cx="9041765" cy="4218305"/>
          </a:xfrm>
          <a:prstGeom prst="rect">
            <a:avLst/>
          </a:prstGeom>
        </p:spPr>
      </p:pic>
      <p:sp>
        <p:nvSpPr>
          <p:cNvPr id="9" name="Object 901"/>
          <p:cNvSpPr txBox="1"/>
          <p:nvPr>
            <p:custDataLst>
              <p:tags r:id="rId5"/>
            </p:custDataLst>
          </p:nvPr>
        </p:nvSpPr>
        <p:spPr>
          <a:xfrm>
            <a:off x="392430" y="4191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Features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：特征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选择，转化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Datasets: </a:t>
            </a:r>
            <a:r>
              <a:rPr lang="en-US" sz="28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film-review for Amazon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99310"/>
            <a:ext cx="10919460" cy="359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8995" y="2208530"/>
            <a:ext cx="616013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一定无关：</a:t>
            </a:r>
            <a:r>
              <a:rPr lang="zh-CN" altLang="en-US" sz="3200" b="1">
                <a:solidFill>
                  <a:srgbClr val="FF0000"/>
                </a:solidFill>
              </a:rPr>
              <a:t>舍弃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2400"/>
              <a:t>	</a:t>
            </a:r>
            <a:endParaRPr lang="en-US" altLang="zh-CN" sz="1600"/>
          </a:p>
          <a:p>
            <a:r>
              <a:rPr lang="en-US" altLang="zh-CN" sz="2400"/>
              <a:t>	</a:t>
            </a:r>
            <a:r>
              <a:rPr lang="zh-CN" altLang="en-US" sz="2800" b="1">
                <a:solidFill>
                  <a:schemeClr val="accent4"/>
                </a:solidFill>
              </a:rPr>
              <a:t>一定有关：能否挖掘更多信息？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849745" y="3580130"/>
            <a:ext cx="302768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50"/>
                </a:solidFill>
                <a:sym typeface="+mn-ea"/>
              </a:rPr>
              <a:t>不确定是否有关</a:t>
            </a:r>
            <a:endParaRPr lang="zh-CN" altLang="en-US" sz="3200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US" altLang="zh-CN" sz="2400"/>
              <a:t> </a:t>
            </a:r>
            <a:endParaRPr lang="en-US" altLang="zh-CN" sz="2400"/>
          </a:p>
          <a:p>
            <a:pPr algn="l"/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294495" y="4331335"/>
            <a:ext cx="4262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F0"/>
                </a:solidFill>
                <a:sym typeface="+mn-ea"/>
              </a:rPr>
              <a:t>无论是否有关</a:t>
            </a:r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4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Features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：特殊处理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1800860"/>
            <a:ext cx="8836025" cy="39173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Features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BFBFB">
                  <a:alpha val="100000"/>
                </a:srgbClr>
              </a:clrFrom>
              <a:clrTo>
                <a:srgbClr val="FBFBFB">
                  <a:alpha val="100000"/>
                  <a:alpha val="0"/>
                </a:srgbClr>
              </a:clrTo>
            </a:clrChange>
          </a:blip>
          <a:srcRect b="51972"/>
          <a:stretch>
            <a:fillRect/>
          </a:stretch>
        </p:blipFill>
        <p:spPr>
          <a:xfrm>
            <a:off x="1351280" y="1609725"/>
            <a:ext cx="8683625" cy="1798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BFBFB">
                  <a:alpha val="100000"/>
                </a:srgbClr>
              </a:clrFrom>
              <a:clrTo>
                <a:srgbClr val="FBFBFB">
                  <a:alpha val="100000"/>
                  <a:alpha val="0"/>
                </a:srgbClr>
              </a:clrTo>
            </a:clrChange>
          </a:blip>
          <a:srcRect t="47019" b="43155"/>
          <a:stretch>
            <a:fillRect/>
          </a:stretch>
        </p:blipFill>
        <p:spPr>
          <a:xfrm>
            <a:off x="1351280" y="3669665"/>
            <a:ext cx="9337675" cy="395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BFBFB">
                  <a:alpha val="100000"/>
                </a:srgbClr>
              </a:clrFrom>
              <a:clrTo>
                <a:srgbClr val="FBFBFB">
                  <a:alpha val="100000"/>
                  <a:alpha val="0"/>
                </a:srgbClr>
              </a:clrTo>
            </a:clrChange>
          </a:blip>
          <a:srcRect t="56767"/>
          <a:stretch>
            <a:fillRect/>
          </a:stretch>
        </p:blipFill>
        <p:spPr>
          <a:xfrm>
            <a:off x="1351280" y="4465320"/>
            <a:ext cx="9337675" cy="17405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模型设计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altLang="zh-CN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B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ase classifier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10" y="1775460"/>
            <a:ext cx="10488295" cy="47650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Ensemble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classifier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11325"/>
            <a:ext cx="10956290" cy="43548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Ensemble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classifier</a:t>
            </a:r>
            <a:r>
              <a:rPr lang="en-US" altLang="zh-CN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: weight method</a:t>
            </a:r>
            <a:endParaRPr lang="en-US" altLang="zh-CN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" y="1668780"/>
            <a:ext cx="10621010" cy="2921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920" y="4745990"/>
            <a:ext cx="6812915" cy="986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160" y="4784725"/>
            <a:ext cx="9456420" cy="1142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160" y="4784725"/>
            <a:ext cx="9401810" cy="1350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645" y="4826000"/>
            <a:ext cx="9167495" cy="13563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6301740" y="1056640"/>
            <a:ext cx="4773295" cy="1293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/>
          <a:p>
            <a:pPr algn="l"/>
            <a:r>
              <a:rPr lang="zh-CN" altLang="en-US" sz="5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目录</a:t>
            </a:r>
            <a:r>
              <a:rPr lang="en-US" altLang="zh-CN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 CONTENTS</a:t>
            </a:r>
            <a:endParaRPr lang="en-US" altLang="zh-CN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flipV="1">
            <a:off x="6436995" y="2447925"/>
            <a:ext cx="4351655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 rot="885390">
            <a:off x="6488749" y="2799532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6485895" y="2800888"/>
            <a:ext cx="642184" cy="764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6565488" y="2965345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7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37095" y="2761615"/>
            <a:ext cx="368427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数据集和预处理</a:t>
            </a: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 rot="885390">
            <a:off x="6488749" y="4162039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6485895" y="4163396"/>
            <a:ext cx="642184" cy="764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565488" y="4327853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3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37095" y="4124325"/>
            <a:ext cx="355219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模型设计</a:t>
            </a:r>
            <a:endParaRPr lang="zh-CN" altLang="en-US" sz="32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1"/>
            </p:custDataLst>
          </p:nvPr>
        </p:nvSpPr>
        <p:spPr>
          <a:xfrm rot="885390">
            <a:off x="6488749" y="5524547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12"/>
            </p:custDataLst>
          </p:nvPr>
        </p:nvSpPr>
        <p:spPr>
          <a:xfrm>
            <a:off x="6485895" y="5525903"/>
            <a:ext cx="642184" cy="764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>
            <a:off x="6565488" y="5690361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9" name="矩形 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37095" y="5486400"/>
            <a:ext cx="3684905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Arial" panose="020B0604020202020204" pitchFamily="34" charset="0"/>
              </a:rPr>
              <a:t>参数调优</a:t>
            </a:r>
            <a:endParaRPr lang="zh-CN" altLang="en-US" sz="32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Ensemble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classifier</a:t>
            </a:r>
            <a:r>
              <a:rPr lang="en-US" altLang="zh-CN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: bagging</a:t>
            </a:r>
            <a:endParaRPr lang="en-US" altLang="zh-CN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1833880"/>
            <a:ext cx="11235690" cy="34467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Ensemble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classifier</a:t>
            </a:r>
            <a:r>
              <a:rPr lang="en-US" altLang="zh-CN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: bagging</a:t>
            </a:r>
            <a:endParaRPr lang="en-US" altLang="zh-CN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05" y="1892935"/>
            <a:ext cx="9998075" cy="4094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Ensemble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classifier</a:t>
            </a:r>
            <a:r>
              <a:rPr lang="en-US" altLang="zh-CN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: adaboost</a:t>
            </a:r>
            <a:endParaRPr lang="en-US" altLang="zh-CN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1644650"/>
            <a:ext cx="9492615" cy="47332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参数</a:t>
            </a:r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调优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参数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调优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" y="2081530"/>
            <a:ext cx="11341100" cy="3609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参数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调优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5" y="2073910"/>
            <a:ext cx="11710035" cy="3536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参数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调优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1809750"/>
            <a:ext cx="10085705" cy="4215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相比于</a:t>
            </a:r>
            <a:r>
              <a:rPr lang="en-US" altLang="zh-CN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Boosting</a:t>
            </a: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，</a:t>
            </a:r>
            <a:r>
              <a:rPr lang="en-US" altLang="zh-CN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Bagging</a:t>
            </a: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对于准确率的提升不明显</a:t>
            </a:r>
            <a:endParaRPr lang="zh-CN" altLang="en-US" sz="28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/>
            <a:endParaRPr lang="zh-CN" altLang="en-US" sz="2800" b="1" spc="320" dirty="0">
              <a:solidFill>
                <a:schemeClr val="accent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/>
            <a:r>
              <a:rPr lang="zh-CN" altLang="en-US" sz="3600" b="1" spc="320" dirty="0">
                <a:solidFill>
                  <a:schemeClr val="accent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且有明显的随机性</a:t>
            </a:r>
            <a:endParaRPr lang="zh-CN" altLang="en-US" sz="3600" b="1" spc="320" dirty="0">
              <a:solidFill>
                <a:schemeClr val="accent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	特征过少有时候会造负影响，特征过多无效果</a:t>
            </a:r>
            <a:endParaRPr lang="zh-CN" altLang="en-US" sz="28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	分类器的组合不一定优于单个分类器</a:t>
            </a:r>
            <a:endParaRPr lang="zh-CN" altLang="en-US" sz="28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/>
            <a:endParaRPr lang="en-US" altLang="zh-CN" sz="32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	“差异性”</a:t>
            </a: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对于二者都很受用</a:t>
            </a:r>
            <a:endParaRPr lang="zh-CN" altLang="en-US" sz="28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	</a:t>
            </a: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样本数量为</a:t>
            </a:r>
            <a:r>
              <a:rPr lang="en-US" altLang="zh-CN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“</a:t>
            </a: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刚刚够</a:t>
            </a:r>
            <a:r>
              <a:rPr lang="en-US" altLang="zh-CN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”</a:t>
            </a:r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的时候效果最好</a:t>
            </a:r>
            <a:endParaRPr lang="en-US" altLang="zh-CN" sz="28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/>
            <a:r>
              <a:rPr lang="en-US" altLang="zh-CN" sz="32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	</a:t>
            </a:r>
            <a:endParaRPr lang="en-US" altLang="zh-CN" sz="32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1600835"/>
            <a:ext cx="7983855" cy="3999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3885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题外话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42365" y="1894205"/>
            <a:ext cx="107340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0215" indent="-450215" algn="l">
              <a:buClrTx/>
              <a:buSzTx/>
              <a:buFontTx/>
            </a:pPr>
            <a:r>
              <a:rPr lang="en-US" altLang="zh-CN" sz="2800" b="0"/>
              <a:t>trick</a:t>
            </a:r>
            <a:r>
              <a:rPr lang="zh-CN" altLang="en-US" sz="2800" b="0"/>
              <a:t>可解释性不强。</a:t>
            </a:r>
            <a:endParaRPr lang="en-US" altLang="zh-CN" sz="2800" b="0"/>
          </a:p>
          <a:p>
            <a:pPr marL="450215" indent="-450215" algn="l">
              <a:buClrTx/>
              <a:buSzTx/>
              <a:buFontTx/>
            </a:pPr>
            <a:endParaRPr lang="en-US" altLang="zh-CN" sz="2800" b="0"/>
          </a:p>
          <a:p>
            <a:pPr marL="450215" indent="-450215" algn="l">
              <a:buClrTx/>
              <a:buSzTx/>
              <a:buFontTx/>
            </a:pPr>
            <a:r>
              <a:rPr lang="en-US" altLang="zh-CN" sz="2800" b="0"/>
              <a:t>votes_all</a:t>
            </a:r>
            <a:r>
              <a:rPr lang="zh-CN" altLang="en-US" sz="2800" b="0"/>
              <a:t>特征</a:t>
            </a:r>
            <a:r>
              <a:rPr lang="en-US" altLang="zh-CN" sz="2800" b="0"/>
              <a:t>“</a:t>
            </a:r>
            <a:r>
              <a:rPr lang="zh-CN" altLang="en-US" sz="2800" b="0"/>
              <a:t>断点</a:t>
            </a:r>
            <a:r>
              <a:rPr lang="en-US" altLang="zh-CN" sz="2800" b="0"/>
              <a:t>”</a:t>
            </a:r>
            <a:r>
              <a:rPr lang="zh-CN" altLang="en-US" sz="2800" b="0"/>
              <a:t>现象不明显，存在某种更合理的方式</a:t>
            </a:r>
            <a:r>
              <a:rPr lang="zh-CN" altLang="en-US" sz="2800" b="0"/>
              <a:t>融入。</a:t>
            </a: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r>
              <a:rPr lang="zh-CN" altLang="en-US" sz="2800" b="0"/>
              <a:t>回归问题而不是分类问题也许更有可能性。</a:t>
            </a:r>
            <a:r>
              <a:rPr lang="zh-CN" altLang="en-US" sz="2800" b="0"/>
              <a:t>标签统一的</a:t>
            </a:r>
            <a:r>
              <a:rPr lang="en-US" altLang="zh-CN" sz="2800" b="0"/>
              <a:t>0</a:t>
            </a:r>
            <a:r>
              <a:rPr lang="zh-CN" altLang="en-US" sz="2800" b="0"/>
              <a:t>和</a:t>
            </a:r>
            <a:r>
              <a:rPr lang="en-US" altLang="zh-CN" sz="2800" b="0"/>
              <a:t>1</a:t>
            </a:r>
            <a:r>
              <a:rPr lang="zh-CN" altLang="en-US" sz="2800" b="0"/>
              <a:t>丧失了很多</a:t>
            </a:r>
            <a:r>
              <a:rPr lang="zh-CN" altLang="en-US" sz="2800" b="0"/>
              <a:t>信息。</a:t>
            </a: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r>
              <a:rPr lang="en-US" altLang="zh-CN" sz="2800" b="0"/>
              <a:t>bagging</a:t>
            </a:r>
            <a:r>
              <a:rPr lang="zh-CN" altLang="en-US" sz="2800" b="0"/>
              <a:t>中并行特点没有</a:t>
            </a:r>
            <a:r>
              <a:rPr lang="zh-CN" altLang="en-US" sz="2800" b="0"/>
              <a:t>实现。</a:t>
            </a: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90" y="1022350"/>
            <a:ext cx="4052570" cy="1263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题外话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42365" y="2174240"/>
            <a:ext cx="1073404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0215" indent="-450215" algn="l">
              <a:buClrTx/>
              <a:buSzTx/>
              <a:buFontTx/>
            </a:pPr>
            <a:r>
              <a:rPr lang="zh-CN" altLang="en-US" sz="2800" b="0"/>
              <a:t>关于开源：是否允许，是否需要/允许注明课程</a:t>
            </a: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r>
              <a:rPr lang="zh-CN" altLang="en-US" sz="2800" b="0"/>
              <a:t>			https://blog.csdn.net/Can__er</a:t>
            </a: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r>
              <a:rPr lang="en-US" altLang="zh-CN" sz="2800" b="0"/>
              <a:t>torch</a:t>
            </a:r>
            <a:r>
              <a:rPr lang="zh-CN" altLang="en-US" sz="2800" b="0"/>
              <a:t>一下</a:t>
            </a:r>
            <a:endParaRPr lang="zh-CN" altLang="en-US" sz="2800" b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感谢</a:t>
            </a:r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聆听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624580" y="2379980"/>
            <a:ext cx="5168900" cy="9525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/>
          <a:p>
            <a:pPr algn="ctr"/>
            <a:r>
              <a:rPr lang="zh-CN" altLang="en-US" sz="48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数据集和预处理</a:t>
            </a:r>
            <a:endParaRPr lang="zh-CN" altLang="en-US" sz="48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Datasets: </a:t>
            </a:r>
            <a:r>
              <a:rPr lang="en-US" sz="28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film-review for Amazon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99310"/>
            <a:ext cx="10919460" cy="359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8995" y="2208530"/>
            <a:ext cx="46532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一定无关？（凭借</a:t>
            </a:r>
            <a:r>
              <a:rPr lang="zh-CN" altLang="en-US" sz="3200" b="1">
                <a:solidFill>
                  <a:srgbClr val="FF0000"/>
                </a:solidFill>
              </a:rPr>
              <a:t>直觉）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2400"/>
              <a:t>	</a:t>
            </a:r>
            <a:endParaRPr lang="en-US" altLang="zh-CN" sz="1600"/>
          </a:p>
          <a:p>
            <a:r>
              <a:rPr lang="en-US" altLang="zh-CN" sz="2400"/>
              <a:t>	</a:t>
            </a:r>
            <a:r>
              <a:rPr lang="zh-CN" altLang="en-US" sz="2800" b="1">
                <a:solidFill>
                  <a:schemeClr val="accent4"/>
                </a:solidFill>
              </a:rPr>
              <a:t>一定</a:t>
            </a:r>
            <a:r>
              <a:rPr lang="zh-CN" altLang="en-US" sz="2800" b="1">
                <a:solidFill>
                  <a:schemeClr val="accent4"/>
                </a:solidFill>
              </a:rPr>
              <a:t>有关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849745" y="3580130"/>
            <a:ext cx="302768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50"/>
                </a:solidFill>
                <a:sym typeface="+mn-ea"/>
              </a:rPr>
              <a:t>不确定是否有关</a:t>
            </a:r>
            <a:endParaRPr lang="zh-CN" altLang="en-US" sz="3200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US" altLang="zh-CN" sz="2400"/>
              <a:t> </a:t>
            </a:r>
            <a:endParaRPr lang="en-US" altLang="zh-CN" sz="2400"/>
          </a:p>
          <a:p>
            <a:pPr algn="l"/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294495" y="4331335"/>
            <a:ext cx="4262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F0"/>
                </a:solidFill>
                <a:sym typeface="+mn-ea"/>
              </a:rPr>
              <a:t>无论是否有关</a:t>
            </a:r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1669415"/>
            <a:ext cx="8637905" cy="419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90" y="1669415"/>
            <a:ext cx="9305290" cy="4149090"/>
          </a:xfrm>
          <a:prstGeom prst="rect">
            <a:avLst/>
          </a:prstGeom>
        </p:spPr>
      </p:pic>
      <p:sp>
        <p:nvSpPr>
          <p:cNvPr id="9" name="Object 901"/>
          <p:cNvSpPr txBox="1"/>
          <p:nvPr>
            <p:custDataLst>
              <p:tags r:id="rId5"/>
            </p:custDataLst>
          </p:nvPr>
        </p:nvSpPr>
        <p:spPr>
          <a:xfrm>
            <a:off x="392430" y="59944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Features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：特征删除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16420" y="167640"/>
            <a:ext cx="324866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4"/>
                </a:solidFill>
              </a:rPr>
              <a:t>特征走向</a:t>
            </a:r>
            <a:r>
              <a:rPr lang="en-US" altLang="zh-CN" sz="2800" b="1">
                <a:solidFill>
                  <a:schemeClr val="accent4"/>
                </a:solidFill>
              </a:rPr>
              <a:t>  		</a:t>
            </a:r>
            <a:r>
              <a:rPr lang="zh-CN" altLang="en-US" sz="2800" b="1">
                <a:solidFill>
                  <a:schemeClr val="accent4"/>
                </a:solidFill>
              </a:rPr>
              <a:t>×</a:t>
            </a:r>
            <a:endParaRPr lang="zh-CN" altLang="en-US" sz="2800" b="1">
              <a:solidFill>
                <a:schemeClr val="accent4"/>
              </a:solidFill>
            </a:endParaRPr>
          </a:p>
          <a:p>
            <a:r>
              <a:rPr lang="zh-CN" altLang="en-US" sz="2800" b="1">
                <a:solidFill>
                  <a:schemeClr val="accent4"/>
                </a:solidFill>
              </a:rPr>
              <a:t>特征相对多少</a:t>
            </a:r>
            <a:r>
              <a:rPr lang="en-US" altLang="zh-CN" sz="2800" b="1">
                <a:solidFill>
                  <a:schemeClr val="accent4"/>
                </a:solidFill>
              </a:rPr>
              <a:t>  	</a:t>
            </a:r>
            <a:r>
              <a:rPr lang="zh-CN" altLang="en-US" sz="2800" b="1">
                <a:solidFill>
                  <a:schemeClr val="accent4"/>
                </a:solidFill>
              </a:rPr>
              <a:t>×</a:t>
            </a:r>
            <a:endParaRPr lang="zh-CN" altLang="en-US" sz="2800" b="1">
              <a:solidFill>
                <a:schemeClr val="accent4"/>
              </a:solidFill>
            </a:endParaRPr>
          </a:p>
          <a:p>
            <a:r>
              <a:rPr lang="zh-CN" altLang="en-US" sz="2800" b="1">
                <a:solidFill>
                  <a:schemeClr val="accent4"/>
                </a:solidFill>
              </a:rPr>
              <a:t>特征的相对分布</a:t>
            </a:r>
            <a:r>
              <a:rPr lang="en-US" altLang="zh-CN" sz="2800" b="1">
                <a:solidFill>
                  <a:schemeClr val="accent4"/>
                </a:solidFill>
              </a:rPr>
              <a:t>   √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Datasets: </a:t>
            </a:r>
            <a:r>
              <a:rPr lang="en-US" sz="28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film-review for Amazon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99310"/>
            <a:ext cx="10919460" cy="359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8995" y="2208530"/>
            <a:ext cx="6160135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一定无关：</a:t>
            </a:r>
            <a:r>
              <a:rPr lang="zh-CN" altLang="en-US" sz="3200" b="1">
                <a:solidFill>
                  <a:srgbClr val="FF0000"/>
                </a:solidFill>
              </a:rPr>
              <a:t>舍弃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2400"/>
              <a:t>	</a:t>
            </a:r>
            <a:endParaRPr lang="en-US" altLang="zh-CN" sz="1600"/>
          </a:p>
          <a:p>
            <a:r>
              <a:rPr lang="en-US" altLang="zh-CN" sz="2400"/>
              <a:t>	</a:t>
            </a:r>
            <a:r>
              <a:rPr lang="zh-CN" altLang="en-US" sz="2800" b="1">
                <a:solidFill>
                  <a:schemeClr val="accent4"/>
                </a:solidFill>
              </a:rPr>
              <a:t>一定有关：能否挖掘更多信息？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849745" y="3580130"/>
            <a:ext cx="302768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50"/>
                </a:solidFill>
                <a:sym typeface="+mn-ea"/>
              </a:rPr>
              <a:t>不确定是否有关</a:t>
            </a:r>
            <a:endParaRPr lang="zh-CN" altLang="en-US" sz="3200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US" altLang="zh-CN" sz="2400"/>
              <a:t> </a:t>
            </a:r>
            <a:endParaRPr lang="en-US" altLang="zh-CN" sz="2400"/>
          </a:p>
          <a:p>
            <a:pPr algn="l"/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294495" y="4331335"/>
            <a:ext cx="4262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00B0F0"/>
                </a:solidFill>
                <a:sym typeface="+mn-ea"/>
              </a:rPr>
              <a:t>无论是否有关</a:t>
            </a:r>
            <a:r>
              <a:rPr lang="en-US" altLang="zh-CN" sz="2400"/>
              <a:t>		     </a:t>
            </a:r>
            <a:endParaRPr lang="en-US" altLang="zh-CN" sz="2400"/>
          </a:p>
          <a:p>
            <a:endParaRPr lang="zh-CN" sz="240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" y="2209165"/>
            <a:ext cx="12047220" cy="2157095"/>
          </a:xfrm>
          <a:prstGeom prst="rect">
            <a:avLst/>
          </a:prstGeom>
        </p:spPr>
      </p:pic>
      <p:sp>
        <p:nvSpPr>
          <p:cNvPr id="9" name="Object 901"/>
          <p:cNvSpPr txBox="1"/>
          <p:nvPr>
            <p:custDataLst>
              <p:tags r:id="rId4"/>
            </p:custDataLst>
          </p:nvPr>
        </p:nvSpPr>
        <p:spPr>
          <a:xfrm>
            <a:off x="392430" y="59944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Features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：特征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增加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9" name="Object 901"/>
          <p:cNvSpPr txBox="1"/>
          <p:nvPr>
            <p:custDataLst>
              <p:tags r:id="rId3"/>
            </p:custDataLst>
          </p:nvPr>
        </p:nvSpPr>
        <p:spPr>
          <a:xfrm>
            <a:off x="392430" y="59944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Features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：特征转化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b="48316"/>
          <a:stretch>
            <a:fillRect/>
          </a:stretch>
        </p:blipFill>
        <p:spPr>
          <a:xfrm>
            <a:off x="464820" y="2259965"/>
            <a:ext cx="11261725" cy="23380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9" name="Object 901"/>
          <p:cNvSpPr txBox="1"/>
          <p:nvPr>
            <p:custDataLst>
              <p:tags r:id="rId3"/>
            </p:custDataLst>
          </p:nvPr>
        </p:nvSpPr>
        <p:spPr>
          <a:xfrm>
            <a:off x="392430" y="59944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Features</a:t>
            </a:r>
            <a:r>
              <a:rPr lang="zh-CN" altLang="en-US" sz="36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：特征转化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 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BFBFB">
                  <a:alpha val="100000"/>
                </a:srgbClr>
              </a:clrFrom>
              <a:clrTo>
                <a:srgbClr val="FBFBFB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929005" y="1790065"/>
            <a:ext cx="10726420" cy="4418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BFBFB">
                  <a:alpha val="100000"/>
                </a:srgbClr>
              </a:clrFrom>
              <a:clrTo>
                <a:srgbClr val="FBFBFB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929005" y="1784350"/>
            <a:ext cx="10726420" cy="4418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1254" r="523"/>
          <a:stretch>
            <a:fillRect/>
          </a:stretch>
        </p:blipFill>
        <p:spPr>
          <a:xfrm>
            <a:off x="162560" y="2066290"/>
            <a:ext cx="12029440" cy="19951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3*i*1"/>
  <p:tag name="KSO_WM_BEAUTIFY_FLAG" val="#wm#"/>
  <p:tag name="KSO_WM_TAG_VERSION" val="1.0"/>
  <p:tag name="KSO_WM_CHIP_GROUPID" val="61b0788aec6ac7255f4214f3"/>
  <p:tag name="KSO_WM_CHIP_XID" val="61b865d1c9524cd5e8bdd94e"/>
  <p:tag name="KSO_WM_UNIT_DEC_AREA_ID" val="b2bab5e9b8564b0e85b015c16b03b9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1c8a859c2842f0bc10a7bcca6b7f5a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100.xml><?xml version="1.0" encoding="utf-8"?>
<p:tagLst xmlns:p="http://schemas.openxmlformats.org/presentationml/2006/main">
  <p:tag name="KSO_WM_SLIDE_BACKGROUND_TYPE" val="leftRight"/>
</p:tagLst>
</file>

<file path=ppt/tags/tag101.xml><?xml version="1.0" encoding="utf-8"?>
<p:tagLst xmlns:p="http://schemas.openxmlformats.org/presentationml/2006/main">
  <p:tag name="KSO_WM_SLIDE_BACKGROUND_TYPE" val="leftRight"/>
</p:tagLst>
</file>

<file path=ppt/tags/tag102.xml><?xml version="1.0" encoding="utf-8"?>
<p:tagLst xmlns:p="http://schemas.openxmlformats.org/presentationml/2006/main">
  <p:tag name="KSO_WM_SLIDE_BACKGROUND_TYPE" val="leftRight"/>
</p:tagLst>
</file>

<file path=ppt/tags/tag103.xml><?xml version="1.0" encoding="utf-8"?>
<p:tagLst xmlns:p="http://schemas.openxmlformats.org/presentationml/2006/main">
  <p:tag name="KSO_WM_SLIDE_BACKGROUND_TYPE" val="leftRight"/>
</p:tagLst>
</file>

<file path=ppt/tags/tag104.xml><?xml version="1.0" encoding="utf-8"?>
<p:tagLst xmlns:p="http://schemas.openxmlformats.org/presentationml/2006/main">
  <p:tag name="KSO_WM_SLIDE_BACKGROUND_TYPE" val="leftRight"/>
</p:tagLst>
</file>

<file path=ppt/tags/tag10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0b266808e007494e9227167f1690405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bfb949f7ec45519e58ce90369bdf70"/>
  <p:tag name="KSO_WM_SLIDE_BACKGROUND_TYPE" val="topBottom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.xml><?xml version="1.0" encoding="utf-8"?>
<p:tagLst xmlns:p="http://schemas.openxmlformats.org/presentationml/2006/main">
  <p:tag name="KSO_WM_SLIDE_BACKGROUND_TYPE" val="topBottom"/>
</p:tagLst>
</file>

<file path=ppt/tags/tag108.xml><?xml version="1.0" encoding="utf-8"?>
<p:tagLst xmlns:p="http://schemas.openxmlformats.org/presentationml/2006/main">
  <p:tag name="KSO_WM_SLIDE_BACKGROUND_TYPE" val="topBottom"/>
</p:tagLst>
</file>

<file path=ppt/tags/tag109.xml><?xml version="1.0" encoding="utf-8"?>
<p:tagLst xmlns:p="http://schemas.openxmlformats.org/presentationml/2006/main">
  <p:tag name="KSO_WM_SLIDE_BACKGROUND_TYPE" val="topBottom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110.xml><?xml version="1.0" encoding="utf-8"?>
<p:tagLst xmlns:p="http://schemas.openxmlformats.org/presentationml/2006/main">
  <p:tag name="KSO_WM_SLIDE_BACKGROUND_TYPE" val="topBottom"/>
</p:tagLst>
</file>

<file path=ppt/tags/tag111.xml><?xml version="1.0" encoding="utf-8"?>
<p:tagLst xmlns:p="http://schemas.openxmlformats.org/presentationml/2006/main">
  <p:tag name="KSO_WM_SLIDE_BACKGROUND_TYPE" val="topBottom"/>
</p:tagLst>
</file>

<file path=ppt/tags/tag112.xml><?xml version="1.0" encoding="utf-8"?>
<p:tagLst xmlns:p="http://schemas.openxmlformats.org/presentationml/2006/main">
  <p:tag name="KSO_WM_SLIDE_BACKGROUND_TYPE" val="topBottom"/>
</p:tagLst>
</file>

<file path=ppt/tags/tag113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c1dda7ee6f8e4ee2a00c673f78ef0bb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208968fc934dd59eca2a327fca4c54"/>
  <p:tag name="KSO_WM_SLIDE_BACKGROUND_TYPE" val="bottomTop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SLIDE_BACKGROUND_TYPE" val="bottomTop"/>
</p:tagLst>
</file>

<file path=ppt/tags/tag116.xml><?xml version="1.0" encoding="utf-8"?>
<p:tagLst xmlns:p="http://schemas.openxmlformats.org/presentationml/2006/main">
  <p:tag name="KSO_WM_SLIDE_BACKGROUND_TYPE" val="bottomTop"/>
</p:tagLst>
</file>

<file path=ppt/tags/tag117.xml><?xml version="1.0" encoding="utf-8"?>
<p:tagLst xmlns:p="http://schemas.openxmlformats.org/presentationml/2006/main">
  <p:tag name="KSO_WM_SLIDE_BACKGROUND_TYPE" val="bottomTop"/>
</p:tagLst>
</file>

<file path=ppt/tags/tag118.xml><?xml version="1.0" encoding="utf-8"?>
<p:tagLst xmlns:p="http://schemas.openxmlformats.org/presentationml/2006/main">
  <p:tag name="KSO_WM_SLIDE_BACKGROUND_TYPE" val="bottomTop"/>
</p:tagLst>
</file>

<file path=ppt/tags/tag119.xml><?xml version="1.0" encoding="utf-8"?>
<p:tagLst xmlns:p="http://schemas.openxmlformats.org/presentationml/2006/main">
  <p:tag name="KSO_WM_SLIDE_BACKGROUND_TYPE" val="bottomTop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5*i*1"/>
  <p:tag name="KSO_WM_BEAUTIFY_FLAG" val="#wm#"/>
  <p:tag name="KSO_WM_TAG_VERSION" val="1.0"/>
  <p:tag name="KSO_WM_CHIP_GROUPID" val="61b0788aec6ac7255f4214f3"/>
  <p:tag name="KSO_WM_CHIP_XID" val="61b865d1c9524cd5e8bdd94b"/>
  <p:tag name="KSO_WM_UNIT_DEC_AREA_ID" val="da6197a1f1d54faeb77144ef796a15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acb5cfb80a476c8a45ed392dbbeb69"/>
</p:tagLst>
</file>

<file path=ppt/tags/tag120.xml><?xml version="1.0" encoding="utf-8"?>
<p:tagLst xmlns:p="http://schemas.openxmlformats.org/presentationml/2006/main">
  <p:tag name="KSO_WM_SLIDE_BACKGROUND_TYPE" val="bottomTop"/>
</p:tagLst>
</file>

<file path=ppt/tags/tag12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cf1f9d17bf247dc9212657324bda1c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dc6f7bd1d045019e7a46bb184c972f"/>
  <p:tag name="KSO_WM_SLIDE_BACKGROUND_TYPE" val="navigation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SLIDE_BACKGROUND_TYPE" val="navigation"/>
</p:tagLst>
</file>

<file path=ppt/tags/tag124.xml><?xml version="1.0" encoding="utf-8"?>
<p:tagLst xmlns:p="http://schemas.openxmlformats.org/presentationml/2006/main">
  <p:tag name="KSO_WM_SLIDE_BACKGROUND_TYPE" val="navigation"/>
</p:tagLst>
</file>

<file path=ppt/tags/tag125.xml><?xml version="1.0" encoding="utf-8"?>
<p:tagLst xmlns:p="http://schemas.openxmlformats.org/presentationml/2006/main">
  <p:tag name="KSO_WM_SLIDE_BACKGROUND_TYPE" val="navigation"/>
</p:tagLst>
</file>

<file path=ppt/tags/tag126.xml><?xml version="1.0" encoding="utf-8"?>
<p:tagLst xmlns:p="http://schemas.openxmlformats.org/presentationml/2006/main">
  <p:tag name="KSO_WM_SLIDE_BACKGROUND_TYPE" val="navigation"/>
</p:tagLst>
</file>

<file path=ppt/tags/tag127.xml><?xml version="1.0" encoding="utf-8"?>
<p:tagLst xmlns:p="http://schemas.openxmlformats.org/presentationml/2006/main">
  <p:tag name="KSO_WM_SLIDE_BACKGROUND_TYPE" val="navigation"/>
</p:tagLst>
</file>

<file path=ppt/tags/tag128.xml><?xml version="1.0" encoding="utf-8"?>
<p:tagLst xmlns:p="http://schemas.openxmlformats.org/presentationml/2006/main">
  <p:tag name="KSO_WM_SLIDE_BACKGROUND_TYPE" val="navigation"/>
</p:tagLst>
</file>

<file path=ppt/tags/tag129.xml><?xml version="1.0" encoding="utf-8"?>
<p:tagLst xmlns:p="http://schemas.openxmlformats.org/presentationml/2006/main">
  <p:tag name="KSO_WM_SLIDE_BACKGROUND_TYPE" val="navigation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聆听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623b34b5333f481cb9b4ea09accef968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130.xml><?xml version="1.0" encoding="utf-8"?>
<p:tagLst xmlns:p="http://schemas.openxmlformats.org/presentationml/2006/main">
  <p:tag name="KSO_WM_SLIDE_BACKGROUND_TYPE" val="navigation"/>
</p:tagLst>
</file>

<file path=ppt/tags/tag13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d51aacbefe0e46958960af4dad5906e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4c5288e56524905856502ac8c274422"/>
  <p:tag name="KSO_WM_SLIDE_BACKGROUND_TYPE" val="belt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SLIDE_BACKGROUND_TYPE" val="belt"/>
</p:tagLst>
</file>

<file path=ppt/tags/tag134.xml><?xml version="1.0" encoding="utf-8"?>
<p:tagLst xmlns:p="http://schemas.openxmlformats.org/presentationml/2006/main">
  <p:tag name="KSO_WM_SLIDE_BACKGROUND_TYPE" val="belt"/>
</p:tagLst>
</file>

<file path=ppt/tags/tag135.xml><?xml version="1.0" encoding="utf-8"?>
<p:tagLst xmlns:p="http://schemas.openxmlformats.org/presentationml/2006/main">
  <p:tag name="KSO_WM_SLIDE_BACKGROUND_TYPE" val="belt"/>
</p:tagLst>
</file>

<file path=ppt/tags/tag136.xml><?xml version="1.0" encoding="utf-8"?>
<p:tagLst xmlns:p="http://schemas.openxmlformats.org/presentationml/2006/main">
  <p:tag name="KSO_WM_SLIDE_BACKGROUND_TYPE" val="belt"/>
</p:tagLst>
</file>

<file path=ppt/tags/tag137.xml><?xml version="1.0" encoding="utf-8"?>
<p:tagLst xmlns:p="http://schemas.openxmlformats.org/presentationml/2006/main">
  <p:tag name="KSO_WM_SLIDE_BACKGROUND_TYPE" val="belt"/>
</p:tagLst>
</file>

<file path=ppt/tags/tag138.xml><?xml version="1.0" encoding="utf-8"?>
<p:tagLst xmlns:p="http://schemas.openxmlformats.org/presentationml/2006/main">
  <p:tag name="KSO_WM_TEMPLATE_CATEGORY" val="custom"/>
  <p:tag name="KSO_WM_TEMPLATE_INDEX" val="20221218"/>
</p:tagLst>
</file>

<file path=ppt/tags/tag139.xml><?xml version="1.0" encoding="utf-8"?>
<p:tagLst xmlns:p="http://schemas.openxmlformats.org/presentationml/2006/main">
  <p:tag name="KSO_WM_TEMPLATE_CATEGORY" val="custom"/>
  <p:tag name="KSO_WM_TEMPLATE_INDEX" val="20221218"/>
</p:tagLst>
</file>

<file path=ppt/tags/tag14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f4b4bb3adf8543c397d5843d9d680b4f"/>
  <p:tag name="KSO_WM_UNIT_ISCONTENTSTITLE" val="0"/>
  <p:tag name="KSO_WM_UNIT_ISNUMDGMTITLE" val="0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14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18"/>
  <p:tag name="KSO_WM_CHIP_COLORING" val="2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</p:tagLst>
</file>

<file path=ppt/tags/tag142.xml><?xml version="1.0" encoding="utf-8"?>
<p:tagLst xmlns:p="http://schemas.openxmlformats.org/presentationml/2006/main">
  <p:tag name="KSO_WM_UNIT_SUBTYPE" val="a"/>
  <p:tag name="KSO_WM_UNIT_PRESET_TEXT_INDEX" val="-1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1218_1*f*2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M_LIMIT_TYPE" val="2"/>
  <p:tag name="KSO_WM_UNIT_VALUE" val="11"/>
  <p:tag name="KSO_WM_UNIT_BLOCK" val="0"/>
  <p:tag name="KSO_WM_UNIT_DEC_AREA_ID" val="9a30fa67f46b479c8753d0ac1e493737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5bdaad61c534f8fbf66a11466884b9e&quot;,&quot;X&quot;:{&quot;Pos&quot;:1},&quot;Y&quot;:{&quot;Pos&quot;:1}},&quot;whChangeMode&quot;:0}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SUBTYPE" val="b"/>
  <p:tag name="KSO_WM_UNIT_PRESET_TEXT" val="演讲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21218_1*f*3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VALUE" val="24"/>
  <p:tag name="KSO_WM_UNIT_BLOCK" val="0"/>
  <p:tag name="KSO_WM_UNIT_DEC_AREA_ID" val="d5bdaad61c534f8fbf66a11466884b9e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p="http://schemas.openxmlformats.org/presentationml/2006/main">
  <p:tag name="KSO_WM_SLIDE_ID" val="custom2022121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1218"/>
  <p:tag name="KSO_WM_SLIDE_LAYOUT" val="a_b_f"/>
  <p:tag name="KSO_WM_SLIDE_LAYOUT_CNT" val="1_1_3"/>
  <p:tag name="KSO_WM_TEMPLATE_THUMBS_INDEX" val="1、2、5、6、7、34"/>
  <p:tag name="KSO_WM_CHIP_INFOS" val="{&quot;type&quot;:0,&quot;layout_type&quot;:&quot;1_NF_LC_1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42e2231e630cfd8f113659"/>
  <p:tag name="KSO_WM_CHIP_FILLPROP" val="[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lm&quot;,&quot;chip_types&quot;:[&quot;diagram&quot;,&quot;header&quot;]}]]"/>
  <p:tag name="KSO_WM_CHIP_DECFILLPROP" val="[]"/>
  <p:tag name="KSO_WM_CHIP_GROUPID" val="6142e2231e630cfd8f113658"/>
  <p:tag name="KSO_WM_SLIDE_LAYOUT_INFO" val="{&quot;id&quot;:&quot;2021-12-16T16:55:18&quot;,&quot;margin&quot;:{&quot;bottom&quot;:4.6981425285339355,&quot;left&quot;:1.1306527853012085,&quot;right&quot;:15.308792114257812,&quot;top&quot;:5.544774055480957}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CHIP_COLORING" val="2"/>
  <p:tag name="KSO_WM_TEMPLATE_ASSEMBLE_XID" val="61bafeeec9524cd5e8bec8a8"/>
  <p:tag name="KSO_WM_TEMPLATE_ASSEMBLE_GROUPID" val="61b0788aec6ac7255f4214f3"/>
  <p:tag name="KSO_WM_SPECIAL_SOURCE" val="bdnull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27_2*l_h_i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627_2*l_h_i*1_1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627_2*l_h_i*1_1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50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27_2*l_h_f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27_2*l_h_i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27_2*l_h_i*1_2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627_2*l_h_i*1_2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27_2*l_h_f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27_2*l_h_i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27_2*l_h_i*1_3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627_2*l_h_i*1_3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27_2*l_h_f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PECIAL_SOURCE" val="bdnull"/>
  <p:tag name="KSO_WM_SLIDE_ITEM_CNT" val="3"/>
</p:tagLst>
</file>

<file path=ppt/tags/tag16.xml><?xml version="1.0" encoding="utf-8"?>
<p:tagLst xmlns:p="http://schemas.openxmlformats.org/presentationml/2006/main">
  <p:tag name="KSO_WM_SLIDE_BACKGROUND_TYPE" val="general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16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6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69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5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8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80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1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4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7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.xml><?xml version="1.0" encoding="utf-8"?>
<p:tagLst xmlns:p="http://schemas.openxmlformats.org/presentationml/2006/main">
  <p:tag name="KSO_WM_SLIDE_BACKGROUND_TYPE" val="general"/>
</p:tagLst>
</file>

<file path=ppt/tags/tag190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2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baba622c0e5449bb6fad7202d94b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bf254f20114a02a99ab85630530115"/>
  <p:tag name="KSO_WM_SLIDE_BACKGROUND_TYPE" val="frame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20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05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08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0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1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4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7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.xml><?xml version="1.0" encoding="utf-8"?>
<p:tagLst xmlns:p="http://schemas.openxmlformats.org/presentationml/2006/main">
  <p:tag name="KSO_WM_SLIDE_BACKGROUND_TYPE" val="frame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22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9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3.xml><?xml version="1.0" encoding="utf-8"?>
<p:tagLst xmlns:p="http://schemas.openxmlformats.org/presentationml/2006/main">
  <p:tag name="KSO_WM_SLIDE_BACKGROUND_TYPE" val="frame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3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35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24.xml><?xml version="1.0" encoding="utf-8"?>
<p:tagLst xmlns:p="http://schemas.openxmlformats.org/presentationml/2006/main">
  <p:tag name="KSO_WM_SLIDE_BACKGROUND_TYPE" val="frame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241.xml><?xml version="1.0" encoding="utf-8"?>
<p:tagLst xmlns:p="http://schemas.openxmlformats.org/presentationml/2006/main">
  <p:tag name="KSO_DOCER_TEMPLATE_OPEN_ONCE_MARK" val="1"/>
  <p:tag name="COMMONDATA" val="eyJoZGlkIjoiNTg2NDBkNGQ1MDk1MWUxYjhkMDFiMDExZjI1N2Q2ZjMifQ==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SLIDE_BACKGROUND_TYPE" val="frame"/>
</p:tagLst>
</file>

<file path=ppt/tags/tag2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424e30c86d94bb5a3a51e424db9c4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32e2c04c754cb7b0870d9aa9f86c2a"/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3330a5cf11be412a9fcb4f668b89955c"/>
  <p:tag name="KSO_WM_UNIT_ISCONTENTSTITLE" val="0"/>
  <p:tag name="KSO_WM_UNIT_ISNUMDGMTITLE" val="0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SLIDE_BACKGROUND_TYPE" val="leftRight"/>
</p:tagLst>
</file>

<file path=ppt/tags/tag3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0b266808e007494e9227167f1690405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bfb949f7ec45519e58ce90369bdf70"/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ACKGROUND_TYPE" val="topBottom"/>
</p:tagLst>
</file>

<file path=ppt/tags/tag43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c1dda7ee6f8e4ee2a00c673f78ef0bb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208968fc934dd59eca2a327fca4c54"/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2*i*1"/>
  <p:tag name="KSO_WM_BEAUTIFY_FLAG" val="#wm#"/>
  <p:tag name="KSO_WM_TAG_VERSION" val="1.0"/>
  <p:tag name="KSO_WM_CHIP_GROUPID" val="61b0788aec6ac7255f4214f3"/>
  <p:tag name="KSO_WM_CHIP_XID" val="61b865d1c9524cd5e8bdd94c"/>
  <p:tag name="KSO_WM_UNIT_DEC_AREA_ID" val="d746e9a5101c428e909d08e69a8390b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b297adc96c450ab441c5927160baf7"/>
</p:tagLst>
</file>

<file path=ppt/tags/tag50.xml><?xml version="1.0" encoding="utf-8"?>
<p:tagLst xmlns:p="http://schemas.openxmlformats.org/presentationml/2006/main">
  <p:tag name="KSO_WM_SLIDE_BACKGROUND_TYPE" val="bottomTop"/>
</p:tagLst>
</file>

<file path=ppt/tags/tag5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cf1f9d17bf247dc9212657324bda1c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dc6f7bd1d045019e7a46bb184c972f"/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60.xml><?xml version="1.0" encoding="utf-8"?>
<p:tagLst xmlns:p="http://schemas.openxmlformats.org/presentationml/2006/main">
  <p:tag name="KSO_WM_SLIDE_BACKGROUND_TYPE" val="navigation"/>
</p:tagLst>
</file>

<file path=ppt/tags/tag6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d51aacbefe0e46958960af4dad5906e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4c5288e56524905856502ac8c274422"/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SLIDE_BACKGROUND_TYPE" val="belt"/>
</p:tagLst>
</file>

<file path=ppt/tags/tag68.xml><?xml version="1.0" encoding="utf-8"?>
<p:tagLst xmlns:p="http://schemas.openxmlformats.org/presentationml/2006/main">
  <p:tag name="KSO_WM_TEMPLATE_CATEGORY" val="custom"/>
  <p:tag name="KSO_WM_TEMPLATE_INDEX" val="20221218"/>
</p:tagLst>
</file>

<file path=ppt/tags/tag69.xml><?xml version="1.0" encoding="utf-8"?>
<p:tagLst xmlns:p="http://schemas.openxmlformats.org/presentationml/2006/main">
  <p:tag name="KSO_WM_TEMPLATE_CATEGORY" val="custom"/>
  <p:tag name="KSO_WM_TEMPLATE_INDEX" val="20221218"/>
</p:tagLst>
</file>

<file path=ppt/tags/tag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18"/>
  <p:tag name="KSO_WM_CHIP_COLORING" val="2"/>
</p:tagLst>
</file>

<file path=ppt/tags/tag7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3*i*1"/>
  <p:tag name="KSO_WM_BEAUTIFY_FLAG" val="#wm#"/>
  <p:tag name="KSO_WM_TAG_VERSION" val="1.0"/>
  <p:tag name="KSO_WM_CHIP_GROUPID" val="61b0788aec6ac7255f4214f3"/>
  <p:tag name="KSO_WM_CHIP_XID" val="61b865d1c9524cd5e8bdd94e"/>
  <p:tag name="KSO_WM_UNIT_DEC_AREA_ID" val="b2bab5e9b8564b0e85b015c16b03b9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1c8a859c2842f0bc10a7bcca6b7f5a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73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3330a5cf11be412a9fcb4f668b89955c"/>
  <p:tag name="KSO_WM_UNIT_ISCONTENTSTITLE" val="0"/>
  <p:tag name="KSO_WM_UNIT_ISNUMDGMTITLE" val="0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74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2*i*1"/>
  <p:tag name="KSO_WM_BEAUTIFY_FLAG" val="#wm#"/>
  <p:tag name="KSO_WM_TAG_VERSION" val="1.0"/>
  <p:tag name="KSO_WM_CHIP_GROUPID" val="61b0788aec6ac7255f4214f3"/>
  <p:tag name="KSO_WM_CHIP_XID" val="61b865d1c9524cd5e8bdd94c"/>
  <p:tag name="KSO_WM_UNIT_DEC_AREA_ID" val="d746e9a5101c428e909d08e69a8390b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b297adc96c450ab441c5927160baf7"/>
</p:tagLst>
</file>

<file path=ppt/tags/tag76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8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1*i*1"/>
  <p:tag name="KSO_WM_BEAUTIFY_FLAG" val="#wm#"/>
  <p:tag name="KSO_WM_TAG_VERSION" val="1.0"/>
  <p:tag name="KSO_WM_CHIP_GROUPID" val="61b0788aec6ac7255f4214f3"/>
  <p:tag name="KSO_WM_CHIP_XID" val="61b865d1c9524cd5e8bdd94a"/>
  <p:tag name="KSO_WM_UNIT_DEC_AREA_ID" val="9877ee3a345348c5b0af939a9b9ced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c253206320543129b40447f0456c18c"/>
</p:tagLst>
</file>

<file path=ppt/tags/tag79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1*i*1"/>
  <p:tag name="KSO_WM_BEAUTIFY_FLAG" val="#wm#"/>
  <p:tag name="KSO_WM_TAG_VERSION" val="1.0"/>
  <p:tag name="KSO_WM_CHIP_GROUPID" val="61b0788aec6ac7255f4214f3"/>
  <p:tag name="KSO_WM_CHIP_XID" val="61b865d1c9524cd5e8bdd94a"/>
  <p:tag name="KSO_WM_UNIT_DEC_AREA_ID" val="9877ee3a345348c5b0af939a9b9ced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c253206320543129b40447f0456c18c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2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5*i*1"/>
  <p:tag name="KSO_WM_BEAUTIFY_FLAG" val="#wm#"/>
  <p:tag name="KSO_WM_TAG_VERSION" val="1.0"/>
  <p:tag name="KSO_WM_CHIP_GROUPID" val="61b0788aec6ac7255f4214f3"/>
  <p:tag name="KSO_WM_CHIP_XID" val="61b865d1c9524cd5e8bdd94b"/>
  <p:tag name="KSO_WM_UNIT_DEC_AREA_ID" val="da6197a1f1d54faeb77144ef796a15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acb5cfb80a476c8a45ed392dbbeb69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聆听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623b34b5333f481cb9b4ea09accef968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84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f4b4bb3adf8543c397d5843d9d680b4f"/>
  <p:tag name="KSO_WM_UNIT_ISCONTENTSTITLE" val="0"/>
  <p:tag name="KSO_WM_UNIT_ISNUMDGMTITLE" val="0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8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86.xml><?xml version="1.0" encoding="utf-8"?>
<p:tagLst xmlns:p="http://schemas.openxmlformats.org/presentationml/2006/main">
  <p:tag name="KSO_WM_SLIDE_BACKGROUND_TYPE" val="general"/>
</p:tagLst>
</file>

<file path=ppt/tags/tag87.xml><?xml version="1.0" encoding="utf-8"?>
<p:tagLst xmlns:p="http://schemas.openxmlformats.org/presentationml/2006/main">
  <p:tag name="KSO_WM_SLIDE_BACKGROUND_TYPE" val="general"/>
</p:tagLst>
</file>

<file path=ppt/tags/tag88.xml><?xml version="1.0" encoding="utf-8"?>
<p:tagLst xmlns:p="http://schemas.openxmlformats.org/presentationml/2006/main">
  <p:tag name="KSO_WM_SLIDE_BACKGROUND_TYPE" val="general"/>
</p:tagLst>
</file>

<file path=ppt/tags/tag89.xml><?xml version="1.0" encoding="utf-8"?>
<p:tagLst xmlns:p="http://schemas.openxmlformats.org/presentationml/2006/main">
  <p:tag name="KSO_WM_SLIDE_BACKGROUND_TYPE" val="general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9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baba622c0e5449bb6fad7202d94b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bf254f20114a02a99ab85630530115"/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SLIDE_BACKGROUND_TYPE" val="frame"/>
</p:tagLst>
</file>

<file path=ppt/tags/tag93.xml><?xml version="1.0" encoding="utf-8"?>
<p:tagLst xmlns:p="http://schemas.openxmlformats.org/presentationml/2006/main">
  <p:tag name="KSO_WM_SLIDE_BACKGROUND_TYPE" val="frame"/>
</p:tagLst>
</file>

<file path=ppt/tags/tag94.xml><?xml version="1.0" encoding="utf-8"?>
<p:tagLst xmlns:p="http://schemas.openxmlformats.org/presentationml/2006/main">
  <p:tag name="KSO_WM_SLIDE_BACKGROUND_TYPE" val="frame"/>
</p:tagLst>
</file>

<file path=ppt/tags/tag95.xml><?xml version="1.0" encoding="utf-8"?>
<p:tagLst xmlns:p="http://schemas.openxmlformats.org/presentationml/2006/main">
  <p:tag name="KSO_WM_SLIDE_BACKGROUND_TYPE" val="frame"/>
</p:tagLst>
</file>

<file path=ppt/tags/tag96.xml><?xml version="1.0" encoding="utf-8"?>
<p:tagLst xmlns:p="http://schemas.openxmlformats.org/presentationml/2006/main">
  <p:tag name="KSO_WM_SLIDE_BACKGROUND_TYPE" val="frame"/>
</p:tagLst>
</file>

<file path=ppt/tags/tag9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424e30c86d94bb5a3a51e424db9c4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32e2c04c754cb7b0870d9aa9f86c2a"/>
  <p:tag name="KSO_WM_SLIDE_BACKGROUND_TYPE" val="leftRight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333EA"/>
      </a:accent1>
      <a:accent2>
        <a:srgbClr val="FF00B3"/>
      </a:accent2>
      <a:accent3>
        <a:srgbClr val="FF1D78"/>
      </a:accent3>
      <a:accent4>
        <a:srgbClr val="FF7243"/>
      </a:accent4>
      <a:accent5>
        <a:srgbClr val="FFAE18"/>
      </a:accent5>
      <a:accent6>
        <a:srgbClr val="E9DF3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333EA"/>
      </a:accent1>
      <a:accent2>
        <a:srgbClr val="FF00B3"/>
      </a:accent2>
      <a:accent3>
        <a:srgbClr val="FF1D78"/>
      </a:accent3>
      <a:accent4>
        <a:srgbClr val="FF7243"/>
      </a:accent4>
      <a:accent5>
        <a:srgbClr val="FFAE18"/>
      </a:accent5>
      <a:accent6>
        <a:srgbClr val="E9DF3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宽屏</PresentationFormat>
  <Paragraphs>167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汉仪旗黑-50简</vt:lpstr>
      <vt:lpstr>黑体</vt:lpstr>
      <vt:lpstr>汉仪粗黑 简</vt:lpstr>
      <vt:lpstr>微软雅黑</vt:lpstr>
      <vt:lpstr>方正粗黑宋简体</vt:lpstr>
      <vt:lpstr>Arial Black</vt:lpstr>
      <vt:lpstr>Arial Unicode MS</vt:lpstr>
      <vt:lpstr>Calibri</vt:lpstr>
      <vt:lpstr>Office 主题</vt:lpstr>
      <vt:lpstr>2_Office 主题​​</vt:lpstr>
      <vt:lpstr>1_Office 主题​​</vt:lpstr>
      <vt:lpstr>基于集成学习的 Amazon 用户评论质量预测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断诗</cp:lastModifiedBy>
  <cp:revision>167</cp:revision>
  <dcterms:created xsi:type="dcterms:W3CDTF">2022-03-21T01:49:00Z</dcterms:created>
  <dcterms:modified xsi:type="dcterms:W3CDTF">2022-05-21T12:12:49Z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A2085D47256B45488166708394AB7C5B</vt:lpwstr>
  </property>
  <property fmtid="{D5CDD505-2E9C-101B-9397-08002B2CF9AE}" pid="3" name="KSOProductBuildVer">
    <vt:lpwstr>2052-11.1.0.11636</vt:lpwstr>
  </property>
</Properties>
</file>