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33"/>
  </p:notesMasterIdLst>
  <p:sldIdLst>
    <p:sldId id="263" r:id="rId5"/>
    <p:sldId id="327" r:id="rId6"/>
    <p:sldId id="266" r:id="rId7"/>
    <p:sldId id="302" r:id="rId8"/>
    <p:sldId id="303" r:id="rId9"/>
    <p:sldId id="304" r:id="rId10"/>
    <p:sldId id="305" r:id="rId11"/>
    <p:sldId id="324" r:id="rId12"/>
    <p:sldId id="323" r:id="rId13"/>
    <p:sldId id="325" r:id="rId14"/>
    <p:sldId id="301" r:id="rId15"/>
    <p:sldId id="329" r:id="rId16"/>
    <p:sldId id="330" r:id="rId17"/>
    <p:sldId id="331" r:id="rId18"/>
    <p:sldId id="332" r:id="rId19"/>
    <p:sldId id="334" r:id="rId20"/>
    <p:sldId id="335" r:id="rId21"/>
    <p:sldId id="277" r:id="rId22"/>
    <p:sldId id="276" r:id="rId23"/>
    <p:sldId id="336" r:id="rId24"/>
    <p:sldId id="337" r:id="rId25"/>
    <p:sldId id="338" r:id="rId26"/>
    <p:sldId id="339" r:id="rId27"/>
    <p:sldId id="340" r:id="rId28"/>
    <p:sldId id="342" r:id="rId29"/>
    <p:sldId id="343" r:id="rId30"/>
    <p:sldId id="344" r:id="rId31"/>
    <p:sldId id="279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gs" Target="tags/tag237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2.jpeg"/><Relationship Id="rId2" Type="http://schemas.openxmlformats.org/officeDocument/2006/relationships/tags" Target="../tags/tag27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2.jpeg"/><Relationship Id="rId2" Type="http://schemas.openxmlformats.org/officeDocument/2006/relationships/tags" Target="../tags/tag35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2.jpeg"/><Relationship Id="rId2" Type="http://schemas.openxmlformats.org/officeDocument/2006/relationships/tags" Target="../tags/tag43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2.jpeg"/><Relationship Id="rId2" Type="http://schemas.openxmlformats.org/officeDocument/2006/relationships/tags" Target="../tags/tag5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2.jpeg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1.jpe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2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2.jpe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2.jpeg"/><Relationship Id="rId2" Type="http://schemas.openxmlformats.org/officeDocument/2006/relationships/tags" Target="../tags/tag97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2.jpeg"/><Relationship Id="rId2" Type="http://schemas.openxmlformats.org/officeDocument/2006/relationships/tags" Target="../tags/tag105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2.jpe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2.jpe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2.jpe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2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50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407035" y="2943217"/>
            <a:ext cx="6273800" cy="906780"/>
          </a:xfrm>
          <a:noFill/>
          <a:ln>
            <a:noFill/>
          </a:ln>
        </p:spPr>
        <p:txBody>
          <a:bodyPr vert="horz" wrap="square" lIns="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粗黑 简" charset="0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2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407035" y="1996119"/>
            <a:ext cx="6226908" cy="657299"/>
          </a:xfrm>
          <a:noFill/>
        </p:spPr>
        <p:txBody>
          <a:bodyPr vert="horz" wrap="square" lIns="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5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旗黑-50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旗黑-50简" charset="0"/>
                <a:cs typeface="汉仪旗黑-50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旗黑-50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3.xml"/><Relationship Id="rId4" Type="http://schemas.openxmlformats.org/officeDocument/2006/relationships/image" Target="../media/image13.png"/><Relationship Id="rId3" Type="http://schemas.openxmlformats.org/officeDocument/2006/relationships/tags" Target="../tags/tag182.xml"/><Relationship Id="rId2" Type="http://schemas.openxmlformats.org/officeDocument/2006/relationships/image" Target="../media/image2.jpeg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9.xml"/><Relationship Id="rId4" Type="http://schemas.openxmlformats.org/officeDocument/2006/relationships/image" Target="../media/image14.png"/><Relationship Id="rId3" Type="http://schemas.openxmlformats.org/officeDocument/2006/relationships/tags" Target="../tags/tag188.xml"/><Relationship Id="rId2" Type="http://schemas.openxmlformats.org/officeDocument/2006/relationships/image" Target="../media/image2.jpeg"/><Relationship Id="rId1" Type="http://schemas.openxmlformats.org/officeDocument/2006/relationships/tags" Target="../tags/tag18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92.xml"/><Relationship Id="rId4" Type="http://schemas.openxmlformats.org/officeDocument/2006/relationships/image" Target="../media/image15.png"/><Relationship Id="rId3" Type="http://schemas.openxmlformats.org/officeDocument/2006/relationships/tags" Target="../tags/tag191.xml"/><Relationship Id="rId2" Type="http://schemas.openxmlformats.org/officeDocument/2006/relationships/image" Target="../media/image2.jpeg"/><Relationship Id="rId1" Type="http://schemas.openxmlformats.org/officeDocument/2006/relationships/tags" Target="../tags/tag19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95.xml"/><Relationship Id="rId4" Type="http://schemas.openxmlformats.org/officeDocument/2006/relationships/image" Target="../media/image16.png"/><Relationship Id="rId3" Type="http://schemas.openxmlformats.org/officeDocument/2006/relationships/tags" Target="../tags/tag194.xml"/><Relationship Id="rId2" Type="http://schemas.openxmlformats.org/officeDocument/2006/relationships/image" Target="../media/image2.jpeg"/><Relationship Id="rId1" Type="http://schemas.openxmlformats.org/officeDocument/2006/relationships/tags" Target="../tags/tag19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98.xml"/><Relationship Id="rId4" Type="http://schemas.openxmlformats.org/officeDocument/2006/relationships/image" Target="../media/image17.png"/><Relationship Id="rId3" Type="http://schemas.openxmlformats.org/officeDocument/2006/relationships/tags" Target="../tags/tag197.xml"/><Relationship Id="rId2" Type="http://schemas.openxmlformats.org/officeDocument/2006/relationships/image" Target="../media/image2.jpeg"/><Relationship Id="rId1" Type="http://schemas.openxmlformats.org/officeDocument/2006/relationships/tags" Target="../tags/tag19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01.xml"/><Relationship Id="rId4" Type="http://schemas.openxmlformats.org/officeDocument/2006/relationships/image" Target="../media/image18.png"/><Relationship Id="rId3" Type="http://schemas.openxmlformats.org/officeDocument/2006/relationships/tags" Target="../tags/tag200.xml"/><Relationship Id="rId2" Type="http://schemas.openxmlformats.org/officeDocument/2006/relationships/image" Target="../media/image2.jpeg"/><Relationship Id="rId1" Type="http://schemas.openxmlformats.org/officeDocument/2006/relationships/tags" Target="../tags/tag19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04.xml"/><Relationship Id="rId4" Type="http://schemas.openxmlformats.org/officeDocument/2006/relationships/image" Target="../media/image19.png"/><Relationship Id="rId3" Type="http://schemas.openxmlformats.org/officeDocument/2006/relationships/tags" Target="../tags/tag203.xml"/><Relationship Id="rId2" Type="http://schemas.openxmlformats.org/officeDocument/2006/relationships/image" Target="../media/image2.jpeg"/><Relationship Id="rId1" Type="http://schemas.openxmlformats.org/officeDocument/2006/relationships/tags" Target="../tags/tag20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06.xml"/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12.xml"/><Relationship Id="rId4" Type="http://schemas.openxmlformats.org/officeDocument/2006/relationships/image" Target="../media/image21.png"/><Relationship Id="rId3" Type="http://schemas.openxmlformats.org/officeDocument/2006/relationships/tags" Target="../tags/tag211.xml"/><Relationship Id="rId2" Type="http://schemas.openxmlformats.org/officeDocument/2006/relationships/image" Target="../media/image2.jpeg"/><Relationship Id="rId1" Type="http://schemas.openxmlformats.org/officeDocument/2006/relationships/tags" Target="../tags/tag21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15.xml"/><Relationship Id="rId4" Type="http://schemas.openxmlformats.org/officeDocument/2006/relationships/image" Target="../media/image22.png"/><Relationship Id="rId3" Type="http://schemas.openxmlformats.org/officeDocument/2006/relationships/tags" Target="../tags/tag214.xml"/><Relationship Id="rId2" Type="http://schemas.openxmlformats.org/officeDocument/2006/relationships/image" Target="../media/image2.jpeg"/><Relationship Id="rId1" Type="http://schemas.openxmlformats.org/officeDocument/2006/relationships/tags" Target="../tags/tag21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18.xml"/><Relationship Id="rId4" Type="http://schemas.openxmlformats.org/officeDocument/2006/relationships/image" Target="../media/image23.png"/><Relationship Id="rId3" Type="http://schemas.openxmlformats.org/officeDocument/2006/relationships/tags" Target="../tags/tag217.xml"/><Relationship Id="rId2" Type="http://schemas.openxmlformats.org/officeDocument/2006/relationships/image" Target="../media/image2.jpeg"/><Relationship Id="rId1" Type="http://schemas.openxmlformats.org/officeDocument/2006/relationships/tags" Target="../tags/tag21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21.xml"/><Relationship Id="rId4" Type="http://schemas.openxmlformats.org/officeDocument/2006/relationships/image" Target="../media/image24.png"/><Relationship Id="rId3" Type="http://schemas.openxmlformats.org/officeDocument/2006/relationships/tags" Target="../tags/tag220.xml"/><Relationship Id="rId2" Type="http://schemas.openxmlformats.org/officeDocument/2006/relationships/image" Target="../media/image2.jpeg"/><Relationship Id="rId1" Type="http://schemas.openxmlformats.org/officeDocument/2006/relationships/tags" Target="../tags/tag219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2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223.xml"/><Relationship Id="rId2" Type="http://schemas.openxmlformats.org/officeDocument/2006/relationships/image" Target="../media/image2.jpeg"/><Relationship Id="rId1" Type="http://schemas.openxmlformats.org/officeDocument/2006/relationships/tags" Target="../tags/tag22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image" Target="../media/image2.jpeg"/><Relationship Id="rId1" Type="http://schemas.openxmlformats.org/officeDocument/2006/relationships/tags" Target="../tags/tag22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image" Target="../media/image2.jpeg"/><Relationship Id="rId1" Type="http://schemas.openxmlformats.org/officeDocument/2006/relationships/tags" Target="../tags/tag22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image" Target="../media/image2.jpeg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65.xml"/><Relationship Id="rId4" Type="http://schemas.openxmlformats.org/officeDocument/2006/relationships/image" Target="../media/image5.png"/><Relationship Id="rId3" Type="http://schemas.openxmlformats.org/officeDocument/2006/relationships/tags" Target="../tags/tag164.xml"/><Relationship Id="rId2" Type="http://schemas.openxmlformats.org/officeDocument/2006/relationships/image" Target="../media/image2.jpeg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68.xml"/><Relationship Id="rId4" Type="http://schemas.openxmlformats.org/officeDocument/2006/relationships/image" Target="../media/image6.png"/><Relationship Id="rId3" Type="http://schemas.openxmlformats.org/officeDocument/2006/relationships/tags" Target="../tags/tag167.xml"/><Relationship Id="rId2" Type="http://schemas.openxmlformats.org/officeDocument/2006/relationships/image" Target="../media/image2.jpeg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71.xml"/><Relationship Id="rId4" Type="http://schemas.openxmlformats.org/officeDocument/2006/relationships/image" Target="../media/image7.png"/><Relationship Id="rId3" Type="http://schemas.openxmlformats.org/officeDocument/2006/relationships/tags" Target="../tags/tag170.xml"/><Relationship Id="rId2" Type="http://schemas.openxmlformats.org/officeDocument/2006/relationships/image" Target="../media/image2.jpeg"/><Relationship Id="rId1" Type="http://schemas.openxmlformats.org/officeDocument/2006/relationships/tags" Target="../tags/tag16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173.xml"/><Relationship Id="rId2" Type="http://schemas.openxmlformats.org/officeDocument/2006/relationships/image" Target="../media/image2.jpeg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7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176.xml"/><Relationship Id="rId2" Type="http://schemas.openxmlformats.org/officeDocument/2006/relationships/image" Target="../media/image2.jpeg"/><Relationship Id="rId1" Type="http://schemas.openxmlformats.org/officeDocument/2006/relationships/tags" Target="../tags/tag17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0.xml"/><Relationship Id="rId4" Type="http://schemas.openxmlformats.org/officeDocument/2006/relationships/image" Target="../media/image12.png"/><Relationship Id="rId3" Type="http://schemas.openxmlformats.org/officeDocument/2006/relationships/tags" Target="../tags/tag179.xml"/><Relationship Id="rId2" Type="http://schemas.openxmlformats.org/officeDocument/2006/relationships/image" Target="../media/image2.jpeg"/><Relationship Id="rId1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407035" y="2943225"/>
            <a:ext cx="7168515" cy="906780"/>
          </a:xfrm>
          <a:noFill/>
        </p:spPr>
        <p:txBody>
          <a:bodyPr vert="horz" wrap="square" lIns="0" tIns="0" rIns="82550" bIns="0" rtlCol="0" anchor="b" anchorCtr="0">
            <a:normAutofit fontScale="90000"/>
          </a:bodyPr>
          <a:p>
            <a:pPr lvl="0" indent="-228600" algn="l">
              <a:spcBef>
                <a:spcPts val="0"/>
              </a:spcBef>
              <a:spcAft>
                <a:spcPts val="1000"/>
              </a:spcAft>
            </a:pPr>
            <a: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  <a:t>基于决策树的</a:t>
            </a:r>
            <a:b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</a:br>
            <a:r>
              <a:rPr b="0">
                <a:latin typeface="方正粗黑宋简体" panose="02000000000000000000" charset="-122"/>
                <a:ea typeface="方正粗黑宋简体" panose="02000000000000000000" charset="-122"/>
                <a:cs typeface="汉仪旗黑-50简" charset="0"/>
                <a:sym typeface="+mn-ea"/>
              </a:rPr>
              <a:t>英雄联盟游戏胜负预测 </a:t>
            </a:r>
            <a:endParaRPr b="0">
              <a:latin typeface="方正粗黑宋简体" panose="02000000000000000000" charset="-122"/>
              <a:ea typeface="方正粗黑宋简体" panose="02000000000000000000" charset="-122"/>
              <a:cs typeface="汉仪旗黑-50简" charset="0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407035" y="4612970"/>
            <a:ext cx="2622944" cy="464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dirty="0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407035" y="4616463"/>
            <a:ext cx="2622944" cy="55020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p>
            <a:pPr algn="r"/>
            <a:r>
              <a:rPr lang="zh-CN" altLang="en-US" sz="2800" dirty="0">
                <a:solidFill>
                  <a:schemeClr val="lt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分享人：王灿</a:t>
            </a:r>
            <a:endParaRPr lang="zh-CN" altLang="en-US" sz="2800" dirty="0">
              <a:solidFill>
                <a:schemeClr val="lt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副标题 1"/>
          <p:cNvSpPr/>
          <p:nvPr>
            <p:ph type="subTitle" idx="2"/>
          </p:nvPr>
        </p:nvSpPr>
        <p:spPr>
          <a:xfrm>
            <a:off x="407035" y="1720529"/>
            <a:ext cx="6226908" cy="657299"/>
          </a:xfrm>
        </p:spPr>
        <p:txBody>
          <a:bodyPr/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实验一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Features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：数据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离散化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2923"/>
          <a:stretch>
            <a:fillRect/>
          </a:stretch>
        </p:blipFill>
        <p:spPr>
          <a:xfrm>
            <a:off x="609600" y="1885950"/>
            <a:ext cx="11294110" cy="3085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决策树</a:t>
            </a:r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设计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Decision Tree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全局设计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632585"/>
            <a:ext cx="60794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树</a:t>
            </a:r>
            <a:r>
              <a:rPr lang="en-US" altLang="zh-CN" sz="4000"/>
              <a:t> -&gt; </a:t>
            </a:r>
            <a:r>
              <a:rPr lang="zh-CN" altLang="en-US" sz="4000"/>
              <a:t>递归</a:t>
            </a:r>
            <a:r>
              <a:rPr lang="en-US" altLang="zh-CN" sz="4000"/>
              <a:t>      </a:t>
            </a:r>
            <a:r>
              <a:rPr lang="zh-CN" altLang="en-US" sz="4000"/>
              <a:t>最短</a:t>
            </a:r>
            <a:r>
              <a:rPr lang="en-US" altLang="zh-CN" sz="4000"/>
              <a:t> -&gt; </a:t>
            </a:r>
            <a:r>
              <a:rPr lang="zh-CN" altLang="en-US" sz="4000"/>
              <a:t>贪心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573020"/>
            <a:ext cx="11256010" cy="1112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" y="3976370"/>
            <a:ext cx="116795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fit   -&gt;   expand_node  </a:t>
            </a:r>
            <a:r>
              <a:rPr lang="en-US" altLang="zh-CN" sz="4000">
                <a:sym typeface="+mn-ea"/>
              </a:rPr>
              <a:t> -&gt;   </a:t>
            </a:r>
            <a:r>
              <a:rPr lang="en-US" altLang="zh-CN" sz="4000"/>
              <a:t>gain   -&gt;   </a:t>
            </a:r>
            <a:r>
              <a:rPr sz="4000"/>
              <a:t>impurity</a:t>
            </a:r>
            <a:endParaRPr sz="4000"/>
          </a:p>
          <a:p>
            <a:endParaRPr sz="4000"/>
          </a:p>
          <a:p>
            <a:r>
              <a:rPr lang="en-US" sz="4000"/>
              <a:t>			predict   -&gt;     traverse_node</a:t>
            </a:r>
            <a:endParaRPr lang="en-US" sz="4000"/>
          </a:p>
          <a:p>
            <a:r>
              <a:rPr lang="en-US" sz="4000"/>
              <a:t>			get/set_params</a:t>
            </a:r>
            <a:endParaRPr lang="en-US" sz="40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Decision Tree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：具体编码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4790"/>
            <a:ext cx="11679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fit   -&gt;   expand_node  </a:t>
            </a:r>
            <a:r>
              <a:rPr lang="en-US" altLang="zh-CN" sz="4000">
                <a:sym typeface="+mn-ea"/>
              </a:rPr>
              <a:t> -&gt;   </a:t>
            </a:r>
            <a:r>
              <a:rPr lang="en-US" altLang="zh-CN" sz="4000"/>
              <a:t>gain   -&gt;   </a:t>
            </a:r>
            <a:r>
              <a:rPr sz="4000"/>
              <a:t>impurity</a:t>
            </a:r>
            <a:endParaRPr lang="en-US" sz="4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56180"/>
            <a:ext cx="8882380" cy="15938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530350" y="4454525"/>
            <a:ext cx="105549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等线" panose="02010600030101010101" charset="-122"/>
              </a:rPr>
              <a:t>node:</a:t>
            </a:r>
            <a:endParaRPr lang="en-US" altLang="zh-CN" sz="2400" b="1">
              <a:ea typeface="等线" panose="02010600030101010101" charset="-122"/>
            </a:endParaRPr>
          </a:p>
          <a:p>
            <a:pPr indent="0"/>
            <a:r>
              <a:rPr lang="zh-CN" sz="2400" b="1">
                <a:ea typeface="等线" panose="02010600030101010101" charset="-122"/>
              </a:rPr>
              <a:t>第一类是叶结点，只需要返回当前类别即可。</a:t>
            </a:r>
            <a:endParaRPr lang="zh-CN" sz="2400" b="1">
              <a:ea typeface="等线" panose="02010600030101010101" charset="-122"/>
            </a:endParaRPr>
          </a:p>
          <a:p>
            <a:pPr indent="0"/>
            <a:endParaRPr lang="zh-CN" sz="2400" b="1">
              <a:ea typeface="等线" panose="02010600030101010101" charset="-122"/>
            </a:endParaRPr>
          </a:p>
          <a:p>
            <a:pPr indent="0"/>
            <a:r>
              <a:rPr lang="zh-CN" sz="2400" b="1">
                <a:ea typeface="等线" panose="02010600030101010101" charset="-122"/>
              </a:rPr>
              <a:t>第二类为可以继续分裂的结点，此时其结构为一个元组</a:t>
            </a:r>
            <a:endParaRPr lang="zh-CN" sz="2400" b="1">
              <a:ea typeface="等线" panose="02010600030101010101" charset="-122"/>
            </a:endParaRPr>
          </a:p>
          <a:p>
            <a:pPr indent="0"/>
            <a:r>
              <a:rPr lang="zh-CN" sz="2400" b="1">
                <a:ea typeface="等线" panose="02010600030101010101" charset="-122"/>
              </a:rPr>
              <a:t>（特征下标，特征取值和对应的子节点，到达当前节点的样本中最多的类别）</a:t>
            </a:r>
            <a:endParaRPr lang="zh-CN" altLang="en-US" sz="2400" b="1">
              <a:ea typeface="等线" panose="0201060003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Decision Tree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：具体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编码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4790"/>
            <a:ext cx="11679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fit   -&gt;   expand_node  </a:t>
            </a:r>
            <a:r>
              <a:rPr lang="en-US" altLang="zh-CN" sz="4000">
                <a:sym typeface="+mn-ea"/>
              </a:rPr>
              <a:t> -&gt;   </a:t>
            </a:r>
            <a:r>
              <a:rPr lang="en-US" altLang="zh-CN" sz="4000"/>
              <a:t>gain   -&gt;   </a:t>
            </a:r>
            <a:r>
              <a:rPr sz="4000"/>
              <a:t>impurity</a:t>
            </a:r>
            <a:endParaRPr 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740" y="2297430"/>
            <a:ext cx="8959850" cy="39998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Decision Tree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：具体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编码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4790"/>
            <a:ext cx="11679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fit   -&gt;   expand_node  </a:t>
            </a:r>
            <a:r>
              <a:rPr lang="en-US" altLang="zh-CN" sz="4000">
                <a:sym typeface="+mn-ea"/>
              </a:rPr>
              <a:t> -&gt;   </a:t>
            </a:r>
            <a:r>
              <a:rPr lang="en-US" altLang="zh-CN" sz="4000"/>
              <a:t>gain   -&gt;   </a:t>
            </a:r>
            <a:r>
              <a:rPr sz="4000"/>
              <a:t>impurity</a:t>
            </a:r>
            <a:endParaRPr 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205" y="2297430"/>
            <a:ext cx="8028305" cy="44869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Decision Tree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：具体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编码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4790"/>
            <a:ext cx="11679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fit   -&gt;   expand_node  </a:t>
            </a:r>
            <a:r>
              <a:rPr lang="en-US" altLang="zh-CN" sz="4000">
                <a:sym typeface="+mn-ea"/>
              </a:rPr>
              <a:t> -&gt;   </a:t>
            </a:r>
            <a:r>
              <a:rPr lang="en-US" altLang="zh-CN" sz="4000"/>
              <a:t>gain   -&gt;   </a:t>
            </a:r>
            <a:r>
              <a:rPr sz="4000"/>
              <a:t>impurity</a:t>
            </a:r>
            <a:endParaRPr 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2438400"/>
            <a:ext cx="9853930" cy="41160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Decision Tree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：具体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编码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4790"/>
            <a:ext cx="11679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fit   -&gt;   expand_node  </a:t>
            </a:r>
            <a:r>
              <a:rPr lang="en-US" altLang="zh-CN" sz="4000">
                <a:sym typeface="+mn-ea"/>
              </a:rPr>
              <a:t> -&gt;   </a:t>
            </a:r>
            <a:r>
              <a:rPr lang="en-US" altLang="zh-CN" sz="4000"/>
              <a:t>gain   -&gt;   </a:t>
            </a:r>
            <a:r>
              <a:rPr sz="4000"/>
              <a:t>impurity</a:t>
            </a:r>
            <a:endParaRPr sz="4000"/>
          </a:p>
          <a:p>
            <a:endParaRPr lang="en-US" sz="4000"/>
          </a:p>
          <a:p>
            <a:r>
              <a:rPr lang="en-US" sz="4400"/>
              <a:t>gain</a:t>
            </a:r>
            <a:r>
              <a:rPr lang="zh-CN" altLang="en-US" sz="4400"/>
              <a:t>函数：未分裂纯度</a:t>
            </a:r>
            <a:r>
              <a:rPr lang="en-US" altLang="zh-CN" sz="4400"/>
              <a:t>-</a:t>
            </a:r>
            <a:r>
              <a:rPr lang="zh-CN" altLang="en-US" sz="4400"/>
              <a:t>分裂后纯度</a:t>
            </a:r>
            <a:endParaRPr lang="zh-CN" altLang="en-US" sz="4400"/>
          </a:p>
          <a:p>
            <a:r>
              <a:rPr lang="en-US" altLang="zh-CN" sz="4400"/>
              <a:t>			</a:t>
            </a:r>
            <a:r>
              <a:rPr lang="zh-CN" altLang="en-US" sz="4400"/>
              <a:t>！考虑信息增益率</a:t>
            </a:r>
            <a:endParaRPr lang="zh-CN" altLang="en-US" sz="4400"/>
          </a:p>
        </p:txBody>
      </p:sp>
      <p:pic>
        <p:nvPicPr>
          <p:cNvPr id="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5" y="1769745"/>
            <a:ext cx="10722610" cy="45237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26365"/>
            <a:ext cx="11683365" cy="66046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参数</a:t>
            </a:r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调优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6301740" y="1056640"/>
            <a:ext cx="4773295" cy="1293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/>
          <a:p>
            <a:pPr algn="l"/>
            <a:r>
              <a:rPr lang="zh-CN" altLang="en-US" sz="5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目录</a:t>
            </a:r>
            <a:r>
              <a:rPr lang="en-US" altLang="zh-CN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 CONTENTS</a:t>
            </a:r>
            <a:endParaRPr lang="en-US" altLang="zh-CN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flipV="1">
            <a:off x="6436995" y="2447925"/>
            <a:ext cx="4351655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 rot="885390">
            <a:off x="6488749" y="2799532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6485895" y="2800888"/>
            <a:ext cx="642184" cy="764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6565488" y="2965345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7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37095" y="2761615"/>
            <a:ext cx="368427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数据集和预处理</a:t>
            </a: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3200" b="1" spc="150" dirty="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 rot="885390">
            <a:off x="6488749" y="4162039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6485895" y="4163396"/>
            <a:ext cx="642184" cy="764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565488" y="4327853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3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37095" y="4124325"/>
            <a:ext cx="3552190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+mn-ea"/>
              </a:rPr>
              <a:t>决策树设计</a:t>
            </a:r>
            <a:endParaRPr lang="zh-CN" altLang="en-US" sz="32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1"/>
            </p:custDataLst>
          </p:nvPr>
        </p:nvSpPr>
        <p:spPr>
          <a:xfrm rot="885390">
            <a:off x="6488749" y="5524547"/>
            <a:ext cx="642184" cy="764504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12"/>
            </p:custDataLst>
          </p:nvPr>
        </p:nvSpPr>
        <p:spPr>
          <a:xfrm>
            <a:off x="6485895" y="5525903"/>
            <a:ext cx="642184" cy="764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>
            <a:off x="6565488" y="5690361"/>
            <a:ext cx="485853" cy="43423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9" name="矩形 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37095" y="5486400"/>
            <a:ext cx="3684905" cy="8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2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ea typeface="汉仪旗黑-50简" charset="0"/>
                <a:cs typeface="汉仪旗黑-50简" charset="0"/>
                <a:sym typeface="Arial" panose="020B0604020202020204" pitchFamily="34" charset="0"/>
              </a:rPr>
              <a:t>参数调优</a:t>
            </a:r>
            <a:endParaRPr lang="zh-CN" altLang="en-US" sz="32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ea typeface="汉仪旗黑-50简" charset="0"/>
              <a:cs typeface="汉仪旗黑-50简" charset="0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Cross_validation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：方法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选择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4790"/>
            <a:ext cx="11679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vs StratifiedKFold</a:t>
            </a:r>
            <a:endParaRPr lang="en-US" altLang="zh-CN" sz="3600"/>
          </a:p>
          <a:p>
            <a:endParaRPr lang="zh-CN" altLang="en-US" sz="36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t="52"/>
          <a:stretch>
            <a:fillRect/>
          </a:stretch>
        </p:blipFill>
        <p:spPr>
          <a:xfrm>
            <a:off x="1537335" y="2311400"/>
            <a:ext cx="9696450" cy="40665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Cross_validation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：参数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优化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475105"/>
            <a:ext cx="9510395" cy="36201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06905" y="5215890"/>
            <a:ext cx="100101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ea typeface="等线" panose="02010600030101010101" charset="-122"/>
              </a:rPr>
              <a:t>首先使用树的深度来限制，不断增加树的深度，选取趋于稳定的最小深度。</a:t>
            </a:r>
            <a:endParaRPr lang="zh-CN" sz="3200" b="1">
              <a:ea typeface="等线" panose="02010600030101010101" charset="-122"/>
            </a:endParaRPr>
          </a:p>
          <a:p>
            <a:pPr indent="0"/>
            <a:r>
              <a:rPr lang="zh-CN" sz="3200" b="1">
                <a:ea typeface="等线" panose="02010600030101010101" charset="-122"/>
              </a:rPr>
              <a:t>然后通过不断减小min_samples_split来控制精度。</a:t>
            </a:r>
            <a:endParaRPr lang="zh-CN" sz="3200" b="1">
              <a:ea typeface="等线" panose="0201060003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Cross_validation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：参数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优化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7" name="图片 25"/>
          <p:cNvPicPr>
            <a:picLocks noChangeAspect="1"/>
          </p:cNvPicPr>
          <p:nvPr/>
        </p:nvPicPr>
        <p:blipFill>
          <a:blip r:embed="rId4"/>
          <a:srcRect b="251"/>
          <a:stretch>
            <a:fillRect/>
          </a:stretch>
        </p:blipFill>
        <p:spPr>
          <a:xfrm>
            <a:off x="3135630" y="1532255"/>
            <a:ext cx="7150100" cy="52381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Cross_validation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：参数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优化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48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25" y="1526540"/>
            <a:ext cx="7014845" cy="51504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Cross_validation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：参数</a:t>
            </a: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优化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" y="2173605"/>
            <a:ext cx="11753850" cy="358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0" y="2173605"/>
            <a:ext cx="9381490" cy="35826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题外话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15035" y="1824355"/>
            <a:ext cx="1073404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0215" indent="-450215" algn="l">
              <a:buClrTx/>
              <a:buSzTx/>
              <a:buFontTx/>
            </a:pPr>
            <a:r>
              <a:rPr lang="zh-CN" altLang="en-US" sz="2800" b="0"/>
              <a:t>因为是代码补全工作，所以顺着做差的思路进行了数据处理。做的途中考虑到另一种思路。可以使用双方特征，根据单独一方的数据进行获胜概率预测，比较哪个概率更大不失为另一种选择。</a:t>
            </a: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endParaRPr lang="zh-CN" altLang="en-US" sz="2800" b="0"/>
          </a:p>
          <a:p>
            <a:pPr marL="450215" indent="-450215" algn="l">
              <a:buClrTx/>
              <a:buSzTx/>
              <a:buFontTx/>
            </a:pPr>
            <a:r>
              <a:rPr lang="zh-CN" altLang="en-US" sz="2800">
                <a:sym typeface="+mn-ea"/>
              </a:rPr>
              <a:t>本实验中直接将叶节点定义为包含最多类别的标签，忽略了概率问题。因为本身竞技预测可能就存在“极限翻盘”或者不可预测现象，所以根据类别概率取可能会更加合理。</a:t>
            </a:r>
            <a:endParaRPr lang="zh-CN" altLang="en-US" sz="2800"/>
          </a:p>
          <a:p>
            <a:pPr marL="450215" indent="-450215" algn="l">
              <a:buClrTx/>
              <a:buSzTx/>
              <a:buFontTx/>
            </a:pP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题外话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1750695"/>
            <a:ext cx="1138301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0215" indent="-450215" algn="l">
              <a:buClrTx/>
              <a:buSzTx/>
              <a:buFontTx/>
            </a:pPr>
            <a:endParaRPr lang="zh-CN" altLang="en-US" sz="2400" b="0"/>
          </a:p>
          <a:p>
            <a:pPr marL="450215" indent="-450215" algn="l">
              <a:buClrTx/>
              <a:buSzTx/>
              <a:buFontTx/>
            </a:pPr>
            <a:r>
              <a:rPr lang="zh-CN" altLang="en-US" sz="2400">
                <a:sym typeface="+mn-ea"/>
              </a:rPr>
              <a:t>关于数据的特征划分：这次实验非常深刻的体会到了数据的重要性，当优化模型参数可提高的程度到了极限，那就应该从数据入手。比如这里我多筛去了无关特征，才使得优化结果能逼近优化上界。同时，推测存在一种更合理的做法，即筛选两类标签的最大值和最小值，这4个点一定是分界点，然后再根据训练结果调整中间的特征个数。后来尝试了这种方法，准确率仍是逼近上界，没有实现突破。</a:t>
            </a:r>
            <a:endParaRPr lang="zh-CN" altLang="en-US" sz="2400"/>
          </a:p>
          <a:p>
            <a:pPr marL="450215" indent="-450215" algn="l">
              <a:buClrTx/>
              <a:buSzTx/>
              <a:buFontTx/>
            </a:pPr>
            <a:endParaRPr lang="zh-CN" altLang="en-US" sz="2400"/>
          </a:p>
          <a:p>
            <a:pPr marL="450215" indent="-450215" algn="l">
              <a:buClrTx/>
              <a:buSzTx/>
              <a:buFontTx/>
            </a:pPr>
            <a:r>
              <a:rPr lang="zh-CN" altLang="en-US" sz="2400">
                <a:sym typeface="+mn-ea"/>
              </a:rPr>
              <a:t>本实验中使用的是预剪枝，如果使用后剪枝可能有更好的表现。</a:t>
            </a:r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fontAlgn="auto">
              <a:lnSpc>
                <a:spcPct val="100000"/>
              </a:lnSpc>
            </a:pPr>
            <a:r>
              <a:rPr lang="zh-CN" altLang="en-US" sz="3600" b="1" i="0" spc="320" dirty="0">
                <a:solidFill>
                  <a:schemeClr val="dk1"/>
                </a:solidFill>
                <a:latin typeface="Arial Black" panose="020B0A04020102020204" charset="0"/>
                <a:ea typeface="汉仪旗黑-50简" charset="0"/>
              </a:rPr>
              <a:t>题外话</a:t>
            </a:r>
            <a:endParaRPr lang="zh-CN" altLang="en-US" sz="3600" b="1" i="0" spc="320" dirty="0">
              <a:solidFill>
                <a:schemeClr val="dk1"/>
              </a:solidFill>
              <a:latin typeface="Arial Black" panose="020B0A04020102020204" charset="0"/>
              <a:ea typeface="汉仪旗黑-50简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955800"/>
            <a:ext cx="11255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/>
              <a:t>The way to create something beautiful is often to make subtle tweaks to something that already exists, or to combine existing ideas in a slightly new way.</a:t>
            </a:r>
            <a:endParaRPr sz="36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064824" y="2343996"/>
            <a:ext cx="4063623" cy="9522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rm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感谢</a:t>
            </a:r>
            <a:r>
              <a:rPr lang="zh-CN" altLang="en-US" sz="44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聆听</a:t>
            </a:r>
            <a:endParaRPr lang="zh-CN" altLang="en-US" sz="44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624580" y="2379980"/>
            <a:ext cx="5168900" cy="9525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/>
          <a:p>
            <a:pPr algn="ctr"/>
            <a:r>
              <a:rPr lang="zh-CN" altLang="en-US" sz="4800" b="1" spc="300" dirty="0">
                <a:solidFill>
                  <a:schemeClr val="accent1"/>
                </a:solidFill>
                <a:latin typeface="Arial Black" panose="020B0A04020102020204" charset="0"/>
                <a:ea typeface="汉仪旗黑-50简" charset="0"/>
                <a:cs typeface="汉仪旗黑-50简" charset="0"/>
              </a:rPr>
              <a:t>数据集和预处理</a:t>
            </a:r>
            <a:endParaRPr lang="zh-CN" altLang="en-US" sz="4800" b="1" spc="300" dirty="0">
              <a:solidFill>
                <a:schemeClr val="accen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886597" y="3435403"/>
            <a:ext cx="2420076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旗黑-50简" charset="0"/>
              <a:cs typeface="汉仪旗黑-50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Datasets: 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League of Legends Diamond Ranked Games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80" y="2262505"/>
            <a:ext cx="11291570" cy="21704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Datasets: 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League of Legends Diamond Ranked Games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b="8479"/>
          <a:stretch>
            <a:fillRect/>
          </a:stretch>
        </p:blipFill>
        <p:spPr>
          <a:xfrm>
            <a:off x="2717165" y="1533525"/>
            <a:ext cx="7332980" cy="52273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Datasets: </a:t>
            </a:r>
            <a:r>
              <a:rPr lang="en-US" sz="20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League of Legends Diamond Ranked Games</a:t>
            </a:r>
            <a:endParaRPr lang="en-US" sz="20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 contrast="36000"/>
          </a:blip>
          <a:stretch>
            <a:fillRect/>
          </a:stretch>
        </p:blipFill>
        <p:spPr>
          <a:xfrm>
            <a:off x="1337945" y="2040890"/>
            <a:ext cx="10523220" cy="38239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Features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：减少特征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数量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50" y="1635760"/>
            <a:ext cx="10391775" cy="1408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750" y="3281045"/>
            <a:ext cx="502602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Mutual Information？</a:t>
            </a:r>
            <a:endParaRPr lang="zh-CN" altLang="en-US" sz="2800" b="1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  <a:sym typeface="+mn-ea"/>
            </a:endParaRPr>
          </a:p>
          <a:p>
            <a:pPr algn="l"/>
            <a:r>
              <a:rPr lang="zh-CN" altLang="en-US" sz="2800" b="1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  <a:sym typeface="+mn-ea"/>
              </a:rPr>
              <a:t>Pearson？</a:t>
            </a:r>
            <a:endParaRPr lang="zh-CN" altLang="en-US" sz="28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735" y="154305"/>
            <a:ext cx="8813165" cy="6783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Features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：减少特征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数量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 contrast="12000"/>
          </a:blip>
          <a:stretch>
            <a:fillRect/>
          </a:stretch>
        </p:blipFill>
        <p:spPr>
          <a:xfrm>
            <a:off x="468630" y="1762760"/>
            <a:ext cx="11254105" cy="193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" y="4171315"/>
            <a:ext cx="12094210" cy="21951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26"/>
            <a:ext cx="12192000" cy="6858051"/>
          </a:xfrm>
          <a:prstGeom prst="rect">
            <a:avLst/>
          </a:prstGeom>
        </p:spPr>
      </p:pic>
      <p:sp>
        <p:nvSpPr>
          <p:cNvPr id="2" name="Object 90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11799570" cy="789305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Features</a:t>
            </a:r>
            <a:r>
              <a:rPr lang="zh-CN" altLang="en-US" sz="36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旗黑-50简" charset="0"/>
              </a:rPr>
              <a:t>：</a:t>
            </a:r>
            <a:endParaRPr lang="zh-CN" altLang="en-US" sz="36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旗黑-50简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l="12076"/>
          <a:stretch>
            <a:fillRect/>
          </a:stretch>
        </p:blipFill>
        <p:spPr>
          <a:xfrm>
            <a:off x="927735" y="1637665"/>
            <a:ext cx="10641965" cy="46748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3*i*1"/>
  <p:tag name="KSO_WM_BEAUTIFY_FLAG" val="#wm#"/>
  <p:tag name="KSO_WM_TAG_VERSION" val="1.0"/>
  <p:tag name="KSO_WM_CHIP_GROUPID" val="61b0788aec6ac7255f4214f3"/>
  <p:tag name="KSO_WM_CHIP_XID" val="61b865d1c9524cd5e8bdd94e"/>
  <p:tag name="KSO_WM_UNIT_DEC_AREA_ID" val="b2bab5e9b8564b0e85b015c16b03b9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1c8a859c2842f0bc10a7bcca6b7f5a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100.xml><?xml version="1.0" encoding="utf-8"?>
<p:tagLst xmlns:p="http://schemas.openxmlformats.org/presentationml/2006/main">
  <p:tag name="KSO_WM_SLIDE_BACKGROUND_TYPE" val="leftRight"/>
</p:tagLst>
</file>

<file path=ppt/tags/tag101.xml><?xml version="1.0" encoding="utf-8"?>
<p:tagLst xmlns:p="http://schemas.openxmlformats.org/presentationml/2006/main">
  <p:tag name="KSO_WM_SLIDE_BACKGROUND_TYPE" val="leftRight"/>
</p:tagLst>
</file>

<file path=ppt/tags/tag102.xml><?xml version="1.0" encoding="utf-8"?>
<p:tagLst xmlns:p="http://schemas.openxmlformats.org/presentationml/2006/main">
  <p:tag name="KSO_WM_SLIDE_BACKGROUND_TYPE" val="leftRight"/>
</p:tagLst>
</file>

<file path=ppt/tags/tag103.xml><?xml version="1.0" encoding="utf-8"?>
<p:tagLst xmlns:p="http://schemas.openxmlformats.org/presentationml/2006/main">
  <p:tag name="KSO_WM_SLIDE_BACKGROUND_TYPE" val="leftRight"/>
</p:tagLst>
</file>

<file path=ppt/tags/tag104.xml><?xml version="1.0" encoding="utf-8"?>
<p:tagLst xmlns:p="http://schemas.openxmlformats.org/presentationml/2006/main">
  <p:tag name="KSO_WM_SLIDE_BACKGROUND_TYPE" val="leftRight"/>
</p:tagLst>
</file>

<file path=ppt/tags/tag10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0b266808e007494e9227167f1690405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bfb949f7ec45519e58ce90369bdf70"/>
  <p:tag name="KSO_WM_SLIDE_BACKGROUND_TYPE" val="topBottom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.xml><?xml version="1.0" encoding="utf-8"?>
<p:tagLst xmlns:p="http://schemas.openxmlformats.org/presentationml/2006/main">
  <p:tag name="KSO_WM_SLIDE_BACKGROUND_TYPE" val="topBottom"/>
</p:tagLst>
</file>

<file path=ppt/tags/tag108.xml><?xml version="1.0" encoding="utf-8"?>
<p:tagLst xmlns:p="http://schemas.openxmlformats.org/presentationml/2006/main">
  <p:tag name="KSO_WM_SLIDE_BACKGROUND_TYPE" val="topBottom"/>
</p:tagLst>
</file>

<file path=ppt/tags/tag109.xml><?xml version="1.0" encoding="utf-8"?>
<p:tagLst xmlns:p="http://schemas.openxmlformats.org/presentationml/2006/main">
  <p:tag name="KSO_WM_SLIDE_BACKGROUND_TYPE" val="topBottom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110.xml><?xml version="1.0" encoding="utf-8"?>
<p:tagLst xmlns:p="http://schemas.openxmlformats.org/presentationml/2006/main">
  <p:tag name="KSO_WM_SLIDE_BACKGROUND_TYPE" val="topBottom"/>
</p:tagLst>
</file>

<file path=ppt/tags/tag111.xml><?xml version="1.0" encoding="utf-8"?>
<p:tagLst xmlns:p="http://schemas.openxmlformats.org/presentationml/2006/main">
  <p:tag name="KSO_WM_SLIDE_BACKGROUND_TYPE" val="topBottom"/>
</p:tagLst>
</file>

<file path=ppt/tags/tag112.xml><?xml version="1.0" encoding="utf-8"?>
<p:tagLst xmlns:p="http://schemas.openxmlformats.org/presentationml/2006/main">
  <p:tag name="KSO_WM_SLIDE_BACKGROUND_TYPE" val="topBottom"/>
</p:tagLst>
</file>

<file path=ppt/tags/tag113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c1dda7ee6f8e4ee2a00c673f78ef0bb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208968fc934dd59eca2a327fca4c54"/>
  <p:tag name="KSO_WM_SLIDE_BACKGROUND_TYPE" val="bottomTop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SLIDE_BACKGROUND_TYPE" val="bottomTop"/>
</p:tagLst>
</file>

<file path=ppt/tags/tag116.xml><?xml version="1.0" encoding="utf-8"?>
<p:tagLst xmlns:p="http://schemas.openxmlformats.org/presentationml/2006/main">
  <p:tag name="KSO_WM_SLIDE_BACKGROUND_TYPE" val="bottomTop"/>
</p:tagLst>
</file>

<file path=ppt/tags/tag117.xml><?xml version="1.0" encoding="utf-8"?>
<p:tagLst xmlns:p="http://schemas.openxmlformats.org/presentationml/2006/main">
  <p:tag name="KSO_WM_SLIDE_BACKGROUND_TYPE" val="bottomTop"/>
</p:tagLst>
</file>

<file path=ppt/tags/tag118.xml><?xml version="1.0" encoding="utf-8"?>
<p:tagLst xmlns:p="http://schemas.openxmlformats.org/presentationml/2006/main">
  <p:tag name="KSO_WM_SLIDE_BACKGROUND_TYPE" val="bottomTop"/>
</p:tagLst>
</file>

<file path=ppt/tags/tag119.xml><?xml version="1.0" encoding="utf-8"?>
<p:tagLst xmlns:p="http://schemas.openxmlformats.org/presentationml/2006/main">
  <p:tag name="KSO_WM_SLIDE_BACKGROUND_TYPE" val="bottomTop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5*i*1"/>
  <p:tag name="KSO_WM_BEAUTIFY_FLAG" val="#wm#"/>
  <p:tag name="KSO_WM_TAG_VERSION" val="1.0"/>
  <p:tag name="KSO_WM_CHIP_GROUPID" val="61b0788aec6ac7255f4214f3"/>
  <p:tag name="KSO_WM_CHIP_XID" val="61b865d1c9524cd5e8bdd94b"/>
  <p:tag name="KSO_WM_UNIT_DEC_AREA_ID" val="da6197a1f1d54faeb77144ef796a15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acb5cfb80a476c8a45ed392dbbeb69"/>
</p:tagLst>
</file>

<file path=ppt/tags/tag120.xml><?xml version="1.0" encoding="utf-8"?>
<p:tagLst xmlns:p="http://schemas.openxmlformats.org/presentationml/2006/main">
  <p:tag name="KSO_WM_SLIDE_BACKGROUND_TYPE" val="bottomTop"/>
</p:tagLst>
</file>

<file path=ppt/tags/tag12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cf1f9d17bf247dc9212657324bda1c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dc6f7bd1d045019e7a46bb184c972f"/>
  <p:tag name="KSO_WM_SLIDE_BACKGROUND_TYPE" val="navigation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SLIDE_BACKGROUND_TYPE" val="navigation"/>
</p:tagLst>
</file>

<file path=ppt/tags/tag124.xml><?xml version="1.0" encoding="utf-8"?>
<p:tagLst xmlns:p="http://schemas.openxmlformats.org/presentationml/2006/main">
  <p:tag name="KSO_WM_SLIDE_BACKGROUND_TYPE" val="navigation"/>
</p:tagLst>
</file>

<file path=ppt/tags/tag125.xml><?xml version="1.0" encoding="utf-8"?>
<p:tagLst xmlns:p="http://schemas.openxmlformats.org/presentationml/2006/main">
  <p:tag name="KSO_WM_SLIDE_BACKGROUND_TYPE" val="navigation"/>
</p:tagLst>
</file>

<file path=ppt/tags/tag126.xml><?xml version="1.0" encoding="utf-8"?>
<p:tagLst xmlns:p="http://schemas.openxmlformats.org/presentationml/2006/main">
  <p:tag name="KSO_WM_SLIDE_BACKGROUND_TYPE" val="navigation"/>
</p:tagLst>
</file>

<file path=ppt/tags/tag127.xml><?xml version="1.0" encoding="utf-8"?>
<p:tagLst xmlns:p="http://schemas.openxmlformats.org/presentationml/2006/main">
  <p:tag name="KSO_WM_SLIDE_BACKGROUND_TYPE" val="navigation"/>
</p:tagLst>
</file>

<file path=ppt/tags/tag128.xml><?xml version="1.0" encoding="utf-8"?>
<p:tagLst xmlns:p="http://schemas.openxmlformats.org/presentationml/2006/main">
  <p:tag name="KSO_WM_SLIDE_BACKGROUND_TYPE" val="navigation"/>
</p:tagLst>
</file>

<file path=ppt/tags/tag129.xml><?xml version="1.0" encoding="utf-8"?>
<p:tagLst xmlns:p="http://schemas.openxmlformats.org/presentationml/2006/main">
  <p:tag name="KSO_WM_SLIDE_BACKGROUND_TYPE" val="navigation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聆听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623b34b5333f481cb9b4ea09accef968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130.xml><?xml version="1.0" encoding="utf-8"?>
<p:tagLst xmlns:p="http://schemas.openxmlformats.org/presentationml/2006/main">
  <p:tag name="KSO_WM_SLIDE_BACKGROUND_TYPE" val="navigation"/>
</p:tagLst>
</file>

<file path=ppt/tags/tag13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d51aacbefe0e46958960af4dad5906e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4c5288e56524905856502ac8c274422"/>
  <p:tag name="KSO_WM_SLIDE_BACKGROUND_TYPE" val="belt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SLIDE_BACKGROUND_TYPE" val="belt"/>
</p:tagLst>
</file>

<file path=ppt/tags/tag134.xml><?xml version="1.0" encoding="utf-8"?>
<p:tagLst xmlns:p="http://schemas.openxmlformats.org/presentationml/2006/main">
  <p:tag name="KSO_WM_SLIDE_BACKGROUND_TYPE" val="belt"/>
</p:tagLst>
</file>

<file path=ppt/tags/tag135.xml><?xml version="1.0" encoding="utf-8"?>
<p:tagLst xmlns:p="http://schemas.openxmlformats.org/presentationml/2006/main">
  <p:tag name="KSO_WM_SLIDE_BACKGROUND_TYPE" val="belt"/>
</p:tagLst>
</file>

<file path=ppt/tags/tag136.xml><?xml version="1.0" encoding="utf-8"?>
<p:tagLst xmlns:p="http://schemas.openxmlformats.org/presentationml/2006/main">
  <p:tag name="KSO_WM_SLIDE_BACKGROUND_TYPE" val="belt"/>
</p:tagLst>
</file>

<file path=ppt/tags/tag137.xml><?xml version="1.0" encoding="utf-8"?>
<p:tagLst xmlns:p="http://schemas.openxmlformats.org/presentationml/2006/main">
  <p:tag name="KSO_WM_SLIDE_BACKGROUND_TYPE" val="belt"/>
</p:tagLst>
</file>

<file path=ppt/tags/tag138.xml><?xml version="1.0" encoding="utf-8"?>
<p:tagLst xmlns:p="http://schemas.openxmlformats.org/presentationml/2006/main">
  <p:tag name="KSO_WM_TEMPLATE_CATEGORY" val="custom"/>
  <p:tag name="KSO_WM_TEMPLATE_INDEX" val="20221218"/>
</p:tagLst>
</file>

<file path=ppt/tags/tag139.xml><?xml version="1.0" encoding="utf-8"?>
<p:tagLst xmlns:p="http://schemas.openxmlformats.org/presentationml/2006/main">
  <p:tag name="KSO_WM_TEMPLATE_CATEGORY" val="custom"/>
  <p:tag name="KSO_WM_TEMPLATE_INDEX" val="20221218"/>
</p:tagLst>
</file>

<file path=ppt/tags/tag14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f4b4bb3adf8543c397d5843d9d680b4f"/>
  <p:tag name="KSO_WM_UNIT_ISCONTENTSTITLE" val="0"/>
  <p:tag name="KSO_WM_UNIT_ISNUMDGMTITLE" val="0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14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18"/>
  <p:tag name="KSO_WM_CHIP_COLORING" val="2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</p:tagLst>
</file>

<file path=ppt/tags/tag142.xml><?xml version="1.0" encoding="utf-8"?>
<p:tagLst xmlns:p="http://schemas.openxmlformats.org/presentationml/2006/main">
  <p:tag name="KSO_WM_UNIT_SUBTYPE" val="a"/>
  <p:tag name="KSO_WM_UNIT_PRESET_TEXT_INDEX" val="-1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1218_1*f*2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M_LIMIT_TYPE" val="2"/>
  <p:tag name="KSO_WM_UNIT_VALUE" val="11"/>
  <p:tag name="KSO_WM_UNIT_BLOCK" val="0"/>
  <p:tag name="KSO_WM_UNIT_DEC_AREA_ID" val="9a30fa67f46b479c8753d0ac1e493737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5bdaad61c534f8fbf66a11466884b9e&quot;,&quot;X&quot;:{&quot;Pos&quot;:1},&quot;Y&quot;:{&quot;Pos&quot;:1}},&quot;whChangeMode&quot;:0}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SUBTYPE" val="b"/>
  <p:tag name="KSO_WM_UNIT_PRESET_TEXT" val="演讲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21218_1*f*3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VALUE" val="24"/>
  <p:tag name="KSO_WM_UNIT_BLOCK" val="0"/>
  <p:tag name="KSO_WM_UNIT_DEC_AREA_ID" val="d5bdaad61c534f8fbf66a11466884b9e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p="http://schemas.openxmlformats.org/presentationml/2006/main">
  <p:tag name="KSO_WM_SLIDE_ID" val="custom2022121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1218"/>
  <p:tag name="KSO_WM_SLIDE_LAYOUT" val="a_b_f"/>
  <p:tag name="KSO_WM_SLIDE_LAYOUT_CNT" val="1_1_3"/>
  <p:tag name="KSO_WM_TEMPLATE_THUMBS_INDEX" val="1、2、5、6、7、34"/>
  <p:tag name="KSO_WM_CHIP_INFOS" val="{&quot;type&quot;:0,&quot;layout_type&quot;:&quot;1_NF_LC_1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42e2231e630cfd8f113659"/>
  <p:tag name="KSO_WM_CHIP_FILLPROP" val="[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lm&quot;,&quot;chip_types&quot;:[&quot;diagram&quot;,&quot;header&quot;]}]]"/>
  <p:tag name="KSO_WM_CHIP_DECFILLPROP" val="[]"/>
  <p:tag name="KSO_WM_CHIP_GROUPID" val="6142e2231e630cfd8f113658"/>
  <p:tag name="KSO_WM_SLIDE_LAYOUT_INFO" val="{&quot;id&quot;:&quot;2021-12-16T16:55:18&quot;,&quot;margin&quot;:{&quot;bottom&quot;:4.6981425285339355,&quot;left&quot;:1.1306527853012085,&quot;right&quot;:15.308792114257812,&quot;top&quot;:5.544774055480957}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CHIP_COLORING" val="2"/>
  <p:tag name="KSO_WM_TEMPLATE_ASSEMBLE_XID" val="61bafeeec9524cd5e8bec8a8"/>
  <p:tag name="KSO_WM_TEMPLATE_ASSEMBLE_GROUPID" val="61b0788aec6ac7255f4214f3"/>
  <p:tag name="KSO_WM_SPECIAL_SOURCE" val="bdnull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27_2*l_h_i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627_2*l_h_i*1_1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627_2*l_h_i*1_1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50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27_2*l_h_f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27_2*l_h_i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27_2*l_h_i*1_2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627_2*l_h_i*1_2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27_2*l_h_f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27_2*l_h_i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27_2*l_h_i*1_3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627_2*l_h_i*1_3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27_2*l_h_f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PECIAL_SOURCE" val="bdnull"/>
  <p:tag name="KSO_WM_SLIDE_ITEM_CNT" val="3"/>
</p:tagLst>
</file>

<file path=ppt/tags/tag16.xml><?xml version="1.0" encoding="utf-8"?>
<p:tagLst xmlns:p="http://schemas.openxmlformats.org/presentationml/2006/main">
  <p:tag name="KSO_WM_SLIDE_BACKGROUND_TYPE" val="general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16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6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69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5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78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80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1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187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.xml><?xml version="1.0" encoding="utf-8"?>
<p:tagLst xmlns:p="http://schemas.openxmlformats.org/presentationml/2006/main">
  <p:tag name="KSO_WM_SLIDE_BACKGROUND_TYPE" val="general"/>
</p:tagLst>
</file>

<file path=ppt/tags/tag190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199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2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baba622c0e5449bb6fad7202d94b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bf254f20114a02a99ab85630530115"/>
  <p:tag name="KSO_WM_SLIDE_BACKGROUND_TYPE" val="frame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0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0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  <p:tag name="WM_BEAUTIFY_SHAPE_IDENTITY" val="{c7756a2f-02d3-4522-add7-05c4eaf26e73}"/>
</p:tagLst>
</file>

<file path=ppt/tags/tag20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0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3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6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19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.xml><?xml version="1.0" encoding="utf-8"?>
<p:tagLst xmlns:p="http://schemas.openxmlformats.org/presentationml/2006/main">
  <p:tag name="KSO_WM_SLIDE_BACKGROUND_TYPE" val="frame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2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5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28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SLIDE_BACKGROUND_TYPE" val="frame"/>
</p:tagLst>
</file>

<file path=ppt/tags/tag230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31.xml><?xml version="1.0" encoding="utf-8"?>
<p:tagLst xmlns:p="http://schemas.openxmlformats.org/presentationml/2006/main">
  <p:tag name="KSO_WM_UNIT_SUBTYPE" val="v"/>
  <p:tag name="KSO_WM_TEMPLATE_CATEGORY" val="custom"/>
  <p:tag name="KSO_WM_TEMPLATE_INDEX" val="20221218"/>
  <p:tag name="KSO_WM_UNIT_TYPE" val="i"/>
  <p:tag name="KSO_WM_UNIT_INDEX" val="1"/>
  <p:tag name="KSO_WM_UNIT_ID" val="custom20221218_8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8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02650f8dff24cd69cf2691d0d9139b6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f8746c5aba074034aa1f537c84fef128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ID" val="custom20221218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.954*253.302"/>
  <p:tag name="KSO_WM_SLIDE_POSITION" val="47.9965*238.698"/>
  <p:tag name="KSO_WM_TAG_VERSION" val="1.0"/>
  <p:tag name="KSO_WM_BEAUTIFY_FLAG" val="#wm#"/>
  <p:tag name="KSO_WM_TEMPLATE_CATEGORY" val="custom"/>
  <p:tag name="KSO_WM_TEMPLATE_INDEX" val="20221218"/>
  <p:tag name="KSO_WM_SLIDE_LAYOUT" val="a_b_h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8&quot;,&quot;maxSize&quot;:{&quot;size1&quot;:31.099606375306571},&quot;minSize&quot;:{&quot;size1&quot;:20.099606375306571},&quot;normalSize&quot;:{&quot;size1&quot;:31.099421190121387},&quot;subLayout&quot;:[{&quot;id&quot;:&quot;2021-04-01T15:23:48&quot;,&quot;margin&quot;:{&quot;bottom&quot;:0.026000002399086952,&quot;left&quot;:1.6929999589920044,&quot;right&quot;:1.6929999589920044,&quot;top&quot;:1.6929999589920044},&quot;type&quot;:0},{&quot;id&quot;:&quot;2021-04-01T15:23:48&quot;,&quot;margin&quot;:{&quot;bottom&quot;:1.6929999589920044,&quot;left&quot;:1.6929999589920044,&quot;right&quot;:1.6929999589920044,&quot;top&quot;:0.81999999284744263},&quot;maxSize&quot;:{&quot;size1&quot;:33.784416968554709},&quot;minSize&quot;:{&quot;size1&quot;:17.884416968554699},&quot;normalSize&quot;:{&quot;size1&quot;:17.884416968554699},&quot;subLayout&quot;:[{&quot;id&quot;:&quot;2021-04-01T15:23:48&quot;,&quot;margin&quot;:{&quot;bottom&quot;:0.046929880976676941,&quot;left&quot;:1.6929999589920044,&quot;right&quot;:1.6929999589920044,&quot;top&quot;:0.81999999284744263},&quot;type&quot;:0},{&quot;id&quot;:&quot;2021-04-01T15:23:48&quot;,&quot;margin&quot;:{&quot;bottom&quot;:1.6929999589920044,&quot;left&quot;:1.6929999589920044,&quot;right&quot;:1.6929999589920044,&quot;top&quot;:0.14886206388473511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0"/>
  <p:tag name="KSO_WM_TEMPLATE_ASSEMBLE_XID" val="60656efb4054ed1e2fb801b7"/>
  <p:tag name="KSO_WM_TEMPLATE_ASSEMBLE_GROUPID" val="60656efb4054ed1e2fb801b7"/>
  <p:tag name="KSO_WM_CHIP_COLORING" val="2"/>
  <p:tag name="KSO_WM_SPECIAL_SOURCE" val="bdnull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ONE"/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18_7*e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0;44;2"/>
  <p:tag name="KSO_WM_UNIT_BLOCK" val="0"/>
  <p:tag name="KSO_WM_UNIT_DEC_AREA_ID" val="c76768fcf8994ccb953f04995f987e21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ASSEMBLE_CHIP_INDEX" val="76c29198496543d9a08878648f73ecb2"/>
  <p:tag name="KSO_WM_UNIT_TEXT_FILL_FORE_SCHEMECOLOR_INDEX_BRIGHTNESS" val="0"/>
  <p:tag name="KSO_WM_UNIT_TEXT_FILL_FORE_SCHEMECOLOR_INDEX" val="5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1218_7*i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a43ded370ea84db7a8a135284f34de8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6768fcf8994ccb953f04995f987e21&quot;,&quot;X&quot;:{&quot;Pos&quot;:1},&quot;Y&quot;:{&quot;Pos&quot;:2}},&quot;whChangeMode&quot;:0}"/>
  <p:tag name="KSO_WM_CHIP_GROUPID" val="61727aec54cda7cf43af4201"/>
  <p:tag name="KSO_WM_CHIP_XID" val="61727aec54cda7cf43af41ff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76c29198496543d9a08878648f73ecb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0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21218"/>
  <p:tag name="KSO_WM_SLIDE_ID" val="custom20221218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e_f"/>
  <p:tag name="KSO_WM_SLIDE_LAYOUT_CNT" val="1_1"/>
  <p:tag name="KSO_WM_CHIP_INFOS" val="{&quot;type&quot;:0,&quot;layout_type&quot;:&quot;1_NF_C_25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6165eba28ed723e774ed08"/>
  <p:tag name="KSO_WM_CHIP_FILLPROP" val="[[{&quot;text_align&quot;:&quot;lm&quot;,&quot;text_direction&quot;:&quot;horizontal&quot;,&quot;support_big_font&quot;:false,&quot;picture_toward&quot;:0,&quot;picture_dockside&quot;:[],&quot;fill_id&quot;:&quot;89fb0785f25c4fd380d96b4cfa3d0d79&quot;,&quot;fill_align&quot;:&quot;lm&quot;,&quot;chip_types&quot;:[&quot;header&quot;]}]]"/>
  <p:tag name="KSO_WM_CHIP_DECFILLPROP" val="[]"/>
  <p:tag name="KSO_WM_CHIP_GROUPID" val="616165eba28ed723e774ed07"/>
  <p:tag name="KSO_WM_SLIDE_LAYOUT_INFO" val="{&quot;id&quot;:&quot;2021-12-16T16:55:15&quot;,&quot;margin&quot;:{&quot;bottom&quot;:6.511101245880127,&quot;left&quot;:8.1297636032104492,&quot;right&quot;:8.1262359619140625,&quot;top&quot;:6.511101245880127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baf51fc9524cd5e8be998e"/>
  <p:tag name="KSO_WM_TEMPLATE_ASSEMBLE_GROUPID" val="61b0788aec6ac7255f4214f3"/>
  <p:tag name="KSO_WM_SPECIAL_SOURCE" val="bdnull"/>
</p:tagLst>
</file>

<file path=ppt/tags/tag237.xml><?xml version="1.0" encoding="utf-8"?>
<p:tagLst xmlns:p="http://schemas.openxmlformats.org/presentationml/2006/main">
  <p:tag name="KSO_DOCER_TEMPLATE_OPEN_ONCE_MARK" val="1"/>
</p:tagLst>
</file>

<file path=ppt/tags/tag24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SLIDE_BACKGROUND_TYPE" val="frame"/>
</p:tagLst>
</file>

<file path=ppt/tags/tag2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424e30c86d94bb5a3a51e424db9c4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32e2c04c754cb7b0870d9aa9f86c2a"/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3330a5cf11be412a9fcb4f668b89955c"/>
  <p:tag name="KSO_WM_UNIT_ISCONTENTSTITLE" val="0"/>
  <p:tag name="KSO_WM_UNIT_ISNUMDGMTITLE" val="0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SLIDE_BACKGROUND_TYPE" val="leftRight"/>
</p:tagLst>
</file>

<file path=ppt/tags/tag3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0b266808e007494e9227167f1690405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bfb949f7ec45519e58ce90369bdf70"/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ACKGROUND_TYPE" val="topBottom"/>
</p:tagLst>
</file>

<file path=ppt/tags/tag43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c1dda7ee6f8e4ee2a00c673f78ef0bb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208968fc934dd59eca2a327fca4c54"/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2*i*1"/>
  <p:tag name="KSO_WM_BEAUTIFY_FLAG" val="#wm#"/>
  <p:tag name="KSO_WM_TAG_VERSION" val="1.0"/>
  <p:tag name="KSO_WM_CHIP_GROUPID" val="61b0788aec6ac7255f4214f3"/>
  <p:tag name="KSO_WM_CHIP_XID" val="61b865d1c9524cd5e8bdd94c"/>
  <p:tag name="KSO_WM_UNIT_DEC_AREA_ID" val="d746e9a5101c428e909d08e69a8390b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b297adc96c450ab441c5927160baf7"/>
</p:tagLst>
</file>

<file path=ppt/tags/tag50.xml><?xml version="1.0" encoding="utf-8"?>
<p:tagLst xmlns:p="http://schemas.openxmlformats.org/presentationml/2006/main">
  <p:tag name="KSO_WM_SLIDE_BACKGROUND_TYPE" val="bottomTop"/>
</p:tagLst>
</file>

<file path=ppt/tags/tag5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cf1f9d17bf247dc9212657324bda1c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dc6f7bd1d045019e7a46bb184c972f"/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60.xml><?xml version="1.0" encoding="utf-8"?>
<p:tagLst xmlns:p="http://schemas.openxmlformats.org/presentationml/2006/main">
  <p:tag name="KSO_WM_SLIDE_BACKGROUND_TYPE" val="navigation"/>
</p:tagLst>
</file>

<file path=ppt/tags/tag6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d51aacbefe0e46958960af4dad5906e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4c5288e56524905856502ac8c274422"/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SLIDE_BACKGROUND_TYPE" val="belt"/>
</p:tagLst>
</file>

<file path=ppt/tags/tag68.xml><?xml version="1.0" encoding="utf-8"?>
<p:tagLst xmlns:p="http://schemas.openxmlformats.org/presentationml/2006/main">
  <p:tag name="KSO_WM_TEMPLATE_CATEGORY" val="custom"/>
  <p:tag name="KSO_WM_TEMPLATE_INDEX" val="20221218"/>
</p:tagLst>
</file>

<file path=ppt/tags/tag69.xml><?xml version="1.0" encoding="utf-8"?>
<p:tagLst xmlns:p="http://schemas.openxmlformats.org/presentationml/2006/main">
  <p:tag name="KSO_WM_TEMPLATE_CATEGORY" val="custom"/>
  <p:tag name="KSO_WM_TEMPLATE_INDEX" val="20221218"/>
</p:tagLst>
</file>

<file path=ppt/tags/tag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18"/>
  <p:tag name="KSO_WM_CHIP_COLORING" val="2"/>
</p:tagLst>
</file>

<file path=ppt/tags/tag7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3*i*1"/>
  <p:tag name="KSO_WM_BEAUTIFY_FLAG" val="#wm#"/>
  <p:tag name="KSO_WM_TAG_VERSION" val="1.0"/>
  <p:tag name="KSO_WM_CHIP_GROUPID" val="61b0788aec6ac7255f4214f3"/>
  <p:tag name="KSO_WM_CHIP_XID" val="61b865d1c9524cd5e8bdd94e"/>
  <p:tag name="KSO_WM_UNIT_DEC_AREA_ID" val="b2bab5e9b8564b0e85b015c16b03b9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1c8a859c2842f0bc10a7bcca6b7f5a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总结汇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949c2ec1077343c9a923aaec42470162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73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3330a5cf11be412a9fcb4f668b89955c"/>
  <p:tag name="KSO_WM_UNIT_ISCONTENTSTITLE" val="0"/>
  <p:tag name="KSO_WM_UNIT_ISNUMDGMTITLE" val="0"/>
  <p:tag name="KSO_WM_CHIP_GROUPID" val="61726d5754cda7cf43af415e"/>
  <p:tag name="KSO_WM_CHIP_XID" val="61726d5754cda7cf43af415c"/>
  <p:tag name="KSO_WM_CHIP_FILLAREA_FILL_RULE" val="{&quot;fill_align&quot;:&quot;lm&quot;,&quot;fill_mode&quot;:&quot;adaptive&quot;,&quot;sacle_strategy&quot;:&quot;smart&quot;}"/>
  <p:tag name="KSO_WM_ASSEMBLE_CHIP_INDEX" val="1f485e8bd819486b8bb9d455335fe3e6"/>
  <p:tag name="KSO_WM_UNIT_TEXT_FILL_FORE_SCHEMECOLOR_INDEX_BRIGHTNESS" val="0"/>
  <p:tag name="KSO_WM_UNIT_TEXT_FILL_FORE_SCHEMECOLOR_INDEX" val="14"/>
  <p:tag name="KSO_WM_UNIT_TEXT_FILL_TYPE" val="1"/>
  <p:tag name="KSO_WM_TEMPLATE_ASSEMBLE_XID" val="61bafeeec9524cd5e8bec8a8"/>
  <p:tag name="KSO_WM_TEMPLATE_ASSEMBLE_GROUPID" val="61b0788aec6ac7255f4214f3"/>
</p:tagLst>
</file>

<file path=ppt/tags/tag74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2*i*1"/>
  <p:tag name="KSO_WM_BEAUTIFY_FLAG" val="#wm#"/>
  <p:tag name="KSO_WM_TAG_VERSION" val="1.0"/>
  <p:tag name="KSO_WM_CHIP_GROUPID" val="61b0788aec6ac7255f4214f3"/>
  <p:tag name="KSO_WM_CHIP_XID" val="61b865d1c9524cd5e8bdd94c"/>
  <p:tag name="KSO_WM_UNIT_DEC_AREA_ID" val="d746e9a5101c428e909d08e69a8390b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b297adc96c450ab441c5927160baf7"/>
</p:tagLst>
</file>

<file path=ppt/tags/tag76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78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1*i*1"/>
  <p:tag name="KSO_WM_BEAUTIFY_FLAG" val="#wm#"/>
  <p:tag name="KSO_WM_TAG_VERSION" val="1.0"/>
  <p:tag name="KSO_WM_CHIP_GROUPID" val="61b0788aec6ac7255f4214f3"/>
  <p:tag name="KSO_WM_CHIP_XID" val="61b865d1c9524cd5e8bdd94a"/>
  <p:tag name="KSO_WM_UNIT_DEC_AREA_ID" val="9877ee3a345348c5b0af939a9b9ced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c253206320543129b40447f0456c18c"/>
</p:tagLst>
</file>

<file path=ppt/tags/tag79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1*i*1"/>
  <p:tag name="KSO_WM_BEAUTIFY_FLAG" val="#wm#"/>
  <p:tag name="KSO_WM_TAG_VERSION" val="1.0"/>
  <p:tag name="KSO_WM_CHIP_GROUPID" val="61b0788aec6ac7255f4214f3"/>
  <p:tag name="KSO_WM_CHIP_XID" val="61b865d1c9524cd5e8bdd94a"/>
  <p:tag name="KSO_WM_UNIT_DEC_AREA_ID" val="9877ee3a345348c5b0af939a9b9ced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c253206320543129b40447f0456c18c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1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82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5*i*1"/>
  <p:tag name="KSO_WM_BEAUTIFY_FLAG" val="#wm#"/>
  <p:tag name="KSO_WM_TAG_VERSION" val="1.0"/>
  <p:tag name="KSO_WM_CHIP_GROUPID" val="61b0788aec6ac7255f4214f3"/>
  <p:tag name="KSO_WM_CHIP_XID" val="61b865d1c9524cd5e8bdd94b"/>
  <p:tag name="KSO_WM_UNIT_DEC_AREA_ID" val="da6197a1f1d54faeb77144ef796a15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acb5cfb80a476c8a45ed392dbbeb69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聆听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18_1*a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623b34b5333f481cb9b4ea09accef968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84.xml><?xml version="1.0" encoding="utf-8"?>
<p:tagLst xmlns:p="http://schemas.openxmlformats.org/presentationml/2006/main">
  <p:tag name="KSO_WM_UNIT_PRESET_TEXT" val="CLICK HERE TO ADD A TITLE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18_1*b*1"/>
  <p:tag name="KSO_WM_TEMPLATE_CATEGORY" val="custom"/>
  <p:tag name="KSO_WM_TEMPLATE_INDEX" val="20221218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f4b4bb3adf8543c397d5843d9d680b4f"/>
  <p:tag name="KSO_WM_UNIT_ISCONTENTSTITLE" val="0"/>
  <p:tag name="KSO_WM_UNIT_ISNUMDGMTITLE" val="0"/>
  <p:tag name="KSO_WM_CHIP_GROUPID" val="614aa4571e630cfd8f114e14"/>
  <p:tag name="KSO_WM_CHIP_XID" val="614aa4571e630cfd8f114e15"/>
  <p:tag name="KSO_WM_CHIP_FILLAREA_FILL_RULE" val="{&quot;fill_align&quot;:&quot;lm&quot;,&quot;fill_mode&quot;:&quot;adaptive&quot;,&quot;sacle_strategy&quot;:&quot;smart&quot;}"/>
  <p:tag name="KSO_WM_ASSEMBLE_CHIP_INDEX" val="607f142e210c4b629b9ac9d1cb800be5"/>
  <p:tag name="KSO_WM_UNIT_TEXT_FILL_FORE_SCHEMECOLOR_INDEX_BRIGHTNESS" val="0.15"/>
  <p:tag name="KSO_WM_UNIT_TEXT_FILL_FORE_SCHEMECOLOR_INDEX" val="13"/>
  <p:tag name="KSO_WM_UNIT_TEXT_FILL_TYPE" val="1"/>
  <p:tag name="KSO_WM_TEMPLATE_ASSEMBLE_XID" val="61baf520c9524cd5e8be99bc"/>
  <p:tag name="KSO_WM_TEMPLATE_ASSEMBLE_GROUPID" val="61b0788aec6ac7255f4214f3"/>
</p:tagLst>
</file>

<file path=ppt/tags/tag85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  <p:tag name="KSO_WM_SLIDE_BACKGROUND_TYPE" val="general"/>
</p:tagLst>
</file>

<file path=ppt/tags/tag86.xml><?xml version="1.0" encoding="utf-8"?>
<p:tagLst xmlns:p="http://schemas.openxmlformats.org/presentationml/2006/main">
  <p:tag name="KSO_WM_SLIDE_BACKGROUND_TYPE" val="general"/>
</p:tagLst>
</file>

<file path=ppt/tags/tag87.xml><?xml version="1.0" encoding="utf-8"?>
<p:tagLst xmlns:p="http://schemas.openxmlformats.org/presentationml/2006/main">
  <p:tag name="KSO_WM_SLIDE_BACKGROUND_TYPE" val="general"/>
</p:tagLst>
</file>

<file path=ppt/tags/tag88.xml><?xml version="1.0" encoding="utf-8"?>
<p:tagLst xmlns:p="http://schemas.openxmlformats.org/presentationml/2006/main">
  <p:tag name="KSO_WM_SLIDE_BACKGROUND_TYPE" val="general"/>
</p:tagLst>
</file>

<file path=ppt/tags/tag89.xml><?xml version="1.0" encoding="utf-8"?>
<p:tagLst xmlns:p="http://schemas.openxmlformats.org/presentationml/2006/main">
  <p:tag name="KSO_WM_SLIDE_BACKGROUND_TYPE" val="general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781de1deb4514168a4b313d374e87a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c62cebee405cbd9ba165e791774e"/>
</p:tagLst>
</file>

<file path=ppt/tags/tag90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baba622c0e5449bb6fad7202d94b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bf254f20114a02a99ab85630530115"/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SLIDE_BACKGROUND_TYPE" val="frame"/>
</p:tagLst>
</file>

<file path=ppt/tags/tag93.xml><?xml version="1.0" encoding="utf-8"?>
<p:tagLst xmlns:p="http://schemas.openxmlformats.org/presentationml/2006/main">
  <p:tag name="KSO_WM_SLIDE_BACKGROUND_TYPE" val="frame"/>
</p:tagLst>
</file>

<file path=ppt/tags/tag94.xml><?xml version="1.0" encoding="utf-8"?>
<p:tagLst xmlns:p="http://schemas.openxmlformats.org/presentationml/2006/main">
  <p:tag name="KSO_WM_SLIDE_BACKGROUND_TYPE" val="frame"/>
</p:tagLst>
</file>

<file path=ppt/tags/tag95.xml><?xml version="1.0" encoding="utf-8"?>
<p:tagLst xmlns:p="http://schemas.openxmlformats.org/presentationml/2006/main">
  <p:tag name="KSO_WM_SLIDE_BACKGROUND_TYPE" val="frame"/>
</p:tagLst>
</file>

<file path=ppt/tags/tag96.xml><?xml version="1.0" encoding="utf-8"?>
<p:tagLst xmlns:p="http://schemas.openxmlformats.org/presentationml/2006/main">
  <p:tag name="KSO_WM_SLIDE_BACKGROUND_TYPE" val="frame"/>
</p:tagLst>
</file>

<file path=ppt/tags/tag97.xml><?xml version="1.0" encoding="utf-8"?>
<p:tagLst xmlns:p="http://schemas.openxmlformats.org/presentationml/2006/main">
  <p:tag name="KSO_WM_UNIT_SUBTYPE" val="v"/>
  <p:tag name="KSO_WM_TEMPLATE_CATEGORY" val="chip"/>
  <p:tag name="KSO_WM_TEMPLATE_INDEX" val="20221218"/>
  <p:tag name="KSO_WM_UNIT_TYPE" val="i"/>
  <p:tag name="KSO_WM_UNIT_INDEX" val="1"/>
  <p:tag name="KSO_WM_UNIT_ID" val="chip20221218_4*i*1"/>
  <p:tag name="KSO_WM_BEAUTIFY_FLAG" val="#wm#"/>
  <p:tag name="KSO_WM_TAG_VERSION" val="1.0"/>
  <p:tag name="KSO_WM_CHIP_GROUPID" val="61b0788aec6ac7255f4214f3"/>
  <p:tag name="KSO_WM_CHIP_XID" val="61b865d1c9524cd5e8bdd94d"/>
  <p:tag name="KSO_WM_UNIT_DEC_AREA_ID" val="3424e30c86d94bb5a3a51e424db9c4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32e2c04c754cb7b0870d9aa9f86c2a"/>
  <p:tag name="KSO_WM_SLIDE_BACKGROUND_TYPE" val="leftRight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333EA"/>
      </a:accent1>
      <a:accent2>
        <a:srgbClr val="FF00B3"/>
      </a:accent2>
      <a:accent3>
        <a:srgbClr val="FF1D78"/>
      </a:accent3>
      <a:accent4>
        <a:srgbClr val="FF7243"/>
      </a:accent4>
      <a:accent5>
        <a:srgbClr val="FFAE18"/>
      </a:accent5>
      <a:accent6>
        <a:srgbClr val="E9DF3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333EA"/>
      </a:accent1>
      <a:accent2>
        <a:srgbClr val="FF00B3"/>
      </a:accent2>
      <a:accent3>
        <a:srgbClr val="FF1D78"/>
      </a:accent3>
      <a:accent4>
        <a:srgbClr val="FF7243"/>
      </a:accent4>
      <a:accent5>
        <a:srgbClr val="FFAE18"/>
      </a:accent5>
      <a:accent6>
        <a:srgbClr val="E9DF3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WPS 演示</Application>
  <PresentationFormat>宽屏</PresentationFormat>
  <Paragraphs>117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汉仪旗黑-50简</vt:lpstr>
      <vt:lpstr>黑体</vt:lpstr>
      <vt:lpstr>汉仪粗黑 简</vt:lpstr>
      <vt:lpstr>微软雅黑</vt:lpstr>
      <vt:lpstr>方正粗黑宋简体</vt:lpstr>
      <vt:lpstr>Arial Black</vt:lpstr>
      <vt:lpstr>Arial Unicode MS</vt:lpstr>
      <vt:lpstr>Calibri</vt:lpstr>
      <vt:lpstr>等线</vt:lpstr>
      <vt:lpstr>Office 主题</vt:lpstr>
      <vt:lpstr>2_Office 主题​​</vt:lpstr>
      <vt:lpstr>1_Office 主题​​</vt:lpstr>
      <vt:lpstr>基于决策树的 英雄联盟游戏胜负预测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断诗</cp:lastModifiedBy>
  <cp:revision>101</cp:revision>
  <dcterms:created xsi:type="dcterms:W3CDTF">2022-03-21T01:49:00Z</dcterms:created>
  <dcterms:modified xsi:type="dcterms:W3CDTF">2022-04-02T12:22:03Z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A2085D47256B45488166708394AB7C5B</vt:lpwstr>
  </property>
  <property fmtid="{D5CDD505-2E9C-101B-9397-08002B2CF9AE}" pid="3" name="KSOProductBuildVer">
    <vt:lpwstr>2052-11.1.0.11365</vt:lpwstr>
  </property>
</Properties>
</file>