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8" r:id="rId2"/>
    <p:sldId id="259" r:id="rId3"/>
    <p:sldId id="260" r:id="rId4"/>
    <p:sldId id="261" r:id="rId5"/>
    <p:sldId id="263" r:id="rId6"/>
    <p:sldId id="262" r:id="rId7"/>
    <p:sldId id="265" r:id="rId8"/>
    <p:sldId id="266" r:id="rId9"/>
    <p:sldId id="267" r:id="rId10"/>
    <p:sldId id="268" r:id="rId11"/>
    <p:sldId id="269" r:id="rId1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树立" initials="王树立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9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 64"/>
          <p:cNvSpPr/>
          <p:nvPr/>
        </p:nvSpPr>
        <p:spPr>
          <a:xfrm>
            <a:off x="4945528" y="1687926"/>
            <a:ext cx="1140460" cy="27025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1496694" y="3491865"/>
            <a:ext cx="3339613" cy="2474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1140459" y="1688465"/>
            <a:ext cx="3695849" cy="171513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2" name="组合 221"/>
          <p:cNvGrpSpPr/>
          <p:nvPr/>
        </p:nvGrpSpPr>
        <p:grpSpPr>
          <a:xfrm>
            <a:off x="213644" y="1871886"/>
            <a:ext cx="1729105" cy="1531620"/>
            <a:chOff x="343" y="3848"/>
            <a:chExt cx="2723" cy="2412"/>
          </a:xfrm>
        </p:grpSpPr>
        <p:sp>
          <p:nvSpPr>
            <p:cNvPr id="4" name="文本框 3"/>
            <p:cNvSpPr txBox="1"/>
            <p:nvPr/>
          </p:nvSpPr>
          <p:spPr>
            <a:xfrm>
              <a:off x="343" y="4370"/>
              <a:ext cx="135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200"/>
                <a:t>input</a:t>
              </a:r>
            </a:p>
            <a:p>
              <a:pPr algn="r"/>
              <a:r>
                <a:rPr lang="en-US" altLang="zh-CN" sz="1200"/>
                <a:t>image</a:t>
              </a:r>
            </a:p>
          </p:txBody>
        </p:sp>
        <p:grpSp>
          <p:nvGrpSpPr>
            <p:cNvPr id="220" name="组合 219"/>
            <p:cNvGrpSpPr/>
            <p:nvPr/>
          </p:nvGrpSpPr>
          <p:grpSpPr>
            <a:xfrm>
              <a:off x="1693" y="3848"/>
              <a:ext cx="1373" cy="2412"/>
              <a:chOff x="1621" y="2502"/>
              <a:chExt cx="1373" cy="2412"/>
            </a:xfrm>
          </p:grpSpPr>
          <p:grpSp>
            <p:nvGrpSpPr>
              <p:cNvPr id="210" name="组合 209"/>
              <p:cNvGrpSpPr/>
              <p:nvPr/>
            </p:nvGrpSpPr>
            <p:grpSpPr>
              <a:xfrm>
                <a:off x="1621" y="2502"/>
                <a:ext cx="1373" cy="2412"/>
                <a:chOff x="1621" y="2275"/>
                <a:chExt cx="1373" cy="2615"/>
              </a:xfrm>
            </p:grpSpPr>
            <p:grpSp>
              <p:nvGrpSpPr>
                <p:cNvPr id="10" name="组合 9"/>
                <p:cNvGrpSpPr/>
                <p:nvPr/>
              </p:nvGrpSpPr>
              <p:grpSpPr>
                <a:xfrm>
                  <a:off x="1621" y="2275"/>
                  <a:ext cx="671" cy="2615"/>
                  <a:chOff x="1621" y="1187"/>
                  <a:chExt cx="671" cy="2253"/>
                </a:xfrm>
              </p:grpSpPr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1731" y="1187"/>
                    <a:ext cx="561" cy="3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 dirty="0"/>
                      <a:t>10</a:t>
                    </a:r>
                  </a:p>
                </p:txBody>
              </p:sp>
              <p:grpSp>
                <p:nvGrpSpPr>
                  <p:cNvPr id="9" name="组合 8"/>
                  <p:cNvGrpSpPr/>
                  <p:nvPr/>
                </p:nvGrpSpPr>
                <p:grpSpPr>
                  <a:xfrm>
                    <a:off x="1621" y="1444"/>
                    <a:ext cx="506" cy="1996"/>
                    <a:chOff x="1621" y="1444"/>
                    <a:chExt cx="506" cy="1996"/>
                  </a:xfrm>
                </p:grpSpPr>
                <p:sp>
                  <p:nvSpPr>
                    <p:cNvPr id="2" name="矩形 1"/>
                    <p:cNvSpPr/>
                    <p:nvPr/>
                  </p:nvSpPr>
                  <p:spPr>
                    <a:xfrm>
                      <a:off x="1997" y="1444"/>
                      <a:ext cx="28" cy="1996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" name="文本框 7"/>
                    <p:cNvSpPr txBox="1"/>
                    <p:nvPr/>
                  </p:nvSpPr>
                  <p:spPr>
                    <a:xfrm rot="10800000">
                      <a:off x="1621" y="2428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900"/>
                        <a:t>256 x 256</a:t>
                      </a:r>
                    </a:p>
                  </p:txBody>
                </p:sp>
              </p:grpSp>
            </p:grpSp>
            <p:grpSp>
              <p:nvGrpSpPr>
                <p:cNvPr id="42" name="组合 41"/>
                <p:cNvGrpSpPr/>
                <p:nvPr/>
              </p:nvGrpSpPr>
              <p:grpSpPr>
                <a:xfrm>
                  <a:off x="1997" y="2275"/>
                  <a:ext cx="997" cy="2615"/>
                  <a:chOff x="1997" y="1208"/>
                  <a:chExt cx="997" cy="2615"/>
                </a:xfrm>
              </p:grpSpPr>
              <p:grpSp>
                <p:nvGrpSpPr>
                  <p:cNvPr id="11" name="组合 10"/>
                  <p:cNvGrpSpPr/>
                  <p:nvPr/>
                </p:nvGrpSpPr>
                <p:grpSpPr>
                  <a:xfrm>
                    <a:off x="1997" y="1208"/>
                    <a:ext cx="691" cy="2615"/>
                    <a:chOff x="1601" y="1187"/>
                    <a:chExt cx="691" cy="2253"/>
                  </a:xfrm>
                </p:grpSpPr>
                <p:sp>
                  <p:nvSpPr>
                    <p:cNvPr id="12" name="文本框 11"/>
                    <p:cNvSpPr txBox="1"/>
                    <p:nvPr/>
                  </p:nvSpPr>
                  <p:spPr>
                    <a:xfrm>
                      <a:off x="1731" y="1187"/>
                      <a:ext cx="561" cy="3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/>
                        <a:t>64</a:t>
                      </a:r>
                    </a:p>
                  </p:txBody>
                </p:sp>
                <p:grpSp>
                  <p:nvGrpSpPr>
                    <p:cNvPr id="13" name="组合 12"/>
                    <p:cNvGrpSpPr/>
                    <p:nvPr/>
                  </p:nvGrpSpPr>
                  <p:grpSpPr>
                    <a:xfrm>
                      <a:off x="1601" y="1444"/>
                      <a:ext cx="506" cy="1996"/>
                      <a:chOff x="1601" y="1444"/>
                      <a:chExt cx="506" cy="1996"/>
                    </a:xfrm>
                  </p:grpSpPr>
                  <p:sp>
                    <p:nvSpPr>
                      <p:cNvPr id="14" name="矩形 13"/>
                      <p:cNvSpPr/>
                      <p:nvPr/>
                    </p:nvSpPr>
                    <p:spPr>
                      <a:xfrm>
                        <a:off x="1997" y="1444"/>
                        <a:ext cx="68" cy="1996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5" name="文本框 14"/>
                      <p:cNvSpPr txBox="1"/>
                      <p:nvPr/>
                    </p:nvSpPr>
                    <p:spPr>
                      <a:xfrm rot="10800000">
                        <a:off x="1601" y="2428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lstStyle/>
                      <a:p>
                        <a:r>
                          <a:rPr lang="en-US" altLang="zh-CN" sz="900"/>
                          <a:t>256 x 256</a:t>
                        </a:r>
                      </a:p>
                    </p:txBody>
                  </p:sp>
                </p:grpSp>
              </p:grpSp>
              <p:grpSp>
                <p:nvGrpSpPr>
                  <p:cNvPr id="21" name="组合 20"/>
                  <p:cNvGrpSpPr/>
                  <p:nvPr/>
                </p:nvGrpSpPr>
                <p:grpSpPr>
                  <a:xfrm>
                    <a:off x="2335" y="1208"/>
                    <a:ext cx="659" cy="2615"/>
                    <a:chOff x="1633" y="1187"/>
                    <a:chExt cx="659" cy="2253"/>
                  </a:xfrm>
                </p:grpSpPr>
                <p:sp>
                  <p:nvSpPr>
                    <p:cNvPr id="22" name="文本框 21"/>
                    <p:cNvSpPr txBox="1"/>
                    <p:nvPr/>
                  </p:nvSpPr>
                  <p:spPr>
                    <a:xfrm>
                      <a:off x="1731" y="1187"/>
                      <a:ext cx="561" cy="3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/>
                        <a:t>64</a:t>
                      </a:r>
                    </a:p>
                  </p:txBody>
                </p:sp>
                <p:grpSp>
                  <p:nvGrpSpPr>
                    <p:cNvPr id="23" name="组合 22"/>
                    <p:cNvGrpSpPr/>
                    <p:nvPr/>
                  </p:nvGrpSpPr>
                  <p:grpSpPr>
                    <a:xfrm>
                      <a:off x="1633" y="1444"/>
                      <a:ext cx="506" cy="1996"/>
                      <a:chOff x="1633" y="1444"/>
                      <a:chExt cx="506" cy="1996"/>
                    </a:xfrm>
                  </p:grpSpPr>
                  <p:sp>
                    <p:nvSpPr>
                      <p:cNvPr id="24" name="矩形 23"/>
                      <p:cNvSpPr/>
                      <p:nvPr/>
                    </p:nvSpPr>
                    <p:spPr>
                      <a:xfrm>
                        <a:off x="1997" y="1444"/>
                        <a:ext cx="68" cy="1996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" name="文本框 24"/>
                      <p:cNvSpPr txBox="1"/>
                      <p:nvPr/>
                    </p:nvSpPr>
                    <p:spPr>
                      <a:xfrm rot="10800000">
                        <a:off x="1633" y="2428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lstStyle/>
                      <a:p>
                        <a:r>
                          <a:rPr lang="en-US" altLang="zh-CN" sz="900"/>
                          <a:t>256 x 256</a:t>
                        </a:r>
                      </a:p>
                    </p:txBody>
                  </p:sp>
                </p:grpSp>
              </p:grpSp>
            </p:grpSp>
          </p:grpSp>
          <p:sp>
            <p:nvSpPr>
              <p:cNvPr id="64" name="右箭头 63"/>
              <p:cNvSpPr/>
              <p:nvPr/>
            </p:nvSpPr>
            <p:spPr>
              <a:xfrm>
                <a:off x="2092" y="3749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右箭头 70"/>
              <p:cNvSpPr/>
              <p:nvPr/>
            </p:nvSpPr>
            <p:spPr>
              <a:xfrm>
                <a:off x="2488" y="3749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2" name="右箭头 71"/>
          <p:cNvSpPr/>
          <p:nvPr/>
        </p:nvSpPr>
        <p:spPr>
          <a:xfrm>
            <a:off x="1995137" y="2660211"/>
            <a:ext cx="127000" cy="177800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9" name="组合 188"/>
          <p:cNvGrpSpPr/>
          <p:nvPr/>
        </p:nvGrpSpPr>
        <p:grpSpPr>
          <a:xfrm>
            <a:off x="2220244" y="1830339"/>
            <a:ext cx="715010" cy="1554802"/>
            <a:chOff x="3265" y="645"/>
            <a:chExt cx="1126" cy="2743"/>
          </a:xfrm>
        </p:grpSpPr>
        <p:grpSp>
          <p:nvGrpSpPr>
            <p:cNvPr id="43" name="组合 42"/>
            <p:cNvGrpSpPr/>
            <p:nvPr/>
          </p:nvGrpSpPr>
          <p:grpSpPr>
            <a:xfrm>
              <a:off x="3265" y="645"/>
              <a:ext cx="1126" cy="2743"/>
              <a:chOff x="3216" y="1158"/>
              <a:chExt cx="1126" cy="2743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3216" y="1159"/>
                <a:ext cx="741" cy="2742"/>
                <a:chOff x="1625" y="1145"/>
                <a:chExt cx="741" cy="2363"/>
              </a:xfrm>
            </p:grpSpPr>
            <p:sp>
              <p:nvSpPr>
                <p:cNvPr id="17" name="文本框 16"/>
                <p:cNvSpPr txBox="1"/>
                <p:nvPr/>
              </p:nvSpPr>
              <p:spPr>
                <a:xfrm>
                  <a:off x="1731" y="1145"/>
                  <a:ext cx="635" cy="3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/>
                    <a:t>128</a:t>
                  </a:r>
                </a:p>
              </p:txBody>
            </p:sp>
            <p:grpSp>
              <p:nvGrpSpPr>
                <p:cNvPr id="18" name="组合 17"/>
                <p:cNvGrpSpPr/>
                <p:nvPr/>
              </p:nvGrpSpPr>
              <p:grpSpPr>
                <a:xfrm>
                  <a:off x="1625" y="1444"/>
                  <a:ext cx="508" cy="2064"/>
                  <a:chOff x="1625" y="1444"/>
                  <a:chExt cx="508" cy="2064"/>
                </a:xfrm>
              </p:grpSpPr>
              <p:sp>
                <p:nvSpPr>
                  <p:cNvPr id="19" name="矩形 18"/>
                  <p:cNvSpPr/>
                  <p:nvPr/>
                </p:nvSpPr>
                <p:spPr>
                  <a:xfrm>
                    <a:off x="1997" y="1444"/>
                    <a:ext cx="136" cy="206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" name="文本框 19"/>
                  <p:cNvSpPr txBox="1"/>
                  <p:nvPr/>
                </p:nvSpPr>
                <p:spPr>
                  <a:xfrm rot="10800000">
                    <a:off x="1625" y="2496"/>
                    <a:ext cx="506" cy="1012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lstStyle/>
                  <a:p>
                    <a:r>
                      <a:rPr lang="en-US" altLang="zh-CN" sz="900"/>
                      <a:t>256 x 256</a:t>
                    </a:r>
                  </a:p>
                </p:txBody>
              </p:sp>
            </p:grpSp>
          </p:grpSp>
          <p:grpSp>
            <p:nvGrpSpPr>
              <p:cNvPr id="26" name="组合 25"/>
              <p:cNvGrpSpPr/>
              <p:nvPr/>
            </p:nvGrpSpPr>
            <p:grpSpPr>
              <a:xfrm>
                <a:off x="3587" y="1158"/>
                <a:ext cx="755" cy="2743"/>
                <a:chOff x="1627" y="1144"/>
                <a:chExt cx="755" cy="2364"/>
              </a:xfrm>
            </p:grpSpPr>
            <p:sp>
              <p:nvSpPr>
                <p:cNvPr id="27" name="文本框 26"/>
                <p:cNvSpPr txBox="1"/>
                <p:nvPr/>
              </p:nvSpPr>
              <p:spPr>
                <a:xfrm>
                  <a:off x="1747" y="1144"/>
                  <a:ext cx="635" cy="3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/>
                    <a:t>128</a:t>
                  </a:r>
                </a:p>
              </p:txBody>
            </p:sp>
            <p:grpSp>
              <p:nvGrpSpPr>
                <p:cNvPr id="28" name="组合 27"/>
                <p:cNvGrpSpPr/>
                <p:nvPr/>
              </p:nvGrpSpPr>
              <p:grpSpPr>
                <a:xfrm>
                  <a:off x="1627" y="1444"/>
                  <a:ext cx="506" cy="2064"/>
                  <a:chOff x="1627" y="1444"/>
                  <a:chExt cx="506" cy="2064"/>
                </a:xfrm>
              </p:grpSpPr>
              <p:sp>
                <p:nvSpPr>
                  <p:cNvPr id="29" name="矩形 28"/>
                  <p:cNvSpPr/>
                  <p:nvPr/>
                </p:nvSpPr>
                <p:spPr>
                  <a:xfrm>
                    <a:off x="1997" y="1444"/>
                    <a:ext cx="136" cy="206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" name="文本框 29"/>
                  <p:cNvSpPr txBox="1"/>
                  <p:nvPr/>
                </p:nvSpPr>
                <p:spPr>
                  <a:xfrm rot="10800000">
                    <a:off x="1627" y="2496"/>
                    <a:ext cx="506" cy="1012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lstStyle/>
                  <a:p>
                    <a:r>
                      <a:rPr lang="en-US" altLang="zh-CN" sz="900" dirty="0"/>
                      <a:t>256 x 256</a:t>
                    </a:r>
                  </a:p>
                </p:txBody>
              </p:sp>
            </p:grpSp>
          </p:grpSp>
        </p:grpSp>
        <p:sp>
          <p:nvSpPr>
            <p:cNvPr id="73" name="右箭头 72"/>
            <p:cNvSpPr/>
            <p:nvPr/>
          </p:nvSpPr>
          <p:spPr>
            <a:xfrm>
              <a:off x="3809" y="2103"/>
              <a:ext cx="200" cy="28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5" name="组合 214"/>
          <p:cNvGrpSpPr/>
          <p:nvPr/>
        </p:nvGrpSpPr>
        <p:grpSpPr>
          <a:xfrm>
            <a:off x="3200684" y="1834470"/>
            <a:ext cx="641985" cy="1551670"/>
            <a:chOff x="4512" y="1009"/>
            <a:chExt cx="1011" cy="2444"/>
          </a:xfrm>
        </p:grpSpPr>
        <p:sp>
          <p:nvSpPr>
            <p:cNvPr id="74" name="右箭头 73"/>
            <p:cNvSpPr/>
            <p:nvPr/>
          </p:nvSpPr>
          <p:spPr>
            <a:xfrm>
              <a:off x="4577" y="2314"/>
              <a:ext cx="200" cy="28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0" name="组合 189"/>
            <p:cNvGrpSpPr/>
            <p:nvPr/>
          </p:nvGrpSpPr>
          <p:grpSpPr>
            <a:xfrm>
              <a:off x="4512" y="1009"/>
              <a:ext cx="1011" cy="2444"/>
              <a:chOff x="4512" y="711"/>
              <a:chExt cx="1011" cy="2720"/>
            </a:xfrm>
          </p:grpSpPr>
          <p:grpSp>
            <p:nvGrpSpPr>
              <p:cNvPr id="41" name="组合 40"/>
              <p:cNvGrpSpPr/>
              <p:nvPr/>
            </p:nvGrpSpPr>
            <p:grpSpPr>
              <a:xfrm>
                <a:off x="4512" y="711"/>
                <a:ext cx="1011" cy="2720"/>
                <a:chOff x="4638" y="1208"/>
                <a:chExt cx="1011" cy="2720"/>
              </a:xfrm>
            </p:grpSpPr>
            <p:grpSp>
              <p:nvGrpSpPr>
                <p:cNvPr id="31" name="组合 30"/>
                <p:cNvGrpSpPr/>
                <p:nvPr/>
              </p:nvGrpSpPr>
              <p:grpSpPr>
                <a:xfrm>
                  <a:off x="4638" y="1208"/>
                  <a:ext cx="697" cy="2720"/>
                  <a:chOff x="1606" y="1187"/>
                  <a:chExt cx="697" cy="2344"/>
                </a:xfrm>
              </p:grpSpPr>
              <p:sp>
                <p:nvSpPr>
                  <p:cNvPr id="32" name="文本框 31"/>
                  <p:cNvSpPr txBox="1"/>
                  <p:nvPr/>
                </p:nvSpPr>
                <p:spPr>
                  <a:xfrm>
                    <a:off x="1742" y="1187"/>
                    <a:ext cx="561" cy="3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/>
                      <a:t>64</a:t>
                    </a:r>
                  </a:p>
                </p:txBody>
              </p:sp>
              <p:grpSp>
                <p:nvGrpSpPr>
                  <p:cNvPr id="33" name="组合 32"/>
                  <p:cNvGrpSpPr/>
                  <p:nvPr/>
                </p:nvGrpSpPr>
                <p:grpSpPr>
                  <a:xfrm>
                    <a:off x="1606" y="1444"/>
                    <a:ext cx="506" cy="2087"/>
                    <a:chOff x="1606" y="1444"/>
                    <a:chExt cx="506" cy="2087"/>
                  </a:xfrm>
                </p:grpSpPr>
                <p:sp>
                  <p:nvSpPr>
                    <p:cNvPr id="34" name="矩形 33"/>
                    <p:cNvSpPr/>
                    <p:nvPr/>
                  </p:nvSpPr>
                  <p:spPr>
                    <a:xfrm>
                      <a:off x="1997" y="1444"/>
                      <a:ext cx="68" cy="205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" name="文本框 34"/>
                    <p:cNvSpPr txBox="1"/>
                    <p:nvPr/>
                  </p:nvSpPr>
                  <p:spPr>
                    <a:xfrm rot="10800000">
                      <a:off x="1606" y="2519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900"/>
                        <a:t>256 x 256</a:t>
                      </a:r>
                    </a:p>
                  </p:txBody>
                </p:sp>
              </p:grpSp>
            </p:grpSp>
            <p:grpSp>
              <p:nvGrpSpPr>
                <p:cNvPr id="36" name="组合 35"/>
                <p:cNvGrpSpPr/>
                <p:nvPr/>
              </p:nvGrpSpPr>
              <p:grpSpPr>
                <a:xfrm>
                  <a:off x="4959" y="1208"/>
                  <a:ext cx="690" cy="2720"/>
                  <a:chOff x="1621" y="1187"/>
                  <a:chExt cx="690" cy="2344"/>
                </a:xfrm>
              </p:grpSpPr>
              <p:sp>
                <p:nvSpPr>
                  <p:cNvPr id="37" name="文本框 36"/>
                  <p:cNvSpPr txBox="1"/>
                  <p:nvPr/>
                </p:nvSpPr>
                <p:spPr>
                  <a:xfrm>
                    <a:off x="1750" y="1187"/>
                    <a:ext cx="561" cy="3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/>
                      <a:t>64</a:t>
                    </a:r>
                  </a:p>
                </p:txBody>
              </p:sp>
              <p:grpSp>
                <p:nvGrpSpPr>
                  <p:cNvPr id="38" name="组合 37"/>
                  <p:cNvGrpSpPr/>
                  <p:nvPr/>
                </p:nvGrpSpPr>
                <p:grpSpPr>
                  <a:xfrm>
                    <a:off x="1621" y="1444"/>
                    <a:ext cx="506" cy="2087"/>
                    <a:chOff x="1621" y="1444"/>
                    <a:chExt cx="506" cy="2087"/>
                  </a:xfrm>
                </p:grpSpPr>
                <p:sp>
                  <p:nvSpPr>
                    <p:cNvPr id="39" name="矩形 38"/>
                    <p:cNvSpPr/>
                    <p:nvPr/>
                  </p:nvSpPr>
                  <p:spPr>
                    <a:xfrm>
                      <a:off x="1997" y="1444"/>
                      <a:ext cx="68" cy="205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" name="文本框 39"/>
                    <p:cNvSpPr txBox="1"/>
                    <p:nvPr/>
                  </p:nvSpPr>
                  <p:spPr>
                    <a:xfrm rot="10800000">
                      <a:off x="1621" y="2519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900"/>
                        <a:t>256 x 256</a:t>
                      </a:r>
                    </a:p>
                  </p:txBody>
                </p:sp>
              </p:grpSp>
            </p:grpSp>
          </p:grpSp>
          <p:sp>
            <p:nvSpPr>
              <p:cNvPr id="75" name="右箭头 74"/>
              <p:cNvSpPr/>
              <p:nvPr/>
            </p:nvSpPr>
            <p:spPr>
              <a:xfrm>
                <a:off x="5009" y="2171"/>
                <a:ext cx="200" cy="280"/>
              </a:xfrm>
              <a:prstGeom prst="rightArrow">
                <a:avLst>
                  <a:gd name="adj1" fmla="val 6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14" name="组合 213"/>
          <p:cNvGrpSpPr/>
          <p:nvPr/>
        </p:nvGrpSpPr>
        <p:grpSpPr>
          <a:xfrm>
            <a:off x="4260046" y="1815336"/>
            <a:ext cx="639445" cy="1558795"/>
            <a:chOff x="5763" y="1017"/>
            <a:chExt cx="1007" cy="2455"/>
          </a:xfrm>
        </p:grpSpPr>
        <p:grpSp>
          <p:nvGrpSpPr>
            <p:cNvPr id="174" name="组合 173"/>
            <p:cNvGrpSpPr/>
            <p:nvPr/>
          </p:nvGrpSpPr>
          <p:grpSpPr>
            <a:xfrm>
              <a:off x="5763" y="1017"/>
              <a:ext cx="1007" cy="2455"/>
              <a:chOff x="7009" y="2465"/>
              <a:chExt cx="1007" cy="2733"/>
            </a:xfrm>
          </p:grpSpPr>
          <p:grpSp>
            <p:nvGrpSpPr>
              <p:cNvPr id="44" name="组合 43"/>
              <p:cNvGrpSpPr/>
              <p:nvPr/>
            </p:nvGrpSpPr>
            <p:grpSpPr>
              <a:xfrm>
                <a:off x="7009" y="2465"/>
                <a:ext cx="1007" cy="2733"/>
                <a:chOff x="4651" y="1208"/>
                <a:chExt cx="1007" cy="2733"/>
              </a:xfrm>
            </p:grpSpPr>
            <p:grpSp>
              <p:nvGrpSpPr>
                <p:cNvPr id="45" name="组合 44"/>
                <p:cNvGrpSpPr/>
                <p:nvPr/>
              </p:nvGrpSpPr>
              <p:grpSpPr>
                <a:xfrm>
                  <a:off x="4651" y="1208"/>
                  <a:ext cx="684" cy="2733"/>
                  <a:chOff x="1619" y="1187"/>
                  <a:chExt cx="684" cy="2355"/>
                </a:xfrm>
              </p:grpSpPr>
              <p:sp>
                <p:nvSpPr>
                  <p:cNvPr id="46" name="文本框 45"/>
                  <p:cNvSpPr txBox="1"/>
                  <p:nvPr/>
                </p:nvSpPr>
                <p:spPr>
                  <a:xfrm>
                    <a:off x="1742" y="1187"/>
                    <a:ext cx="561" cy="3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/>
                      <a:t>32</a:t>
                    </a:r>
                  </a:p>
                </p:txBody>
              </p:sp>
              <p:grpSp>
                <p:nvGrpSpPr>
                  <p:cNvPr id="47" name="组合 46"/>
                  <p:cNvGrpSpPr/>
                  <p:nvPr/>
                </p:nvGrpSpPr>
                <p:grpSpPr>
                  <a:xfrm>
                    <a:off x="1619" y="1444"/>
                    <a:ext cx="506" cy="2098"/>
                    <a:chOff x="1619" y="1444"/>
                    <a:chExt cx="506" cy="2098"/>
                  </a:xfrm>
                </p:grpSpPr>
                <p:sp>
                  <p:nvSpPr>
                    <p:cNvPr id="48" name="矩形 47"/>
                    <p:cNvSpPr/>
                    <p:nvPr/>
                  </p:nvSpPr>
                  <p:spPr>
                    <a:xfrm>
                      <a:off x="1997" y="1444"/>
                      <a:ext cx="68" cy="205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" name="文本框 48"/>
                    <p:cNvSpPr txBox="1"/>
                    <p:nvPr/>
                  </p:nvSpPr>
                  <p:spPr>
                    <a:xfrm rot="10800000">
                      <a:off x="1619" y="2530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900"/>
                        <a:t>256 x 256</a:t>
                      </a:r>
                    </a:p>
                  </p:txBody>
                </p:sp>
              </p:grpSp>
            </p:grpSp>
            <p:grpSp>
              <p:nvGrpSpPr>
                <p:cNvPr id="50" name="组合 49"/>
                <p:cNvGrpSpPr/>
                <p:nvPr/>
              </p:nvGrpSpPr>
              <p:grpSpPr>
                <a:xfrm>
                  <a:off x="4963" y="1208"/>
                  <a:ext cx="695" cy="2721"/>
                  <a:chOff x="1625" y="1187"/>
                  <a:chExt cx="695" cy="2345"/>
                </a:xfrm>
              </p:grpSpPr>
              <p:sp>
                <p:nvSpPr>
                  <p:cNvPr id="51" name="文本框 50"/>
                  <p:cNvSpPr txBox="1"/>
                  <p:nvPr/>
                </p:nvSpPr>
                <p:spPr>
                  <a:xfrm>
                    <a:off x="1759" y="1187"/>
                    <a:ext cx="561" cy="3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/>
                      <a:t>32</a:t>
                    </a:r>
                  </a:p>
                </p:txBody>
              </p:sp>
              <p:grpSp>
                <p:nvGrpSpPr>
                  <p:cNvPr id="52" name="组合 51"/>
                  <p:cNvGrpSpPr/>
                  <p:nvPr/>
                </p:nvGrpSpPr>
                <p:grpSpPr>
                  <a:xfrm>
                    <a:off x="1625" y="1444"/>
                    <a:ext cx="506" cy="2088"/>
                    <a:chOff x="1625" y="1444"/>
                    <a:chExt cx="506" cy="2088"/>
                  </a:xfrm>
                </p:grpSpPr>
                <p:sp>
                  <p:nvSpPr>
                    <p:cNvPr id="53" name="矩形 52"/>
                    <p:cNvSpPr/>
                    <p:nvPr/>
                  </p:nvSpPr>
                  <p:spPr>
                    <a:xfrm>
                      <a:off x="1997" y="1444"/>
                      <a:ext cx="68" cy="205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" name="文本框 53"/>
                    <p:cNvSpPr txBox="1"/>
                    <p:nvPr/>
                  </p:nvSpPr>
                  <p:spPr>
                    <a:xfrm rot="10800000">
                      <a:off x="1625" y="2520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900" dirty="0"/>
                        <a:t>256 x 256</a:t>
                      </a:r>
                    </a:p>
                  </p:txBody>
                </p:sp>
              </p:grpSp>
            </p:grpSp>
          </p:grpSp>
          <p:sp>
            <p:nvSpPr>
              <p:cNvPr id="78" name="右箭头 77"/>
              <p:cNvSpPr/>
              <p:nvPr/>
            </p:nvSpPr>
            <p:spPr>
              <a:xfrm>
                <a:off x="7474" y="3925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9" name="右箭头 78"/>
            <p:cNvSpPr/>
            <p:nvPr/>
          </p:nvSpPr>
          <p:spPr>
            <a:xfrm>
              <a:off x="5792" y="2321"/>
              <a:ext cx="200" cy="28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6" name="右箭头 95"/>
          <p:cNvSpPr/>
          <p:nvPr/>
        </p:nvSpPr>
        <p:spPr>
          <a:xfrm rot="5400000">
            <a:off x="2216785" y="5107305"/>
            <a:ext cx="127000" cy="177800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1" name="组合 110"/>
          <p:cNvGrpSpPr/>
          <p:nvPr/>
        </p:nvGrpSpPr>
        <p:grpSpPr>
          <a:xfrm>
            <a:off x="1544955" y="4126230"/>
            <a:ext cx="423545" cy="1071245"/>
            <a:chOff x="2327" y="4601"/>
            <a:chExt cx="667" cy="1687"/>
          </a:xfrm>
        </p:grpSpPr>
        <p:sp>
          <p:nvSpPr>
            <p:cNvPr id="108" name="矩形 107"/>
            <p:cNvSpPr/>
            <p:nvPr/>
          </p:nvSpPr>
          <p:spPr>
            <a:xfrm>
              <a:off x="2688" y="4882"/>
              <a:ext cx="68" cy="10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2359" y="4601"/>
              <a:ext cx="635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/>
                <a:t>64</a:t>
              </a:r>
            </a:p>
          </p:txBody>
        </p:sp>
        <p:sp>
          <p:nvSpPr>
            <p:cNvPr id="110" name="文本框 109"/>
            <p:cNvSpPr txBox="1"/>
            <p:nvPr/>
          </p:nvSpPr>
          <p:spPr>
            <a:xfrm rot="10800000">
              <a:off x="2327" y="5701"/>
              <a:ext cx="506" cy="58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900"/>
                <a:t>128</a:t>
              </a:r>
              <a:r>
                <a:rPr lang="en-US" altLang="zh-CN" sz="900" baseline="30000"/>
                <a:t>2</a:t>
              </a:r>
            </a:p>
          </p:txBody>
        </p:sp>
      </p:grpSp>
      <p:grpSp>
        <p:nvGrpSpPr>
          <p:cNvPr id="155" name="组合 154"/>
          <p:cNvGrpSpPr/>
          <p:nvPr/>
        </p:nvGrpSpPr>
        <p:grpSpPr>
          <a:xfrm>
            <a:off x="1765300" y="4126230"/>
            <a:ext cx="696595" cy="1070610"/>
            <a:chOff x="2697" y="4601"/>
            <a:chExt cx="1097" cy="1686"/>
          </a:xfrm>
        </p:grpSpPr>
        <p:grpSp>
          <p:nvGrpSpPr>
            <p:cNvPr id="97" name="组合 96"/>
            <p:cNvGrpSpPr/>
            <p:nvPr/>
          </p:nvGrpSpPr>
          <p:grpSpPr>
            <a:xfrm>
              <a:off x="2697" y="4601"/>
              <a:ext cx="1097" cy="1686"/>
              <a:chOff x="3216" y="1234"/>
              <a:chExt cx="1097" cy="3374"/>
            </a:xfrm>
          </p:grpSpPr>
          <p:grpSp>
            <p:nvGrpSpPr>
              <p:cNvPr id="98" name="组合 97"/>
              <p:cNvGrpSpPr/>
              <p:nvPr/>
            </p:nvGrpSpPr>
            <p:grpSpPr>
              <a:xfrm>
                <a:off x="3216" y="1234"/>
                <a:ext cx="741" cy="3374"/>
                <a:chOff x="1625" y="1210"/>
                <a:chExt cx="741" cy="2907"/>
              </a:xfrm>
            </p:grpSpPr>
            <p:sp>
              <p:nvSpPr>
                <p:cNvPr id="99" name="文本框 98"/>
                <p:cNvSpPr txBox="1"/>
                <p:nvPr/>
              </p:nvSpPr>
              <p:spPr>
                <a:xfrm>
                  <a:off x="1731" y="1210"/>
                  <a:ext cx="635" cy="3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/>
                    <a:t>128</a:t>
                  </a:r>
                </a:p>
              </p:txBody>
            </p:sp>
            <p:grpSp>
              <p:nvGrpSpPr>
                <p:cNvPr id="100" name="组合 99"/>
                <p:cNvGrpSpPr/>
                <p:nvPr/>
              </p:nvGrpSpPr>
              <p:grpSpPr>
                <a:xfrm>
                  <a:off x="1625" y="1694"/>
                  <a:ext cx="506" cy="2423"/>
                  <a:chOff x="1625" y="1694"/>
                  <a:chExt cx="506" cy="2423"/>
                </a:xfrm>
              </p:grpSpPr>
              <p:sp>
                <p:nvSpPr>
                  <p:cNvPr id="101" name="矩形 100"/>
                  <p:cNvSpPr/>
                  <p:nvPr/>
                </p:nvSpPr>
                <p:spPr>
                  <a:xfrm>
                    <a:off x="1995" y="1694"/>
                    <a:ext cx="136" cy="185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2" name="文本框 101"/>
                  <p:cNvSpPr txBox="1"/>
                  <p:nvPr/>
                </p:nvSpPr>
                <p:spPr>
                  <a:xfrm rot="10800000">
                    <a:off x="1625" y="3105"/>
                    <a:ext cx="506" cy="1012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lstStyle/>
                  <a:p>
                    <a:r>
                      <a:rPr lang="en-US" altLang="zh-CN" sz="900"/>
                      <a:t>128</a:t>
                    </a:r>
                    <a:r>
                      <a:rPr lang="en-US" altLang="zh-CN" sz="900" baseline="30000"/>
                      <a:t>2</a:t>
                    </a:r>
                  </a:p>
                </p:txBody>
              </p:sp>
            </p:grpSp>
          </p:grpSp>
          <p:grpSp>
            <p:nvGrpSpPr>
              <p:cNvPr id="103" name="组合 102"/>
              <p:cNvGrpSpPr/>
              <p:nvPr/>
            </p:nvGrpSpPr>
            <p:grpSpPr>
              <a:xfrm>
                <a:off x="3587" y="1234"/>
                <a:ext cx="726" cy="3374"/>
                <a:chOff x="1627" y="1210"/>
                <a:chExt cx="726" cy="2907"/>
              </a:xfrm>
            </p:grpSpPr>
            <p:sp>
              <p:nvSpPr>
                <p:cNvPr id="104" name="文本框 103"/>
                <p:cNvSpPr txBox="1"/>
                <p:nvPr/>
              </p:nvSpPr>
              <p:spPr>
                <a:xfrm>
                  <a:off x="1718" y="1210"/>
                  <a:ext cx="635" cy="3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/>
                    <a:t>128</a:t>
                  </a:r>
                </a:p>
              </p:txBody>
            </p:sp>
            <p:grpSp>
              <p:nvGrpSpPr>
                <p:cNvPr id="105" name="组合 104"/>
                <p:cNvGrpSpPr/>
                <p:nvPr/>
              </p:nvGrpSpPr>
              <p:grpSpPr>
                <a:xfrm>
                  <a:off x="1627" y="1694"/>
                  <a:ext cx="506" cy="2423"/>
                  <a:chOff x="1627" y="1694"/>
                  <a:chExt cx="506" cy="2423"/>
                </a:xfrm>
              </p:grpSpPr>
              <p:sp>
                <p:nvSpPr>
                  <p:cNvPr id="106" name="矩形 105"/>
                  <p:cNvSpPr/>
                  <p:nvPr/>
                </p:nvSpPr>
                <p:spPr>
                  <a:xfrm>
                    <a:off x="1997" y="1694"/>
                    <a:ext cx="136" cy="185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7" name="文本框 106"/>
                  <p:cNvSpPr txBox="1"/>
                  <p:nvPr/>
                </p:nvSpPr>
                <p:spPr>
                  <a:xfrm rot="10800000">
                    <a:off x="1627" y="3105"/>
                    <a:ext cx="506" cy="1012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lstStyle/>
                  <a:p>
                    <a:r>
                      <a:rPr lang="en-US" altLang="zh-CN" sz="900"/>
                      <a:t>128</a:t>
                    </a:r>
                    <a:r>
                      <a:rPr lang="en-US" altLang="zh-CN" sz="900" baseline="30000"/>
                      <a:t>2</a:t>
                    </a:r>
                  </a:p>
                </p:txBody>
              </p:sp>
            </p:grpSp>
          </p:grpSp>
        </p:grpSp>
        <p:sp>
          <p:nvSpPr>
            <p:cNvPr id="112" name="右箭头 111"/>
            <p:cNvSpPr/>
            <p:nvPr/>
          </p:nvSpPr>
          <p:spPr>
            <a:xfrm>
              <a:off x="2817" y="5251"/>
              <a:ext cx="200" cy="28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右箭头 112"/>
            <p:cNvSpPr/>
            <p:nvPr/>
          </p:nvSpPr>
          <p:spPr>
            <a:xfrm>
              <a:off x="3238" y="5251"/>
              <a:ext cx="200" cy="28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0" name="右箭头 129"/>
          <p:cNvSpPr/>
          <p:nvPr/>
        </p:nvSpPr>
        <p:spPr>
          <a:xfrm rot="16200000">
            <a:off x="3296846" y="5139753"/>
            <a:ext cx="127000" cy="131445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右箭头 131"/>
          <p:cNvSpPr/>
          <p:nvPr/>
        </p:nvSpPr>
        <p:spPr>
          <a:xfrm>
            <a:off x="4049045" y="4568502"/>
            <a:ext cx="127000" cy="131445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右箭头 137"/>
          <p:cNvSpPr/>
          <p:nvPr/>
        </p:nvSpPr>
        <p:spPr>
          <a:xfrm>
            <a:off x="2453005" y="4572602"/>
            <a:ext cx="722155" cy="180674"/>
          </a:xfrm>
          <a:prstGeom prst="rightArrow">
            <a:avLst>
              <a:gd name="adj1" fmla="val 50000"/>
              <a:gd name="adj2" fmla="val 7964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3" name="文本框 142"/>
          <p:cNvSpPr txBox="1"/>
          <p:nvPr/>
        </p:nvSpPr>
        <p:spPr>
          <a:xfrm>
            <a:off x="3127090" y="4135922"/>
            <a:ext cx="403225" cy="244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256</a:t>
            </a:r>
          </a:p>
        </p:txBody>
      </p:sp>
      <p:grpSp>
        <p:nvGrpSpPr>
          <p:cNvPr id="68" name="组合 67"/>
          <p:cNvGrpSpPr/>
          <p:nvPr/>
        </p:nvGrpSpPr>
        <p:grpSpPr>
          <a:xfrm>
            <a:off x="3017816" y="4144097"/>
            <a:ext cx="1055370" cy="1082040"/>
            <a:chOff x="2809240" y="4124325"/>
            <a:chExt cx="1055370" cy="1082040"/>
          </a:xfrm>
        </p:grpSpPr>
        <p:sp>
          <p:nvSpPr>
            <p:cNvPr id="168" name="右箭头 167"/>
            <p:cNvSpPr/>
            <p:nvPr/>
          </p:nvSpPr>
          <p:spPr>
            <a:xfrm>
              <a:off x="3248660" y="4538980"/>
              <a:ext cx="127000" cy="17780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右箭头 168"/>
            <p:cNvSpPr/>
            <p:nvPr/>
          </p:nvSpPr>
          <p:spPr>
            <a:xfrm>
              <a:off x="3500755" y="4538980"/>
              <a:ext cx="127000" cy="17780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5" name="组合 174"/>
            <p:cNvGrpSpPr/>
            <p:nvPr/>
          </p:nvGrpSpPr>
          <p:grpSpPr>
            <a:xfrm>
              <a:off x="2809240" y="4124325"/>
              <a:ext cx="1055370" cy="1082040"/>
              <a:chOff x="4440" y="6481"/>
              <a:chExt cx="1662" cy="1704"/>
            </a:xfrm>
          </p:grpSpPr>
          <p:grpSp>
            <p:nvGrpSpPr>
              <p:cNvPr id="157" name="组合 156"/>
              <p:cNvGrpSpPr/>
              <p:nvPr/>
            </p:nvGrpSpPr>
            <p:grpSpPr>
              <a:xfrm>
                <a:off x="5005" y="6481"/>
                <a:ext cx="1097" cy="1686"/>
                <a:chOff x="3216" y="1234"/>
                <a:chExt cx="1097" cy="3374"/>
              </a:xfrm>
            </p:grpSpPr>
            <p:grpSp>
              <p:nvGrpSpPr>
                <p:cNvPr id="158" name="组合 157"/>
                <p:cNvGrpSpPr/>
                <p:nvPr/>
              </p:nvGrpSpPr>
              <p:grpSpPr>
                <a:xfrm>
                  <a:off x="3216" y="1234"/>
                  <a:ext cx="741" cy="3374"/>
                  <a:chOff x="1625" y="1210"/>
                  <a:chExt cx="741" cy="2907"/>
                </a:xfrm>
              </p:grpSpPr>
              <p:sp>
                <p:nvSpPr>
                  <p:cNvPr id="159" name="文本框 158"/>
                  <p:cNvSpPr txBox="1"/>
                  <p:nvPr/>
                </p:nvSpPr>
                <p:spPr>
                  <a:xfrm>
                    <a:off x="1731" y="1210"/>
                    <a:ext cx="635" cy="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/>
                      <a:t>64</a:t>
                    </a:r>
                  </a:p>
                </p:txBody>
              </p:sp>
              <p:grpSp>
                <p:nvGrpSpPr>
                  <p:cNvPr id="160" name="组合 159"/>
                  <p:cNvGrpSpPr/>
                  <p:nvPr/>
                </p:nvGrpSpPr>
                <p:grpSpPr>
                  <a:xfrm>
                    <a:off x="1625" y="1694"/>
                    <a:ext cx="506" cy="2423"/>
                    <a:chOff x="1625" y="1694"/>
                    <a:chExt cx="506" cy="2423"/>
                  </a:xfrm>
                </p:grpSpPr>
                <p:sp>
                  <p:nvSpPr>
                    <p:cNvPr id="161" name="矩形 160"/>
                    <p:cNvSpPr/>
                    <p:nvPr/>
                  </p:nvSpPr>
                  <p:spPr>
                    <a:xfrm>
                      <a:off x="1995" y="1694"/>
                      <a:ext cx="136" cy="1857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2" name="文本框 161"/>
                    <p:cNvSpPr txBox="1"/>
                    <p:nvPr/>
                  </p:nvSpPr>
                  <p:spPr>
                    <a:xfrm rot="10800000">
                      <a:off x="1625" y="3105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900"/>
                        <a:t>128</a:t>
                      </a:r>
                      <a:r>
                        <a:rPr lang="en-US" altLang="zh-CN" sz="900" baseline="30000"/>
                        <a:t>2</a:t>
                      </a:r>
                    </a:p>
                  </p:txBody>
                </p:sp>
              </p:grpSp>
            </p:grpSp>
            <p:grpSp>
              <p:nvGrpSpPr>
                <p:cNvPr id="163" name="组合 162"/>
                <p:cNvGrpSpPr/>
                <p:nvPr/>
              </p:nvGrpSpPr>
              <p:grpSpPr>
                <a:xfrm>
                  <a:off x="3587" y="1234"/>
                  <a:ext cx="726" cy="3374"/>
                  <a:chOff x="1627" y="1210"/>
                  <a:chExt cx="726" cy="2907"/>
                </a:xfrm>
              </p:grpSpPr>
              <p:sp>
                <p:nvSpPr>
                  <p:cNvPr id="164" name="文本框 163"/>
                  <p:cNvSpPr txBox="1"/>
                  <p:nvPr/>
                </p:nvSpPr>
                <p:spPr>
                  <a:xfrm>
                    <a:off x="1718" y="1210"/>
                    <a:ext cx="635" cy="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/>
                      <a:t>64</a:t>
                    </a:r>
                  </a:p>
                </p:txBody>
              </p:sp>
              <p:grpSp>
                <p:nvGrpSpPr>
                  <p:cNvPr id="165" name="组合 164"/>
                  <p:cNvGrpSpPr/>
                  <p:nvPr/>
                </p:nvGrpSpPr>
                <p:grpSpPr>
                  <a:xfrm>
                    <a:off x="1627" y="1694"/>
                    <a:ext cx="506" cy="2423"/>
                    <a:chOff x="1627" y="1694"/>
                    <a:chExt cx="506" cy="2423"/>
                  </a:xfrm>
                </p:grpSpPr>
                <p:sp>
                  <p:nvSpPr>
                    <p:cNvPr id="166" name="矩形 165"/>
                    <p:cNvSpPr/>
                    <p:nvPr/>
                  </p:nvSpPr>
                  <p:spPr>
                    <a:xfrm>
                      <a:off x="1997" y="1694"/>
                      <a:ext cx="136" cy="1857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7" name="文本框 166"/>
                    <p:cNvSpPr txBox="1"/>
                    <p:nvPr/>
                  </p:nvSpPr>
                  <p:spPr>
                    <a:xfrm rot="10800000">
                      <a:off x="1627" y="3105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900"/>
                        <a:t>128</a:t>
                      </a:r>
                      <a:r>
                        <a:rPr lang="en-US" altLang="zh-CN" sz="900" baseline="30000"/>
                        <a:t>2</a:t>
                      </a:r>
                    </a:p>
                  </p:txBody>
                </p:sp>
              </p:grpSp>
            </p:grpSp>
          </p:grpSp>
          <p:grpSp>
            <p:nvGrpSpPr>
              <p:cNvPr id="173" name="组合 172"/>
              <p:cNvGrpSpPr/>
              <p:nvPr/>
            </p:nvGrpSpPr>
            <p:grpSpPr>
              <a:xfrm>
                <a:off x="4440" y="6800"/>
                <a:ext cx="674" cy="1385"/>
                <a:chOff x="4390" y="5842"/>
                <a:chExt cx="674" cy="1385"/>
              </a:xfrm>
            </p:grpSpPr>
            <p:grpSp>
              <p:nvGrpSpPr>
                <p:cNvPr id="171" name="组合 170"/>
                <p:cNvGrpSpPr/>
                <p:nvPr/>
              </p:nvGrpSpPr>
              <p:grpSpPr>
                <a:xfrm>
                  <a:off x="4777" y="5842"/>
                  <a:ext cx="287" cy="1077"/>
                  <a:chOff x="4777" y="5842"/>
                  <a:chExt cx="287" cy="1077"/>
                </a:xfrm>
              </p:grpSpPr>
              <p:sp>
                <p:nvSpPr>
                  <p:cNvPr id="141" name="矩形 140"/>
                  <p:cNvSpPr/>
                  <p:nvPr/>
                </p:nvSpPr>
                <p:spPr>
                  <a:xfrm>
                    <a:off x="4777" y="5842"/>
                    <a:ext cx="144" cy="107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2" name="矩形 141"/>
                  <p:cNvSpPr/>
                  <p:nvPr/>
                </p:nvSpPr>
                <p:spPr>
                  <a:xfrm>
                    <a:off x="4928" y="5842"/>
                    <a:ext cx="136" cy="107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72" name="文本框 171"/>
                <p:cNvSpPr txBox="1"/>
                <p:nvPr/>
              </p:nvSpPr>
              <p:spPr>
                <a:xfrm rot="10800000">
                  <a:off x="4390" y="6640"/>
                  <a:ext cx="506" cy="587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altLang="zh-CN" sz="900"/>
                    <a:t>128</a:t>
                  </a:r>
                  <a:r>
                    <a:rPr lang="en-US" altLang="zh-CN" sz="900" baseline="30000"/>
                    <a:t>2</a:t>
                  </a:r>
                </a:p>
              </p:txBody>
            </p:sp>
          </p:grpSp>
        </p:grpSp>
      </p:grpSp>
      <p:grpSp>
        <p:nvGrpSpPr>
          <p:cNvPr id="218" name="组合 217"/>
          <p:cNvGrpSpPr/>
          <p:nvPr/>
        </p:nvGrpSpPr>
        <p:grpSpPr>
          <a:xfrm>
            <a:off x="5000601" y="2609909"/>
            <a:ext cx="469265" cy="1699895"/>
            <a:chOff x="7398" y="2149"/>
            <a:chExt cx="739" cy="2677"/>
          </a:xfrm>
        </p:grpSpPr>
        <p:grpSp>
          <p:nvGrpSpPr>
            <p:cNvPr id="217" name="组合 216"/>
            <p:cNvGrpSpPr/>
            <p:nvPr/>
          </p:nvGrpSpPr>
          <p:grpSpPr>
            <a:xfrm>
              <a:off x="7439" y="2673"/>
              <a:ext cx="527" cy="2153"/>
              <a:chOff x="7439" y="2673"/>
              <a:chExt cx="527" cy="2153"/>
            </a:xfrm>
          </p:grpSpPr>
          <p:cxnSp>
            <p:nvCxnSpPr>
              <p:cNvPr id="192" name="直接连接符 191"/>
              <p:cNvCxnSpPr/>
              <p:nvPr/>
            </p:nvCxnSpPr>
            <p:spPr>
              <a:xfrm>
                <a:off x="7439" y="4794"/>
                <a:ext cx="524" cy="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接箭头连接符 192"/>
              <p:cNvCxnSpPr/>
              <p:nvPr/>
            </p:nvCxnSpPr>
            <p:spPr>
              <a:xfrm flipV="1">
                <a:off x="7963" y="2673"/>
                <a:ext cx="3" cy="215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0" name="组合 199"/>
            <p:cNvGrpSpPr/>
            <p:nvPr/>
          </p:nvGrpSpPr>
          <p:grpSpPr>
            <a:xfrm>
              <a:off x="7770" y="2149"/>
              <a:ext cx="367" cy="353"/>
              <a:chOff x="7717" y="2317"/>
              <a:chExt cx="367" cy="353"/>
            </a:xfrm>
          </p:grpSpPr>
          <p:sp>
            <p:nvSpPr>
              <p:cNvPr id="194" name="椭圆 193"/>
              <p:cNvSpPr/>
              <p:nvPr/>
            </p:nvSpPr>
            <p:spPr>
              <a:xfrm>
                <a:off x="7717" y="2317"/>
                <a:ext cx="367" cy="35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9" name="任意多边形 198"/>
              <p:cNvSpPr/>
              <p:nvPr/>
            </p:nvSpPr>
            <p:spPr>
              <a:xfrm>
                <a:off x="7840" y="2350"/>
                <a:ext cx="120" cy="262"/>
              </a:xfrm>
              <a:custGeom>
                <a:avLst/>
                <a:gdLst>
                  <a:gd name="connisteX0" fmla="*/ 372745 w 372745"/>
                  <a:gd name="connsiteY0" fmla="*/ 0 h 362109"/>
                  <a:gd name="connisteX1" fmla="*/ 139700 w 372745"/>
                  <a:gd name="connsiteY1" fmla="*/ 55880 h 362109"/>
                  <a:gd name="connisteX2" fmla="*/ 195580 w 372745"/>
                  <a:gd name="connsiteY2" fmla="*/ 270510 h 362109"/>
                  <a:gd name="connisteX3" fmla="*/ 37465 w 372745"/>
                  <a:gd name="connsiteY3" fmla="*/ 354330 h 362109"/>
                  <a:gd name="connisteX4" fmla="*/ 0 w 372745"/>
                  <a:gd name="connsiteY4" fmla="*/ 354330 h 362109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</a:cxnLst>
                <a:rect l="l" t="t" r="r" b="b"/>
                <a:pathLst>
                  <a:path w="372745" h="362110">
                    <a:moveTo>
                      <a:pt x="372745" y="0"/>
                    </a:moveTo>
                    <a:cubicBezTo>
                      <a:pt x="325120" y="6985"/>
                      <a:pt x="175260" y="1905"/>
                      <a:pt x="139700" y="55880"/>
                    </a:cubicBezTo>
                    <a:cubicBezTo>
                      <a:pt x="104140" y="109855"/>
                      <a:pt x="215900" y="210820"/>
                      <a:pt x="195580" y="270510"/>
                    </a:cubicBezTo>
                    <a:cubicBezTo>
                      <a:pt x="175260" y="330200"/>
                      <a:pt x="76835" y="337820"/>
                      <a:pt x="37465" y="354330"/>
                    </a:cubicBezTo>
                    <a:cubicBezTo>
                      <a:pt x="-1905" y="370840"/>
                      <a:pt x="4445" y="356235"/>
                      <a:pt x="0" y="35433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01" name="直接箭头连接符 200"/>
            <p:cNvCxnSpPr/>
            <p:nvPr/>
          </p:nvCxnSpPr>
          <p:spPr>
            <a:xfrm flipV="1">
              <a:off x="7398" y="2311"/>
              <a:ext cx="290" cy="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/>
          <p:cNvGrpSpPr/>
          <p:nvPr/>
        </p:nvGrpSpPr>
        <p:grpSpPr>
          <a:xfrm>
            <a:off x="5631951" y="4466515"/>
            <a:ext cx="1883410" cy="1459230"/>
            <a:chOff x="4881880" y="4293870"/>
            <a:chExt cx="1883410" cy="1459230"/>
          </a:xfrm>
        </p:grpSpPr>
        <p:grpSp>
          <p:nvGrpSpPr>
            <p:cNvPr id="89" name="组合 88"/>
            <p:cNvGrpSpPr/>
            <p:nvPr/>
          </p:nvGrpSpPr>
          <p:grpSpPr>
            <a:xfrm>
              <a:off x="4907280" y="4293870"/>
              <a:ext cx="1858010" cy="245110"/>
              <a:chOff x="1731" y="5740"/>
              <a:chExt cx="2926" cy="386"/>
            </a:xfrm>
          </p:grpSpPr>
          <p:sp>
            <p:nvSpPr>
              <p:cNvPr id="90" name="右箭头 89"/>
              <p:cNvSpPr/>
              <p:nvPr/>
            </p:nvSpPr>
            <p:spPr>
              <a:xfrm>
                <a:off x="1731" y="5817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2039" y="5740"/>
                <a:ext cx="2618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/>
                  <a:t>conv 1x1, BN, </a:t>
                </a:r>
                <a:r>
                  <a:rPr lang="en-US" altLang="zh-CN" sz="1000" dirty="0" err="1"/>
                  <a:t>ReLU</a:t>
                </a:r>
                <a:endParaRPr lang="zh-CN" altLang="en-US" sz="1000" dirty="0"/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4881880" y="4520565"/>
              <a:ext cx="1883410" cy="1232535"/>
              <a:chOff x="4881880" y="4520565"/>
              <a:chExt cx="1883410" cy="1232535"/>
            </a:xfrm>
          </p:grpSpPr>
          <p:grpSp>
            <p:nvGrpSpPr>
              <p:cNvPr id="81" name="组合 80"/>
              <p:cNvGrpSpPr/>
              <p:nvPr/>
            </p:nvGrpSpPr>
            <p:grpSpPr>
              <a:xfrm>
                <a:off x="4907280" y="4520565"/>
                <a:ext cx="1858010" cy="245110"/>
                <a:chOff x="1731" y="5740"/>
                <a:chExt cx="2926" cy="386"/>
              </a:xfrm>
            </p:grpSpPr>
            <p:sp>
              <p:nvSpPr>
                <p:cNvPr id="76" name="右箭头 75"/>
                <p:cNvSpPr/>
                <p:nvPr/>
              </p:nvSpPr>
              <p:spPr>
                <a:xfrm>
                  <a:off x="1731" y="5817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0" name="文本框 79"/>
                <p:cNvSpPr txBox="1"/>
                <p:nvPr/>
              </p:nvSpPr>
              <p:spPr>
                <a:xfrm>
                  <a:off x="2039" y="5740"/>
                  <a:ext cx="2618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/>
                    <a:t>conv 3x3, BN, </a:t>
                  </a:r>
                  <a:r>
                    <a:rPr lang="en-US" altLang="zh-CN" sz="1000" dirty="0" err="1"/>
                    <a:t>ReLU</a:t>
                  </a:r>
                  <a:endParaRPr lang="zh-CN" altLang="en-US" sz="1000" dirty="0"/>
                </a:p>
              </p:txBody>
            </p:sp>
          </p:grpSp>
          <p:grpSp>
            <p:nvGrpSpPr>
              <p:cNvPr id="85" name="组合 84"/>
              <p:cNvGrpSpPr/>
              <p:nvPr/>
            </p:nvGrpSpPr>
            <p:grpSpPr>
              <a:xfrm>
                <a:off x="4881880" y="4765675"/>
                <a:ext cx="1883410" cy="245110"/>
                <a:chOff x="7688" y="7651"/>
                <a:chExt cx="2966" cy="386"/>
              </a:xfrm>
            </p:grpSpPr>
            <p:sp>
              <p:nvSpPr>
                <p:cNvPr id="83" name="右箭头 82"/>
                <p:cNvSpPr/>
                <p:nvPr/>
              </p:nvSpPr>
              <p:spPr>
                <a:xfrm rot="5400000">
                  <a:off x="7728" y="7704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" name="文本框 83"/>
                <p:cNvSpPr txBox="1"/>
                <p:nvPr/>
              </p:nvSpPr>
              <p:spPr>
                <a:xfrm>
                  <a:off x="8036" y="7651"/>
                  <a:ext cx="2618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/>
                    <a:t>max pool 2x2</a:t>
                  </a:r>
                  <a:endParaRPr lang="zh-CN" altLang="en-US" sz="1000"/>
                </a:p>
              </p:txBody>
            </p:sp>
          </p:grpSp>
          <p:grpSp>
            <p:nvGrpSpPr>
              <p:cNvPr id="86" name="组合 85"/>
              <p:cNvGrpSpPr/>
              <p:nvPr/>
            </p:nvGrpSpPr>
            <p:grpSpPr>
              <a:xfrm>
                <a:off x="4881880" y="5010785"/>
                <a:ext cx="1883410" cy="245110"/>
                <a:chOff x="7688" y="7651"/>
                <a:chExt cx="2966" cy="386"/>
              </a:xfrm>
            </p:grpSpPr>
            <p:sp>
              <p:nvSpPr>
                <p:cNvPr id="87" name="右箭头 86"/>
                <p:cNvSpPr/>
                <p:nvPr/>
              </p:nvSpPr>
              <p:spPr>
                <a:xfrm rot="16200000">
                  <a:off x="7728" y="7704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8036" y="7651"/>
                  <a:ext cx="2618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/>
                    <a:t>bilinear upsample</a:t>
                  </a:r>
                </a:p>
              </p:txBody>
            </p:sp>
          </p:grpSp>
          <p:grpSp>
            <p:nvGrpSpPr>
              <p:cNvPr id="135" name="组合 134"/>
              <p:cNvGrpSpPr/>
              <p:nvPr/>
            </p:nvGrpSpPr>
            <p:grpSpPr>
              <a:xfrm>
                <a:off x="4907280" y="5262880"/>
                <a:ext cx="1858010" cy="245110"/>
                <a:chOff x="1731" y="5740"/>
                <a:chExt cx="2926" cy="386"/>
              </a:xfrm>
            </p:grpSpPr>
            <p:sp>
              <p:nvSpPr>
                <p:cNvPr id="136" name="右箭头 135"/>
                <p:cNvSpPr/>
                <p:nvPr/>
              </p:nvSpPr>
              <p:spPr>
                <a:xfrm>
                  <a:off x="1731" y="5817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7" name="文本框 136"/>
                <p:cNvSpPr txBox="1"/>
                <p:nvPr/>
              </p:nvSpPr>
              <p:spPr>
                <a:xfrm>
                  <a:off x="2039" y="5740"/>
                  <a:ext cx="2618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/>
                    <a:t>copy and crop</a:t>
                  </a:r>
                  <a:endParaRPr lang="zh-CN" altLang="en-US" sz="1000"/>
                </a:p>
              </p:txBody>
            </p:sp>
          </p:grpSp>
          <p:grpSp>
            <p:nvGrpSpPr>
              <p:cNvPr id="204" name="组合 203"/>
              <p:cNvGrpSpPr/>
              <p:nvPr/>
            </p:nvGrpSpPr>
            <p:grpSpPr>
              <a:xfrm>
                <a:off x="4898390" y="5576570"/>
                <a:ext cx="152400" cy="167640"/>
                <a:chOff x="7717" y="2317"/>
                <a:chExt cx="366" cy="352"/>
              </a:xfrm>
            </p:grpSpPr>
            <p:sp>
              <p:nvSpPr>
                <p:cNvPr id="205" name="椭圆 204"/>
                <p:cNvSpPr/>
                <p:nvPr/>
              </p:nvSpPr>
              <p:spPr>
                <a:xfrm>
                  <a:off x="7717" y="2317"/>
                  <a:ext cx="367" cy="35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6" name="任意多边形 205"/>
                <p:cNvSpPr/>
                <p:nvPr/>
              </p:nvSpPr>
              <p:spPr>
                <a:xfrm>
                  <a:off x="7832" y="2362"/>
                  <a:ext cx="120" cy="262"/>
                </a:xfrm>
                <a:custGeom>
                  <a:avLst/>
                  <a:gdLst>
                    <a:gd name="connisteX0" fmla="*/ 372745 w 372745"/>
                    <a:gd name="connsiteY0" fmla="*/ 0 h 362109"/>
                    <a:gd name="connisteX1" fmla="*/ 139700 w 372745"/>
                    <a:gd name="connsiteY1" fmla="*/ 55880 h 362109"/>
                    <a:gd name="connisteX2" fmla="*/ 195580 w 372745"/>
                    <a:gd name="connsiteY2" fmla="*/ 270510 h 362109"/>
                    <a:gd name="connisteX3" fmla="*/ 37465 w 372745"/>
                    <a:gd name="connsiteY3" fmla="*/ 354330 h 362109"/>
                    <a:gd name="connisteX4" fmla="*/ 0 w 372745"/>
                    <a:gd name="connsiteY4" fmla="*/ 354330 h 362109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  <a:cxn ang="0">
                      <a:pos x="connisteX4" y="connsiteY4"/>
                    </a:cxn>
                  </a:cxnLst>
                  <a:rect l="l" t="t" r="r" b="b"/>
                  <a:pathLst>
                    <a:path w="372745" h="362110">
                      <a:moveTo>
                        <a:pt x="372745" y="0"/>
                      </a:moveTo>
                      <a:cubicBezTo>
                        <a:pt x="325120" y="6985"/>
                        <a:pt x="175260" y="1905"/>
                        <a:pt x="139700" y="55880"/>
                      </a:cubicBezTo>
                      <a:cubicBezTo>
                        <a:pt x="104140" y="109855"/>
                        <a:pt x="215900" y="210820"/>
                        <a:pt x="195580" y="270510"/>
                      </a:cubicBezTo>
                      <a:cubicBezTo>
                        <a:pt x="175260" y="330200"/>
                        <a:pt x="76835" y="337820"/>
                        <a:pt x="37465" y="354330"/>
                      </a:cubicBezTo>
                      <a:cubicBezTo>
                        <a:pt x="-1905" y="370840"/>
                        <a:pt x="4445" y="356235"/>
                        <a:pt x="0" y="35433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07" name="文本框 206"/>
              <p:cNvSpPr txBox="1"/>
              <p:nvPr/>
            </p:nvSpPr>
            <p:spPr>
              <a:xfrm>
                <a:off x="5102860" y="5507990"/>
                <a:ext cx="1662430" cy="245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/>
                  <a:t>attention gate</a:t>
                </a:r>
                <a:endParaRPr lang="zh-CN" altLang="en-US" sz="1000"/>
              </a:p>
            </p:txBody>
          </p:sp>
        </p:grpSp>
      </p:grpSp>
      <p:grpSp>
        <p:nvGrpSpPr>
          <p:cNvPr id="219" name="组合 218"/>
          <p:cNvGrpSpPr/>
          <p:nvPr/>
        </p:nvGrpSpPr>
        <p:grpSpPr>
          <a:xfrm>
            <a:off x="5696705" y="1830339"/>
            <a:ext cx="1565275" cy="1553925"/>
            <a:chOff x="7389" y="1129"/>
            <a:chExt cx="2465" cy="2447"/>
          </a:xfrm>
        </p:grpSpPr>
        <p:sp>
          <p:nvSpPr>
            <p:cNvPr id="203" name="文本框 202"/>
            <p:cNvSpPr txBox="1"/>
            <p:nvPr/>
          </p:nvSpPr>
          <p:spPr>
            <a:xfrm>
              <a:off x="7961" y="1963"/>
              <a:ext cx="189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200" dirty="0"/>
                <a:t>output</a:t>
              </a:r>
            </a:p>
            <a:p>
              <a:pPr algn="l"/>
              <a:r>
                <a:rPr lang="en-US" altLang="zh-CN" sz="1200" dirty="0"/>
                <a:t>segmentation</a:t>
              </a:r>
            </a:p>
            <a:p>
              <a:pPr algn="l"/>
              <a:r>
                <a:rPr lang="en-US" altLang="zh-CN" sz="1200" dirty="0"/>
                <a:t>map</a:t>
              </a:r>
            </a:p>
          </p:txBody>
        </p:sp>
        <p:grpSp>
          <p:nvGrpSpPr>
            <p:cNvPr id="216" name="组合 215"/>
            <p:cNvGrpSpPr/>
            <p:nvPr/>
          </p:nvGrpSpPr>
          <p:grpSpPr>
            <a:xfrm>
              <a:off x="7389" y="1129"/>
              <a:ext cx="666" cy="2447"/>
              <a:chOff x="8197" y="1001"/>
              <a:chExt cx="666" cy="2447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8197" y="1001"/>
                <a:ext cx="666" cy="2447"/>
                <a:chOff x="1625" y="1179"/>
                <a:chExt cx="666" cy="2362"/>
              </a:xfrm>
            </p:grpSpPr>
            <p:sp>
              <p:nvSpPr>
                <p:cNvPr id="56" name="文本框 55"/>
                <p:cNvSpPr txBox="1"/>
                <p:nvPr/>
              </p:nvSpPr>
              <p:spPr>
                <a:xfrm>
                  <a:off x="1730" y="1179"/>
                  <a:ext cx="561" cy="3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/>
                    <a:t>2</a:t>
                  </a:r>
                </a:p>
              </p:txBody>
            </p:sp>
            <p:grpSp>
              <p:nvGrpSpPr>
                <p:cNvPr id="57" name="组合 56"/>
                <p:cNvGrpSpPr/>
                <p:nvPr/>
              </p:nvGrpSpPr>
              <p:grpSpPr>
                <a:xfrm>
                  <a:off x="1625" y="1444"/>
                  <a:ext cx="506" cy="2097"/>
                  <a:chOff x="1625" y="1444"/>
                  <a:chExt cx="506" cy="2097"/>
                </a:xfrm>
              </p:grpSpPr>
              <p:sp>
                <p:nvSpPr>
                  <p:cNvPr id="58" name="矩形 57"/>
                  <p:cNvSpPr/>
                  <p:nvPr/>
                </p:nvSpPr>
                <p:spPr>
                  <a:xfrm>
                    <a:off x="1997" y="1444"/>
                    <a:ext cx="28" cy="206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59" name="文本框 58"/>
                  <p:cNvSpPr txBox="1"/>
                  <p:nvPr/>
                </p:nvSpPr>
                <p:spPr>
                  <a:xfrm rot="10800000">
                    <a:off x="1625" y="2529"/>
                    <a:ext cx="506" cy="1012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lstStyle/>
                  <a:p>
                    <a:r>
                      <a:rPr lang="en-US" altLang="zh-CN" sz="900"/>
                      <a:t>256 x 256</a:t>
                    </a:r>
                  </a:p>
                </p:txBody>
              </p:sp>
            </p:grpSp>
          </p:grpSp>
          <p:sp>
            <p:nvSpPr>
              <p:cNvPr id="208" name="右箭头 207"/>
              <p:cNvSpPr/>
              <p:nvPr/>
            </p:nvSpPr>
            <p:spPr>
              <a:xfrm>
                <a:off x="8283" y="2244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21" name="右箭头 220"/>
          <p:cNvSpPr/>
          <p:nvPr/>
        </p:nvSpPr>
        <p:spPr>
          <a:xfrm rot="5400000">
            <a:off x="1609212" y="3664088"/>
            <a:ext cx="329956" cy="202566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086361" y="3446669"/>
            <a:ext cx="833755" cy="1539919"/>
            <a:chOff x="3471545" y="2443436"/>
            <a:chExt cx="833755" cy="1539919"/>
          </a:xfrm>
        </p:grpSpPr>
        <p:grpSp>
          <p:nvGrpSpPr>
            <p:cNvPr id="213" name="组合 212"/>
            <p:cNvGrpSpPr/>
            <p:nvPr/>
          </p:nvGrpSpPr>
          <p:grpSpPr>
            <a:xfrm>
              <a:off x="3471545" y="2443436"/>
              <a:ext cx="833755" cy="1539919"/>
              <a:chOff x="5467" y="3283"/>
              <a:chExt cx="1313" cy="2990"/>
            </a:xfrm>
          </p:grpSpPr>
          <p:sp>
            <p:nvSpPr>
              <p:cNvPr id="187" name="矩形 186"/>
              <p:cNvSpPr/>
              <p:nvPr/>
            </p:nvSpPr>
            <p:spPr>
              <a:xfrm>
                <a:off x="5792" y="3625"/>
                <a:ext cx="68" cy="26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12" name="组合 211"/>
              <p:cNvGrpSpPr/>
              <p:nvPr/>
            </p:nvGrpSpPr>
            <p:grpSpPr>
              <a:xfrm>
                <a:off x="5467" y="3283"/>
                <a:ext cx="1313" cy="2990"/>
                <a:chOff x="5467" y="3283"/>
                <a:chExt cx="1313" cy="2990"/>
              </a:xfrm>
            </p:grpSpPr>
            <p:grpSp>
              <p:nvGrpSpPr>
                <p:cNvPr id="176" name="组合 175"/>
                <p:cNvGrpSpPr/>
                <p:nvPr/>
              </p:nvGrpSpPr>
              <p:grpSpPr>
                <a:xfrm>
                  <a:off x="5769" y="3283"/>
                  <a:ext cx="1011" cy="2976"/>
                  <a:chOff x="4657" y="1163"/>
                  <a:chExt cx="1011" cy="2975"/>
                </a:xfrm>
              </p:grpSpPr>
              <p:grpSp>
                <p:nvGrpSpPr>
                  <p:cNvPr id="177" name="组合 176"/>
                  <p:cNvGrpSpPr/>
                  <p:nvPr/>
                </p:nvGrpSpPr>
                <p:grpSpPr>
                  <a:xfrm>
                    <a:off x="4657" y="1163"/>
                    <a:ext cx="678" cy="2975"/>
                    <a:chOff x="1625" y="1148"/>
                    <a:chExt cx="678" cy="2564"/>
                  </a:xfrm>
                </p:grpSpPr>
                <p:sp>
                  <p:nvSpPr>
                    <p:cNvPr id="178" name="文本框 177"/>
                    <p:cNvSpPr txBox="1"/>
                    <p:nvPr/>
                  </p:nvSpPr>
                  <p:spPr>
                    <a:xfrm>
                      <a:off x="1742" y="1148"/>
                      <a:ext cx="561" cy="4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/>
                        <a:t>32</a:t>
                      </a:r>
                    </a:p>
                  </p:txBody>
                </p:sp>
                <p:grpSp>
                  <p:nvGrpSpPr>
                    <p:cNvPr id="179" name="组合 178"/>
                    <p:cNvGrpSpPr/>
                    <p:nvPr/>
                  </p:nvGrpSpPr>
                  <p:grpSpPr>
                    <a:xfrm>
                      <a:off x="1625" y="1444"/>
                      <a:ext cx="506" cy="2268"/>
                      <a:chOff x="1625" y="1444"/>
                      <a:chExt cx="506" cy="2268"/>
                    </a:xfrm>
                  </p:grpSpPr>
                  <p:sp>
                    <p:nvSpPr>
                      <p:cNvPr id="180" name="矩形 179"/>
                      <p:cNvSpPr/>
                      <p:nvPr/>
                    </p:nvSpPr>
                    <p:spPr>
                      <a:xfrm>
                        <a:off x="1997" y="1444"/>
                        <a:ext cx="68" cy="226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81" name="文本框 180"/>
                      <p:cNvSpPr txBox="1"/>
                      <p:nvPr/>
                    </p:nvSpPr>
                    <p:spPr>
                      <a:xfrm rot="10800000">
                        <a:off x="1625" y="2700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lstStyle/>
                      <a:p>
                        <a:r>
                          <a:rPr lang="en-US" altLang="zh-CN" sz="900"/>
                          <a:t>256 x 256</a:t>
                        </a:r>
                      </a:p>
                    </p:txBody>
                  </p:sp>
                </p:grpSp>
              </p:grpSp>
              <p:grpSp>
                <p:nvGrpSpPr>
                  <p:cNvPr id="182" name="组合 181"/>
                  <p:cNvGrpSpPr/>
                  <p:nvPr/>
                </p:nvGrpSpPr>
                <p:grpSpPr>
                  <a:xfrm>
                    <a:off x="4963" y="1163"/>
                    <a:ext cx="705" cy="2975"/>
                    <a:chOff x="1625" y="1148"/>
                    <a:chExt cx="705" cy="2564"/>
                  </a:xfrm>
                </p:grpSpPr>
                <p:sp>
                  <p:nvSpPr>
                    <p:cNvPr id="183" name="文本框 182"/>
                    <p:cNvSpPr txBox="1"/>
                    <p:nvPr/>
                  </p:nvSpPr>
                  <p:spPr>
                    <a:xfrm>
                      <a:off x="1769" y="1148"/>
                      <a:ext cx="561" cy="4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/>
                        <a:t>32</a:t>
                      </a:r>
                    </a:p>
                  </p:txBody>
                </p:sp>
                <p:grpSp>
                  <p:nvGrpSpPr>
                    <p:cNvPr id="184" name="组合 183"/>
                    <p:cNvGrpSpPr/>
                    <p:nvPr/>
                  </p:nvGrpSpPr>
                  <p:grpSpPr>
                    <a:xfrm>
                      <a:off x="1625" y="1444"/>
                      <a:ext cx="506" cy="2268"/>
                      <a:chOff x="1625" y="1444"/>
                      <a:chExt cx="506" cy="2268"/>
                    </a:xfrm>
                  </p:grpSpPr>
                  <p:sp>
                    <p:nvSpPr>
                      <p:cNvPr id="185" name="矩形 184"/>
                      <p:cNvSpPr/>
                      <p:nvPr/>
                    </p:nvSpPr>
                    <p:spPr>
                      <a:xfrm>
                        <a:off x="1997" y="1444"/>
                        <a:ext cx="68" cy="226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86" name="文本框 185"/>
                      <p:cNvSpPr txBox="1"/>
                      <p:nvPr/>
                    </p:nvSpPr>
                    <p:spPr>
                      <a:xfrm rot="10800000">
                        <a:off x="1625" y="2700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lstStyle/>
                      <a:p>
                        <a:r>
                          <a:rPr lang="en-US" altLang="zh-CN" sz="900" dirty="0"/>
                          <a:t>256 x 256</a:t>
                        </a:r>
                      </a:p>
                    </p:txBody>
                  </p:sp>
                </p:grpSp>
              </p:grpSp>
            </p:grpSp>
            <p:sp>
              <p:nvSpPr>
                <p:cNvPr id="188" name="矩形 187"/>
                <p:cNvSpPr/>
                <p:nvPr/>
              </p:nvSpPr>
              <p:spPr>
                <a:xfrm>
                  <a:off x="5724" y="3641"/>
                  <a:ext cx="68" cy="2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1" name="文本框 210"/>
                <p:cNvSpPr txBox="1"/>
                <p:nvPr/>
              </p:nvSpPr>
              <p:spPr>
                <a:xfrm>
                  <a:off x="5467" y="3283"/>
                  <a:ext cx="635" cy="4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 dirty="0"/>
                    <a:t>128</a:t>
                  </a:r>
                </a:p>
              </p:txBody>
            </p:sp>
          </p:grpSp>
        </p:grpSp>
        <p:sp>
          <p:nvSpPr>
            <p:cNvPr id="223" name="右箭头 222"/>
            <p:cNvSpPr/>
            <p:nvPr/>
          </p:nvSpPr>
          <p:spPr>
            <a:xfrm>
              <a:off x="3954780" y="3209925"/>
              <a:ext cx="127000" cy="17780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右箭头 223"/>
            <p:cNvSpPr/>
            <p:nvPr/>
          </p:nvSpPr>
          <p:spPr>
            <a:xfrm>
              <a:off x="3757930" y="3209925"/>
              <a:ext cx="127000" cy="17780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2058637" y="5281487"/>
            <a:ext cx="1424305" cy="699770"/>
            <a:chOff x="2058637" y="5281487"/>
            <a:chExt cx="1424305" cy="699770"/>
          </a:xfrm>
        </p:grpSpPr>
        <p:grpSp>
          <p:nvGrpSpPr>
            <p:cNvPr id="6" name="组合 5"/>
            <p:cNvGrpSpPr/>
            <p:nvPr/>
          </p:nvGrpSpPr>
          <p:grpSpPr>
            <a:xfrm>
              <a:off x="2058637" y="5281487"/>
              <a:ext cx="1424305" cy="699770"/>
              <a:chOff x="3137" y="8516"/>
              <a:chExt cx="2243" cy="1102"/>
            </a:xfrm>
          </p:grpSpPr>
          <p:sp>
            <p:nvSpPr>
              <p:cNvPr id="126" name="文本框 125"/>
              <p:cNvSpPr txBox="1"/>
              <p:nvPr/>
            </p:nvSpPr>
            <p:spPr>
              <a:xfrm>
                <a:off x="3257" y="8543"/>
                <a:ext cx="635" cy="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/>
                  <a:t>128</a:t>
                </a:r>
              </a:p>
            </p:txBody>
          </p:sp>
          <p:grpSp>
            <p:nvGrpSpPr>
              <p:cNvPr id="3" name="组合 2"/>
              <p:cNvGrpSpPr/>
              <p:nvPr/>
            </p:nvGrpSpPr>
            <p:grpSpPr>
              <a:xfrm>
                <a:off x="3137" y="8516"/>
                <a:ext cx="2243" cy="1102"/>
                <a:chOff x="3137" y="8516"/>
                <a:chExt cx="2243" cy="1102"/>
              </a:xfrm>
            </p:grpSpPr>
            <p:sp>
              <p:nvSpPr>
                <p:cNvPr id="125" name="矩形 124"/>
                <p:cNvSpPr/>
                <p:nvPr/>
              </p:nvSpPr>
              <p:spPr>
                <a:xfrm>
                  <a:off x="3507" y="8824"/>
                  <a:ext cx="136" cy="51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7" name="文本框 126"/>
                <p:cNvSpPr txBox="1"/>
                <p:nvPr/>
              </p:nvSpPr>
              <p:spPr>
                <a:xfrm rot="10800000">
                  <a:off x="3137" y="9013"/>
                  <a:ext cx="506" cy="587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altLang="zh-CN" sz="900"/>
                    <a:t>64</a:t>
                  </a:r>
                  <a:r>
                    <a:rPr lang="en-US" altLang="zh-CN" sz="900" baseline="30000"/>
                    <a:t>2</a:t>
                  </a:r>
                </a:p>
              </p:txBody>
            </p:sp>
            <p:grpSp>
              <p:nvGrpSpPr>
                <p:cNvPr id="139" name="组合 138"/>
                <p:cNvGrpSpPr/>
                <p:nvPr/>
              </p:nvGrpSpPr>
              <p:grpSpPr>
                <a:xfrm>
                  <a:off x="3657" y="8516"/>
                  <a:ext cx="1723" cy="1102"/>
                  <a:chOff x="3458" y="6619"/>
                  <a:chExt cx="1723" cy="1102"/>
                </a:xfrm>
              </p:grpSpPr>
              <p:grpSp>
                <p:nvGrpSpPr>
                  <p:cNvPr id="114" name="组合 113"/>
                  <p:cNvGrpSpPr/>
                  <p:nvPr/>
                </p:nvGrpSpPr>
                <p:grpSpPr>
                  <a:xfrm>
                    <a:off x="3458" y="6619"/>
                    <a:ext cx="1723" cy="1102"/>
                    <a:chOff x="3100" y="1180"/>
                    <a:chExt cx="1723" cy="2207"/>
                  </a:xfrm>
                </p:grpSpPr>
                <p:grpSp>
                  <p:nvGrpSpPr>
                    <p:cNvPr id="115" name="组合 114"/>
                    <p:cNvGrpSpPr/>
                    <p:nvPr/>
                  </p:nvGrpSpPr>
                  <p:grpSpPr>
                    <a:xfrm>
                      <a:off x="3100" y="1180"/>
                      <a:ext cx="1059" cy="2171"/>
                      <a:chOff x="1509" y="1163"/>
                      <a:chExt cx="1059" cy="1870"/>
                    </a:xfrm>
                  </p:grpSpPr>
                  <p:sp>
                    <p:nvSpPr>
                      <p:cNvPr id="116" name="文本框 115"/>
                      <p:cNvSpPr txBox="1"/>
                      <p:nvPr/>
                    </p:nvSpPr>
                    <p:spPr>
                      <a:xfrm>
                        <a:off x="1877" y="1163"/>
                        <a:ext cx="635" cy="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000" dirty="0"/>
                          <a:t>256</a:t>
                        </a:r>
                      </a:p>
                    </p:txBody>
                  </p:sp>
                  <p:grpSp>
                    <p:nvGrpSpPr>
                      <p:cNvPr id="117" name="组合 116"/>
                      <p:cNvGrpSpPr/>
                      <p:nvPr/>
                    </p:nvGrpSpPr>
                    <p:grpSpPr>
                      <a:xfrm>
                        <a:off x="1509" y="1694"/>
                        <a:ext cx="1059" cy="1339"/>
                        <a:chOff x="1509" y="1694"/>
                        <a:chExt cx="1059" cy="1339"/>
                      </a:xfrm>
                    </p:grpSpPr>
                    <p:sp>
                      <p:nvSpPr>
                        <p:cNvPr id="118" name="矩形 117"/>
                        <p:cNvSpPr/>
                        <p:nvPr/>
                      </p:nvSpPr>
                      <p:spPr>
                        <a:xfrm>
                          <a:off x="1815" y="1694"/>
                          <a:ext cx="753" cy="879"/>
                        </a:xfrm>
                        <a:prstGeom prst="rect">
                          <a:avLst/>
                        </a:prstGeom>
                        <a:solidFill>
                          <a:schemeClr val="accent6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dirty="0"/>
                        </a:p>
                      </p:txBody>
                    </p:sp>
                    <p:sp>
                      <p:nvSpPr>
                        <p:cNvPr id="119" name="文本框 118"/>
                        <p:cNvSpPr txBox="1"/>
                        <p:nvPr/>
                      </p:nvSpPr>
                      <p:spPr>
                        <a:xfrm rot="10800000">
                          <a:off x="1509" y="2021"/>
                          <a:ext cx="506" cy="101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vert="eaVert" wrap="square" rtlCol="0">
                          <a:spAutoFit/>
                        </a:bodyPr>
                        <a:lstStyle/>
                        <a:p>
                          <a:r>
                            <a:rPr lang="en-US" altLang="zh-CN" sz="900" dirty="0"/>
                            <a:t>64</a:t>
                          </a:r>
                          <a:r>
                            <a:rPr lang="en-US" altLang="zh-CN" sz="900" baseline="30000" dirty="0"/>
                            <a:t>2</a:t>
                          </a:r>
                        </a:p>
                      </p:txBody>
                    </p:sp>
                  </p:grpSp>
                </p:grpSp>
                <p:grpSp>
                  <p:nvGrpSpPr>
                    <p:cNvPr id="120" name="组合 119"/>
                    <p:cNvGrpSpPr/>
                    <p:nvPr/>
                  </p:nvGrpSpPr>
                  <p:grpSpPr>
                    <a:xfrm>
                      <a:off x="4069" y="1207"/>
                      <a:ext cx="754" cy="2180"/>
                      <a:chOff x="2109" y="1187"/>
                      <a:chExt cx="754" cy="1878"/>
                    </a:xfrm>
                  </p:grpSpPr>
                  <p:sp>
                    <p:nvSpPr>
                      <p:cNvPr id="121" name="文本框 120"/>
                      <p:cNvSpPr txBox="1"/>
                      <p:nvPr/>
                    </p:nvSpPr>
                    <p:spPr>
                      <a:xfrm>
                        <a:off x="2228" y="1187"/>
                        <a:ext cx="635" cy="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000" dirty="0"/>
                          <a:t>128</a:t>
                        </a:r>
                      </a:p>
                    </p:txBody>
                  </p:sp>
                  <p:grpSp>
                    <p:nvGrpSpPr>
                      <p:cNvPr id="122" name="组合 121"/>
                      <p:cNvGrpSpPr/>
                      <p:nvPr/>
                    </p:nvGrpSpPr>
                    <p:grpSpPr>
                      <a:xfrm>
                        <a:off x="2109" y="1694"/>
                        <a:ext cx="488" cy="1371"/>
                        <a:chOff x="2109" y="1694"/>
                        <a:chExt cx="488" cy="1371"/>
                      </a:xfrm>
                    </p:grpSpPr>
                    <p:sp>
                      <p:nvSpPr>
                        <p:cNvPr id="123" name="矩形 122"/>
                        <p:cNvSpPr/>
                        <p:nvPr/>
                      </p:nvSpPr>
                      <p:spPr>
                        <a:xfrm>
                          <a:off x="2494" y="1694"/>
                          <a:ext cx="103" cy="879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24" name="文本框 123"/>
                        <p:cNvSpPr txBox="1"/>
                        <p:nvPr/>
                      </p:nvSpPr>
                      <p:spPr>
                        <a:xfrm rot="10800000">
                          <a:off x="2109" y="2053"/>
                          <a:ext cx="396" cy="101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vert="eaVert" wrap="square" rtlCol="0">
                          <a:spAutoFit/>
                        </a:bodyPr>
                        <a:lstStyle/>
                        <a:p>
                          <a:r>
                            <a:rPr lang="en-US" altLang="zh-CN" sz="900" dirty="0"/>
                            <a:t>64</a:t>
                          </a:r>
                          <a:r>
                            <a:rPr lang="en-US" altLang="zh-CN" sz="900" baseline="30000" dirty="0"/>
                            <a:t>2</a:t>
                          </a:r>
                        </a:p>
                      </p:txBody>
                    </p:sp>
                  </p:grpSp>
                </p:grpSp>
              </p:grpSp>
              <p:sp>
                <p:nvSpPr>
                  <p:cNvPr id="133" name="右箭头 132"/>
                  <p:cNvSpPr/>
                  <p:nvPr/>
                </p:nvSpPr>
                <p:spPr>
                  <a:xfrm>
                    <a:off x="3508" y="7042"/>
                    <a:ext cx="200" cy="280"/>
                  </a:xfrm>
                  <a:prstGeom prst="rightArrow">
                    <a:avLst>
                      <a:gd name="adj1" fmla="val 50000"/>
                      <a:gd name="adj2" fmla="val 42978"/>
                    </a:avLst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4" name="右箭头 133"/>
                  <p:cNvSpPr/>
                  <p:nvPr/>
                </p:nvSpPr>
                <p:spPr>
                  <a:xfrm>
                    <a:off x="4556" y="7042"/>
                    <a:ext cx="200" cy="280"/>
                  </a:xfrm>
                  <a:prstGeom prst="rightArrow">
                    <a:avLst>
                      <a:gd name="adj1" fmla="val 50000"/>
                      <a:gd name="adj2" fmla="val 42978"/>
                    </a:avLst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sp>
          <p:nvSpPr>
            <p:cNvPr id="67" name="文本框 66"/>
            <p:cNvSpPr txBox="1"/>
            <p:nvPr/>
          </p:nvSpPr>
          <p:spPr>
            <a:xfrm>
              <a:off x="2556188" y="5492422"/>
              <a:ext cx="6326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ASPP</a:t>
              </a:r>
              <a:endParaRPr kumimoji="1" lang="zh-CN" altLang="en-US" sz="1400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立方体 3"/>
          <p:cNvSpPr/>
          <p:nvPr/>
        </p:nvSpPr>
        <p:spPr>
          <a:xfrm>
            <a:off x="3842385" y="913130"/>
            <a:ext cx="885825" cy="899160"/>
          </a:xfrm>
          <a:prstGeom prst="cube">
            <a:avLst>
              <a:gd name="adj" fmla="val 78444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立方体 5"/>
          <p:cNvSpPr/>
          <p:nvPr/>
        </p:nvSpPr>
        <p:spPr>
          <a:xfrm>
            <a:off x="3842385" y="1875790"/>
            <a:ext cx="885825" cy="899160"/>
          </a:xfrm>
          <a:prstGeom prst="cube">
            <a:avLst>
              <a:gd name="adj" fmla="val 78444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470660" y="1107440"/>
            <a:ext cx="1933575" cy="1985010"/>
            <a:chOff x="959" y="2725"/>
            <a:chExt cx="3045" cy="3126"/>
          </a:xfrm>
        </p:grpSpPr>
        <p:sp>
          <p:nvSpPr>
            <p:cNvPr id="3" name="立方体 2"/>
            <p:cNvSpPr/>
            <p:nvPr/>
          </p:nvSpPr>
          <p:spPr>
            <a:xfrm>
              <a:off x="1460" y="2725"/>
              <a:ext cx="2545" cy="2546"/>
            </a:xfrm>
            <a:prstGeom prst="cube">
              <a:avLst>
                <a:gd name="adj" fmla="val 48212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565" y="5271"/>
              <a:ext cx="114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W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959" y="4273"/>
              <a:ext cx="50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565" y="2777"/>
              <a:ext cx="533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c</a:t>
              </a:r>
              <a:r>
                <a:rPr lang="en-US" altLang="zh-CN" baseline="-25000"/>
                <a:t>i</a:t>
              </a: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9041130" y="304165"/>
            <a:ext cx="2001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个卷积核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5197475" y="1094740"/>
            <a:ext cx="1615440" cy="1985010"/>
            <a:chOff x="6357" y="2725"/>
            <a:chExt cx="2544" cy="3126"/>
          </a:xfrm>
        </p:grpSpPr>
        <p:sp>
          <p:nvSpPr>
            <p:cNvPr id="7" name="立方体 6"/>
            <p:cNvSpPr/>
            <p:nvPr/>
          </p:nvSpPr>
          <p:spPr>
            <a:xfrm>
              <a:off x="6357" y="2725"/>
              <a:ext cx="2545" cy="2546"/>
            </a:xfrm>
            <a:prstGeom prst="cube">
              <a:avLst>
                <a:gd name="adj" fmla="val 48212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357" y="5271"/>
              <a:ext cx="114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W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671" y="4273"/>
              <a:ext cx="50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287" y="3115"/>
              <a:ext cx="61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c</a:t>
              </a:r>
              <a:r>
                <a:rPr lang="en-US" altLang="zh-CN" baseline="-25000"/>
                <a:t>o</a:t>
              </a: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3404870" y="1723390"/>
            <a:ext cx="2514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/>
              <a:t>*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1403985" y="3884930"/>
            <a:ext cx="1934210" cy="1985010"/>
            <a:chOff x="2211" y="6118"/>
            <a:chExt cx="3046" cy="3126"/>
          </a:xfrm>
        </p:grpSpPr>
        <p:grpSp>
          <p:nvGrpSpPr>
            <p:cNvPr id="19" name="组合 18"/>
            <p:cNvGrpSpPr/>
            <p:nvPr/>
          </p:nvGrpSpPr>
          <p:grpSpPr>
            <a:xfrm>
              <a:off x="2211" y="6118"/>
              <a:ext cx="3046" cy="3126"/>
              <a:chOff x="959" y="2725"/>
              <a:chExt cx="3046" cy="3126"/>
            </a:xfrm>
          </p:grpSpPr>
          <p:sp>
            <p:nvSpPr>
              <p:cNvPr id="20" name="立方体 19"/>
              <p:cNvSpPr/>
              <p:nvPr/>
            </p:nvSpPr>
            <p:spPr>
              <a:xfrm>
                <a:off x="1460" y="2725"/>
                <a:ext cx="2545" cy="2546"/>
              </a:xfrm>
              <a:prstGeom prst="cube">
                <a:avLst>
                  <a:gd name="adj" fmla="val 48212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1565" y="5271"/>
                <a:ext cx="114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/>
                  <a:t>W</a:t>
                </a: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959" y="4273"/>
                <a:ext cx="50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H</a:t>
                </a: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1262" y="2882"/>
                <a:ext cx="533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c</a:t>
                </a:r>
                <a:r>
                  <a:rPr lang="en-US" altLang="zh-CN" baseline="-25000"/>
                  <a:t>i</a:t>
                </a:r>
              </a:p>
            </p:txBody>
          </p:sp>
        </p:grpSp>
        <p:cxnSp>
          <p:nvCxnSpPr>
            <p:cNvPr id="25" name="直接连接符 24"/>
            <p:cNvCxnSpPr/>
            <p:nvPr/>
          </p:nvCxnSpPr>
          <p:spPr>
            <a:xfrm>
              <a:off x="3360" y="6714"/>
              <a:ext cx="1294" cy="0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/>
          <p:cNvSpPr txBox="1"/>
          <p:nvPr/>
        </p:nvSpPr>
        <p:spPr>
          <a:xfrm rot="5400000">
            <a:off x="4119245" y="1641475"/>
            <a:ext cx="487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b="1">
                <a:latin typeface="Arial" panose="020B0604020202090204" pitchFamily="34" charset="0"/>
                <a:cs typeface="Arial" panose="020B0604020202090204" pitchFamily="34" charset="0"/>
              </a:rPr>
              <a:t>…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3842310" y="3731260"/>
            <a:ext cx="897330" cy="885258"/>
            <a:chOff x="6815" y="4870"/>
            <a:chExt cx="2318" cy="2349"/>
          </a:xfrm>
        </p:grpSpPr>
        <p:sp>
          <p:nvSpPr>
            <p:cNvPr id="28" name="立方体 27"/>
            <p:cNvSpPr/>
            <p:nvPr/>
          </p:nvSpPr>
          <p:spPr>
            <a:xfrm>
              <a:off x="7738" y="4870"/>
              <a:ext cx="1395" cy="1416"/>
            </a:xfrm>
            <a:prstGeom prst="cube">
              <a:avLst>
                <a:gd name="adj" fmla="val 66041"/>
              </a:avLst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立方体 28"/>
            <p:cNvSpPr/>
            <p:nvPr/>
          </p:nvSpPr>
          <p:spPr>
            <a:xfrm>
              <a:off x="6815" y="5803"/>
              <a:ext cx="1395" cy="1416"/>
            </a:xfrm>
            <a:prstGeom prst="cube">
              <a:avLst>
                <a:gd name="adj" fmla="val 68551"/>
              </a:avLst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842310" y="4616450"/>
            <a:ext cx="897330" cy="885258"/>
            <a:chOff x="6815" y="4870"/>
            <a:chExt cx="2318" cy="2349"/>
          </a:xfrm>
        </p:grpSpPr>
        <p:sp>
          <p:nvSpPr>
            <p:cNvPr id="32" name="立方体 31"/>
            <p:cNvSpPr/>
            <p:nvPr/>
          </p:nvSpPr>
          <p:spPr>
            <a:xfrm>
              <a:off x="7738" y="4870"/>
              <a:ext cx="1395" cy="1416"/>
            </a:xfrm>
            <a:prstGeom prst="cube">
              <a:avLst>
                <a:gd name="adj" fmla="val 66041"/>
              </a:avLst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立方体 32"/>
            <p:cNvSpPr/>
            <p:nvPr/>
          </p:nvSpPr>
          <p:spPr>
            <a:xfrm>
              <a:off x="6815" y="5803"/>
              <a:ext cx="1395" cy="1416"/>
            </a:xfrm>
            <a:prstGeom prst="cube">
              <a:avLst>
                <a:gd name="adj" fmla="val 68551"/>
              </a:avLst>
            </a:prstGeom>
            <a:noFill/>
            <a:ln w="12700" cmpd="sng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9041130" y="3244850"/>
            <a:ext cx="2517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个卷积核分为</a:t>
            </a:r>
            <a:r>
              <a:rPr lang="en-US" altLang="zh-CN"/>
              <a:t>2</a:t>
            </a:r>
            <a:r>
              <a:rPr lang="zh-CN" altLang="en-US"/>
              <a:t>组</a:t>
            </a:r>
            <a:endParaRPr lang="en-US" altLang="zh-CN"/>
          </a:p>
        </p:txBody>
      </p:sp>
      <p:grpSp>
        <p:nvGrpSpPr>
          <p:cNvPr id="43" name="组合 42"/>
          <p:cNvGrpSpPr/>
          <p:nvPr/>
        </p:nvGrpSpPr>
        <p:grpSpPr>
          <a:xfrm>
            <a:off x="5255895" y="3793490"/>
            <a:ext cx="1615440" cy="1985010"/>
            <a:chOff x="8277" y="5974"/>
            <a:chExt cx="2544" cy="3126"/>
          </a:xfrm>
        </p:grpSpPr>
        <p:grpSp>
          <p:nvGrpSpPr>
            <p:cNvPr id="35" name="组合 34"/>
            <p:cNvGrpSpPr/>
            <p:nvPr/>
          </p:nvGrpSpPr>
          <p:grpSpPr>
            <a:xfrm>
              <a:off x="8277" y="5974"/>
              <a:ext cx="2544" cy="3126"/>
              <a:chOff x="6357" y="2725"/>
              <a:chExt cx="2544" cy="3126"/>
            </a:xfrm>
          </p:grpSpPr>
          <p:sp>
            <p:nvSpPr>
              <p:cNvPr id="36" name="立方体 35"/>
              <p:cNvSpPr/>
              <p:nvPr/>
            </p:nvSpPr>
            <p:spPr>
              <a:xfrm>
                <a:off x="6357" y="2725"/>
                <a:ext cx="2545" cy="2546"/>
              </a:xfrm>
              <a:prstGeom prst="cube">
                <a:avLst>
                  <a:gd name="adj" fmla="val 48212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6357" y="5271"/>
                <a:ext cx="114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/>
                  <a:t>W</a:t>
                </a: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7671" y="4273"/>
                <a:ext cx="50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H</a:t>
                </a: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8287" y="3115"/>
                <a:ext cx="615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c</a:t>
                </a:r>
                <a:r>
                  <a:rPr lang="en-US" altLang="zh-CN" baseline="-25000"/>
                  <a:t>o</a:t>
                </a:r>
              </a:p>
            </p:txBody>
          </p:sp>
        </p:grpSp>
        <p:cxnSp>
          <p:nvCxnSpPr>
            <p:cNvPr id="40" name="直接连接符 39"/>
            <p:cNvCxnSpPr/>
            <p:nvPr/>
          </p:nvCxnSpPr>
          <p:spPr>
            <a:xfrm>
              <a:off x="8913" y="6605"/>
              <a:ext cx="1294" cy="0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文本框 40"/>
          <p:cNvSpPr txBox="1"/>
          <p:nvPr/>
        </p:nvSpPr>
        <p:spPr>
          <a:xfrm>
            <a:off x="3392170" y="4375150"/>
            <a:ext cx="2514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/>
              <a:t>*</a:t>
            </a:r>
          </a:p>
        </p:txBody>
      </p:sp>
      <p:sp>
        <p:nvSpPr>
          <p:cNvPr id="42" name="文本框 41"/>
          <p:cNvSpPr txBox="1"/>
          <p:nvPr/>
        </p:nvSpPr>
        <p:spPr>
          <a:xfrm rot="5400000">
            <a:off x="4164965" y="4345940"/>
            <a:ext cx="487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b="1">
                <a:latin typeface="Arial" panose="020B0604020202090204" pitchFamily="34" charset="0"/>
                <a:cs typeface="Arial" panose="020B0604020202090204" pitchFamily="34" charset="0"/>
              </a:rPr>
              <a:t>…</a:t>
            </a:r>
          </a:p>
        </p:txBody>
      </p:sp>
      <p:sp>
        <p:nvSpPr>
          <p:cNvPr id="217" name="右箭头 216"/>
          <p:cNvSpPr/>
          <p:nvPr/>
        </p:nvSpPr>
        <p:spPr>
          <a:xfrm>
            <a:off x="4924425" y="4409440"/>
            <a:ext cx="146050" cy="281305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右箭头 44"/>
          <p:cNvSpPr/>
          <p:nvPr/>
        </p:nvSpPr>
        <p:spPr>
          <a:xfrm>
            <a:off x="4867275" y="1786890"/>
            <a:ext cx="146050" cy="281305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058285" y="544830"/>
            <a:ext cx="4540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sym typeface="+mn-ea"/>
              </a:rPr>
              <a:t>c</a:t>
            </a:r>
            <a:r>
              <a:rPr lang="en-US" altLang="zh-CN" baseline="-25000">
                <a:sym typeface="+mn-ea"/>
              </a:rPr>
              <a:t>o</a:t>
            </a:r>
            <a:r>
              <a:rPr lang="en-US" altLang="zh-CN">
                <a:sym typeface="+mn-ea"/>
              </a:rPr>
              <a:t> 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058285" y="3364230"/>
            <a:ext cx="4540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sym typeface="+mn-ea"/>
              </a:rPr>
              <a:t>c</a:t>
            </a:r>
            <a:r>
              <a:rPr lang="en-US" altLang="zh-CN" baseline="-25000">
                <a:sym typeface="+mn-ea"/>
              </a:rPr>
              <a:t>o</a:t>
            </a:r>
            <a:r>
              <a:rPr lang="en-US" altLang="zh-CN">
                <a:sym typeface="+mn-ea"/>
              </a:rPr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组合 131"/>
          <p:cNvGrpSpPr/>
          <p:nvPr/>
        </p:nvGrpSpPr>
        <p:grpSpPr>
          <a:xfrm>
            <a:off x="488315" y="2019300"/>
            <a:ext cx="1424305" cy="1433830"/>
            <a:chOff x="1011662" y="2542067"/>
            <a:chExt cx="3448306" cy="3371616"/>
          </a:xfrm>
        </p:grpSpPr>
        <p:pic>
          <p:nvPicPr>
            <p:cNvPr id="90" name="图片 89" descr="LC801_color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1662" y="2542067"/>
              <a:ext cx="2877245" cy="2813255"/>
            </a:xfrm>
            <a:prstGeom prst="rect">
              <a:avLst/>
            </a:prstGeom>
          </p:spPr>
        </p:pic>
        <p:pic>
          <p:nvPicPr>
            <p:cNvPr id="91" name="图片 90" descr="LC801_color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2016" y="2728187"/>
              <a:ext cx="2877245" cy="2813255"/>
            </a:xfrm>
            <a:prstGeom prst="rect">
              <a:avLst/>
            </a:prstGeom>
          </p:spPr>
        </p:pic>
        <p:pic>
          <p:nvPicPr>
            <p:cNvPr id="92" name="图片 91" descr="LC801_color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92369" y="2914308"/>
              <a:ext cx="2877245" cy="2813255"/>
            </a:xfrm>
            <a:prstGeom prst="rect">
              <a:avLst/>
            </a:prstGeom>
          </p:spPr>
        </p:pic>
        <p:pic>
          <p:nvPicPr>
            <p:cNvPr id="93" name="图片 92" descr="LC801_color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9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82723" y="3100428"/>
              <a:ext cx="2877245" cy="2813255"/>
            </a:xfrm>
            <a:prstGeom prst="rect">
              <a:avLst/>
            </a:prstGeom>
          </p:spPr>
        </p:pic>
      </p:grpSp>
      <p:sp>
        <p:nvSpPr>
          <p:cNvPr id="26" name="右箭头 25"/>
          <p:cNvSpPr/>
          <p:nvPr/>
        </p:nvSpPr>
        <p:spPr>
          <a:xfrm>
            <a:off x="2026920" y="2418715"/>
            <a:ext cx="817245" cy="363220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844165" y="2138680"/>
            <a:ext cx="2268855" cy="923290"/>
            <a:chOff x="4415" y="3152"/>
            <a:chExt cx="3573" cy="1454"/>
          </a:xfrm>
        </p:grpSpPr>
        <p:sp>
          <p:nvSpPr>
            <p:cNvPr id="2" name="圆角矩形 1"/>
            <p:cNvSpPr/>
            <p:nvPr/>
          </p:nvSpPr>
          <p:spPr>
            <a:xfrm>
              <a:off x="4834" y="3152"/>
              <a:ext cx="2734" cy="145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6" name="文本框 235"/>
            <p:cNvSpPr txBox="1"/>
            <p:nvPr/>
          </p:nvSpPr>
          <p:spPr>
            <a:xfrm>
              <a:off x="4415" y="3338"/>
              <a:ext cx="357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光谱特征提取</a:t>
              </a:r>
            </a:p>
            <a:p>
              <a:pPr algn="ctr"/>
              <a:r>
                <a:rPr lang="zh-CN" altLang="en-US"/>
                <a:t>阶段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844800" y="3670300"/>
            <a:ext cx="2268855" cy="923290"/>
            <a:chOff x="4415" y="3152"/>
            <a:chExt cx="3573" cy="1454"/>
          </a:xfrm>
        </p:grpSpPr>
        <p:sp>
          <p:nvSpPr>
            <p:cNvPr id="6" name="圆角矩形 5"/>
            <p:cNvSpPr/>
            <p:nvPr/>
          </p:nvSpPr>
          <p:spPr>
            <a:xfrm>
              <a:off x="4834" y="3152"/>
              <a:ext cx="2734" cy="145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415" y="3338"/>
              <a:ext cx="357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空间特征提取</a:t>
              </a:r>
            </a:p>
            <a:p>
              <a:pPr algn="ctr"/>
              <a:r>
                <a:rPr lang="zh-CN" altLang="en-US"/>
                <a:t>阶段</a:t>
              </a:r>
            </a:p>
          </p:txBody>
        </p:sp>
      </p:grpSp>
      <p:sp>
        <p:nvSpPr>
          <p:cNvPr id="8" name="右箭头 7"/>
          <p:cNvSpPr/>
          <p:nvPr/>
        </p:nvSpPr>
        <p:spPr>
          <a:xfrm rot="5400000">
            <a:off x="3742690" y="3173730"/>
            <a:ext cx="473075" cy="363220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4990465" y="2418715"/>
            <a:ext cx="817245" cy="363220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5807710" y="2138680"/>
            <a:ext cx="2268855" cy="923290"/>
            <a:chOff x="4415" y="3152"/>
            <a:chExt cx="3573" cy="1454"/>
          </a:xfrm>
        </p:grpSpPr>
        <p:sp>
          <p:nvSpPr>
            <p:cNvPr id="11" name="圆角矩形 10"/>
            <p:cNvSpPr/>
            <p:nvPr/>
          </p:nvSpPr>
          <p:spPr>
            <a:xfrm>
              <a:off x="4834" y="3152"/>
              <a:ext cx="2734" cy="145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415" y="3556"/>
              <a:ext cx="357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辅助损失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808345" y="3649345"/>
            <a:ext cx="2268855" cy="923290"/>
            <a:chOff x="4415" y="3152"/>
            <a:chExt cx="3573" cy="1454"/>
          </a:xfrm>
        </p:grpSpPr>
        <p:sp>
          <p:nvSpPr>
            <p:cNvPr id="14" name="圆角矩形 13"/>
            <p:cNvSpPr/>
            <p:nvPr/>
          </p:nvSpPr>
          <p:spPr>
            <a:xfrm>
              <a:off x="4834" y="3152"/>
              <a:ext cx="2734" cy="145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415" y="3574"/>
              <a:ext cx="357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主损失</a:t>
              </a:r>
            </a:p>
          </p:txBody>
        </p:sp>
      </p:grpSp>
      <p:sp>
        <p:nvSpPr>
          <p:cNvPr id="16" name="右箭头 15"/>
          <p:cNvSpPr/>
          <p:nvPr/>
        </p:nvSpPr>
        <p:spPr>
          <a:xfrm>
            <a:off x="4990465" y="3908425"/>
            <a:ext cx="817245" cy="363220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88315" y="3592195"/>
            <a:ext cx="1604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遥感图像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069840" y="2142490"/>
            <a:ext cx="737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分类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070475" y="3584575"/>
            <a:ext cx="737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分类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C801_col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055" y="805180"/>
            <a:ext cx="900000" cy="900000"/>
          </a:xfrm>
          <a:prstGeom prst="rect">
            <a:avLst/>
          </a:prstGeom>
        </p:spPr>
      </p:pic>
      <p:pic>
        <p:nvPicPr>
          <p:cNvPr id="3" name="图片 2" descr="LC801_mas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540" y="805180"/>
            <a:ext cx="900000" cy="900000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>
            <a:off x="5325745" y="1255395"/>
            <a:ext cx="1486535" cy="0"/>
          </a:xfrm>
          <a:prstGeom prst="straightConnector1">
            <a:avLst/>
          </a:prstGeom>
          <a:ln w="317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5089525" y="1375410"/>
            <a:ext cx="969645" cy="982980"/>
          </a:xfrm>
          <a:prstGeom prst="straightConnector1">
            <a:avLst/>
          </a:prstGeom>
          <a:ln w="3175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6125845" y="1375410"/>
            <a:ext cx="988695" cy="96075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553191" y="2466339"/>
            <a:ext cx="11988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GB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高维特征图</a:t>
            </a:r>
          </a:p>
        </p:txBody>
      </p:sp>
      <p:sp>
        <p:nvSpPr>
          <p:cNvPr id="8" name="矩形 7"/>
          <p:cNvSpPr/>
          <p:nvPr/>
        </p:nvSpPr>
        <p:spPr>
          <a:xfrm>
            <a:off x="5552440" y="2421255"/>
            <a:ext cx="1201420" cy="427355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10" name="图片 9" descr="LC801_mas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335" y="3427095"/>
            <a:ext cx="900000" cy="900000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>
            <a:off x="6225540" y="3877310"/>
            <a:ext cx="1486535" cy="0"/>
          </a:xfrm>
          <a:prstGeom prst="straightConnector1">
            <a:avLst/>
          </a:prstGeom>
          <a:ln w="317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989320" y="3997325"/>
            <a:ext cx="969645" cy="982980"/>
          </a:xfrm>
          <a:prstGeom prst="straightConnector1">
            <a:avLst/>
          </a:prstGeom>
          <a:ln w="3175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7025640" y="3997325"/>
            <a:ext cx="988695" cy="96075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5861050" y="5085715"/>
            <a:ext cx="2214880" cy="427355"/>
            <a:chOff x="9230" y="7942"/>
            <a:chExt cx="3488" cy="673"/>
          </a:xfrm>
        </p:grpSpPr>
        <p:sp>
          <p:nvSpPr>
            <p:cNvPr id="14" name="矩形 13"/>
            <p:cNvSpPr/>
            <p:nvPr/>
          </p:nvSpPr>
          <p:spPr>
            <a:xfrm>
              <a:off x="9230" y="7997"/>
              <a:ext cx="3488" cy="5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阶段二：空间特征提取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9230" y="7942"/>
              <a:ext cx="3488" cy="673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772920" y="3366135"/>
            <a:ext cx="1058545" cy="1059180"/>
            <a:chOff x="1011662" y="2542067"/>
            <a:chExt cx="3448306" cy="3371616"/>
          </a:xfrm>
        </p:grpSpPr>
        <p:pic>
          <p:nvPicPr>
            <p:cNvPr id="22" name="图片 21" descr="LC801_color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1662" y="2542067"/>
              <a:ext cx="2877245" cy="2813255"/>
            </a:xfrm>
            <a:prstGeom prst="rect">
              <a:avLst/>
            </a:prstGeom>
          </p:spPr>
        </p:pic>
        <p:pic>
          <p:nvPicPr>
            <p:cNvPr id="23" name="图片 22" descr="LC801_color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2016" y="2728187"/>
              <a:ext cx="2877245" cy="2813255"/>
            </a:xfrm>
            <a:prstGeom prst="rect">
              <a:avLst/>
            </a:prstGeom>
          </p:spPr>
        </p:pic>
        <p:pic>
          <p:nvPicPr>
            <p:cNvPr id="24" name="图片 23" descr="LC801_color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92369" y="2914308"/>
              <a:ext cx="2877245" cy="2813255"/>
            </a:xfrm>
            <a:prstGeom prst="rect">
              <a:avLst/>
            </a:prstGeom>
          </p:spPr>
        </p:pic>
        <p:pic>
          <p:nvPicPr>
            <p:cNvPr id="25" name="图片 24" descr="LC801_color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9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82723" y="3100428"/>
              <a:ext cx="2877245" cy="2813255"/>
            </a:xfrm>
            <a:prstGeom prst="rect">
              <a:avLst/>
            </a:prstGeom>
          </p:spPr>
        </p:pic>
      </p:grpSp>
      <p:cxnSp>
        <p:nvCxnSpPr>
          <p:cNvPr id="26" name="直接箭头连接符 25"/>
          <p:cNvCxnSpPr/>
          <p:nvPr/>
        </p:nvCxnSpPr>
        <p:spPr>
          <a:xfrm>
            <a:off x="3038475" y="3928110"/>
            <a:ext cx="1210310" cy="13970"/>
          </a:xfrm>
          <a:prstGeom prst="straightConnector1">
            <a:avLst/>
          </a:prstGeom>
          <a:ln w="3175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 descr="LC801_mas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280" y="3398520"/>
            <a:ext cx="900000" cy="900000"/>
          </a:xfrm>
          <a:prstGeom prst="rect">
            <a:avLst/>
          </a:prstGeom>
        </p:spPr>
      </p:pic>
      <p:pic>
        <p:nvPicPr>
          <p:cNvPr id="32" name="图片 31" descr="LC801_mas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280" y="3525520"/>
            <a:ext cx="900000" cy="900000"/>
          </a:xfrm>
          <a:prstGeom prst="rect">
            <a:avLst/>
          </a:prstGeom>
        </p:spPr>
      </p:pic>
      <p:pic>
        <p:nvPicPr>
          <p:cNvPr id="33" name="图片 32" descr="LC801_mas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280" y="3652520"/>
            <a:ext cx="900000" cy="900000"/>
          </a:xfrm>
          <a:prstGeom prst="rect">
            <a:avLst/>
          </a:prstGeom>
        </p:spPr>
      </p:pic>
      <p:grpSp>
        <p:nvGrpSpPr>
          <p:cNvPr id="36" name="组合 35"/>
          <p:cNvGrpSpPr/>
          <p:nvPr/>
        </p:nvGrpSpPr>
        <p:grpSpPr>
          <a:xfrm>
            <a:off x="2571750" y="5085715"/>
            <a:ext cx="2214880" cy="427355"/>
            <a:chOff x="2940" y="7942"/>
            <a:chExt cx="3488" cy="673"/>
          </a:xfrm>
        </p:grpSpPr>
        <p:sp>
          <p:nvSpPr>
            <p:cNvPr id="34" name="矩形 33"/>
            <p:cNvSpPr/>
            <p:nvPr/>
          </p:nvSpPr>
          <p:spPr>
            <a:xfrm>
              <a:off x="2940" y="7997"/>
              <a:ext cx="3488" cy="5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阶段一：光谱特征提取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2976" y="7942"/>
              <a:ext cx="3395" cy="673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577578" y="449141"/>
            <a:ext cx="4521200" cy="1570990"/>
            <a:chOff x="336" y="2859"/>
            <a:chExt cx="7120" cy="2474"/>
          </a:xfrm>
        </p:grpSpPr>
        <p:sp>
          <p:nvSpPr>
            <p:cNvPr id="72" name="右箭头 71"/>
            <p:cNvSpPr/>
            <p:nvPr/>
          </p:nvSpPr>
          <p:spPr>
            <a:xfrm>
              <a:off x="3142" y="4189"/>
              <a:ext cx="200" cy="28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9" name="组合 188"/>
            <p:cNvGrpSpPr/>
            <p:nvPr/>
          </p:nvGrpSpPr>
          <p:grpSpPr>
            <a:xfrm>
              <a:off x="3496" y="2882"/>
              <a:ext cx="1126" cy="2449"/>
              <a:chOff x="3265" y="645"/>
              <a:chExt cx="1126" cy="2743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3265" y="645"/>
                <a:ext cx="1126" cy="2743"/>
                <a:chOff x="3216" y="1158"/>
                <a:chExt cx="1126" cy="2743"/>
              </a:xfrm>
            </p:grpSpPr>
            <p:grpSp>
              <p:nvGrpSpPr>
                <p:cNvPr id="16" name="组合 15"/>
                <p:cNvGrpSpPr/>
                <p:nvPr/>
              </p:nvGrpSpPr>
              <p:grpSpPr>
                <a:xfrm>
                  <a:off x="3216" y="1159"/>
                  <a:ext cx="741" cy="2742"/>
                  <a:chOff x="1625" y="1145"/>
                  <a:chExt cx="741" cy="2363"/>
                </a:xfrm>
              </p:grpSpPr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1731" y="1145"/>
                    <a:ext cx="635" cy="3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/>
                      <a:t>128</a:t>
                    </a:r>
                  </a:p>
                </p:txBody>
              </p:sp>
              <p:grpSp>
                <p:nvGrpSpPr>
                  <p:cNvPr id="18" name="组合 17"/>
                  <p:cNvGrpSpPr/>
                  <p:nvPr/>
                </p:nvGrpSpPr>
                <p:grpSpPr>
                  <a:xfrm>
                    <a:off x="1625" y="1444"/>
                    <a:ext cx="508" cy="2064"/>
                    <a:chOff x="1625" y="1444"/>
                    <a:chExt cx="508" cy="2064"/>
                  </a:xfrm>
                </p:grpSpPr>
                <p:sp>
                  <p:nvSpPr>
                    <p:cNvPr id="19" name="矩形 18"/>
                    <p:cNvSpPr/>
                    <p:nvPr/>
                  </p:nvSpPr>
                  <p:spPr>
                    <a:xfrm>
                      <a:off x="1997" y="1444"/>
                      <a:ext cx="136" cy="2064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" name="文本框 19"/>
                    <p:cNvSpPr txBox="1"/>
                    <p:nvPr/>
                  </p:nvSpPr>
                  <p:spPr>
                    <a:xfrm rot="10800000">
                      <a:off x="1625" y="2496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900"/>
                        <a:t>256 x 256</a:t>
                      </a:r>
                    </a:p>
                  </p:txBody>
                </p:sp>
              </p:grpSp>
            </p:grpSp>
            <p:grpSp>
              <p:nvGrpSpPr>
                <p:cNvPr id="26" name="组合 25"/>
                <p:cNvGrpSpPr/>
                <p:nvPr/>
              </p:nvGrpSpPr>
              <p:grpSpPr>
                <a:xfrm>
                  <a:off x="3587" y="1158"/>
                  <a:ext cx="755" cy="2743"/>
                  <a:chOff x="1627" y="1144"/>
                  <a:chExt cx="755" cy="2364"/>
                </a:xfrm>
              </p:grpSpPr>
              <p:sp>
                <p:nvSpPr>
                  <p:cNvPr id="27" name="文本框 26"/>
                  <p:cNvSpPr txBox="1"/>
                  <p:nvPr/>
                </p:nvSpPr>
                <p:spPr>
                  <a:xfrm>
                    <a:off x="1747" y="1144"/>
                    <a:ext cx="635" cy="3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/>
                      <a:t>128</a:t>
                    </a:r>
                  </a:p>
                </p:txBody>
              </p:sp>
              <p:grpSp>
                <p:nvGrpSpPr>
                  <p:cNvPr id="28" name="组合 27"/>
                  <p:cNvGrpSpPr/>
                  <p:nvPr/>
                </p:nvGrpSpPr>
                <p:grpSpPr>
                  <a:xfrm>
                    <a:off x="1627" y="1444"/>
                    <a:ext cx="506" cy="2064"/>
                    <a:chOff x="1627" y="1444"/>
                    <a:chExt cx="506" cy="2064"/>
                  </a:xfrm>
                </p:grpSpPr>
                <p:sp>
                  <p:nvSpPr>
                    <p:cNvPr id="29" name="矩形 28"/>
                    <p:cNvSpPr/>
                    <p:nvPr/>
                  </p:nvSpPr>
                  <p:spPr>
                    <a:xfrm>
                      <a:off x="1997" y="1444"/>
                      <a:ext cx="136" cy="2064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" name="文本框 29"/>
                    <p:cNvSpPr txBox="1"/>
                    <p:nvPr/>
                  </p:nvSpPr>
                  <p:spPr>
                    <a:xfrm rot="10800000">
                      <a:off x="1627" y="2496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900" dirty="0"/>
                        <a:t>256 x 256</a:t>
                      </a:r>
                    </a:p>
                  </p:txBody>
                </p:sp>
              </p:grpSp>
            </p:grpSp>
          </p:grpSp>
          <p:sp>
            <p:nvSpPr>
              <p:cNvPr id="73" name="右箭头 72"/>
              <p:cNvSpPr/>
              <p:nvPr/>
            </p:nvSpPr>
            <p:spPr>
              <a:xfrm>
                <a:off x="3809" y="2103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5" name="组合 214"/>
            <p:cNvGrpSpPr/>
            <p:nvPr/>
          </p:nvGrpSpPr>
          <p:grpSpPr>
            <a:xfrm>
              <a:off x="5040" y="2889"/>
              <a:ext cx="1011" cy="2444"/>
              <a:chOff x="4512" y="1009"/>
              <a:chExt cx="1011" cy="2444"/>
            </a:xfrm>
          </p:grpSpPr>
          <p:sp>
            <p:nvSpPr>
              <p:cNvPr id="74" name="右箭头 73"/>
              <p:cNvSpPr/>
              <p:nvPr/>
            </p:nvSpPr>
            <p:spPr>
              <a:xfrm>
                <a:off x="4577" y="2314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90" name="组合 189"/>
              <p:cNvGrpSpPr/>
              <p:nvPr/>
            </p:nvGrpSpPr>
            <p:grpSpPr>
              <a:xfrm>
                <a:off x="4512" y="1009"/>
                <a:ext cx="1011" cy="2444"/>
                <a:chOff x="4512" y="711"/>
                <a:chExt cx="1011" cy="2720"/>
              </a:xfrm>
            </p:grpSpPr>
            <p:grpSp>
              <p:nvGrpSpPr>
                <p:cNvPr id="41" name="组合 40"/>
                <p:cNvGrpSpPr/>
                <p:nvPr/>
              </p:nvGrpSpPr>
              <p:grpSpPr>
                <a:xfrm>
                  <a:off x="4512" y="711"/>
                  <a:ext cx="1011" cy="2720"/>
                  <a:chOff x="4638" y="1208"/>
                  <a:chExt cx="1011" cy="2720"/>
                </a:xfrm>
              </p:grpSpPr>
              <p:grpSp>
                <p:nvGrpSpPr>
                  <p:cNvPr id="31" name="组合 30"/>
                  <p:cNvGrpSpPr/>
                  <p:nvPr/>
                </p:nvGrpSpPr>
                <p:grpSpPr>
                  <a:xfrm>
                    <a:off x="4638" y="1208"/>
                    <a:ext cx="697" cy="2720"/>
                    <a:chOff x="1606" y="1187"/>
                    <a:chExt cx="697" cy="2344"/>
                  </a:xfrm>
                </p:grpSpPr>
                <p:sp>
                  <p:nvSpPr>
                    <p:cNvPr id="32" name="文本框 31"/>
                    <p:cNvSpPr txBox="1"/>
                    <p:nvPr/>
                  </p:nvSpPr>
                  <p:spPr>
                    <a:xfrm>
                      <a:off x="1742" y="1187"/>
                      <a:ext cx="561" cy="3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/>
                        <a:t>64</a:t>
                      </a:r>
                    </a:p>
                  </p:txBody>
                </p:sp>
                <p:grpSp>
                  <p:nvGrpSpPr>
                    <p:cNvPr id="33" name="组合 32"/>
                    <p:cNvGrpSpPr/>
                    <p:nvPr/>
                  </p:nvGrpSpPr>
                  <p:grpSpPr>
                    <a:xfrm>
                      <a:off x="1606" y="1444"/>
                      <a:ext cx="506" cy="2087"/>
                      <a:chOff x="1606" y="1444"/>
                      <a:chExt cx="506" cy="2087"/>
                    </a:xfrm>
                  </p:grpSpPr>
                  <p:sp>
                    <p:nvSpPr>
                      <p:cNvPr id="34" name="矩形 33"/>
                      <p:cNvSpPr/>
                      <p:nvPr/>
                    </p:nvSpPr>
                    <p:spPr>
                      <a:xfrm>
                        <a:off x="1997" y="1444"/>
                        <a:ext cx="68" cy="205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5" name="文本框 34"/>
                      <p:cNvSpPr txBox="1"/>
                      <p:nvPr/>
                    </p:nvSpPr>
                    <p:spPr>
                      <a:xfrm rot="10800000">
                        <a:off x="1606" y="2519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lstStyle/>
                      <a:p>
                        <a:r>
                          <a:rPr lang="en-US" altLang="zh-CN" sz="900"/>
                          <a:t>256 x 256</a:t>
                        </a:r>
                      </a:p>
                    </p:txBody>
                  </p:sp>
                </p:grpSp>
              </p:grpSp>
              <p:grpSp>
                <p:nvGrpSpPr>
                  <p:cNvPr id="36" name="组合 35"/>
                  <p:cNvGrpSpPr/>
                  <p:nvPr/>
                </p:nvGrpSpPr>
                <p:grpSpPr>
                  <a:xfrm>
                    <a:off x="4959" y="1208"/>
                    <a:ext cx="690" cy="2720"/>
                    <a:chOff x="1621" y="1187"/>
                    <a:chExt cx="690" cy="2344"/>
                  </a:xfrm>
                </p:grpSpPr>
                <p:sp>
                  <p:nvSpPr>
                    <p:cNvPr id="37" name="文本框 36"/>
                    <p:cNvSpPr txBox="1"/>
                    <p:nvPr/>
                  </p:nvSpPr>
                  <p:spPr>
                    <a:xfrm>
                      <a:off x="1750" y="1187"/>
                      <a:ext cx="561" cy="3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/>
                        <a:t>64</a:t>
                      </a:r>
                    </a:p>
                  </p:txBody>
                </p:sp>
                <p:grpSp>
                  <p:nvGrpSpPr>
                    <p:cNvPr id="38" name="组合 37"/>
                    <p:cNvGrpSpPr/>
                    <p:nvPr/>
                  </p:nvGrpSpPr>
                  <p:grpSpPr>
                    <a:xfrm>
                      <a:off x="1621" y="1444"/>
                      <a:ext cx="506" cy="2087"/>
                      <a:chOff x="1621" y="1444"/>
                      <a:chExt cx="506" cy="2087"/>
                    </a:xfrm>
                  </p:grpSpPr>
                  <p:sp>
                    <p:nvSpPr>
                      <p:cNvPr id="39" name="矩形 38"/>
                      <p:cNvSpPr/>
                      <p:nvPr/>
                    </p:nvSpPr>
                    <p:spPr>
                      <a:xfrm>
                        <a:off x="1997" y="1444"/>
                        <a:ext cx="68" cy="205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0" name="文本框 39"/>
                      <p:cNvSpPr txBox="1"/>
                      <p:nvPr/>
                    </p:nvSpPr>
                    <p:spPr>
                      <a:xfrm rot="10800000">
                        <a:off x="1621" y="2519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lstStyle/>
                      <a:p>
                        <a:r>
                          <a:rPr lang="en-US" altLang="zh-CN" sz="900"/>
                          <a:t>256 x 256</a:t>
                        </a:r>
                      </a:p>
                    </p:txBody>
                  </p:sp>
                </p:grpSp>
              </p:grpSp>
            </p:grpSp>
            <p:sp>
              <p:nvSpPr>
                <p:cNvPr id="75" name="右箭头 74"/>
                <p:cNvSpPr/>
                <p:nvPr/>
              </p:nvSpPr>
              <p:spPr>
                <a:xfrm>
                  <a:off x="5009" y="2171"/>
                  <a:ext cx="200" cy="280"/>
                </a:xfrm>
                <a:prstGeom prst="rightArrow">
                  <a:avLst>
                    <a:gd name="adj1" fmla="val 60000"/>
                    <a:gd name="adj2" fmla="val 42978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214" name="组合 213"/>
            <p:cNvGrpSpPr/>
            <p:nvPr/>
          </p:nvGrpSpPr>
          <p:grpSpPr>
            <a:xfrm>
              <a:off x="6450" y="2859"/>
              <a:ext cx="1007" cy="2455"/>
              <a:chOff x="5763" y="1017"/>
              <a:chExt cx="1007" cy="2455"/>
            </a:xfrm>
          </p:grpSpPr>
          <p:grpSp>
            <p:nvGrpSpPr>
              <p:cNvPr id="174" name="组合 173"/>
              <p:cNvGrpSpPr/>
              <p:nvPr/>
            </p:nvGrpSpPr>
            <p:grpSpPr>
              <a:xfrm>
                <a:off x="5763" y="1017"/>
                <a:ext cx="1007" cy="2455"/>
                <a:chOff x="7009" y="2465"/>
                <a:chExt cx="1007" cy="2733"/>
              </a:xfrm>
            </p:grpSpPr>
            <p:grpSp>
              <p:nvGrpSpPr>
                <p:cNvPr id="44" name="组合 43"/>
                <p:cNvGrpSpPr/>
                <p:nvPr/>
              </p:nvGrpSpPr>
              <p:grpSpPr>
                <a:xfrm>
                  <a:off x="7009" y="2465"/>
                  <a:ext cx="1007" cy="2733"/>
                  <a:chOff x="4651" y="1208"/>
                  <a:chExt cx="1007" cy="2733"/>
                </a:xfrm>
              </p:grpSpPr>
              <p:grpSp>
                <p:nvGrpSpPr>
                  <p:cNvPr id="45" name="组合 44"/>
                  <p:cNvGrpSpPr/>
                  <p:nvPr/>
                </p:nvGrpSpPr>
                <p:grpSpPr>
                  <a:xfrm>
                    <a:off x="4651" y="1208"/>
                    <a:ext cx="684" cy="2733"/>
                    <a:chOff x="1619" y="1187"/>
                    <a:chExt cx="684" cy="2355"/>
                  </a:xfrm>
                </p:grpSpPr>
                <p:sp>
                  <p:nvSpPr>
                    <p:cNvPr id="46" name="文本框 45"/>
                    <p:cNvSpPr txBox="1"/>
                    <p:nvPr/>
                  </p:nvSpPr>
                  <p:spPr>
                    <a:xfrm>
                      <a:off x="1742" y="1187"/>
                      <a:ext cx="561" cy="3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/>
                        <a:t>32</a:t>
                      </a:r>
                    </a:p>
                  </p:txBody>
                </p:sp>
                <p:grpSp>
                  <p:nvGrpSpPr>
                    <p:cNvPr id="47" name="组合 46"/>
                    <p:cNvGrpSpPr/>
                    <p:nvPr/>
                  </p:nvGrpSpPr>
                  <p:grpSpPr>
                    <a:xfrm>
                      <a:off x="1619" y="1444"/>
                      <a:ext cx="506" cy="2098"/>
                      <a:chOff x="1619" y="1444"/>
                      <a:chExt cx="506" cy="2098"/>
                    </a:xfrm>
                  </p:grpSpPr>
                  <p:sp>
                    <p:nvSpPr>
                      <p:cNvPr id="48" name="矩形 47"/>
                      <p:cNvSpPr/>
                      <p:nvPr/>
                    </p:nvSpPr>
                    <p:spPr>
                      <a:xfrm>
                        <a:off x="1997" y="1444"/>
                        <a:ext cx="68" cy="205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9" name="文本框 48"/>
                      <p:cNvSpPr txBox="1"/>
                      <p:nvPr/>
                    </p:nvSpPr>
                    <p:spPr>
                      <a:xfrm rot="10800000">
                        <a:off x="1619" y="2530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lstStyle/>
                      <a:p>
                        <a:r>
                          <a:rPr lang="en-US" altLang="zh-CN" sz="900"/>
                          <a:t>256 x 256</a:t>
                        </a:r>
                      </a:p>
                    </p:txBody>
                  </p:sp>
                </p:grpSp>
              </p:grpSp>
              <p:grpSp>
                <p:nvGrpSpPr>
                  <p:cNvPr id="50" name="组合 49"/>
                  <p:cNvGrpSpPr/>
                  <p:nvPr/>
                </p:nvGrpSpPr>
                <p:grpSpPr>
                  <a:xfrm>
                    <a:off x="4963" y="1208"/>
                    <a:ext cx="695" cy="2721"/>
                    <a:chOff x="1625" y="1187"/>
                    <a:chExt cx="695" cy="2345"/>
                  </a:xfrm>
                </p:grpSpPr>
                <p:sp>
                  <p:nvSpPr>
                    <p:cNvPr id="51" name="文本框 50"/>
                    <p:cNvSpPr txBox="1"/>
                    <p:nvPr/>
                  </p:nvSpPr>
                  <p:spPr>
                    <a:xfrm>
                      <a:off x="1759" y="1187"/>
                      <a:ext cx="561" cy="3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/>
                        <a:t>32</a:t>
                      </a:r>
                    </a:p>
                  </p:txBody>
                </p:sp>
                <p:grpSp>
                  <p:nvGrpSpPr>
                    <p:cNvPr id="52" name="组合 51"/>
                    <p:cNvGrpSpPr/>
                    <p:nvPr/>
                  </p:nvGrpSpPr>
                  <p:grpSpPr>
                    <a:xfrm>
                      <a:off x="1625" y="1444"/>
                      <a:ext cx="506" cy="2088"/>
                      <a:chOff x="1625" y="1444"/>
                      <a:chExt cx="506" cy="2088"/>
                    </a:xfrm>
                  </p:grpSpPr>
                  <p:sp>
                    <p:nvSpPr>
                      <p:cNvPr id="53" name="矩形 52"/>
                      <p:cNvSpPr/>
                      <p:nvPr/>
                    </p:nvSpPr>
                    <p:spPr>
                      <a:xfrm>
                        <a:off x="1997" y="1444"/>
                        <a:ext cx="68" cy="205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4" name="文本框 53"/>
                      <p:cNvSpPr txBox="1"/>
                      <p:nvPr/>
                    </p:nvSpPr>
                    <p:spPr>
                      <a:xfrm rot="10800000">
                        <a:off x="1625" y="2520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lstStyle/>
                      <a:p>
                        <a:r>
                          <a:rPr lang="en-US" altLang="zh-CN" sz="900"/>
                          <a:t>256 x 256</a:t>
                        </a:r>
                      </a:p>
                    </p:txBody>
                  </p:sp>
                </p:grpSp>
              </p:grpSp>
            </p:grpSp>
            <p:sp>
              <p:nvSpPr>
                <p:cNvPr id="78" name="右箭头 77"/>
                <p:cNvSpPr/>
                <p:nvPr/>
              </p:nvSpPr>
              <p:spPr>
                <a:xfrm>
                  <a:off x="7474" y="3925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9" name="右箭头 78"/>
              <p:cNvSpPr/>
              <p:nvPr/>
            </p:nvSpPr>
            <p:spPr>
              <a:xfrm>
                <a:off x="5792" y="2321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2" name="组合 221"/>
            <p:cNvGrpSpPr/>
            <p:nvPr/>
          </p:nvGrpSpPr>
          <p:grpSpPr>
            <a:xfrm>
              <a:off x="336" y="2918"/>
              <a:ext cx="2723" cy="2412"/>
              <a:chOff x="343" y="3848"/>
              <a:chExt cx="2723" cy="2412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343" y="4370"/>
                <a:ext cx="135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200"/>
                  <a:t>input</a:t>
                </a:r>
              </a:p>
              <a:p>
                <a:pPr algn="r"/>
                <a:r>
                  <a:rPr lang="en-US" altLang="zh-CN" sz="1200"/>
                  <a:t>image</a:t>
                </a:r>
              </a:p>
            </p:txBody>
          </p:sp>
          <p:grpSp>
            <p:nvGrpSpPr>
              <p:cNvPr id="220" name="组合 219"/>
              <p:cNvGrpSpPr/>
              <p:nvPr/>
            </p:nvGrpSpPr>
            <p:grpSpPr>
              <a:xfrm>
                <a:off x="1693" y="3848"/>
                <a:ext cx="1373" cy="2412"/>
                <a:chOff x="1621" y="2502"/>
                <a:chExt cx="1373" cy="2412"/>
              </a:xfrm>
            </p:grpSpPr>
            <p:grpSp>
              <p:nvGrpSpPr>
                <p:cNvPr id="210" name="组合 209"/>
                <p:cNvGrpSpPr/>
                <p:nvPr/>
              </p:nvGrpSpPr>
              <p:grpSpPr>
                <a:xfrm>
                  <a:off x="1621" y="2502"/>
                  <a:ext cx="1373" cy="2412"/>
                  <a:chOff x="1621" y="2275"/>
                  <a:chExt cx="1373" cy="2615"/>
                </a:xfrm>
              </p:grpSpPr>
              <p:grpSp>
                <p:nvGrpSpPr>
                  <p:cNvPr id="10" name="组合 9"/>
                  <p:cNvGrpSpPr/>
                  <p:nvPr/>
                </p:nvGrpSpPr>
                <p:grpSpPr>
                  <a:xfrm>
                    <a:off x="1621" y="2275"/>
                    <a:ext cx="671" cy="2615"/>
                    <a:chOff x="1621" y="1187"/>
                    <a:chExt cx="671" cy="2253"/>
                  </a:xfrm>
                </p:grpSpPr>
                <p:sp>
                  <p:nvSpPr>
                    <p:cNvPr id="5" name="文本框 4"/>
                    <p:cNvSpPr txBox="1"/>
                    <p:nvPr/>
                  </p:nvSpPr>
                  <p:spPr>
                    <a:xfrm>
                      <a:off x="1731" y="1187"/>
                      <a:ext cx="561" cy="3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 dirty="0"/>
                        <a:t>10</a:t>
                      </a:r>
                    </a:p>
                  </p:txBody>
                </p:sp>
                <p:grpSp>
                  <p:nvGrpSpPr>
                    <p:cNvPr id="9" name="组合 8"/>
                    <p:cNvGrpSpPr/>
                    <p:nvPr/>
                  </p:nvGrpSpPr>
                  <p:grpSpPr>
                    <a:xfrm>
                      <a:off x="1621" y="1444"/>
                      <a:ext cx="506" cy="1996"/>
                      <a:chOff x="1621" y="1444"/>
                      <a:chExt cx="506" cy="1996"/>
                    </a:xfrm>
                  </p:grpSpPr>
                  <p:sp>
                    <p:nvSpPr>
                      <p:cNvPr id="3" name="矩形 2"/>
                      <p:cNvSpPr/>
                      <p:nvPr/>
                    </p:nvSpPr>
                    <p:spPr>
                      <a:xfrm>
                        <a:off x="1997" y="1444"/>
                        <a:ext cx="28" cy="1996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" name="文本框 7"/>
                      <p:cNvSpPr txBox="1"/>
                      <p:nvPr/>
                    </p:nvSpPr>
                    <p:spPr>
                      <a:xfrm rot="10800000">
                        <a:off x="1621" y="2428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lstStyle/>
                      <a:p>
                        <a:r>
                          <a:rPr lang="en-US" altLang="zh-CN" sz="900"/>
                          <a:t>256 x 256</a:t>
                        </a:r>
                      </a:p>
                    </p:txBody>
                  </p:sp>
                </p:grpSp>
              </p:grpSp>
              <p:grpSp>
                <p:nvGrpSpPr>
                  <p:cNvPr id="42" name="组合 41"/>
                  <p:cNvGrpSpPr/>
                  <p:nvPr/>
                </p:nvGrpSpPr>
                <p:grpSpPr>
                  <a:xfrm>
                    <a:off x="1997" y="2275"/>
                    <a:ext cx="997" cy="2615"/>
                    <a:chOff x="1997" y="1208"/>
                    <a:chExt cx="997" cy="2615"/>
                  </a:xfrm>
                </p:grpSpPr>
                <p:grpSp>
                  <p:nvGrpSpPr>
                    <p:cNvPr id="11" name="组合 10"/>
                    <p:cNvGrpSpPr/>
                    <p:nvPr/>
                  </p:nvGrpSpPr>
                  <p:grpSpPr>
                    <a:xfrm>
                      <a:off x="1997" y="1208"/>
                      <a:ext cx="691" cy="2615"/>
                      <a:chOff x="1601" y="1187"/>
                      <a:chExt cx="691" cy="2253"/>
                    </a:xfrm>
                  </p:grpSpPr>
                  <p:sp>
                    <p:nvSpPr>
                      <p:cNvPr id="12" name="文本框 11"/>
                      <p:cNvSpPr txBox="1"/>
                      <p:nvPr/>
                    </p:nvSpPr>
                    <p:spPr>
                      <a:xfrm>
                        <a:off x="1731" y="1187"/>
                        <a:ext cx="561" cy="36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000"/>
                          <a:t>64</a:t>
                        </a:r>
                      </a:p>
                    </p:txBody>
                  </p:sp>
                  <p:grpSp>
                    <p:nvGrpSpPr>
                      <p:cNvPr id="13" name="组合 12"/>
                      <p:cNvGrpSpPr/>
                      <p:nvPr/>
                    </p:nvGrpSpPr>
                    <p:grpSpPr>
                      <a:xfrm>
                        <a:off x="1601" y="1444"/>
                        <a:ext cx="506" cy="1996"/>
                        <a:chOff x="1601" y="1444"/>
                        <a:chExt cx="506" cy="1996"/>
                      </a:xfrm>
                    </p:grpSpPr>
                    <p:sp>
                      <p:nvSpPr>
                        <p:cNvPr id="14" name="矩形 13"/>
                        <p:cNvSpPr/>
                        <p:nvPr/>
                      </p:nvSpPr>
                      <p:spPr>
                        <a:xfrm>
                          <a:off x="1997" y="1444"/>
                          <a:ext cx="68" cy="1996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5" name="文本框 14"/>
                        <p:cNvSpPr txBox="1"/>
                        <p:nvPr/>
                      </p:nvSpPr>
                      <p:spPr>
                        <a:xfrm rot="10800000">
                          <a:off x="1601" y="2428"/>
                          <a:ext cx="506" cy="101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vert="eaVert" wrap="square" rtlCol="0">
                          <a:spAutoFit/>
                        </a:bodyPr>
                        <a:lstStyle/>
                        <a:p>
                          <a:r>
                            <a:rPr lang="en-US" altLang="zh-CN" sz="900"/>
                            <a:t>256 x 256</a:t>
                          </a:r>
                        </a:p>
                      </p:txBody>
                    </p:sp>
                  </p:grpSp>
                </p:grpSp>
                <p:grpSp>
                  <p:nvGrpSpPr>
                    <p:cNvPr id="21" name="组合 20"/>
                    <p:cNvGrpSpPr/>
                    <p:nvPr/>
                  </p:nvGrpSpPr>
                  <p:grpSpPr>
                    <a:xfrm>
                      <a:off x="2335" y="1208"/>
                      <a:ext cx="659" cy="2615"/>
                      <a:chOff x="1633" y="1187"/>
                      <a:chExt cx="659" cy="2253"/>
                    </a:xfrm>
                  </p:grpSpPr>
                  <p:sp>
                    <p:nvSpPr>
                      <p:cNvPr id="22" name="文本框 21"/>
                      <p:cNvSpPr txBox="1"/>
                      <p:nvPr/>
                    </p:nvSpPr>
                    <p:spPr>
                      <a:xfrm>
                        <a:off x="1731" y="1187"/>
                        <a:ext cx="561" cy="36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000"/>
                          <a:t>64</a:t>
                        </a:r>
                      </a:p>
                    </p:txBody>
                  </p:sp>
                  <p:grpSp>
                    <p:nvGrpSpPr>
                      <p:cNvPr id="23" name="组合 22"/>
                      <p:cNvGrpSpPr/>
                      <p:nvPr/>
                    </p:nvGrpSpPr>
                    <p:grpSpPr>
                      <a:xfrm>
                        <a:off x="1633" y="1444"/>
                        <a:ext cx="506" cy="1996"/>
                        <a:chOff x="1633" y="1444"/>
                        <a:chExt cx="506" cy="1996"/>
                      </a:xfrm>
                    </p:grpSpPr>
                    <p:sp>
                      <p:nvSpPr>
                        <p:cNvPr id="24" name="矩形 23"/>
                        <p:cNvSpPr/>
                        <p:nvPr/>
                      </p:nvSpPr>
                      <p:spPr>
                        <a:xfrm>
                          <a:off x="1997" y="1444"/>
                          <a:ext cx="68" cy="1996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25" name="文本框 24"/>
                        <p:cNvSpPr txBox="1"/>
                        <p:nvPr/>
                      </p:nvSpPr>
                      <p:spPr>
                        <a:xfrm rot="10800000">
                          <a:off x="1633" y="2428"/>
                          <a:ext cx="506" cy="101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vert="eaVert" wrap="square" rtlCol="0">
                          <a:spAutoFit/>
                        </a:bodyPr>
                        <a:lstStyle/>
                        <a:p>
                          <a:r>
                            <a:rPr lang="en-US" altLang="zh-CN" sz="900"/>
                            <a:t>256 x 256</a:t>
                          </a:r>
                        </a:p>
                      </p:txBody>
                    </p:sp>
                  </p:grpSp>
                </p:grpSp>
              </p:grpSp>
            </p:grpSp>
            <p:sp>
              <p:nvSpPr>
                <p:cNvPr id="64" name="右箭头 63"/>
                <p:cNvSpPr/>
                <p:nvPr/>
              </p:nvSpPr>
              <p:spPr>
                <a:xfrm>
                  <a:off x="2092" y="3749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右箭头 70"/>
                <p:cNvSpPr/>
                <p:nvPr/>
              </p:nvSpPr>
              <p:spPr>
                <a:xfrm>
                  <a:off x="2488" y="3749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69" name="组合 68"/>
          <p:cNvGrpSpPr/>
          <p:nvPr/>
        </p:nvGrpSpPr>
        <p:grpSpPr>
          <a:xfrm>
            <a:off x="5184503" y="449141"/>
            <a:ext cx="360000" cy="360000"/>
            <a:chOff x="9287730" y="3036553"/>
            <a:chExt cx="360000" cy="360000"/>
          </a:xfrm>
        </p:grpSpPr>
        <p:grpSp>
          <p:nvGrpSpPr>
            <p:cNvPr id="70" name="组合 69"/>
            <p:cNvGrpSpPr/>
            <p:nvPr/>
          </p:nvGrpSpPr>
          <p:grpSpPr>
            <a:xfrm>
              <a:off x="9288787" y="3036553"/>
              <a:ext cx="356406" cy="118800"/>
              <a:chOff x="9288787" y="3036553"/>
              <a:chExt cx="356406" cy="118800"/>
            </a:xfrm>
          </p:grpSpPr>
          <p:sp>
            <p:nvSpPr>
              <p:cNvPr id="87" name="矩形 86"/>
              <p:cNvSpPr/>
              <p:nvPr/>
            </p:nvSpPr>
            <p:spPr>
              <a:xfrm>
                <a:off x="9288787" y="3036553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9407514" y="3036553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9526393" y="3036553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9288714" y="3154923"/>
              <a:ext cx="356503" cy="119230"/>
              <a:chOff x="9288791" y="3029185"/>
              <a:chExt cx="356503" cy="119230"/>
            </a:xfrm>
          </p:grpSpPr>
          <p:sp>
            <p:nvSpPr>
              <p:cNvPr id="84" name="矩形 83"/>
              <p:cNvSpPr/>
              <p:nvPr/>
            </p:nvSpPr>
            <p:spPr>
              <a:xfrm>
                <a:off x="9288791" y="3029615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9408575" y="3029185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9526494" y="3029185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9288322" y="3274845"/>
              <a:ext cx="356871" cy="118800"/>
              <a:chOff x="9288399" y="3020461"/>
              <a:chExt cx="356871" cy="118800"/>
            </a:xfrm>
          </p:grpSpPr>
          <p:sp>
            <p:nvSpPr>
              <p:cNvPr id="81" name="矩形 80"/>
              <p:cNvSpPr/>
              <p:nvPr/>
            </p:nvSpPr>
            <p:spPr>
              <a:xfrm>
                <a:off x="9288399" y="3020461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9408575" y="3020461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9526470" y="3020461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</p:grpSp>
        <p:sp>
          <p:nvSpPr>
            <p:cNvPr id="80" name="矩形 79"/>
            <p:cNvSpPr/>
            <p:nvPr/>
          </p:nvSpPr>
          <p:spPr>
            <a:xfrm>
              <a:off x="9287730" y="3036553"/>
              <a:ext cx="360000" cy="360000"/>
            </a:xfrm>
            <a:prstGeom prst="rect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260935" y="3051359"/>
            <a:ext cx="2483897" cy="2453507"/>
            <a:chOff x="1011662" y="2542067"/>
            <a:chExt cx="3448306" cy="3371616"/>
          </a:xfrm>
        </p:grpSpPr>
        <p:pic>
          <p:nvPicPr>
            <p:cNvPr id="90" name="图片 89" descr="LC801_color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1662" y="2542067"/>
              <a:ext cx="2877245" cy="2813255"/>
            </a:xfrm>
            <a:prstGeom prst="rect">
              <a:avLst/>
            </a:prstGeom>
          </p:spPr>
        </p:pic>
        <p:pic>
          <p:nvPicPr>
            <p:cNvPr id="91" name="图片 90" descr="LC801_color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2016" y="2728187"/>
              <a:ext cx="2877245" cy="2813255"/>
            </a:xfrm>
            <a:prstGeom prst="rect">
              <a:avLst/>
            </a:prstGeom>
          </p:spPr>
        </p:pic>
        <p:pic>
          <p:nvPicPr>
            <p:cNvPr id="92" name="图片 91" descr="LC801_color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92369" y="2914308"/>
              <a:ext cx="2877245" cy="2813255"/>
            </a:xfrm>
            <a:prstGeom prst="rect">
              <a:avLst/>
            </a:prstGeom>
          </p:spPr>
        </p:pic>
        <p:pic>
          <p:nvPicPr>
            <p:cNvPr id="93" name="图片 92" descr="LC801_color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9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82723" y="3100428"/>
              <a:ext cx="2877245" cy="2813255"/>
            </a:xfrm>
            <a:prstGeom prst="rect">
              <a:avLst/>
            </a:prstGeom>
          </p:spPr>
        </p:pic>
      </p:grpSp>
      <p:grpSp>
        <p:nvGrpSpPr>
          <p:cNvPr id="135" name="组合 134"/>
          <p:cNvGrpSpPr/>
          <p:nvPr/>
        </p:nvGrpSpPr>
        <p:grpSpPr>
          <a:xfrm>
            <a:off x="1502884" y="2835625"/>
            <a:ext cx="2072548" cy="3119452"/>
            <a:chOff x="2796933" y="2849216"/>
            <a:chExt cx="2072548" cy="3119452"/>
          </a:xfrm>
        </p:grpSpPr>
        <p:sp>
          <p:nvSpPr>
            <p:cNvPr id="100" name="矩形 99"/>
            <p:cNvSpPr/>
            <p:nvPr/>
          </p:nvSpPr>
          <p:spPr>
            <a:xfrm>
              <a:off x="2796933" y="4327793"/>
              <a:ext cx="180000" cy="180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   </a:t>
              </a:r>
            </a:p>
          </p:txBody>
        </p:sp>
        <p:cxnSp>
          <p:nvCxnSpPr>
            <p:cNvPr id="61" name="直线连接符 60"/>
            <p:cNvCxnSpPr/>
            <p:nvPr/>
          </p:nvCxnSpPr>
          <p:spPr>
            <a:xfrm>
              <a:off x="2929618" y="4507424"/>
              <a:ext cx="1923084" cy="1461244"/>
            </a:xfrm>
            <a:prstGeom prst="line">
              <a:avLst/>
            </a:prstGeom>
            <a:ln w="158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连接符 102"/>
            <p:cNvCxnSpPr/>
            <p:nvPr/>
          </p:nvCxnSpPr>
          <p:spPr>
            <a:xfrm flipV="1">
              <a:off x="2933433" y="2849216"/>
              <a:ext cx="1936048" cy="1478947"/>
            </a:xfrm>
            <a:prstGeom prst="line">
              <a:avLst/>
            </a:prstGeom>
            <a:ln w="158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6" name="表格 65"/>
          <p:cNvGraphicFramePr>
            <a:graphicFrameLocks noGrp="1"/>
          </p:cNvGraphicFramePr>
          <p:nvPr/>
        </p:nvGraphicFramePr>
        <p:xfrm>
          <a:off x="5335456" y="2766815"/>
          <a:ext cx="374979" cy="3337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948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0751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endParaRPr lang="zh-CN" altLang="en-US" dirty="0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48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845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48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9" name="表格 108"/>
          <p:cNvGraphicFramePr>
            <a:graphicFrameLocks noGrp="1"/>
          </p:cNvGraphicFramePr>
          <p:nvPr/>
        </p:nvGraphicFramePr>
        <p:xfrm>
          <a:off x="6967351" y="2766815"/>
          <a:ext cx="377895" cy="3353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948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6249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endParaRPr lang="zh-CN" altLang="en-US" dirty="0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48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845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48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01" name="直线箭头连接符 100"/>
          <p:cNvCxnSpPr/>
          <p:nvPr/>
        </p:nvCxnSpPr>
        <p:spPr>
          <a:xfrm>
            <a:off x="5851714" y="2931856"/>
            <a:ext cx="111563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线箭头连接符 116"/>
          <p:cNvCxnSpPr/>
          <p:nvPr/>
        </p:nvCxnSpPr>
        <p:spPr>
          <a:xfrm>
            <a:off x="5851713" y="2970492"/>
            <a:ext cx="1067487" cy="12599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线箭头连接符 120"/>
          <p:cNvCxnSpPr/>
          <p:nvPr/>
        </p:nvCxnSpPr>
        <p:spPr>
          <a:xfrm>
            <a:off x="5851713" y="2940943"/>
            <a:ext cx="1030268" cy="29294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8" name="表格 127"/>
          <p:cNvGraphicFramePr>
            <a:graphicFrameLocks noGrp="1"/>
          </p:cNvGraphicFramePr>
          <p:nvPr/>
        </p:nvGraphicFramePr>
        <p:xfrm>
          <a:off x="3644023" y="2788655"/>
          <a:ext cx="348343" cy="31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948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485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endParaRPr lang="zh-CN" altLang="en-US" dirty="0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48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48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48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9485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9485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948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129" name="直线箭头连接符 128"/>
          <p:cNvCxnSpPr/>
          <p:nvPr/>
        </p:nvCxnSpPr>
        <p:spPr>
          <a:xfrm>
            <a:off x="5803563" y="4276606"/>
            <a:ext cx="111563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线箭头连接符 129"/>
          <p:cNvCxnSpPr/>
          <p:nvPr/>
        </p:nvCxnSpPr>
        <p:spPr>
          <a:xfrm flipV="1">
            <a:off x="5803563" y="2970493"/>
            <a:ext cx="1115637" cy="12213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线箭头连接符 132"/>
          <p:cNvCxnSpPr/>
          <p:nvPr/>
        </p:nvCxnSpPr>
        <p:spPr>
          <a:xfrm>
            <a:off x="5847612" y="4329327"/>
            <a:ext cx="1034369" cy="15410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线箭头连接符 135"/>
          <p:cNvCxnSpPr/>
          <p:nvPr/>
        </p:nvCxnSpPr>
        <p:spPr>
          <a:xfrm>
            <a:off x="5766344" y="5870345"/>
            <a:ext cx="111563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线箭头连接符 136"/>
          <p:cNvCxnSpPr/>
          <p:nvPr/>
        </p:nvCxnSpPr>
        <p:spPr>
          <a:xfrm flipV="1">
            <a:off x="5843957" y="4314202"/>
            <a:ext cx="1067486" cy="15561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线箭头连接符 139"/>
          <p:cNvCxnSpPr/>
          <p:nvPr/>
        </p:nvCxnSpPr>
        <p:spPr>
          <a:xfrm flipV="1">
            <a:off x="5795806" y="2970493"/>
            <a:ext cx="1123394" cy="29089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线箭头连接符 142"/>
          <p:cNvCxnSpPr/>
          <p:nvPr/>
        </p:nvCxnSpPr>
        <p:spPr>
          <a:xfrm>
            <a:off x="4206603" y="4314202"/>
            <a:ext cx="935637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线箭头连接符 146"/>
          <p:cNvCxnSpPr/>
          <p:nvPr/>
        </p:nvCxnSpPr>
        <p:spPr>
          <a:xfrm>
            <a:off x="8603664" y="4323068"/>
            <a:ext cx="935637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线箭头连接符 152"/>
          <p:cNvCxnSpPr>
            <a:endCxn id="142" idx="1"/>
          </p:cNvCxnSpPr>
          <p:nvPr/>
        </p:nvCxnSpPr>
        <p:spPr>
          <a:xfrm>
            <a:off x="7363845" y="2970492"/>
            <a:ext cx="932540" cy="12160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椭圆 141"/>
          <p:cNvSpPr/>
          <p:nvPr/>
        </p:nvSpPr>
        <p:spPr>
          <a:xfrm>
            <a:off x="8243664" y="413383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7" name="直线箭头连接符 156"/>
          <p:cNvCxnSpPr>
            <a:endCxn id="142" idx="2"/>
          </p:cNvCxnSpPr>
          <p:nvPr/>
        </p:nvCxnSpPr>
        <p:spPr>
          <a:xfrm>
            <a:off x="7363845" y="4313833"/>
            <a:ext cx="87981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线箭头连接符 159"/>
          <p:cNvCxnSpPr>
            <a:endCxn id="142" idx="3"/>
          </p:cNvCxnSpPr>
          <p:nvPr/>
        </p:nvCxnSpPr>
        <p:spPr>
          <a:xfrm flipV="1">
            <a:off x="7363845" y="4441112"/>
            <a:ext cx="932540" cy="14268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组合 149"/>
          <p:cNvGrpSpPr/>
          <p:nvPr/>
        </p:nvGrpSpPr>
        <p:grpSpPr>
          <a:xfrm>
            <a:off x="9704721" y="3322237"/>
            <a:ext cx="2226344" cy="2226344"/>
            <a:chOff x="9707001" y="3117289"/>
            <a:chExt cx="2226344" cy="2226344"/>
          </a:xfrm>
        </p:grpSpPr>
        <p:pic>
          <p:nvPicPr>
            <p:cNvPr id="152" name="图片 151" descr="LC801_mask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07001" y="3117289"/>
              <a:ext cx="2226344" cy="2226344"/>
            </a:xfrm>
            <a:prstGeom prst="rect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162" name="矩形 161"/>
            <p:cNvSpPr/>
            <p:nvPr/>
          </p:nvSpPr>
          <p:spPr>
            <a:xfrm>
              <a:off x="10837635" y="4059327"/>
              <a:ext cx="180000" cy="180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   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63220" y="5704205"/>
            <a:ext cx="2288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/>
              <a:t>遥感图像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900920" y="5742305"/>
            <a:ext cx="1940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/>
              <a:t>光谱特征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876074" y="2605045"/>
            <a:ext cx="2989580" cy="1986280"/>
            <a:chOff x="2433" y="6295"/>
            <a:chExt cx="4708" cy="3128"/>
          </a:xfrm>
        </p:grpSpPr>
        <p:sp>
          <p:nvSpPr>
            <p:cNvPr id="96" name="右箭头 95"/>
            <p:cNvSpPr/>
            <p:nvPr/>
          </p:nvSpPr>
          <p:spPr>
            <a:xfrm rot="5400000">
              <a:off x="3491" y="8043"/>
              <a:ext cx="200" cy="28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1" name="组合 110"/>
            <p:cNvGrpSpPr/>
            <p:nvPr/>
          </p:nvGrpSpPr>
          <p:grpSpPr>
            <a:xfrm>
              <a:off x="2433" y="6498"/>
              <a:ext cx="667" cy="1687"/>
              <a:chOff x="2327" y="4601"/>
              <a:chExt cx="667" cy="1687"/>
            </a:xfrm>
          </p:grpSpPr>
          <p:sp>
            <p:nvSpPr>
              <p:cNvPr id="108" name="矩形 107"/>
              <p:cNvSpPr/>
              <p:nvPr/>
            </p:nvSpPr>
            <p:spPr>
              <a:xfrm>
                <a:off x="2688" y="4882"/>
                <a:ext cx="68" cy="107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文本框 108"/>
              <p:cNvSpPr txBox="1"/>
              <p:nvPr/>
            </p:nvSpPr>
            <p:spPr>
              <a:xfrm>
                <a:off x="2359" y="4601"/>
                <a:ext cx="635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/>
                  <a:t>64</a:t>
                </a:r>
              </a:p>
            </p:txBody>
          </p:sp>
          <p:sp>
            <p:nvSpPr>
              <p:cNvPr id="110" name="文本框 109"/>
              <p:cNvSpPr txBox="1"/>
              <p:nvPr/>
            </p:nvSpPr>
            <p:spPr>
              <a:xfrm rot="10800000">
                <a:off x="2327" y="5701"/>
                <a:ext cx="506" cy="58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sz="900"/>
                  <a:t>128</a:t>
                </a:r>
                <a:r>
                  <a:rPr lang="en-US" altLang="zh-CN" sz="900" baseline="30000"/>
                  <a:t>2</a:t>
                </a:r>
              </a:p>
            </p:txBody>
          </p:sp>
        </p:grpSp>
        <p:grpSp>
          <p:nvGrpSpPr>
            <p:cNvPr id="155" name="组合 154"/>
            <p:cNvGrpSpPr/>
            <p:nvPr/>
          </p:nvGrpSpPr>
          <p:grpSpPr>
            <a:xfrm>
              <a:off x="2780" y="6498"/>
              <a:ext cx="1097" cy="1686"/>
              <a:chOff x="2697" y="4601"/>
              <a:chExt cx="1097" cy="1686"/>
            </a:xfrm>
          </p:grpSpPr>
          <p:grpSp>
            <p:nvGrpSpPr>
              <p:cNvPr id="97" name="组合 96"/>
              <p:cNvGrpSpPr/>
              <p:nvPr/>
            </p:nvGrpSpPr>
            <p:grpSpPr>
              <a:xfrm>
                <a:off x="2697" y="4601"/>
                <a:ext cx="1097" cy="1686"/>
                <a:chOff x="3216" y="1234"/>
                <a:chExt cx="1097" cy="3374"/>
              </a:xfrm>
            </p:grpSpPr>
            <p:grpSp>
              <p:nvGrpSpPr>
                <p:cNvPr id="98" name="组合 97"/>
                <p:cNvGrpSpPr/>
                <p:nvPr/>
              </p:nvGrpSpPr>
              <p:grpSpPr>
                <a:xfrm>
                  <a:off x="3216" y="1234"/>
                  <a:ext cx="741" cy="3374"/>
                  <a:chOff x="1625" y="1210"/>
                  <a:chExt cx="741" cy="2907"/>
                </a:xfrm>
              </p:grpSpPr>
              <p:sp>
                <p:nvSpPr>
                  <p:cNvPr id="99" name="文本框 98"/>
                  <p:cNvSpPr txBox="1"/>
                  <p:nvPr/>
                </p:nvSpPr>
                <p:spPr>
                  <a:xfrm>
                    <a:off x="1731" y="1210"/>
                    <a:ext cx="635" cy="3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/>
                      <a:t>128</a:t>
                    </a:r>
                  </a:p>
                </p:txBody>
              </p:sp>
              <p:grpSp>
                <p:nvGrpSpPr>
                  <p:cNvPr id="100" name="组合 99"/>
                  <p:cNvGrpSpPr/>
                  <p:nvPr/>
                </p:nvGrpSpPr>
                <p:grpSpPr>
                  <a:xfrm>
                    <a:off x="1625" y="1694"/>
                    <a:ext cx="506" cy="2423"/>
                    <a:chOff x="1625" y="1694"/>
                    <a:chExt cx="506" cy="2423"/>
                  </a:xfrm>
                </p:grpSpPr>
                <p:sp>
                  <p:nvSpPr>
                    <p:cNvPr id="101" name="矩形 100"/>
                    <p:cNvSpPr/>
                    <p:nvPr/>
                  </p:nvSpPr>
                  <p:spPr>
                    <a:xfrm>
                      <a:off x="1995" y="1694"/>
                      <a:ext cx="136" cy="1857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2" name="文本框 101"/>
                    <p:cNvSpPr txBox="1"/>
                    <p:nvPr/>
                  </p:nvSpPr>
                  <p:spPr>
                    <a:xfrm rot="10800000">
                      <a:off x="1625" y="3105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900"/>
                        <a:t>128</a:t>
                      </a:r>
                      <a:r>
                        <a:rPr lang="en-US" altLang="zh-CN" sz="900" baseline="30000"/>
                        <a:t>2</a:t>
                      </a:r>
                    </a:p>
                  </p:txBody>
                </p:sp>
              </p:grpSp>
            </p:grpSp>
            <p:grpSp>
              <p:nvGrpSpPr>
                <p:cNvPr id="103" name="组合 102"/>
                <p:cNvGrpSpPr/>
                <p:nvPr/>
              </p:nvGrpSpPr>
              <p:grpSpPr>
                <a:xfrm>
                  <a:off x="3587" y="1234"/>
                  <a:ext cx="726" cy="3374"/>
                  <a:chOff x="1627" y="1210"/>
                  <a:chExt cx="726" cy="2907"/>
                </a:xfrm>
              </p:grpSpPr>
              <p:sp>
                <p:nvSpPr>
                  <p:cNvPr id="104" name="文本框 103"/>
                  <p:cNvSpPr txBox="1"/>
                  <p:nvPr/>
                </p:nvSpPr>
                <p:spPr>
                  <a:xfrm>
                    <a:off x="1718" y="1210"/>
                    <a:ext cx="635" cy="3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/>
                      <a:t>128</a:t>
                    </a:r>
                  </a:p>
                </p:txBody>
              </p:sp>
              <p:grpSp>
                <p:nvGrpSpPr>
                  <p:cNvPr id="105" name="组合 104"/>
                  <p:cNvGrpSpPr/>
                  <p:nvPr/>
                </p:nvGrpSpPr>
                <p:grpSpPr>
                  <a:xfrm>
                    <a:off x="1627" y="1694"/>
                    <a:ext cx="506" cy="2423"/>
                    <a:chOff x="1627" y="1694"/>
                    <a:chExt cx="506" cy="2423"/>
                  </a:xfrm>
                </p:grpSpPr>
                <p:sp>
                  <p:nvSpPr>
                    <p:cNvPr id="106" name="矩形 105"/>
                    <p:cNvSpPr/>
                    <p:nvPr/>
                  </p:nvSpPr>
                  <p:spPr>
                    <a:xfrm>
                      <a:off x="1997" y="1694"/>
                      <a:ext cx="136" cy="1857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7" name="文本框 106"/>
                    <p:cNvSpPr txBox="1"/>
                    <p:nvPr/>
                  </p:nvSpPr>
                  <p:spPr>
                    <a:xfrm rot="10800000">
                      <a:off x="1627" y="3105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900"/>
                        <a:t>128</a:t>
                      </a:r>
                      <a:r>
                        <a:rPr lang="en-US" altLang="zh-CN" sz="900" baseline="30000"/>
                        <a:t>2</a:t>
                      </a:r>
                    </a:p>
                  </p:txBody>
                </p:sp>
              </p:grpSp>
            </p:grpSp>
          </p:grpSp>
          <p:sp>
            <p:nvSpPr>
              <p:cNvPr id="112" name="右箭头 111"/>
              <p:cNvSpPr/>
              <p:nvPr/>
            </p:nvSpPr>
            <p:spPr>
              <a:xfrm>
                <a:off x="2817" y="5251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右箭头 112"/>
              <p:cNvSpPr/>
              <p:nvPr/>
            </p:nvSpPr>
            <p:spPr>
              <a:xfrm>
                <a:off x="3238" y="5251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0" name="右箭头 129"/>
            <p:cNvSpPr/>
            <p:nvPr/>
          </p:nvSpPr>
          <p:spPr>
            <a:xfrm rot="16200000">
              <a:off x="5952" y="8107"/>
              <a:ext cx="200" cy="207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右箭头 131"/>
            <p:cNvSpPr/>
            <p:nvPr/>
          </p:nvSpPr>
          <p:spPr>
            <a:xfrm rot="16200000">
              <a:off x="6744" y="6294"/>
              <a:ext cx="200" cy="207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3139" y="8294"/>
              <a:ext cx="3192" cy="1129"/>
              <a:chOff x="3137" y="8498"/>
              <a:chExt cx="3192" cy="1129"/>
            </a:xfrm>
          </p:grpSpPr>
          <p:sp>
            <p:nvSpPr>
              <p:cNvPr id="126" name="文本框 125"/>
              <p:cNvSpPr txBox="1"/>
              <p:nvPr/>
            </p:nvSpPr>
            <p:spPr>
              <a:xfrm>
                <a:off x="3257" y="8543"/>
                <a:ext cx="635" cy="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/>
                  <a:t>128</a:t>
                </a:r>
              </a:p>
            </p:txBody>
          </p:sp>
          <p:grpSp>
            <p:nvGrpSpPr>
              <p:cNvPr id="3" name="组合 2"/>
              <p:cNvGrpSpPr/>
              <p:nvPr/>
            </p:nvGrpSpPr>
            <p:grpSpPr>
              <a:xfrm>
                <a:off x="3137" y="8498"/>
                <a:ext cx="3192" cy="1129"/>
                <a:chOff x="3137" y="8498"/>
                <a:chExt cx="3192" cy="1129"/>
              </a:xfrm>
            </p:grpSpPr>
            <p:sp>
              <p:nvSpPr>
                <p:cNvPr id="125" name="矩形 124"/>
                <p:cNvSpPr/>
                <p:nvPr/>
              </p:nvSpPr>
              <p:spPr>
                <a:xfrm>
                  <a:off x="3507" y="8824"/>
                  <a:ext cx="136" cy="51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7" name="文本框 126"/>
                <p:cNvSpPr txBox="1"/>
                <p:nvPr/>
              </p:nvSpPr>
              <p:spPr>
                <a:xfrm rot="10800000">
                  <a:off x="3137" y="9013"/>
                  <a:ext cx="506" cy="587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altLang="zh-CN" sz="900"/>
                    <a:t>64</a:t>
                  </a:r>
                  <a:r>
                    <a:rPr lang="en-US" altLang="zh-CN" sz="900" baseline="30000"/>
                    <a:t>2</a:t>
                  </a:r>
                </a:p>
              </p:txBody>
            </p:sp>
            <p:grpSp>
              <p:nvGrpSpPr>
                <p:cNvPr id="139" name="组合 138"/>
                <p:cNvGrpSpPr/>
                <p:nvPr/>
              </p:nvGrpSpPr>
              <p:grpSpPr>
                <a:xfrm>
                  <a:off x="3774" y="8498"/>
                  <a:ext cx="2555" cy="1129"/>
                  <a:chOff x="3575" y="6601"/>
                  <a:chExt cx="2555" cy="1129"/>
                </a:xfrm>
              </p:grpSpPr>
              <p:grpSp>
                <p:nvGrpSpPr>
                  <p:cNvPr id="114" name="组合 113"/>
                  <p:cNvGrpSpPr/>
                  <p:nvPr/>
                </p:nvGrpSpPr>
                <p:grpSpPr>
                  <a:xfrm>
                    <a:off x="3575" y="6601"/>
                    <a:ext cx="2555" cy="1129"/>
                    <a:chOff x="3217" y="1144"/>
                    <a:chExt cx="2555" cy="2260"/>
                  </a:xfrm>
                </p:grpSpPr>
                <p:grpSp>
                  <p:nvGrpSpPr>
                    <p:cNvPr id="115" name="组合 114"/>
                    <p:cNvGrpSpPr/>
                    <p:nvPr/>
                  </p:nvGrpSpPr>
                  <p:grpSpPr>
                    <a:xfrm>
                      <a:off x="3217" y="1144"/>
                      <a:ext cx="1668" cy="2204"/>
                      <a:chOff x="1626" y="1133"/>
                      <a:chExt cx="1668" cy="1899"/>
                    </a:xfrm>
                  </p:grpSpPr>
                  <p:sp>
                    <p:nvSpPr>
                      <p:cNvPr id="116" name="文本框 115"/>
                      <p:cNvSpPr txBox="1"/>
                      <p:nvPr/>
                    </p:nvSpPr>
                    <p:spPr>
                      <a:xfrm>
                        <a:off x="2322" y="1133"/>
                        <a:ext cx="635" cy="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000" dirty="0"/>
                          <a:t>256</a:t>
                        </a:r>
                      </a:p>
                    </p:txBody>
                  </p:sp>
                  <p:grpSp>
                    <p:nvGrpSpPr>
                      <p:cNvPr id="117" name="组合 116"/>
                      <p:cNvGrpSpPr/>
                      <p:nvPr/>
                    </p:nvGrpSpPr>
                    <p:grpSpPr>
                      <a:xfrm>
                        <a:off x="1626" y="1694"/>
                        <a:ext cx="1668" cy="1338"/>
                        <a:chOff x="1626" y="1694"/>
                        <a:chExt cx="1668" cy="1338"/>
                      </a:xfrm>
                    </p:grpSpPr>
                    <p:sp>
                      <p:nvSpPr>
                        <p:cNvPr id="118" name="矩形 117"/>
                        <p:cNvSpPr/>
                        <p:nvPr/>
                      </p:nvSpPr>
                      <p:spPr>
                        <a:xfrm>
                          <a:off x="1995" y="1694"/>
                          <a:ext cx="1299" cy="879"/>
                        </a:xfrm>
                        <a:prstGeom prst="rect">
                          <a:avLst/>
                        </a:prstGeom>
                        <a:solidFill>
                          <a:schemeClr val="accent6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19" name="文本框 118"/>
                        <p:cNvSpPr txBox="1"/>
                        <p:nvPr/>
                      </p:nvSpPr>
                      <p:spPr>
                        <a:xfrm rot="10800000">
                          <a:off x="1626" y="2020"/>
                          <a:ext cx="506" cy="101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vert="eaVert" wrap="square" rtlCol="0">
                          <a:spAutoFit/>
                        </a:bodyPr>
                        <a:lstStyle/>
                        <a:p>
                          <a:r>
                            <a:rPr lang="en-US" altLang="zh-CN" sz="900"/>
                            <a:t>64</a:t>
                          </a:r>
                          <a:r>
                            <a:rPr lang="en-US" altLang="zh-CN" sz="900" baseline="30000"/>
                            <a:t>2</a:t>
                          </a:r>
                        </a:p>
                      </p:txBody>
                    </p:sp>
                  </p:grpSp>
                </p:grpSp>
                <p:grpSp>
                  <p:nvGrpSpPr>
                    <p:cNvPr id="120" name="组合 119"/>
                    <p:cNvGrpSpPr/>
                    <p:nvPr/>
                  </p:nvGrpSpPr>
                  <p:grpSpPr>
                    <a:xfrm>
                      <a:off x="5032" y="1290"/>
                      <a:ext cx="740" cy="2114"/>
                      <a:chOff x="3072" y="1258"/>
                      <a:chExt cx="740" cy="1821"/>
                    </a:xfrm>
                  </p:grpSpPr>
                  <p:sp>
                    <p:nvSpPr>
                      <p:cNvPr id="121" name="文本框 120"/>
                      <p:cNvSpPr txBox="1"/>
                      <p:nvPr/>
                    </p:nvSpPr>
                    <p:spPr>
                      <a:xfrm>
                        <a:off x="3177" y="1258"/>
                        <a:ext cx="635" cy="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000" dirty="0"/>
                          <a:t>128</a:t>
                        </a:r>
                      </a:p>
                    </p:txBody>
                  </p:sp>
                  <p:grpSp>
                    <p:nvGrpSpPr>
                      <p:cNvPr id="122" name="组合 121"/>
                      <p:cNvGrpSpPr/>
                      <p:nvPr/>
                    </p:nvGrpSpPr>
                    <p:grpSpPr>
                      <a:xfrm>
                        <a:off x="3072" y="1742"/>
                        <a:ext cx="471" cy="1337"/>
                        <a:chOff x="3072" y="1742"/>
                        <a:chExt cx="471" cy="1337"/>
                      </a:xfrm>
                    </p:grpSpPr>
                    <p:sp>
                      <p:nvSpPr>
                        <p:cNvPr id="123" name="矩形 122"/>
                        <p:cNvSpPr/>
                        <p:nvPr/>
                      </p:nvSpPr>
                      <p:spPr>
                        <a:xfrm>
                          <a:off x="3407" y="1742"/>
                          <a:ext cx="136" cy="879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24" name="文本框 123"/>
                        <p:cNvSpPr txBox="1"/>
                        <p:nvPr/>
                      </p:nvSpPr>
                      <p:spPr>
                        <a:xfrm rot="10800000">
                          <a:off x="3072" y="2067"/>
                          <a:ext cx="396" cy="101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vert="eaVert" wrap="square" rtlCol="0">
                          <a:spAutoFit/>
                        </a:bodyPr>
                        <a:lstStyle/>
                        <a:p>
                          <a:r>
                            <a:rPr lang="en-US" altLang="zh-CN" sz="900"/>
                            <a:t>64</a:t>
                          </a:r>
                          <a:r>
                            <a:rPr lang="en-US" altLang="zh-CN" sz="900" baseline="30000"/>
                            <a:t>2</a:t>
                          </a:r>
                        </a:p>
                      </p:txBody>
                    </p:sp>
                  </p:grpSp>
                </p:grpSp>
              </p:grpSp>
              <p:sp>
                <p:nvSpPr>
                  <p:cNvPr id="133" name="右箭头 132"/>
                  <p:cNvSpPr/>
                  <p:nvPr/>
                </p:nvSpPr>
                <p:spPr>
                  <a:xfrm>
                    <a:off x="3664" y="7023"/>
                    <a:ext cx="200" cy="280"/>
                  </a:xfrm>
                  <a:prstGeom prst="rightArrow">
                    <a:avLst>
                      <a:gd name="adj1" fmla="val 50000"/>
                      <a:gd name="adj2" fmla="val 42978"/>
                    </a:avLst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4" name="右箭头 133"/>
                  <p:cNvSpPr/>
                  <p:nvPr/>
                </p:nvSpPr>
                <p:spPr>
                  <a:xfrm>
                    <a:off x="5460" y="7070"/>
                    <a:ext cx="200" cy="280"/>
                  </a:xfrm>
                  <a:prstGeom prst="rightArrow">
                    <a:avLst>
                      <a:gd name="adj1" fmla="val 50000"/>
                      <a:gd name="adj2" fmla="val 42978"/>
                    </a:avLst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sp>
          <p:nvSpPr>
            <p:cNvPr id="138" name="右箭头 137"/>
            <p:cNvSpPr/>
            <p:nvPr/>
          </p:nvSpPr>
          <p:spPr>
            <a:xfrm>
              <a:off x="3863" y="7250"/>
              <a:ext cx="1854" cy="327"/>
            </a:xfrm>
            <a:prstGeom prst="rightArrow">
              <a:avLst>
                <a:gd name="adj1" fmla="val 50000"/>
                <a:gd name="adj2" fmla="val 79642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5667" y="6501"/>
              <a:ext cx="635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/>
                <a:t>256</a:t>
              </a:r>
            </a:p>
          </p:txBody>
        </p:sp>
        <p:sp>
          <p:nvSpPr>
            <p:cNvPr id="168" name="右箭头 167"/>
            <p:cNvSpPr/>
            <p:nvPr/>
          </p:nvSpPr>
          <p:spPr>
            <a:xfrm>
              <a:off x="6171" y="7151"/>
              <a:ext cx="200" cy="28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右箭头 168"/>
            <p:cNvSpPr/>
            <p:nvPr/>
          </p:nvSpPr>
          <p:spPr>
            <a:xfrm>
              <a:off x="6568" y="7151"/>
              <a:ext cx="200" cy="28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5" name="组合 174"/>
            <p:cNvGrpSpPr/>
            <p:nvPr/>
          </p:nvGrpSpPr>
          <p:grpSpPr>
            <a:xfrm>
              <a:off x="5497" y="6498"/>
              <a:ext cx="1644" cy="1704"/>
              <a:chOff x="5513" y="6484"/>
              <a:chExt cx="1644" cy="1704"/>
            </a:xfrm>
          </p:grpSpPr>
          <p:grpSp>
            <p:nvGrpSpPr>
              <p:cNvPr id="157" name="组合 156"/>
              <p:cNvGrpSpPr/>
              <p:nvPr/>
            </p:nvGrpSpPr>
            <p:grpSpPr>
              <a:xfrm>
                <a:off x="6078" y="6484"/>
                <a:ext cx="1079" cy="1686"/>
                <a:chOff x="4289" y="1240"/>
                <a:chExt cx="1079" cy="3375"/>
              </a:xfrm>
            </p:grpSpPr>
            <p:grpSp>
              <p:nvGrpSpPr>
                <p:cNvPr id="158" name="组合 157"/>
                <p:cNvGrpSpPr/>
                <p:nvPr/>
              </p:nvGrpSpPr>
              <p:grpSpPr>
                <a:xfrm>
                  <a:off x="4289" y="1240"/>
                  <a:ext cx="723" cy="3375"/>
                  <a:chOff x="2698" y="1215"/>
                  <a:chExt cx="723" cy="2908"/>
                </a:xfrm>
              </p:grpSpPr>
              <p:sp>
                <p:nvSpPr>
                  <p:cNvPr id="159" name="文本框 158"/>
                  <p:cNvSpPr txBox="1"/>
                  <p:nvPr/>
                </p:nvSpPr>
                <p:spPr>
                  <a:xfrm>
                    <a:off x="2786" y="1215"/>
                    <a:ext cx="635" cy="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/>
                      <a:t>64</a:t>
                    </a:r>
                  </a:p>
                </p:txBody>
              </p:sp>
              <p:grpSp>
                <p:nvGrpSpPr>
                  <p:cNvPr id="160" name="组合 159"/>
                  <p:cNvGrpSpPr/>
                  <p:nvPr/>
                </p:nvGrpSpPr>
                <p:grpSpPr>
                  <a:xfrm>
                    <a:off x="2698" y="1699"/>
                    <a:ext cx="506" cy="2424"/>
                    <a:chOff x="2698" y="1699"/>
                    <a:chExt cx="506" cy="2424"/>
                  </a:xfrm>
                </p:grpSpPr>
                <p:sp>
                  <p:nvSpPr>
                    <p:cNvPr id="161" name="矩形 160"/>
                    <p:cNvSpPr/>
                    <p:nvPr/>
                  </p:nvSpPr>
                  <p:spPr>
                    <a:xfrm>
                      <a:off x="3050" y="1699"/>
                      <a:ext cx="136" cy="1857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2" name="文本框 161"/>
                    <p:cNvSpPr txBox="1"/>
                    <p:nvPr/>
                  </p:nvSpPr>
                  <p:spPr>
                    <a:xfrm rot="10800000">
                      <a:off x="2698" y="3111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900" dirty="0"/>
                        <a:t>128</a:t>
                      </a:r>
                      <a:r>
                        <a:rPr lang="en-US" altLang="zh-CN" sz="900" baseline="30000" dirty="0"/>
                        <a:t>2</a:t>
                      </a:r>
                    </a:p>
                  </p:txBody>
                </p:sp>
              </p:grpSp>
            </p:grpSp>
            <p:grpSp>
              <p:nvGrpSpPr>
                <p:cNvPr id="163" name="组合 162"/>
                <p:cNvGrpSpPr/>
                <p:nvPr/>
              </p:nvGrpSpPr>
              <p:grpSpPr>
                <a:xfrm>
                  <a:off x="4660" y="1240"/>
                  <a:ext cx="708" cy="3375"/>
                  <a:chOff x="2700" y="1215"/>
                  <a:chExt cx="708" cy="2908"/>
                </a:xfrm>
              </p:grpSpPr>
              <p:sp>
                <p:nvSpPr>
                  <p:cNvPr id="164" name="文本框 163"/>
                  <p:cNvSpPr txBox="1"/>
                  <p:nvPr/>
                </p:nvSpPr>
                <p:spPr>
                  <a:xfrm>
                    <a:off x="2773" y="1215"/>
                    <a:ext cx="635" cy="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/>
                      <a:t>64</a:t>
                    </a:r>
                  </a:p>
                </p:txBody>
              </p:sp>
              <p:grpSp>
                <p:nvGrpSpPr>
                  <p:cNvPr id="165" name="组合 164"/>
                  <p:cNvGrpSpPr/>
                  <p:nvPr/>
                </p:nvGrpSpPr>
                <p:grpSpPr>
                  <a:xfrm>
                    <a:off x="2700" y="1699"/>
                    <a:ext cx="506" cy="2424"/>
                    <a:chOff x="2700" y="1699"/>
                    <a:chExt cx="506" cy="2424"/>
                  </a:xfrm>
                </p:grpSpPr>
                <p:sp>
                  <p:nvSpPr>
                    <p:cNvPr id="166" name="矩形 165"/>
                    <p:cNvSpPr/>
                    <p:nvPr/>
                  </p:nvSpPr>
                  <p:spPr>
                    <a:xfrm>
                      <a:off x="3052" y="1699"/>
                      <a:ext cx="136" cy="1857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7" name="文本框 166"/>
                    <p:cNvSpPr txBox="1"/>
                    <p:nvPr/>
                  </p:nvSpPr>
                  <p:spPr>
                    <a:xfrm rot="10800000">
                      <a:off x="2700" y="3111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900" dirty="0"/>
                        <a:t>128</a:t>
                      </a:r>
                      <a:r>
                        <a:rPr lang="en-US" altLang="zh-CN" sz="900" baseline="30000" dirty="0"/>
                        <a:t>2</a:t>
                      </a:r>
                    </a:p>
                  </p:txBody>
                </p:sp>
              </p:grpSp>
            </p:grpSp>
          </p:grpSp>
          <p:grpSp>
            <p:nvGrpSpPr>
              <p:cNvPr id="173" name="组合 172"/>
              <p:cNvGrpSpPr/>
              <p:nvPr/>
            </p:nvGrpSpPr>
            <p:grpSpPr>
              <a:xfrm>
                <a:off x="5513" y="6803"/>
                <a:ext cx="656" cy="1385"/>
                <a:chOff x="5463" y="5845"/>
                <a:chExt cx="656" cy="1385"/>
              </a:xfrm>
            </p:grpSpPr>
            <p:grpSp>
              <p:nvGrpSpPr>
                <p:cNvPr id="171" name="组合 170"/>
                <p:cNvGrpSpPr/>
                <p:nvPr/>
              </p:nvGrpSpPr>
              <p:grpSpPr>
                <a:xfrm>
                  <a:off x="5832" y="5845"/>
                  <a:ext cx="287" cy="1077"/>
                  <a:chOff x="5832" y="5845"/>
                  <a:chExt cx="287" cy="1077"/>
                </a:xfrm>
              </p:grpSpPr>
              <p:sp>
                <p:nvSpPr>
                  <p:cNvPr id="141" name="矩形 140"/>
                  <p:cNvSpPr/>
                  <p:nvPr/>
                </p:nvSpPr>
                <p:spPr>
                  <a:xfrm>
                    <a:off x="5832" y="5845"/>
                    <a:ext cx="144" cy="107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2" name="矩形 141"/>
                  <p:cNvSpPr/>
                  <p:nvPr/>
                </p:nvSpPr>
                <p:spPr>
                  <a:xfrm>
                    <a:off x="5983" y="5845"/>
                    <a:ext cx="136" cy="107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72" name="文本框 171"/>
                <p:cNvSpPr txBox="1"/>
                <p:nvPr/>
              </p:nvSpPr>
              <p:spPr>
                <a:xfrm rot="10800000">
                  <a:off x="5463" y="6643"/>
                  <a:ext cx="506" cy="587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altLang="zh-CN" sz="900" dirty="0"/>
                    <a:t>128</a:t>
                  </a:r>
                  <a:r>
                    <a:rPr lang="en-US" altLang="zh-CN" sz="900" baseline="30000" dirty="0"/>
                    <a:t>2</a:t>
                  </a:r>
                </a:p>
              </p:txBody>
            </p:sp>
          </p:grpSp>
        </p:grpSp>
        <p:sp>
          <p:nvSpPr>
            <p:cNvPr id="221" name="右箭头 220"/>
            <p:cNvSpPr/>
            <p:nvPr/>
          </p:nvSpPr>
          <p:spPr>
            <a:xfrm rot="5400000">
              <a:off x="2678" y="6239"/>
              <a:ext cx="208" cy="319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485957" y="1021621"/>
            <a:ext cx="833755" cy="1539919"/>
            <a:chOff x="3471545" y="2443436"/>
            <a:chExt cx="833755" cy="1539919"/>
          </a:xfrm>
        </p:grpSpPr>
        <p:grpSp>
          <p:nvGrpSpPr>
            <p:cNvPr id="213" name="组合 212"/>
            <p:cNvGrpSpPr/>
            <p:nvPr/>
          </p:nvGrpSpPr>
          <p:grpSpPr>
            <a:xfrm>
              <a:off x="3471545" y="2443436"/>
              <a:ext cx="833755" cy="1539919"/>
              <a:chOff x="5467" y="3283"/>
              <a:chExt cx="1313" cy="2990"/>
            </a:xfrm>
          </p:grpSpPr>
          <p:sp>
            <p:nvSpPr>
              <p:cNvPr id="187" name="矩形 186"/>
              <p:cNvSpPr/>
              <p:nvPr/>
            </p:nvSpPr>
            <p:spPr>
              <a:xfrm>
                <a:off x="5792" y="3625"/>
                <a:ext cx="68" cy="26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12" name="组合 211"/>
              <p:cNvGrpSpPr/>
              <p:nvPr/>
            </p:nvGrpSpPr>
            <p:grpSpPr>
              <a:xfrm>
                <a:off x="5467" y="3283"/>
                <a:ext cx="1313" cy="2990"/>
                <a:chOff x="5467" y="3283"/>
                <a:chExt cx="1313" cy="2990"/>
              </a:xfrm>
            </p:grpSpPr>
            <p:grpSp>
              <p:nvGrpSpPr>
                <p:cNvPr id="176" name="组合 175"/>
                <p:cNvGrpSpPr/>
                <p:nvPr/>
              </p:nvGrpSpPr>
              <p:grpSpPr>
                <a:xfrm>
                  <a:off x="5769" y="3283"/>
                  <a:ext cx="1011" cy="2976"/>
                  <a:chOff x="4657" y="1163"/>
                  <a:chExt cx="1011" cy="2975"/>
                </a:xfrm>
              </p:grpSpPr>
              <p:grpSp>
                <p:nvGrpSpPr>
                  <p:cNvPr id="177" name="组合 176"/>
                  <p:cNvGrpSpPr/>
                  <p:nvPr/>
                </p:nvGrpSpPr>
                <p:grpSpPr>
                  <a:xfrm>
                    <a:off x="4657" y="1163"/>
                    <a:ext cx="678" cy="2975"/>
                    <a:chOff x="1625" y="1148"/>
                    <a:chExt cx="678" cy="2564"/>
                  </a:xfrm>
                </p:grpSpPr>
                <p:sp>
                  <p:nvSpPr>
                    <p:cNvPr id="178" name="文本框 177"/>
                    <p:cNvSpPr txBox="1"/>
                    <p:nvPr/>
                  </p:nvSpPr>
                  <p:spPr>
                    <a:xfrm>
                      <a:off x="1742" y="1148"/>
                      <a:ext cx="561" cy="4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/>
                        <a:t>32</a:t>
                      </a:r>
                    </a:p>
                  </p:txBody>
                </p:sp>
                <p:grpSp>
                  <p:nvGrpSpPr>
                    <p:cNvPr id="179" name="组合 178"/>
                    <p:cNvGrpSpPr/>
                    <p:nvPr/>
                  </p:nvGrpSpPr>
                  <p:grpSpPr>
                    <a:xfrm>
                      <a:off x="1625" y="1444"/>
                      <a:ext cx="506" cy="2268"/>
                      <a:chOff x="1625" y="1444"/>
                      <a:chExt cx="506" cy="2268"/>
                    </a:xfrm>
                  </p:grpSpPr>
                  <p:sp>
                    <p:nvSpPr>
                      <p:cNvPr id="180" name="矩形 179"/>
                      <p:cNvSpPr/>
                      <p:nvPr/>
                    </p:nvSpPr>
                    <p:spPr>
                      <a:xfrm>
                        <a:off x="1997" y="1444"/>
                        <a:ext cx="68" cy="226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81" name="文本框 180"/>
                      <p:cNvSpPr txBox="1"/>
                      <p:nvPr/>
                    </p:nvSpPr>
                    <p:spPr>
                      <a:xfrm rot="10800000">
                        <a:off x="1625" y="2700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lstStyle/>
                      <a:p>
                        <a:r>
                          <a:rPr lang="en-US" altLang="zh-CN" sz="900"/>
                          <a:t>256 x 256</a:t>
                        </a:r>
                      </a:p>
                    </p:txBody>
                  </p:sp>
                </p:grpSp>
              </p:grpSp>
              <p:grpSp>
                <p:nvGrpSpPr>
                  <p:cNvPr id="182" name="组合 181"/>
                  <p:cNvGrpSpPr/>
                  <p:nvPr/>
                </p:nvGrpSpPr>
                <p:grpSpPr>
                  <a:xfrm>
                    <a:off x="4963" y="1163"/>
                    <a:ext cx="705" cy="2975"/>
                    <a:chOff x="1625" y="1148"/>
                    <a:chExt cx="705" cy="2564"/>
                  </a:xfrm>
                </p:grpSpPr>
                <p:sp>
                  <p:nvSpPr>
                    <p:cNvPr id="183" name="文本框 182"/>
                    <p:cNvSpPr txBox="1"/>
                    <p:nvPr/>
                  </p:nvSpPr>
                  <p:spPr>
                    <a:xfrm>
                      <a:off x="1769" y="1148"/>
                      <a:ext cx="561" cy="4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/>
                        <a:t>32</a:t>
                      </a:r>
                    </a:p>
                  </p:txBody>
                </p:sp>
                <p:grpSp>
                  <p:nvGrpSpPr>
                    <p:cNvPr id="184" name="组合 183"/>
                    <p:cNvGrpSpPr/>
                    <p:nvPr/>
                  </p:nvGrpSpPr>
                  <p:grpSpPr>
                    <a:xfrm>
                      <a:off x="1625" y="1444"/>
                      <a:ext cx="506" cy="2268"/>
                      <a:chOff x="1625" y="1444"/>
                      <a:chExt cx="506" cy="2268"/>
                    </a:xfrm>
                  </p:grpSpPr>
                  <p:sp>
                    <p:nvSpPr>
                      <p:cNvPr id="185" name="矩形 184"/>
                      <p:cNvSpPr/>
                      <p:nvPr/>
                    </p:nvSpPr>
                    <p:spPr>
                      <a:xfrm>
                        <a:off x="1997" y="1444"/>
                        <a:ext cx="68" cy="226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86" name="文本框 185"/>
                      <p:cNvSpPr txBox="1"/>
                      <p:nvPr/>
                    </p:nvSpPr>
                    <p:spPr>
                      <a:xfrm rot="10800000">
                        <a:off x="1625" y="2700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lstStyle/>
                      <a:p>
                        <a:r>
                          <a:rPr lang="en-US" altLang="zh-CN" sz="900" dirty="0"/>
                          <a:t>256 x 256</a:t>
                        </a:r>
                      </a:p>
                    </p:txBody>
                  </p:sp>
                </p:grpSp>
              </p:grpSp>
            </p:grpSp>
            <p:sp>
              <p:nvSpPr>
                <p:cNvPr id="188" name="矩形 187"/>
                <p:cNvSpPr/>
                <p:nvPr/>
              </p:nvSpPr>
              <p:spPr>
                <a:xfrm>
                  <a:off x="5724" y="3641"/>
                  <a:ext cx="68" cy="2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1" name="文本框 210"/>
                <p:cNvSpPr txBox="1"/>
                <p:nvPr/>
              </p:nvSpPr>
              <p:spPr>
                <a:xfrm>
                  <a:off x="5467" y="3283"/>
                  <a:ext cx="635" cy="4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 dirty="0"/>
                    <a:t>128</a:t>
                  </a:r>
                </a:p>
              </p:txBody>
            </p:sp>
          </p:grpSp>
        </p:grpSp>
        <p:sp>
          <p:nvSpPr>
            <p:cNvPr id="223" name="右箭头 222"/>
            <p:cNvSpPr/>
            <p:nvPr/>
          </p:nvSpPr>
          <p:spPr>
            <a:xfrm>
              <a:off x="3954780" y="3209925"/>
              <a:ext cx="127000" cy="17780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右箭头 223"/>
            <p:cNvSpPr/>
            <p:nvPr/>
          </p:nvSpPr>
          <p:spPr>
            <a:xfrm>
              <a:off x="3757930" y="3209925"/>
              <a:ext cx="127000" cy="17780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2" name="组合 221"/>
          <p:cNvGrpSpPr/>
          <p:nvPr/>
        </p:nvGrpSpPr>
        <p:grpSpPr>
          <a:xfrm>
            <a:off x="528604" y="1021621"/>
            <a:ext cx="1729105" cy="1531620"/>
            <a:chOff x="343" y="3848"/>
            <a:chExt cx="2723" cy="2412"/>
          </a:xfrm>
        </p:grpSpPr>
        <p:sp>
          <p:nvSpPr>
            <p:cNvPr id="4" name="文本框 3"/>
            <p:cNvSpPr txBox="1"/>
            <p:nvPr/>
          </p:nvSpPr>
          <p:spPr>
            <a:xfrm>
              <a:off x="343" y="4370"/>
              <a:ext cx="135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200"/>
                <a:t>input</a:t>
              </a:r>
            </a:p>
            <a:p>
              <a:pPr algn="r"/>
              <a:r>
                <a:rPr lang="en-US" altLang="zh-CN" sz="1200"/>
                <a:t>image</a:t>
              </a:r>
            </a:p>
          </p:txBody>
        </p:sp>
        <p:grpSp>
          <p:nvGrpSpPr>
            <p:cNvPr id="220" name="组合 219"/>
            <p:cNvGrpSpPr/>
            <p:nvPr/>
          </p:nvGrpSpPr>
          <p:grpSpPr>
            <a:xfrm>
              <a:off x="1693" y="3848"/>
              <a:ext cx="1373" cy="2412"/>
              <a:chOff x="1621" y="2502"/>
              <a:chExt cx="1373" cy="2412"/>
            </a:xfrm>
          </p:grpSpPr>
          <p:grpSp>
            <p:nvGrpSpPr>
              <p:cNvPr id="210" name="组合 209"/>
              <p:cNvGrpSpPr/>
              <p:nvPr/>
            </p:nvGrpSpPr>
            <p:grpSpPr>
              <a:xfrm>
                <a:off x="1621" y="2502"/>
                <a:ext cx="1373" cy="2412"/>
                <a:chOff x="1621" y="2275"/>
                <a:chExt cx="1373" cy="2615"/>
              </a:xfrm>
            </p:grpSpPr>
            <p:grpSp>
              <p:nvGrpSpPr>
                <p:cNvPr id="10" name="组合 9"/>
                <p:cNvGrpSpPr/>
                <p:nvPr/>
              </p:nvGrpSpPr>
              <p:grpSpPr>
                <a:xfrm>
                  <a:off x="1621" y="2275"/>
                  <a:ext cx="671" cy="2615"/>
                  <a:chOff x="1621" y="1187"/>
                  <a:chExt cx="671" cy="2253"/>
                </a:xfrm>
              </p:grpSpPr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1731" y="1187"/>
                    <a:ext cx="561" cy="3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 dirty="0"/>
                      <a:t>10</a:t>
                    </a:r>
                  </a:p>
                </p:txBody>
              </p:sp>
              <p:grpSp>
                <p:nvGrpSpPr>
                  <p:cNvPr id="9" name="组合 8"/>
                  <p:cNvGrpSpPr/>
                  <p:nvPr/>
                </p:nvGrpSpPr>
                <p:grpSpPr>
                  <a:xfrm>
                    <a:off x="1621" y="1444"/>
                    <a:ext cx="506" cy="1996"/>
                    <a:chOff x="1621" y="1444"/>
                    <a:chExt cx="506" cy="1996"/>
                  </a:xfrm>
                </p:grpSpPr>
                <p:sp>
                  <p:nvSpPr>
                    <p:cNvPr id="8" name="矩形 7"/>
                    <p:cNvSpPr/>
                    <p:nvPr/>
                  </p:nvSpPr>
                  <p:spPr>
                    <a:xfrm>
                      <a:off x="1997" y="1444"/>
                      <a:ext cx="28" cy="1996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" name="文本框 10"/>
                    <p:cNvSpPr txBox="1"/>
                    <p:nvPr/>
                  </p:nvSpPr>
                  <p:spPr>
                    <a:xfrm rot="10800000">
                      <a:off x="1621" y="2428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900"/>
                        <a:t>256 x 256</a:t>
                      </a:r>
                    </a:p>
                  </p:txBody>
                </p:sp>
              </p:grpSp>
            </p:grpSp>
            <p:grpSp>
              <p:nvGrpSpPr>
                <p:cNvPr id="42" name="组合 41"/>
                <p:cNvGrpSpPr/>
                <p:nvPr/>
              </p:nvGrpSpPr>
              <p:grpSpPr>
                <a:xfrm>
                  <a:off x="1997" y="2275"/>
                  <a:ext cx="997" cy="2615"/>
                  <a:chOff x="1997" y="1208"/>
                  <a:chExt cx="997" cy="2615"/>
                </a:xfrm>
              </p:grpSpPr>
              <p:grpSp>
                <p:nvGrpSpPr>
                  <p:cNvPr id="12" name="组合 11"/>
                  <p:cNvGrpSpPr/>
                  <p:nvPr/>
                </p:nvGrpSpPr>
                <p:grpSpPr>
                  <a:xfrm>
                    <a:off x="1997" y="1208"/>
                    <a:ext cx="691" cy="2615"/>
                    <a:chOff x="1601" y="1187"/>
                    <a:chExt cx="691" cy="2253"/>
                  </a:xfrm>
                </p:grpSpPr>
                <p:sp>
                  <p:nvSpPr>
                    <p:cNvPr id="13" name="文本框 12"/>
                    <p:cNvSpPr txBox="1"/>
                    <p:nvPr/>
                  </p:nvSpPr>
                  <p:spPr>
                    <a:xfrm>
                      <a:off x="1731" y="1187"/>
                      <a:ext cx="561" cy="3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/>
                        <a:t>64</a:t>
                      </a:r>
                    </a:p>
                  </p:txBody>
                </p:sp>
                <p:grpSp>
                  <p:nvGrpSpPr>
                    <p:cNvPr id="14" name="组合 13"/>
                    <p:cNvGrpSpPr/>
                    <p:nvPr/>
                  </p:nvGrpSpPr>
                  <p:grpSpPr>
                    <a:xfrm>
                      <a:off x="1601" y="1444"/>
                      <a:ext cx="506" cy="1996"/>
                      <a:chOff x="1601" y="1444"/>
                      <a:chExt cx="506" cy="1996"/>
                    </a:xfrm>
                  </p:grpSpPr>
                  <p:sp>
                    <p:nvSpPr>
                      <p:cNvPr id="15" name="矩形 14"/>
                      <p:cNvSpPr/>
                      <p:nvPr/>
                    </p:nvSpPr>
                    <p:spPr>
                      <a:xfrm>
                        <a:off x="1997" y="1444"/>
                        <a:ext cx="68" cy="1996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6" name="文本框 15"/>
                      <p:cNvSpPr txBox="1"/>
                      <p:nvPr/>
                    </p:nvSpPr>
                    <p:spPr>
                      <a:xfrm rot="10800000">
                        <a:off x="1601" y="2428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lstStyle/>
                      <a:p>
                        <a:r>
                          <a:rPr lang="en-US" altLang="zh-CN" sz="900"/>
                          <a:t>256 x 256</a:t>
                        </a:r>
                      </a:p>
                    </p:txBody>
                  </p:sp>
                </p:grpSp>
              </p:grpSp>
              <p:grpSp>
                <p:nvGrpSpPr>
                  <p:cNvPr id="21" name="组合 20"/>
                  <p:cNvGrpSpPr/>
                  <p:nvPr/>
                </p:nvGrpSpPr>
                <p:grpSpPr>
                  <a:xfrm>
                    <a:off x="2335" y="1208"/>
                    <a:ext cx="659" cy="2615"/>
                    <a:chOff x="1633" y="1187"/>
                    <a:chExt cx="659" cy="2253"/>
                  </a:xfrm>
                </p:grpSpPr>
                <p:sp>
                  <p:nvSpPr>
                    <p:cNvPr id="22" name="文本框 21"/>
                    <p:cNvSpPr txBox="1"/>
                    <p:nvPr/>
                  </p:nvSpPr>
                  <p:spPr>
                    <a:xfrm>
                      <a:off x="1731" y="1187"/>
                      <a:ext cx="561" cy="3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/>
                        <a:t>64</a:t>
                      </a:r>
                    </a:p>
                  </p:txBody>
                </p:sp>
                <p:grpSp>
                  <p:nvGrpSpPr>
                    <p:cNvPr id="23" name="组合 22"/>
                    <p:cNvGrpSpPr/>
                    <p:nvPr/>
                  </p:nvGrpSpPr>
                  <p:grpSpPr>
                    <a:xfrm>
                      <a:off x="1633" y="1444"/>
                      <a:ext cx="506" cy="1996"/>
                      <a:chOff x="1633" y="1444"/>
                      <a:chExt cx="506" cy="1996"/>
                    </a:xfrm>
                  </p:grpSpPr>
                  <p:sp>
                    <p:nvSpPr>
                      <p:cNvPr id="24" name="矩形 23"/>
                      <p:cNvSpPr/>
                      <p:nvPr/>
                    </p:nvSpPr>
                    <p:spPr>
                      <a:xfrm>
                        <a:off x="1997" y="1444"/>
                        <a:ext cx="68" cy="1996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" name="文本框 24"/>
                      <p:cNvSpPr txBox="1"/>
                      <p:nvPr/>
                    </p:nvSpPr>
                    <p:spPr>
                      <a:xfrm rot="10800000">
                        <a:off x="1633" y="2428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lstStyle/>
                      <a:p>
                        <a:r>
                          <a:rPr lang="en-US" altLang="zh-CN" sz="900"/>
                          <a:t>256 x 256</a:t>
                        </a:r>
                      </a:p>
                    </p:txBody>
                  </p:sp>
                </p:grpSp>
              </p:grpSp>
            </p:grpSp>
          </p:grpSp>
          <p:sp>
            <p:nvSpPr>
              <p:cNvPr id="64" name="右箭头 63"/>
              <p:cNvSpPr/>
              <p:nvPr/>
            </p:nvSpPr>
            <p:spPr>
              <a:xfrm>
                <a:off x="2092" y="3749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右箭头 70"/>
              <p:cNvSpPr/>
              <p:nvPr/>
            </p:nvSpPr>
            <p:spPr>
              <a:xfrm>
                <a:off x="2488" y="3749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61" name="组合 60"/>
          <p:cNvGrpSpPr/>
          <p:nvPr/>
        </p:nvGrpSpPr>
        <p:grpSpPr>
          <a:xfrm>
            <a:off x="5323385" y="3162300"/>
            <a:ext cx="1883410" cy="1214120"/>
            <a:chOff x="4881880" y="4293870"/>
            <a:chExt cx="1883410" cy="1214120"/>
          </a:xfrm>
        </p:grpSpPr>
        <p:grpSp>
          <p:nvGrpSpPr>
            <p:cNvPr id="89" name="组合 88"/>
            <p:cNvGrpSpPr/>
            <p:nvPr/>
          </p:nvGrpSpPr>
          <p:grpSpPr>
            <a:xfrm>
              <a:off x="4907280" y="4293870"/>
              <a:ext cx="1858010" cy="245110"/>
              <a:chOff x="1731" y="5740"/>
              <a:chExt cx="2926" cy="386"/>
            </a:xfrm>
          </p:grpSpPr>
          <p:sp>
            <p:nvSpPr>
              <p:cNvPr id="90" name="右箭头 89"/>
              <p:cNvSpPr/>
              <p:nvPr/>
            </p:nvSpPr>
            <p:spPr>
              <a:xfrm>
                <a:off x="1731" y="5817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2039" y="5740"/>
                <a:ext cx="2618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/>
                  <a:t>conv 1x1, BN, </a:t>
                </a:r>
                <a:r>
                  <a:rPr lang="en-US" altLang="zh-CN" sz="1000" dirty="0" err="1"/>
                  <a:t>ReLU</a:t>
                </a:r>
                <a:endParaRPr lang="zh-CN" altLang="en-US" sz="1000" dirty="0"/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4881880" y="4520565"/>
              <a:ext cx="1883410" cy="987425"/>
              <a:chOff x="4881880" y="4520565"/>
              <a:chExt cx="1883410" cy="987425"/>
            </a:xfrm>
          </p:grpSpPr>
          <p:grpSp>
            <p:nvGrpSpPr>
              <p:cNvPr id="81" name="组合 80"/>
              <p:cNvGrpSpPr/>
              <p:nvPr/>
            </p:nvGrpSpPr>
            <p:grpSpPr>
              <a:xfrm>
                <a:off x="4907280" y="4520565"/>
                <a:ext cx="1858010" cy="245110"/>
                <a:chOff x="1731" y="5740"/>
                <a:chExt cx="2926" cy="386"/>
              </a:xfrm>
            </p:grpSpPr>
            <p:sp>
              <p:nvSpPr>
                <p:cNvPr id="76" name="右箭头 75"/>
                <p:cNvSpPr/>
                <p:nvPr/>
              </p:nvSpPr>
              <p:spPr>
                <a:xfrm>
                  <a:off x="1731" y="5817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0" name="文本框 79"/>
                <p:cNvSpPr txBox="1"/>
                <p:nvPr/>
              </p:nvSpPr>
              <p:spPr>
                <a:xfrm>
                  <a:off x="2039" y="5740"/>
                  <a:ext cx="2618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/>
                    <a:t>conv 3x3, BN, </a:t>
                  </a:r>
                  <a:r>
                    <a:rPr lang="en-US" altLang="zh-CN" sz="1000" dirty="0" err="1"/>
                    <a:t>ReLU</a:t>
                  </a:r>
                  <a:endParaRPr lang="zh-CN" altLang="en-US" sz="1000" dirty="0"/>
                </a:p>
              </p:txBody>
            </p:sp>
          </p:grpSp>
          <p:grpSp>
            <p:nvGrpSpPr>
              <p:cNvPr id="85" name="组合 84"/>
              <p:cNvGrpSpPr/>
              <p:nvPr/>
            </p:nvGrpSpPr>
            <p:grpSpPr>
              <a:xfrm>
                <a:off x="4881880" y="4765675"/>
                <a:ext cx="1883410" cy="245110"/>
                <a:chOff x="7688" y="7651"/>
                <a:chExt cx="2966" cy="386"/>
              </a:xfrm>
            </p:grpSpPr>
            <p:sp>
              <p:nvSpPr>
                <p:cNvPr id="83" name="右箭头 82"/>
                <p:cNvSpPr/>
                <p:nvPr/>
              </p:nvSpPr>
              <p:spPr>
                <a:xfrm rot="5400000">
                  <a:off x="7728" y="7704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" name="文本框 83"/>
                <p:cNvSpPr txBox="1"/>
                <p:nvPr/>
              </p:nvSpPr>
              <p:spPr>
                <a:xfrm>
                  <a:off x="8036" y="7651"/>
                  <a:ext cx="2618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/>
                    <a:t>max pool 2x2</a:t>
                  </a:r>
                  <a:endParaRPr lang="zh-CN" altLang="en-US" sz="1000" dirty="0"/>
                </a:p>
              </p:txBody>
            </p:sp>
          </p:grpSp>
          <p:grpSp>
            <p:nvGrpSpPr>
              <p:cNvPr id="86" name="组合 85"/>
              <p:cNvGrpSpPr/>
              <p:nvPr/>
            </p:nvGrpSpPr>
            <p:grpSpPr>
              <a:xfrm>
                <a:off x="4881880" y="5010785"/>
                <a:ext cx="1883410" cy="245110"/>
                <a:chOff x="7688" y="7651"/>
                <a:chExt cx="2966" cy="386"/>
              </a:xfrm>
            </p:grpSpPr>
            <p:sp>
              <p:nvSpPr>
                <p:cNvPr id="87" name="右箭头 86"/>
                <p:cNvSpPr/>
                <p:nvPr/>
              </p:nvSpPr>
              <p:spPr>
                <a:xfrm rot="16200000">
                  <a:off x="7728" y="7704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8036" y="7651"/>
                  <a:ext cx="2618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/>
                    <a:t>bilinear upsample</a:t>
                  </a:r>
                </a:p>
              </p:txBody>
            </p:sp>
          </p:grpSp>
          <p:grpSp>
            <p:nvGrpSpPr>
              <p:cNvPr id="135" name="组合 134"/>
              <p:cNvGrpSpPr/>
              <p:nvPr/>
            </p:nvGrpSpPr>
            <p:grpSpPr>
              <a:xfrm>
                <a:off x="4907280" y="5262880"/>
                <a:ext cx="1858010" cy="245110"/>
                <a:chOff x="1731" y="5740"/>
                <a:chExt cx="2926" cy="386"/>
              </a:xfrm>
            </p:grpSpPr>
            <p:sp>
              <p:nvSpPr>
                <p:cNvPr id="136" name="右箭头 135"/>
                <p:cNvSpPr/>
                <p:nvPr/>
              </p:nvSpPr>
              <p:spPr>
                <a:xfrm>
                  <a:off x="1731" y="5817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7" name="文本框 136"/>
                <p:cNvSpPr txBox="1"/>
                <p:nvPr/>
              </p:nvSpPr>
              <p:spPr>
                <a:xfrm>
                  <a:off x="2039" y="5740"/>
                  <a:ext cx="2618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/>
                    <a:t>copy and crop</a:t>
                  </a:r>
                  <a:endParaRPr lang="zh-CN" altLang="en-US" sz="1000"/>
                </a:p>
              </p:txBody>
            </p:sp>
          </p:grpSp>
        </p:grpSp>
      </p:grpSp>
      <p:sp>
        <p:nvSpPr>
          <p:cNvPr id="17" name="右箭头 16"/>
          <p:cNvSpPr/>
          <p:nvPr/>
        </p:nvSpPr>
        <p:spPr>
          <a:xfrm>
            <a:off x="2300797" y="1788111"/>
            <a:ext cx="2168649" cy="203156"/>
          </a:xfrm>
          <a:prstGeom prst="rightArrow">
            <a:avLst>
              <a:gd name="adj1" fmla="val 50000"/>
              <a:gd name="adj2" fmla="val 7964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41440" y="4077340"/>
            <a:ext cx="6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ASPP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双大括号 10"/>
          <p:cNvSpPr/>
          <p:nvPr/>
        </p:nvSpPr>
        <p:spPr>
          <a:xfrm>
            <a:off x="4102710" y="1325504"/>
            <a:ext cx="4842661" cy="3649501"/>
          </a:xfrm>
          <a:prstGeom prst="bracePair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5284135" y="3104982"/>
            <a:ext cx="720000" cy="720000"/>
            <a:chOff x="5381310" y="3510559"/>
            <a:chExt cx="2163961" cy="2187666"/>
          </a:xfrm>
        </p:grpSpPr>
        <p:sp>
          <p:nvSpPr>
            <p:cNvPr id="13" name="矩形 12"/>
            <p:cNvSpPr/>
            <p:nvPr/>
          </p:nvSpPr>
          <p:spPr>
            <a:xfrm>
              <a:off x="5392392" y="3524392"/>
              <a:ext cx="360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5381310" y="4424392"/>
              <a:ext cx="360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392392" y="5338225"/>
              <a:ext cx="360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295163" y="3510559"/>
              <a:ext cx="360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7182333" y="4424392"/>
              <a:ext cx="360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7182333" y="3524392"/>
              <a:ext cx="360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7185271" y="5318877"/>
              <a:ext cx="360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5385271" y="3524392"/>
              <a:ext cx="2160000" cy="2160000"/>
            </a:xfrm>
            <a:prstGeom prst="rect">
              <a:avLst/>
            </a:prstGeom>
            <a:noFill/>
            <a:ln w="349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6288831" y="5324392"/>
              <a:ext cx="360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6288831" y="4441116"/>
              <a:ext cx="360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694697" y="7082509"/>
            <a:ext cx="864000" cy="858537"/>
            <a:chOff x="5381310" y="3510559"/>
            <a:chExt cx="2163961" cy="2173833"/>
          </a:xfrm>
        </p:grpSpPr>
        <p:sp>
          <p:nvSpPr>
            <p:cNvPr id="28" name="矩形 27"/>
            <p:cNvSpPr/>
            <p:nvPr/>
          </p:nvSpPr>
          <p:spPr>
            <a:xfrm>
              <a:off x="5392393" y="3524391"/>
              <a:ext cx="297545" cy="3008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5381310" y="4424393"/>
              <a:ext cx="297545" cy="3008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392393" y="5338224"/>
              <a:ext cx="297545" cy="3008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6295163" y="3510559"/>
              <a:ext cx="297545" cy="3008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7182334" y="4424393"/>
              <a:ext cx="297545" cy="3008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7182334" y="3524391"/>
              <a:ext cx="297545" cy="3008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7185272" y="5318877"/>
              <a:ext cx="297545" cy="3008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5385271" y="3524392"/>
              <a:ext cx="2160000" cy="2160000"/>
            </a:xfrm>
            <a:prstGeom prst="rect">
              <a:avLst/>
            </a:prstGeom>
            <a:noFill/>
            <a:ln w="349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6288831" y="5324392"/>
              <a:ext cx="297545" cy="3008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6288831" y="4441117"/>
              <a:ext cx="297545" cy="3008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138447" y="4228821"/>
            <a:ext cx="1007999" cy="1007999"/>
            <a:chOff x="5370839" y="3524391"/>
            <a:chExt cx="2181552" cy="2160001"/>
          </a:xfrm>
        </p:grpSpPr>
        <p:sp>
          <p:nvSpPr>
            <p:cNvPr id="39" name="矩形 38"/>
            <p:cNvSpPr/>
            <p:nvPr/>
          </p:nvSpPr>
          <p:spPr>
            <a:xfrm>
              <a:off x="5392392" y="3524393"/>
              <a:ext cx="255039" cy="2578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5370839" y="4507731"/>
              <a:ext cx="255039" cy="2578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5392392" y="5426560"/>
              <a:ext cx="255039" cy="2578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6364254" y="3524391"/>
              <a:ext cx="255039" cy="2578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7290232" y="4508567"/>
              <a:ext cx="255039" cy="2578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4" name="矩形 43"/>
            <p:cNvSpPr/>
            <p:nvPr/>
          </p:nvSpPr>
          <p:spPr>
            <a:xfrm>
              <a:off x="7297352" y="3524393"/>
              <a:ext cx="255039" cy="2578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5" name="矩形 44"/>
            <p:cNvSpPr/>
            <p:nvPr/>
          </p:nvSpPr>
          <p:spPr>
            <a:xfrm>
              <a:off x="7297352" y="5426560"/>
              <a:ext cx="255039" cy="2578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6" name="矩形 45"/>
            <p:cNvSpPr/>
            <p:nvPr/>
          </p:nvSpPr>
          <p:spPr>
            <a:xfrm>
              <a:off x="5385271" y="3524392"/>
              <a:ext cx="2160000" cy="2160000"/>
            </a:xfrm>
            <a:prstGeom prst="rect">
              <a:avLst/>
            </a:prstGeom>
            <a:noFill/>
            <a:ln w="349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6368516" y="5426560"/>
              <a:ext cx="255039" cy="2578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6361396" y="4507731"/>
              <a:ext cx="255039" cy="2578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6690059" y="1780143"/>
            <a:ext cx="1325217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Conv</a:t>
            </a:r>
          </a:p>
          <a:p>
            <a:r>
              <a:rPr kumimoji="1" lang="en-US" altLang="zh-CN" dirty="0"/>
              <a:t>kernel: 3x3</a:t>
            </a:r>
          </a:p>
          <a:p>
            <a:r>
              <a:rPr kumimoji="1" lang="en-US" altLang="zh-CN" dirty="0"/>
              <a:t>rate: 1</a:t>
            </a:r>
            <a:endParaRPr kumimoji="1"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6688586" y="3026277"/>
            <a:ext cx="1325217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Conv</a:t>
            </a:r>
          </a:p>
          <a:p>
            <a:r>
              <a:rPr kumimoji="1" lang="en-US" altLang="zh-CN" dirty="0"/>
              <a:t>kernel: 3x3</a:t>
            </a:r>
          </a:p>
          <a:p>
            <a:r>
              <a:rPr kumimoji="1" lang="en-US" altLang="zh-CN" dirty="0"/>
              <a:t>rate: 2</a:t>
            </a:r>
            <a:endParaRPr kumimoji="1"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6688587" y="4288981"/>
            <a:ext cx="1325217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Conv</a:t>
            </a:r>
          </a:p>
          <a:p>
            <a:r>
              <a:rPr kumimoji="1" lang="en-US" altLang="zh-CN" dirty="0"/>
              <a:t>kernel: 3x3</a:t>
            </a:r>
          </a:p>
          <a:p>
            <a:r>
              <a:rPr kumimoji="1" lang="en-US" altLang="zh-CN" dirty="0"/>
              <a:t>rate: 5</a:t>
            </a:r>
            <a:endParaRPr kumimoji="1" lang="zh-CN" altLang="en-US" dirty="0"/>
          </a:p>
        </p:txBody>
      </p:sp>
      <p:grpSp>
        <p:nvGrpSpPr>
          <p:cNvPr id="103" name="组合 102"/>
          <p:cNvGrpSpPr/>
          <p:nvPr/>
        </p:nvGrpSpPr>
        <p:grpSpPr>
          <a:xfrm>
            <a:off x="1036086" y="1376822"/>
            <a:ext cx="3051636" cy="3026018"/>
            <a:chOff x="1279470" y="1365755"/>
            <a:chExt cx="3051636" cy="3026018"/>
          </a:xfrm>
        </p:grpSpPr>
        <p:grpSp>
          <p:nvGrpSpPr>
            <p:cNvPr id="89" name="组合 88"/>
            <p:cNvGrpSpPr/>
            <p:nvPr/>
          </p:nvGrpSpPr>
          <p:grpSpPr>
            <a:xfrm>
              <a:off x="1279470" y="2138925"/>
              <a:ext cx="3051636" cy="2252848"/>
              <a:chOff x="1463566" y="1868556"/>
              <a:chExt cx="3051636" cy="2252848"/>
            </a:xfrm>
          </p:grpSpPr>
          <p:pic>
            <p:nvPicPr>
              <p:cNvPr id="5" name="图片 4" descr="LC801_mask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63566" y="1881808"/>
                <a:ext cx="2226344" cy="2226344"/>
              </a:xfrm>
              <a:prstGeom prst="rect">
                <a:avLst/>
              </a:prstGeom>
              <a:scene3d>
                <a:camera prst="orthographicFront">
                  <a:rot lat="849628" lon="17985535" rev="21511344"/>
                </a:camera>
                <a:lightRig rig="threePt" dir="t"/>
              </a:scene3d>
            </p:spPr>
          </p:pic>
          <p:pic>
            <p:nvPicPr>
              <p:cNvPr id="8" name="图片 7" descr="LC801_mask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76212" y="1895060"/>
                <a:ext cx="2226344" cy="2226344"/>
              </a:xfrm>
              <a:prstGeom prst="rect">
                <a:avLst/>
              </a:prstGeom>
              <a:scene3d>
                <a:camera prst="orthographicFront">
                  <a:rot lat="849628" lon="17985535" rev="21511344"/>
                </a:camera>
                <a:lightRig rig="threePt" dir="t"/>
              </a:scene3d>
            </p:spPr>
          </p:pic>
          <p:pic>
            <p:nvPicPr>
              <p:cNvPr id="9" name="图片 8" descr="LC801_mask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88858" y="1868556"/>
                <a:ext cx="2226344" cy="2226344"/>
              </a:xfrm>
              <a:prstGeom prst="rect">
                <a:avLst/>
              </a:prstGeom>
              <a:scene3d>
                <a:camera prst="orthographicFront">
                  <a:rot lat="849628" lon="17985535" rev="21511344"/>
                </a:camera>
                <a:lightRig rig="threePt" dir="t"/>
              </a:scene3d>
            </p:spPr>
          </p:pic>
        </p:grpSp>
        <p:sp>
          <p:nvSpPr>
            <p:cNvPr id="94" name="文本框 93"/>
            <p:cNvSpPr txBox="1"/>
            <p:nvPr/>
          </p:nvSpPr>
          <p:spPr>
            <a:xfrm>
              <a:off x="1922477" y="1365755"/>
              <a:ext cx="2226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Input feature map</a:t>
              </a:r>
              <a:endParaRPr kumimoji="1" lang="zh-CN" altLang="en-US" dirty="0"/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8945216" y="1382323"/>
            <a:ext cx="3051636" cy="2966819"/>
            <a:chOff x="8712034" y="1365755"/>
            <a:chExt cx="3051636" cy="2966819"/>
          </a:xfrm>
        </p:grpSpPr>
        <p:grpSp>
          <p:nvGrpSpPr>
            <p:cNvPr id="90" name="组合 89"/>
            <p:cNvGrpSpPr/>
            <p:nvPr/>
          </p:nvGrpSpPr>
          <p:grpSpPr>
            <a:xfrm>
              <a:off x="8712034" y="2079726"/>
              <a:ext cx="3051636" cy="2252848"/>
              <a:chOff x="1463566" y="1868556"/>
              <a:chExt cx="3051636" cy="2252848"/>
            </a:xfrm>
          </p:grpSpPr>
          <p:pic>
            <p:nvPicPr>
              <p:cNvPr id="91" name="图片 90" descr="LC801_mask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63566" y="1881808"/>
                <a:ext cx="2226344" cy="2226344"/>
              </a:xfrm>
              <a:prstGeom prst="rect">
                <a:avLst/>
              </a:prstGeom>
              <a:scene3d>
                <a:camera prst="orthographicFront">
                  <a:rot lat="849628" lon="17985535" rev="21511344"/>
                </a:camera>
                <a:lightRig rig="threePt" dir="t"/>
              </a:scene3d>
            </p:spPr>
          </p:pic>
          <p:pic>
            <p:nvPicPr>
              <p:cNvPr id="92" name="图片 91" descr="LC801_mask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76212" y="1895060"/>
                <a:ext cx="2226344" cy="2226344"/>
              </a:xfrm>
              <a:prstGeom prst="rect">
                <a:avLst/>
              </a:prstGeom>
              <a:scene3d>
                <a:camera prst="orthographicFront">
                  <a:rot lat="849628" lon="17985535" rev="21511344"/>
                </a:camera>
                <a:lightRig rig="threePt" dir="t"/>
              </a:scene3d>
            </p:spPr>
          </p:pic>
          <p:pic>
            <p:nvPicPr>
              <p:cNvPr id="93" name="图片 92" descr="LC801_mask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88858" y="1868556"/>
                <a:ext cx="2226344" cy="2226344"/>
              </a:xfrm>
              <a:prstGeom prst="rect">
                <a:avLst/>
              </a:prstGeom>
              <a:scene3d>
                <a:camera prst="orthographicFront">
                  <a:rot lat="849628" lon="17985535" rev="21511344"/>
                </a:camera>
                <a:lightRig rig="threePt" dir="t"/>
              </a:scene3d>
            </p:spPr>
          </p:pic>
        </p:grpSp>
        <p:sp>
          <p:nvSpPr>
            <p:cNvPr id="99" name="文本框 98"/>
            <p:cNvSpPr txBox="1"/>
            <p:nvPr/>
          </p:nvSpPr>
          <p:spPr>
            <a:xfrm>
              <a:off x="9294487" y="1365755"/>
              <a:ext cx="2226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output feature map</a:t>
              </a:r>
              <a:endParaRPr kumimoji="1" lang="zh-CN" altLang="en-US" dirty="0"/>
            </a:p>
          </p:txBody>
        </p:sp>
      </p:grpSp>
      <p:sp>
        <p:nvSpPr>
          <p:cNvPr id="100" name="矩形 99"/>
          <p:cNvSpPr/>
          <p:nvPr/>
        </p:nvSpPr>
        <p:spPr>
          <a:xfrm>
            <a:off x="5611263" y="1306355"/>
            <a:ext cx="118800" cy="118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文本框 100"/>
          <p:cNvSpPr txBox="1"/>
          <p:nvPr/>
        </p:nvSpPr>
        <p:spPr>
          <a:xfrm>
            <a:off x="6675031" y="1152486"/>
            <a:ext cx="132521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1x1 conv</a:t>
            </a:r>
            <a:endParaRPr kumimoji="1" lang="zh-CN" altLang="en-US" dirty="0"/>
          </a:p>
        </p:txBody>
      </p:sp>
      <p:grpSp>
        <p:nvGrpSpPr>
          <p:cNvPr id="104" name="组合 103"/>
          <p:cNvGrpSpPr/>
          <p:nvPr/>
        </p:nvGrpSpPr>
        <p:grpSpPr>
          <a:xfrm>
            <a:off x="5475061" y="2061808"/>
            <a:ext cx="360000" cy="360000"/>
            <a:chOff x="9287730" y="3036553"/>
            <a:chExt cx="360000" cy="360000"/>
          </a:xfrm>
        </p:grpSpPr>
        <p:grpSp>
          <p:nvGrpSpPr>
            <p:cNvPr id="105" name="组合 104"/>
            <p:cNvGrpSpPr/>
            <p:nvPr/>
          </p:nvGrpSpPr>
          <p:grpSpPr>
            <a:xfrm>
              <a:off x="9288787" y="3036553"/>
              <a:ext cx="356406" cy="118800"/>
              <a:chOff x="9288787" y="3036553"/>
              <a:chExt cx="356406" cy="118800"/>
            </a:xfrm>
          </p:grpSpPr>
          <p:sp>
            <p:nvSpPr>
              <p:cNvPr id="115" name="矩形 114"/>
              <p:cNvSpPr/>
              <p:nvPr/>
            </p:nvSpPr>
            <p:spPr>
              <a:xfrm>
                <a:off x="9288787" y="3036553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9407514" y="3036553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9526393" y="3036553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06" name="组合 105"/>
            <p:cNvGrpSpPr/>
            <p:nvPr/>
          </p:nvGrpSpPr>
          <p:grpSpPr>
            <a:xfrm>
              <a:off x="9288714" y="3154923"/>
              <a:ext cx="356503" cy="119230"/>
              <a:chOff x="9288791" y="3029185"/>
              <a:chExt cx="356503" cy="119230"/>
            </a:xfrm>
          </p:grpSpPr>
          <p:sp>
            <p:nvSpPr>
              <p:cNvPr id="112" name="矩形 111"/>
              <p:cNvSpPr/>
              <p:nvPr/>
            </p:nvSpPr>
            <p:spPr>
              <a:xfrm>
                <a:off x="9288791" y="3029615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9408575" y="3029185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14" name="矩形 113"/>
              <p:cNvSpPr/>
              <p:nvPr/>
            </p:nvSpPr>
            <p:spPr>
              <a:xfrm>
                <a:off x="9526494" y="3029185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07" name="组合 106"/>
            <p:cNvGrpSpPr/>
            <p:nvPr/>
          </p:nvGrpSpPr>
          <p:grpSpPr>
            <a:xfrm>
              <a:off x="9288322" y="3274845"/>
              <a:ext cx="356871" cy="118800"/>
              <a:chOff x="9288399" y="3020461"/>
              <a:chExt cx="356871" cy="118800"/>
            </a:xfrm>
          </p:grpSpPr>
          <p:sp>
            <p:nvSpPr>
              <p:cNvPr id="109" name="矩形 108"/>
              <p:cNvSpPr/>
              <p:nvPr/>
            </p:nvSpPr>
            <p:spPr>
              <a:xfrm>
                <a:off x="9288399" y="3020461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9408575" y="3020461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9526470" y="3020461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</p:grpSp>
        <p:sp>
          <p:nvSpPr>
            <p:cNvPr id="108" name="矩形 107"/>
            <p:cNvSpPr/>
            <p:nvPr/>
          </p:nvSpPr>
          <p:spPr>
            <a:xfrm>
              <a:off x="9287730" y="3036553"/>
              <a:ext cx="360000" cy="360000"/>
            </a:xfrm>
            <a:prstGeom prst="rect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605" y="4033520"/>
            <a:ext cx="7256780" cy="2022475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2554605" y="1198245"/>
            <a:ext cx="2192020" cy="753110"/>
            <a:chOff x="4023" y="2053"/>
            <a:chExt cx="3452" cy="1186"/>
          </a:xfrm>
        </p:grpSpPr>
        <p:grpSp>
          <p:nvGrpSpPr>
            <p:cNvPr id="8" name="组合 7"/>
            <p:cNvGrpSpPr/>
            <p:nvPr/>
          </p:nvGrpSpPr>
          <p:grpSpPr>
            <a:xfrm>
              <a:off x="4023" y="2053"/>
              <a:ext cx="2921" cy="821"/>
              <a:chOff x="4023" y="2053"/>
              <a:chExt cx="2921" cy="821"/>
            </a:xfrm>
          </p:grpSpPr>
          <p:cxnSp>
            <p:nvCxnSpPr>
              <p:cNvPr id="2" name="直接箭头连接符 1"/>
              <p:cNvCxnSpPr/>
              <p:nvPr/>
            </p:nvCxnSpPr>
            <p:spPr>
              <a:xfrm>
                <a:off x="4023" y="2633"/>
                <a:ext cx="1249" cy="0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圆角矩形 4"/>
              <p:cNvSpPr/>
              <p:nvPr/>
            </p:nvSpPr>
            <p:spPr>
              <a:xfrm>
                <a:off x="5272" y="2404"/>
                <a:ext cx="1617" cy="459"/>
              </a:xfrm>
              <a:prstGeom prst="round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5217" y="2391"/>
                <a:ext cx="1727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/>
                  <a:t>w</a:t>
                </a:r>
                <a:r>
                  <a:rPr lang="en-US" altLang="zh-CN" sz="1200" baseline="-25000"/>
                  <a:t>g</a:t>
                </a:r>
                <a:r>
                  <a:rPr lang="en-US" altLang="zh-CN" sz="1200"/>
                  <a:t>:1x1xF</a:t>
                </a:r>
                <a:r>
                  <a:rPr lang="en-US" altLang="zh-CN" sz="1200" baseline="-25000"/>
                  <a:t>int</a:t>
                </a:r>
                <a:r>
                  <a:rPr lang="en-US" altLang="zh-CN" sz="1200"/>
                  <a:t> 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485" y="2053"/>
                <a:ext cx="48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altLang="zh-CN"/>
              </a:p>
            </p:txBody>
          </p:sp>
        </p:grpSp>
        <p:cxnSp>
          <p:nvCxnSpPr>
            <p:cNvPr id="14" name="肘形连接符 13"/>
            <p:cNvCxnSpPr/>
            <p:nvPr/>
          </p:nvCxnSpPr>
          <p:spPr>
            <a:xfrm>
              <a:off x="6925" y="2633"/>
              <a:ext cx="550" cy="606"/>
            </a:xfrm>
            <a:prstGeom prst="bentConnector2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2425065" y="2141855"/>
            <a:ext cx="2309495" cy="532765"/>
            <a:chOff x="3819" y="3373"/>
            <a:chExt cx="3637" cy="839"/>
          </a:xfrm>
        </p:grpSpPr>
        <p:grpSp>
          <p:nvGrpSpPr>
            <p:cNvPr id="9" name="组合 8"/>
            <p:cNvGrpSpPr/>
            <p:nvPr/>
          </p:nvGrpSpPr>
          <p:grpSpPr>
            <a:xfrm>
              <a:off x="3819" y="3373"/>
              <a:ext cx="3125" cy="839"/>
              <a:chOff x="3819" y="2024"/>
              <a:chExt cx="3125" cy="839"/>
            </a:xfrm>
          </p:grpSpPr>
          <p:cxnSp>
            <p:nvCxnSpPr>
              <p:cNvPr id="10" name="直接箭头连接符 9"/>
              <p:cNvCxnSpPr/>
              <p:nvPr/>
            </p:nvCxnSpPr>
            <p:spPr>
              <a:xfrm>
                <a:off x="4023" y="2633"/>
                <a:ext cx="1249" cy="0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圆角矩形 10"/>
              <p:cNvSpPr/>
              <p:nvPr/>
            </p:nvSpPr>
            <p:spPr>
              <a:xfrm>
                <a:off x="5272" y="2404"/>
                <a:ext cx="1617" cy="459"/>
              </a:xfrm>
              <a:prstGeom prst="round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5217" y="2380"/>
                <a:ext cx="1727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/>
                  <a:t>w</a:t>
                </a:r>
                <a:r>
                  <a:rPr lang="en-US" altLang="zh-CN" sz="1200" baseline="-25000"/>
                  <a:t>f</a:t>
                </a:r>
                <a:r>
                  <a:rPr lang="en-US" altLang="zh-CN" sz="1200"/>
                  <a:t>:1x1xF</a:t>
                </a:r>
                <a:r>
                  <a:rPr lang="en-US" altLang="zh-CN" sz="1200" baseline="-25000"/>
                  <a:t>int</a:t>
                </a:r>
                <a:r>
                  <a:rPr lang="en-US" altLang="zh-CN" sz="1200"/>
                  <a:t> 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文本框 12"/>
                  <p:cNvSpPr txBox="1"/>
                  <p:nvPr/>
                </p:nvSpPr>
                <p:spPr>
                  <a:xfrm>
                    <a:off x="3819" y="2024"/>
                    <a:ext cx="1827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𝑓</m:t>
                          </m:r>
                        </m:oMath>
                      </m:oMathPara>
                    </a14:m>
                    <a:endParaRPr lang="en-US" altLang="zh-CN"/>
                  </a:p>
                </p:txBody>
              </p:sp>
            </mc:Choice>
            <mc:Fallback xmlns="">
              <p:sp>
                <p:nvSpPr>
                  <p:cNvPr id="13" name="文本框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19" y="2024"/>
                    <a:ext cx="1827" cy="580"/>
                  </a:xfrm>
                  <a:prstGeom prst="rect">
                    <a:avLst/>
                  </a:prstGeom>
                  <a:blipFill rotWithShape="1">
                    <a:blip r:embed="rId3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" name="肘形连接符 14"/>
            <p:cNvCxnSpPr/>
            <p:nvPr/>
          </p:nvCxnSpPr>
          <p:spPr>
            <a:xfrm flipV="1">
              <a:off x="6925" y="3405"/>
              <a:ext cx="531" cy="596"/>
            </a:xfrm>
            <a:prstGeom prst="bentConnector2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椭圆 17"/>
          <p:cNvSpPr/>
          <p:nvPr/>
        </p:nvSpPr>
        <p:spPr>
          <a:xfrm>
            <a:off x="4642485" y="1927225"/>
            <a:ext cx="223200" cy="2232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>
            <a:stCxn id="18" idx="2"/>
            <a:endCxn id="18" idx="6"/>
          </p:cNvCxnSpPr>
          <p:nvPr/>
        </p:nvCxnSpPr>
        <p:spPr>
          <a:xfrm>
            <a:off x="4642485" y="2038985"/>
            <a:ext cx="22288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746625" y="1939290"/>
            <a:ext cx="0" cy="2228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5479415" y="1906270"/>
            <a:ext cx="417195" cy="243840"/>
            <a:chOff x="8613" y="992"/>
            <a:chExt cx="1659" cy="752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8613" y="1744"/>
              <a:ext cx="9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V="1">
              <a:off x="9578" y="992"/>
              <a:ext cx="694" cy="752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/>
        </p:nvGrpSpPr>
        <p:grpSpPr>
          <a:xfrm>
            <a:off x="4865370" y="1769745"/>
            <a:ext cx="1191895" cy="555625"/>
            <a:chOff x="7662" y="2787"/>
            <a:chExt cx="1877" cy="875"/>
          </a:xfrm>
        </p:grpSpPr>
        <p:cxnSp>
          <p:nvCxnSpPr>
            <p:cNvPr id="21" name="直接箭头连接符 20"/>
            <p:cNvCxnSpPr/>
            <p:nvPr/>
          </p:nvCxnSpPr>
          <p:spPr>
            <a:xfrm flipV="1">
              <a:off x="7662" y="3191"/>
              <a:ext cx="739" cy="19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圆角矩形 21"/>
            <p:cNvSpPr/>
            <p:nvPr/>
          </p:nvSpPr>
          <p:spPr>
            <a:xfrm>
              <a:off x="8401" y="2787"/>
              <a:ext cx="1138" cy="875"/>
            </a:xfrm>
            <a:prstGeom prst="round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箭头连接符 26"/>
          <p:cNvCxnSpPr/>
          <p:nvPr/>
        </p:nvCxnSpPr>
        <p:spPr>
          <a:xfrm flipV="1">
            <a:off x="6057265" y="2014220"/>
            <a:ext cx="469265" cy="1206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6526530" y="1866900"/>
            <a:ext cx="10966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w</a:t>
            </a:r>
            <a:r>
              <a:rPr lang="en-US" altLang="zh-CN" sz="1200"/>
              <a:t>:1x1x1 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6526530" y="1886585"/>
            <a:ext cx="1026795" cy="29146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7553325" y="1765300"/>
            <a:ext cx="1191895" cy="555625"/>
            <a:chOff x="7662" y="2787"/>
            <a:chExt cx="1877" cy="875"/>
          </a:xfrm>
        </p:grpSpPr>
        <p:cxnSp>
          <p:nvCxnSpPr>
            <p:cNvPr id="35" name="直接箭头连接符 34"/>
            <p:cNvCxnSpPr/>
            <p:nvPr/>
          </p:nvCxnSpPr>
          <p:spPr>
            <a:xfrm flipV="1">
              <a:off x="7662" y="3191"/>
              <a:ext cx="739" cy="19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圆角矩形 35"/>
            <p:cNvSpPr/>
            <p:nvPr/>
          </p:nvSpPr>
          <p:spPr>
            <a:xfrm>
              <a:off x="8401" y="2787"/>
              <a:ext cx="1138" cy="875"/>
            </a:xfrm>
            <a:prstGeom prst="round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8" name="曲线连接符 37"/>
          <p:cNvCxnSpPr/>
          <p:nvPr/>
        </p:nvCxnSpPr>
        <p:spPr>
          <a:xfrm rot="10800000" flipV="1">
            <a:off x="8227545" y="1903385"/>
            <a:ext cx="324000" cy="288000"/>
          </a:xfrm>
          <a:prstGeom prst="curvedConnector3">
            <a:avLst>
              <a:gd name="adj1" fmla="val 49843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8745220" y="2044700"/>
            <a:ext cx="469265" cy="1206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12" idx="2"/>
            <a:endCxn id="42" idx="4"/>
          </p:cNvCxnSpPr>
          <p:nvPr/>
        </p:nvCxnSpPr>
        <p:spPr>
          <a:xfrm rot="5400000" flipH="1" flipV="1">
            <a:off x="6343650" y="-307975"/>
            <a:ext cx="500380" cy="5464810"/>
          </a:xfrm>
          <a:prstGeom prst="bentConnector3">
            <a:avLst>
              <a:gd name="adj1" fmla="val -47589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9214485" y="1951355"/>
            <a:ext cx="223200" cy="2232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>
            <a:stCxn id="42" idx="1"/>
            <a:endCxn id="42" idx="5"/>
          </p:cNvCxnSpPr>
          <p:nvPr/>
        </p:nvCxnSpPr>
        <p:spPr>
          <a:xfrm>
            <a:off x="9246870" y="1983740"/>
            <a:ext cx="158115" cy="15811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42" idx="7"/>
            <a:endCxn id="42" idx="3"/>
          </p:cNvCxnSpPr>
          <p:nvPr/>
        </p:nvCxnSpPr>
        <p:spPr>
          <a:xfrm flipH="1">
            <a:off x="9246870" y="1983740"/>
            <a:ext cx="158115" cy="15811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V="1">
            <a:off x="9438005" y="2056765"/>
            <a:ext cx="469265" cy="1206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>
                <a:off x="9438005" y="1688465"/>
                <a:ext cx="349885" cy="361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𝑓</m:t>
                          </m:r>
                        </m:e>
                      </m:acc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8005" y="1688465"/>
                <a:ext cx="349885" cy="36131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2723515" y="1198245"/>
                <a:ext cx="56324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𝑔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515" y="1198245"/>
                <a:ext cx="563245" cy="3683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本框 48"/>
          <p:cNvSpPr txBox="1"/>
          <p:nvPr/>
        </p:nvSpPr>
        <p:spPr>
          <a:xfrm>
            <a:off x="5090097" y="3240024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/>
              <p:cNvSpPr txBox="1"/>
              <p:nvPr/>
            </p:nvSpPr>
            <p:spPr>
              <a:xfrm>
                <a:off x="8397177" y="1700784"/>
                <a:ext cx="116586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𝛼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177" y="1700784"/>
                <a:ext cx="1165860" cy="368300"/>
              </a:xfrm>
              <a:prstGeom prst="rect">
                <a:avLst/>
              </a:prstGeom>
              <a:blipFill rotWithShape="1">
                <a:blip r:embed="rId6"/>
                <a:stretch>
                  <a:fillRect l="-49" t="-69" r="49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文本框 51"/>
          <p:cNvSpPr txBox="1"/>
          <p:nvPr/>
        </p:nvSpPr>
        <p:spPr>
          <a:xfrm>
            <a:off x="5124450" y="1397000"/>
            <a:ext cx="11430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latin typeface="Arial" panose="020B0604020202090204" pitchFamily="34" charset="0"/>
                <a:cs typeface="Arial" panose="020B0604020202090204" pitchFamily="34" charset="0"/>
              </a:rPr>
              <a:t>ReLU(</a:t>
            </a:r>
            <a:r>
              <a:rPr lang="zh-CN" altLang="en-US">
                <a:latin typeface="Arial" panose="020B0604020202090204" pitchFamily="34" charset="0"/>
                <a:cs typeface="Arial" panose="020B0604020202090204" pitchFamily="34" charset="0"/>
              </a:rPr>
              <a:t>σ</a:t>
            </a:r>
            <a:r>
              <a:rPr lang="en-US" altLang="zh-CN" baseline="-25000">
                <a:latin typeface="Arial" panose="020B0604020202090204" pitchFamily="34" charset="0"/>
                <a:cs typeface="Arial" panose="020B0604020202090204" pitchFamily="34" charset="0"/>
              </a:rPr>
              <a:t>1</a:t>
            </a:r>
            <a:r>
              <a:rPr lang="en-US" altLang="zh-CN">
                <a:latin typeface="Arial" panose="020B0604020202090204" pitchFamily="34" charset="0"/>
                <a:cs typeface="Arial" panose="020B0604020202090204" pitchFamily="34" charset="0"/>
              </a:rPr>
              <a:t>)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7697470" y="1397000"/>
            <a:ext cx="13843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latin typeface="Arial" panose="020B0604020202090204" pitchFamily="34" charset="0"/>
                <a:cs typeface="Arial" panose="020B0604020202090204" pitchFamily="34" charset="0"/>
              </a:rPr>
              <a:t>Sigmoid(</a:t>
            </a:r>
            <a:r>
              <a:rPr lang="zh-CN" altLang="en-US">
                <a:latin typeface="Arial" panose="020B0604020202090204" pitchFamily="34" charset="0"/>
                <a:cs typeface="Arial" panose="020B0604020202090204" pitchFamily="34" charset="0"/>
              </a:rPr>
              <a:t>σ</a:t>
            </a:r>
            <a:r>
              <a:rPr lang="en-US" altLang="zh-CN" baseline="-25000">
                <a:latin typeface="Arial" panose="020B0604020202090204" pitchFamily="34" charset="0"/>
                <a:cs typeface="Arial" panose="020B0604020202090204" pitchFamily="34" charset="0"/>
              </a:rPr>
              <a:t>2</a:t>
            </a:r>
            <a:r>
              <a:rPr lang="en-US" altLang="zh-CN">
                <a:latin typeface="Arial" panose="020B0604020202090204" pitchFamily="34" charset="0"/>
                <a:cs typeface="Arial" panose="020B0604020202090204" pitchFamily="34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/>
              <p:cNvSpPr txBox="1"/>
              <p:nvPr/>
            </p:nvSpPr>
            <p:spPr>
              <a:xfrm>
                <a:off x="6083935" y="1712595"/>
                <a:ext cx="41656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𝛽</m:t>
                      </m:r>
                    </m:oMath>
                  </m:oMathPara>
                </a14:m>
                <a:endParaRPr lang="zh-CN" altLang="en-US">
                  <a:latin typeface="Arial" panose="020B0604020202090204" pitchFamily="34" charset="0"/>
                  <a:cs typeface="Arial" panose="020B0604020202090204" pitchFamily="34" charset="0"/>
                </a:endParaRPr>
              </a:p>
            </p:txBody>
          </p:sp>
        </mc:Choice>
        <mc:Fallback xmlns=""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935" y="1712595"/>
                <a:ext cx="416560" cy="3683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1085215" y="1748155"/>
            <a:ext cx="1252220" cy="12674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  <a:prstDash val="solid"/>
          </a:ln>
          <a:scene3d>
            <a:camera prst="isometricOffAxis2Right"/>
            <a:lightRig rig="balanced" dir="t">
              <a:rot lat="0" lon="0" rev="0"/>
            </a:lightRig>
          </a:scene3d>
          <a:sp3d extrusionH="63500"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1713230" y="1748155"/>
            <a:ext cx="1252220" cy="12674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>
            <a:solidFill>
              <a:schemeClr val="accent1">
                <a:lumMod val="40000"/>
                <a:lumOff val="60000"/>
              </a:schemeClr>
            </a:solidFill>
            <a:prstDash val="solid"/>
          </a:ln>
          <a:scene3d>
            <a:camera prst="isometricOffAxis2Right"/>
            <a:lightRig rig="balanced" dir="t">
              <a:rot lat="0" lon="0" rev="0"/>
            </a:lightRig>
          </a:scene3d>
          <a:sp3d extrusionH="127000"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2526665" y="1748155"/>
            <a:ext cx="1252220" cy="12674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  <a:prstDash val="solid"/>
          </a:ln>
          <a:scene3d>
            <a:camera prst="isometricOffAxis2Right"/>
            <a:lightRig rig="balanced" dir="t">
              <a:rot lat="0" lon="0" rev="0"/>
            </a:lightRig>
          </a:scene3d>
          <a:sp3d extrusionH="254000"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3336925" y="1747520"/>
            <a:ext cx="1252220" cy="12674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  <a:prstDash val="solid"/>
          </a:ln>
          <a:scene3d>
            <a:camera prst="isometricOffAxis2Right"/>
            <a:lightRig rig="balanced" dir="t">
              <a:rot lat="0" lon="0" rev="0"/>
            </a:lightRig>
          </a:scene3d>
          <a:sp3d extrusionH="254000"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368584" y="2151286"/>
            <a:ext cx="8572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/>
              <a:t>input</a:t>
            </a:r>
          </a:p>
          <a:p>
            <a:pPr algn="r"/>
            <a:r>
              <a:rPr lang="en-US" altLang="zh-CN" sz="1200"/>
              <a:t>image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1356995" y="1410970"/>
            <a:ext cx="4718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10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2103755" y="1410970"/>
            <a:ext cx="4718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64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3488690" y="1410970"/>
            <a:ext cx="5683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128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2885440" y="1410970"/>
            <a:ext cx="5683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128</a:t>
            </a:r>
          </a:p>
        </p:txBody>
      </p:sp>
      <p:sp>
        <p:nvSpPr>
          <p:cNvPr id="77" name="矩形 76"/>
          <p:cNvSpPr/>
          <p:nvPr/>
        </p:nvSpPr>
        <p:spPr>
          <a:xfrm>
            <a:off x="4057015" y="1747520"/>
            <a:ext cx="1252220" cy="12674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>
            <a:solidFill>
              <a:schemeClr val="accent1">
                <a:lumMod val="40000"/>
                <a:lumOff val="60000"/>
              </a:schemeClr>
            </a:solidFill>
            <a:prstDash val="solid"/>
          </a:ln>
          <a:scene3d>
            <a:camera prst="isometricOffAxis2Right"/>
            <a:lightRig rig="balanced" dir="t">
              <a:rot lat="0" lon="0" rev="0"/>
            </a:lightRig>
          </a:scene3d>
          <a:sp3d extrusionH="127000"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4589145" y="1410970"/>
            <a:ext cx="4718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64</a:t>
            </a:r>
          </a:p>
        </p:txBody>
      </p:sp>
      <p:grpSp>
        <p:nvGrpSpPr>
          <p:cNvPr id="85" name="组合 84"/>
          <p:cNvGrpSpPr/>
          <p:nvPr/>
        </p:nvGrpSpPr>
        <p:grpSpPr>
          <a:xfrm>
            <a:off x="4990465" y="1410335"/>
            <a:ext cx="1651000" cy="1605280"/>
            <a:chOff x="7859" y="2221"/>
            <a:chExt cx="2600" cy="2528"/>
          </a:xfrm>
        </p:grpSpPr>
        <p:grpSp>
          <p:nvGrpSpPr>
            <p:cNvPr id="76" name="组合 75"/>
            <p:cNvGrpSpPr/>
            <p:nvPr/>
          </p:nvGrpSpPr>
          <p:grpSpPr>
            <a:xfrm>
              <a:off x="7859" y="2753"/>
              <a:ext cx="2601" cy="1996"/>
              <a:chOff x="6953" y="2753"/>
              <a:chExt cx="2601" cy="1996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6953" y="2753"/>
                <a:ext cx="1972" cy="199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175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  <a:scene3d>
                <a:camera prst="isometricOffAxis2Right"/>
                <a:lightRig rig="balanced" dir="t">
                  <a:rot lat="0" lon="0" rev="0"/>
                </a:lightRig>
              </a:scene3d>
              <a:sp3d extrusionH="635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7251" y="2753"/>
                <a:ext cx="1972" cy="199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175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  <a:scene3d>
                <a:camera prst="isometricOffAxis2Right"/>
                <a:lightRig rig="balanced" dir="t">
                  <a:rot lat="0" lon="0" rev="0"/>
                </a:lightRig>
              </a:scene3d>
              <a:sp3d extrusionH="635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7582" y="2753"/>
                <a:ext cx="1972" cy="199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175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  <a:scene3d>
                <a:camera prst="isometricOffAxis2Right"/>
                <a:lightRig rig="balanced" dir="t">
                  <a:rot lat="0" lon="0" rev="0"/>
                </a:lightRig>
              </a:scene3d>
              <a:sp3d extrusionH="635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4" name="文本框 83"/>
            <p:cNvSpPr txBox="1"/>
            <p:nvPr/>
          </p:nvSpPr>
          <p:spPr>
            <a:xfrm>
              <a:off x="8772" y="2221"/>
              <a:ext cx="74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3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矩形 234"/>
          <p:cNvSpPr/>
          <p:nvPr/>
        </p:nvSpPr>
        <p:spPr>
          <a:xfrm>
            <a:off x="203200" y="3439160"/>
            <a:ext cx="4293870" cy="22745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2" name="矩形 231"/>
          <p:cNvSpPr/>
          <p:nvPr/>
        </p:nvSpPr>
        <p:spPr>
          <a:xfrm>
            <a:off x="4497070" y="898525"/>
            <a:ext cx="7162800" cy="48152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1" name="矩形 230"/>
          <p:cNvSpPr/>
          <p:nvPr/>
        </p:nvSpPr>
        <p:spPr>
          <a:xfrm>
            <a:off x="202565" y="899160"/>
            <a:ext cx="5159375" cy="27158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9908" y="1723898"/>
            <a:ext cx="4424680" cy="1668468"/>
            <a:chOff x="489" y="2705"/>
            <a:chExt cx="6968" cy="2628"/>
          </a:xfrm>
        </p:grpSpPr>
        <p:sp>
          <p:nvSpPr>
            <p:cNvPr id="72" name="右箭头 71"/>
            <p:cNvSpPr/>
            <p:nvPr/>
          </p:nvSpPr>
          <p:spPr>
            <a:xfrm>
              <a:off x="3142" y="4189"/>
              <a:ext cx="200" cy="28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9" name="组合 188"/>
            <p:cNvGrpSpPr/>
            <p:nvPr/>
          </p:nvGrpSpPr>
          <p:grpSpPr>
            <a:xfrm>
              <a:off x="3496" y="2706"/>
              <a:ext cx="1179" cy="2625"/>
              <a:chOff x="3265" y="448"/>
              <a:chExt cx="1179" cy="2940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3265" y="448"/>
                <a:ext cx="1179" cy="2940"/>
                <a:chOff x="3216" y="961"/>
                <a:chExt cx="1179" cy="2940"/>
              </a:xfrm>
            </p:grpSpPr>
            <p:grpSp>
              <p:nvGrpSpPr>
                <p:cNvPr id="16" name="组合 15"/>
                <p:cNvGrpSpPr/>
                <p:nvPr/>
              </p:nvGrpSpPr>
              <p:grpSpPr>
                <a:xfrm>
                  <a:off x="3216" y="961"/>
                  <a:ext cx="741" cy="2940"/>
                  <a:chOff x="1625" y="974"/>
                  <a:chExt cx="741" cy="2534"/>
                </a:xfrm>
              </p:grpSpPr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1731" y="974"/>
                    <a:ext cx="635" cy="3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/>
                      <a:t>128</a:t>
                    </a:r>
                  </a:p>
                </p:txBody>
              </p:sp>
              <p:grpSp>
                <p:nvGrpSpPr>
                  <p:cNvPr id="18" name="组合 17"/>
                  <p:cNvGrpSpPr/>
                  <p:nvPr/>
                </p:nvGrpSpPr>
                <p:grpSpPr>
                  <a:xfrm>
                    <a:off x="1625" y="1444"/>
                    <a:ext cx="508" cy="2064"/>
                    <a:chOff x="1625" y="1444"/>
                    <a:chExt cx="508" cy="2064"/>
                  </a:xfrm>
                </p:grpSpPr>
                <p:sp>
                  <p:nvSpPr>
                    <p:cNvPr id="19" name="矩形 18"/>
                    <p:cNvSpPr/>
                    <p:nvPr/>
                  </p:nvSpPr>
                  <p:spPr>
                    <a:xfrm>
                      <a:off x="1997" y="1444"/>
                      <a:ext cx="136" cy="2064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" name="文本框 19"/>
                    <p:cNvSpPr txBox="1"/>
                    <p:nvPr/>
                  </p:nvSpPr>
                  <p:spPr>
                    <a:xfrm rot="10800000">
                      <a:off x="1625" y="2496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900"/>
                        <a:t>256 x 256</a:t>
                      </a:r>
                    </a:p>
                  </p:txBody>
                </p:sp>
              </p:grpSp>
            </p:grpSp>
            <p:grpSp>
              <p:nvGrpSpPr>
                <p:cNvPr id="26" name="组合 25"/>
                <p:cNvGrpSpPr/>
                <p:nvPr/>
              </p:nvGrpSpPr>
              <p:grpSpPr>
                <a:xfrm>
                  <a:off x="3587" y="961"/>
                  <a:ext cx="808" cy="2940"/>
                  <a:chOff x="1627" y="974"/>
                  <a:chExt cx="808" cy="2534"/>
                </a:xfrm>
              </p:grpSpPr>
              <p:sp>
                <p:nvSpPr>
                  <p:cNvPr id="27" name="文本框 26"/>
                  <p:cNvSpPr txBox="1"/>
                  <p:nvPr/>
                </p:nvSpPr>
                <p:spPr>
                  <a:xfrm>
                    <a:off x="1800" y="974"/>
                    <a:ext cx="635" cy="3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/>
                      <a:t>128</a:t>
                    </a:r>
                  </a:p>
                </p:txBody>
              </p:sp>
              <p:grpSp>
                <p:nvGrpSpPr>
                  <p:cNvPr id="28" name="组合 27"/>
                  <p:cNvGrpSpPr/>
                  <p:nvPr/>
                </p:nvGrpSpPr>
                <p:grpSpPr>
                  <a:xfrm>
                    <a:off x="1627" y="1444"/>
                    <a:ext cx="506" cy="2064"/>
                    <a:chOff x="1627" y="1444"/>
                    <a:chExt cx="506" cy="2064"/>
                  </a:xfrm>
                </p:grpSpPr>
                <p:sp>
                  <p:nvSpPr>
                    <p:cNvPr id="29" name="矩形 28"/>
                    <p:cNvSpPr/>
                    <p:nvPr/>
                  </p:nvSpPr>
                  <p:spPr>
                    <a:xfrm>
                      <a:off x="1997" y="1444"/>
                      <a:ext cx="136" cy="2064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" name="文本框 29"/>
                    <p:cNvSpPr txBox="1"/>
                    <p:nvPr/>
                  </p:nvSpPr>
                  <p:spPr>
                    <a:xfrm rot="10800000">
                      <a:off x="1627" y="2496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900" dirty="0"/>
                        <a:t>256 x 256</a:t>
                      </a:r>
                    </a:p>
                  </p:txBody>
                </p:sp>
              </p:grpSp>
            </p:grpSp>
          </p:grpSp>
          <p:sp>
            <p:nvSpPr>
              <p:cNvPr id="73" name="右箭头 72"/>
              <p:cNvSpPr/>
              <p:nvPr/>
            </p:nvSpPr>
            <p:spPr>
              <a:xfrm>
                <a:off x="3809" y="2103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5" name="组合 214"/>
            <p:cNvGrpSpPr/>
            <p:nvPr/>
          </p:nvGrpSpPr>
          <p:grpSpPr>
            <a:xfrm>
              <a:off x="5040" y="2705"/>
              <a:ext cx="1011" cy="2628"/>
              <a:chOff x="4512" y="825"/>
              <a:chExt cx="1011" cy="2628"/>
            </a:xfrm>
          </p:grpSpPr>
          <p:sp>
            <p:nvSpPr>
              <p:cNvPr id="74" name="右箭头 73"/>
              <p:cNvSpPr/>
              <p:nvPr/>
            </p:nvSpPr>
            <p:spPr>
              <a:xfrm>
                <a:off x="4577" y="2314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90" name="组合 189"/>
              <p:cNvGrpSpPr/>
              <p:nvPr/>
            </p:nvGrpSpPr>
            <p:grpSpPr>
              <a:xfrm>
                <a:off x="4512" y="825"/>
                <a:ext cx="1011" cy="2628"/>
                <a:chOff x="4512" y="507"/>
                <a:chExt cx="1011" cy="2924"/>
              </a:xfrm>
            </p:grpSpPr>
            <p:grpSp>
              <p:nvGrpSpPr>
                <p:cNvPr id="41" name="组合 40"/>
                <p:cNvGrpSpPr/>
                <p:nvPr/>
              </p:nvGrpSpPr>
              <p:grpSpPr>
                <a:xfrm>
                  <a:off x="4512" y="507"/>
                  <a:ext cx="1011" cy="2924"/>
                  <a:chOff x="4638" y="1004"/>
                  <a:chExt cx="1011" cy="2924"/>
                </a:xfrm>
              </p:grpSpPr>
              <p:grpSp>
                <p:nvGrpSpPr>
                  <p:cNvPr id="31" name="组合 30"/>
                  <p:cNvGrpSpPr/>
                  <p:nvPr/>
                </p:nvGrpSpPr>
                <p:grpSpPr>
                  <a:xfrm>
                    <a:off x="4638" y="1004"/>
                    <a:ext cx="697" cy="2924"/>
                    <a:chOff x="1606" y="1011"/>
                    <a:chExt cx="697" cy="2520"/>
                  </a:xfrm>
                </p:grpSpPr>
                <p:sp>
                  <p:nvSpPr>
                    <p:cNvPr id="32" name="文本框 31"/>
                    <p:cNvSpPr txBox="1"/>
                    <p:nvPr/>
                  </p:nvSpPr>
                  <p:spPr>
                    <a:xfrm>
                      <a:off x="1742" y="1011"/>
                      <a:ext cx="561" cy="3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/>
                        <a:t>64</a:t>
                      </a:r>
                    </a:p>
                  </p:txBody>
                </p:sp>
                <p:grpSp>
                  <p:nvGrpSpPr>
                    <p:cNvPr id="33" name="组合 32"/>
                    <p:cNvGrpSpPr/>
                    <p:nvPr/>
                  </p:nvGrpSpPr>
                  <p:grpSpPr>
                    <a:xfrm>
                      <a:off x="1606" y="1444"/>
                      <a:ext cx="506" cy="2087"/>
                      <a:chOff x="1606" y="1444"/>
                      <a:chExt cx="506" cy="2087"/>
                    </a:xfrm>
                  </p:grpSpPr>
                  <p:sp>
                    <p:nvSpPr>
                      <p:cNvPr id="34" name="矩形 33"/>
                      <p:cNvSpPr/>
                      <p:nvPr/>
                    </p:nvSpPr>
                    <p:spPr>
                      <a:xfrm>
                        <a:off x="1997" y="1444"/>
                        <a:ext cx="68" cy="205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5" name="文本框 34"/>
                      <p:cNvSpPr txBox="1"/>
                      <p:nvPr/>
                    </p:nvSpPr>
                    <p:spPr>
                      <a:xfrm rot="10800000">
                        <a:off x="1606" y="2519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lstStyle/>
                      <a:p>
                        <a:r>
                          <a:rPr lang="en-US" altLang="zh-CN" sz="900"/>
                          <a:t>256 x 256</a:t>
                        </a:r>
                      </a:p>
                    </p:txBody>
                  </p:sp>
                </p:grpSp>
              </p:grpSp>
              <p:grpSp>
                <p:nvGrpSpPr>
                  <p:cNvPr id="36" name="组合 35"/>
                  <p:cNvGrpSpPr/>
                  <p:nvPr/>
                </p:nvGrpSpPr>
                <p:grpSpPr>
                  <a:xfrm>
                    <a:off x="4959" y="1004"/>
                    <a:ext cx="690" cy="2924"/>
                    <a:chOff x="1621" y="1011"/>
                    <a:chExt cx="690" cy="2520"/>
                  </a:xfrm>
                </p:grpSpPr>
                <p:sp>
                  <p:nvSpPr>
                    <p:cNvPr id="37" name="文本框 36"/>
                    <p:cNvSpPr txBox="1"/>
                    <p:nvPr/>
                  </p:nvSpPr>
                  <p:spPr>
                    <a:xfrm>
                      <a:off x="1750" y="1011"/>
                      <a:ext cx="561" cy="3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/>
                        <a:t>64</a:t>
                      </a:r>
                    </a:p>
                  </p:txBody>
                </p:sp>
                <p:grpSp>
                  <p:nvGrpSpPr>
                    <p:cNvPr id="38" name="组合 37"/>
                    <p:cNvGrpSpPr/>
                    <p:nvPr/>
                  </p:nvGrpSpPr>
                  <p:grpSpPr>
                    <a:xfrm>
                      <a:off x="1621" y="1444"/>
                      <a:ext cx="506" cy="2087"/>
                      <a:chOff x="1621" y="1444"/>
                      <a:chExt cx="506" cy="2087"/>
                    </a:xfrm>
                  </p:grpSpPr>
                  <p:sp>
                    <p:nvSpPr>
                      <p:cNvPr id="39" name="矩形 38"/>
                      <p:cNvSpPr/>
                      <p:nvPr/>
                    </p:nvSpPr>
                    <p:spPr>
                      <a:xfrm>
                        <a:off x="1997" y="1444"/>
                        <a:ext cx="68" cy="205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0" name="文本框 39"/>
                      <p:cNvSpPr txBox="1"/>
                      <p:nvPr/>
                    </p:nvSpPr>
                    <p:spPr>
                      <a:xfrm rot="10800000">
                        <a:off x="1621" y="2519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lstStyle/>
                      <a:p>
                        <a:r>
                          <a:rPr lang="en-US" altLang="zh-CN" sz="900"/>
                          <a:t>256 x 256</a:t>
                        </a:r>
                      </a:p>
                    </p:txBody>
                  </p:sp>
                </p:grpSp>
              </p:grpSp>
            </p:grpSp>
            <p:sp>
              <p:nvSpPr>
                <p:cNvPr id="75" name="右箭头 74"/>
                <p:cNvSpPr/>
                <p:nvPr/>
              </p:nvSpPr>
              <p:spPr>
                <a:xfrm>
                  <a:off x="5009" y="2171"/>
                  <a:ext cx="200" cy="280"/>
                </a:xfrm>
                <a:prstGeom prst="rightArrow">
                  <a:avLst>
                    <a:gd name="adj1" fmla="val 60000"/>
                    <a:gd name="adj2" fmla="val 42978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214" name="组合 213"/>
            <p:cNvGrpSpPr/>
            <p:nvPr/>
          </p:nvGrpSpPr>
          <p:grpSpPr>
            <a:xfrm>
              <a:off x="6450" y="2706"/>
              <a:ext cx="1007" cy="2608"/>
              <a:chOff x="5763" y="864"/>
              <a:chExt cx="1007" cy="2608"/>
            </a:xfrm>
          </p:grpSpPr>
          <p:grpSp>
            <p:nvGrpSpPr>
              <p:cNvPr id="174" name="组合 173"/>
              <p:cNvGrpSpPr/>
              <p:nvPr/>
            </p:nvGrpSpPr>
            <p:grpSpPr>
              <a:xfrm>
                <a:off x="5763" y="864"/>
                <a:ext cx="1007" cy="2608"/>
                <a:chOff x="7009" y="2294"/>
                <a:chExt cx="1007" cy="2904"/>
              </a:xfrm>
            </p:grpSpPr>
            <p:grpSp>
              <p:nvGrpSpPr>
                <p:cNvPr id="44" name="组合 43"/>
                <p:cNvGrpSpPr/>
                <p:nvPr/>
              </p:nvGrpSpPr>
              <p:grpSpPr>
                <a:xfrm>
                  <a:off x="7009" y="2294"/>
                  <a:ext cx="1007" cy="2904"/>
                  <a:chOff x="4651" y="1037"/>
                  <a:chExt cx="1007" cy="2904"/>
                </a:xfrm>
              </p:grpSpPr>
              <p:grpSp>
                <p:nvGrpSpPr>
                  <p:cNvPr id="45" name="组合 44"/>
                  <p:cNvGrpSpPr/>
                  <p:nvPr/>
                </p:nvGrpSpPr>
                <p:grpSpPr>
                  <a:xfrm>
                    <a:off x="4651" y="1037"/>
                    <a:ext cx="684" cy="2904"/>
                    <a:chOff x="1619" y="1040"/>
                    <a:chExt cx="684" cy="2502"/>
                  </a:xfrm>
                </p:grpSpPr>
                <p:sp>
                  <p:nvSpPr>
                    <p:cNvPr id="46" name="文本框 45"/>
                    <p:cNvSpPr txBox="1"/>
                    <p:nvPr/>
                  </p:nvSpPr>
                  <p:spPr>
                    <a:xfrm>
                      <a:off x="1742" y="1040"/>
                      <a:ext cx="561" cy="3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/>
                        <a:t>32</a:t>
                      </a:r>
                    </a:p>
                  </p:txBody>
                </p:sp>
                <p:grpSp>
                  <p:nvGrpSpPr>
                    <p:cNvPr id="47" name="组合 46"/>
                    <p:cNvGrpSpPr/>
                    <p:nvPr/>
                  </p:nvGrpSpPr>
                  <p:grpSpPr>
                    <a:xfrm>
                      <a:off x="1619" y="1444"/>
                      <a:ext cx="506" cy="2098"/>
                      <a:chOff x="1619" y="1444"/>
                      <a:chExt cx="506" cy="2098"/>
                    </a:xfrm>
                  </p:grpSpPr>
                  <p:sp>
                    <p:nvSpPr>
                      <p:cNvPr id="48" name="矩形 47"/>
                      <p:cNvSpPr/>
                      <p:nvPr/>
                    </p:nvSpPr>
                    <p:spPr>
                      <a:xfrm>
                        <a:off x="1997" y="1444"/>
                        <a:ext cx="68" cy="205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9" name="文本框 48"/>
                      <p:cNvSpPr txBox="1"/>
                      <p:nvPr/>
                    </p:nvSpPr>
                    <p:spPr>
                      <a:xfrm rot="10800000">
                        <a:off x="1619" y="2530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lstStyle/>
                      <a:p>
                        <a:r>
                          <a:rPr lang="en-US" altLang="zh-CN" sz="900"/>
                          <a:t>256 x 256</a:t>
                        </a:r>
                      </a:p>
                    </p:txBody>
                  </p:sp>
                </p:grpSp>
              </p:grpSp>
              <p:grpSp>
                <p:nvGrpSpPr>
                  <p:cNvPr id="50" name="组合 49"/>
                  <p:cNvGrpSpPr/>
                  <p:nvPr/>
                </p:nvGrpSpPr>
                <p:grpSpPr>
                  <a:xfrm>
                    <a:off x="4963" y="1037"/>
                    <a:ext cx="695" cy="2892"/>
                    <a:chOff x="1625" y="1040"/>
                    <a:chExt cx="695" cy="2492"/>
                  </a:xfrm>
                </p:grpSpPr>
                <p:sp>
                  <p:nvSpPr>
                    <p:cNvPr id="51" name="文本框 50"/>
                    <p:cNvSpPr txBox="1"/>
                    <p:nvPr/>
                  </p:nvSpPr>
                  <p:spPr>
                    <a:xfrm>
                      <a:off x="1759" y="1040"/>
                      <a:ext cx="561" cy="3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/>
                        <a:t>32</a:t>
                      </a:r>
                    </a:p>
                  </p:txBody>
                </p:sp>
                <p:grpSp>
                  <p:nvGrpSpPr>
                    <p:cNvPr id="52" name="组合 51"/>
                    <p:cNvGrpSpPr/>
                    <p:nvPr/>
                  </p:nvGrpSpPr>
                  <p:grpSpPr>
                    <a:xfrm>
                      <a:off x="1625" y="1444"/>
                      <a:ext cx="506" cy="2088"/>
                      <a:chOff x="1625" y="1444"/>
                      <a:chExt cx="506" cy="2088"/>
                    </a:xfrm>
                  </p:grpSpPr>
                  <p:sp>
                    <p:nvSpPr>
                      <p:cNvPr id="53" name="矩形 52"/>
                      <p:cNvSpPr/>
                      <p:nvPr/>
                    </p:nvSpPr>
                    <p:spPr>
                      <a:xfrm>
                        <a:off x="1997" y="1444"/>
                        <a:ext cx="68" cy="205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4" name="文本框 53"/>
                      <p:cNvSpPr txBox="1"/>
                      <p:nvPr/>
                    </p:nvSpPr>
                    <p:spPr>
                      <a:xfrm rot="10800000">
                        <a:off x="1625" y="2520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lstStyle/>
                      <a:p>
                        <a:r>
                          <a:rPr lang="en-US" altLang="zh-CN" sz="900"/>
                          <a:t>256 x 256</a:t>
                        </a:r>
                      </a:p>
                    </p:txBody>
                  </p:sp>
                </p:grpSp>
              </p:grpSp>
            </p:grpSp>
            <p:sp>
              <p:nvSpPr>
                <p:cNvPr id="78" name="右箭头 77"/>
                <p:cNvSpPr/>
                <p:nvPr/>
              </p:nvSpPr>
              <p:spPr>
                <a:xfrm>
                  <a:off x="7474" y="3925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9" name="右箭头 78"/>
              <p:cNvSpPr/>
              <p:nvPr/>
            </p:nvSpPr>
            <p:spPr>
              <a:xfrm>
                <a:off x="5792" y="2321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2" name="组合 221"/>
            <p:cNvGrpSpPr/>
            <p:nvPr/>
          </p:nvGrpSpPr>
          <p:grpSpPr>
            <a:xfrm>
              <a:off x="489" y="2706"/>
              <a:ext cx="2640" cy="2624"/>
              <a:chOff x="496" y="3636"/>
              <a:chExt cx="2640" cy="2624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496" y="4684"/>
                <a:ext cx="1350" cy="1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/>
                  <a:t>输入图像</a:t>
                </a:r>
                <a:endParaRPr lang="en-US" altLang="zh-CN" sz="1200"/>
              </a:p>
              <a:p>
                <a:pPr algn="r"/>
                <a:endParaRPr lang="en-US" altLang="zh-CN" sz="1200"/>
              </a:p>
            </p:txBody>
          </p:sp>
          <p:grpSp>
            <p:nvGrpSpPr>
              <p:cNvPr id="220" name="组合 219"/>
              <p:cNvGrpSpPr/>
              <p:nvPr/>
            </p:nvGrpSpPr>
            <p:grpSpPr>
              <a:xfrm>
                <a:off x="1693" y="3636"/>
                <a:ext cx="1443" cy="2624"/>
                <a:chOff x="1621" y="2290"/>
                <a:chExt cx="1443" cy="2624"/>
              </a:xfrm>
            </p:grpSpPr>
            <p:grpSp>
              <p:nvGrpSpPr>
                <p:cNvPr id="210" name="组合 209"/>
                <p:cNvGrpSpPr/>
                <p:nvPr/>
              </p:nvGrpSpPr>
              <p:grpSpPr>
                <a:xfrm>
                  <a:off x="1621" y="2290"/>
                  <a:ext cx="1443" cy="2624"/>
                  <a:chOff x="1621" y="2045"/>
                  <a:chExt cx="1443" cy="2845"/>
                </a:xfrm>
              </p:grpSpPr>
              <p:grpSp>
                <p:nvGrpSpPr>
                  <p:cNvPr id="10" name="组合 9"/>
                  <p:cNvGrpSpPr/>
                  <p:nvPr/>
                </p:nvGrpSpPr>
                <p:grpSpPr>
                  <a:xfrm>
                    <a:off x="1621" y="2045"/>
                    <a:ext cx="714" cy="2845"/>
                    <a:chOff x="1621" y="989"/>
                    <a:chExt cx="714" cy="2451"/>
                  </a:xfrm>
                </p:grpSpPr>
                <p:sp>
                  <p:nvSpPr>
                    <p:cNvPr id="5" name="文本框 4"/>
                    <p:cNvSpPr txBox="1"/>
                    <p:nvPr/>
                  </p:nvSpPr>
                  <p:spPr>
                    <a:xfrm>
                      <a:off x="1774" y="989"/>
                      <a:ext cx="561" cy="3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 dirty="0"/>
                        <a:t>10</a:t>
                      </a:r>
                    </a:p>
                  </p:txBody>
                </p:sp>
                <p:grpSp>
                  <p:nvGrpSpPr>
                    <p:cNvPr id="9" name="组合 8"/>
                    <p:cNvGrpSpPr/>
                    <p:nvPr/>
                  </p:nvGrpSpPr>
                  <p:grpSpPr>
                    <a:xfrm>
                      <a:off x="1621" y="1444"/>
                      <a:ext cx="506" cy="1996"/>
                      <a:chOff x="1621" y="1444"/>
                      <a:chExt cx="506" cy="1996"/>
                    </a:xfrm>
                  </p:grpSpPr>
                  <p:sp>
                    <p:nvSpPr>
                      <p:cNvPr id="3" name="矩形 2"/>
                      <p:cNvSpPr/>
                      <p:nvPr/>
                    </p:nvSpPr>
                    <p:spPr>
                      <a:xfrm>
                        <a:off x="1997" y="1444"/>
                        <a:ext cx="28" cy="1996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" name="文本框 7"/>
                      <p:cNvSpPr txBox="1"/>
                      <p:nvPr/>
                    </p:nvSpPr>
                    <p:spPr>
                      <a:xfrm rot="10800000">
                        <a:off x="1621" y="2428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lstStyle/>
                      <a:p>
                        <a:r>
                          <a:rPr lang="en-US" altLang="zh-CN" sz="900"/>
                          <a:t>256 x 256</a:t>
                        </a:r>
                      </a:p>
                    </p:txBody>
                  </p:sp>
                </p:grpSp>
              </p:grpSp>
              <p:grpSp>
                <p:nvGrpSpPr>
                  <p:cNvPr id="42" name="组合 41"/>
                  <p:cNvGrpSpPr/>
                  <p:nvPr/>
                </p:nvGrpSpPr>
                <p:grpSpPr>
                  <a:xfrm>
                    <a:off x="1997" y="2045"/>
                    <a:ext cx="1067" cy="2845"/>
                    <a:chOff x="1997" y="978"/>
                    <a:chExt cx="1067" cy="2845"/>
                  </a:xfrm>
                </p:grpSpPr>
                <p:grpSp>
                  <p:nvGrpSpPr>
                    <p:cNvPr id="11" name="组合 10"/>
                    <p:cNvGrpSpPr/>
                    <p:nvPr/>
                  </p:nvGrpSpPr>
                  <p:grpSpPr>
                    <a:xfrm>
                      <a:off x="1997" y="978"/>
                      <a:ext cx="691" cy="2845"/>
                      <a:chOff x="1601" y="989"/>
                      <a:chExt cx="691" cy="2451"/>
                    </a:xfrm>
                  </p:grpSpPr>
                  <p:sp>
                    <p:nvSpPr>
                      <p:cNvPr id="12" name="文本框 11"/>
                      <p:cNvSpPr txBox="1"/>
                      <p:nvPr/>
                    </p:nvSpPr>
                    <p:spPr>
                      <a:xfrm>
                        <a:off x="1731" y="989"/>
                        <a:ext cx="561" cy="36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000"/>
                          <a:t>64</a:t>
                        </a:r>
                      </a:p>
                    </p:txBody>
                  </p:sp>
                  <p:grpSp>
                    <p:nvGrpSpPr>
                      <p:cNvPr id="13" name="组合 12"/>
                      <p:cNvGrpSpPr/>
                      <p:nvPr/>
                    </p:nvGrpSpPr>
                    <p:grpSpPr>
                      <a:xfrm>
                        <a:off x="1601" y="1444"/>
                        <a:ext cx="506" cy="1996"/>
                        <a:chOff x="1601" y="1444"/>
                        <a:chExt cx="506" cy="1996"/>
                      </a:xfrm>
                    </p:grpSpPr>
                    <p:sp>
                      <p:nvSpPr>
                        <p:cNvPr id="14" name="矩形 13"/>
                        <p:cNvSpPr/>
                        <p:nvPr/>
                      </p:nvSpPr>
                      <p:spPr>
                        <a:xfrm>
                          <a:off x="1997" y="1444"/>
                          <a:ext cx="68" cy="1996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5" name="文本框 14"/>
                        <p:cNvSpPr txBox="1"/>
                        <p:nvPr/>
                      </p:nvSpPr>
                      <p:spPr>
                        <a:xfrm rot="10800000">
                          <a:off x="1601" y="2428"/>
                          <a:ext cx="506" cy="101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vert="eaVert" wrap="square" rtlCol="0">
                          <a:spAutoFit/>
                        </a:bodyPr>
                        <a:lstStyle/>
                        <a:p>
                          <a:r>
                            <a:rPr lang="en-US" altLang="zh-CN" sz="900"/>
                            <a:t>256 x 256</a:t>
                          </a:r>
                        </a:p>
                      </p:txBody>
                    </p:sp>
                  </p:grpSp>
                </p:grpSp>
                <p:grpSp>
                  <p:nvGrpSpPr>
                    <p:cNvPr id="21" name="组合 20"/>
                    <p:cNvGrpSpPr/>
                    <p:nvPr/>
                  </p:nvGrpSpPr>
                  <p:grpSpPr>
                    <a:xfrm>
                      <a:off x="2335" y="978"/>
                      <a:ext cx="729" cy="2845"/>
                      <a:chOff x="1633" y="989"/>
                      <a:chExt cx="729" cy="2451"/>
                    </a:xfrm>
                  </p:grpSpPr>
                  <p:sp>
                    <p:nvSpPr>
                      <p:cNvPr id="22" name="文本框 21"/>
                      <p:cNvSpPr txBox="1"/>
                      <p:nvPr/>
                    </p:nvSpPr>
                    <p:spPr>
                      <a:xfrm>
                        <a:off x="1801" y="989"/>
                        <a:ext cx="561" cy="36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000"/>
                          <a:t>64</a:t>
                        </a:r>
                      </a:p>
                    </p:txBody>
                  </p:sp>
                  <p:grpSp>
                    <p:nvGrpSpPr>
                      <p:cNvPr id="23" name="组合 22"/>
                      <p:cNvGrpSpPr/>
                      <p:nvPr/>
                    </p:nvGrpSpPr>
                    <p:grpSpPr>
                      <a:xfrm>
                        <a:off x="1633" y="1444"/>
                        <a:ext cx="506" cy="1996"/>
                        <a:chOff x="1633" y="1444"/>
                        <a:chExt cx="506" cy="1996"/>
                      </a:xfrm>
                    </p:grpSpPr>
                    <p:sp>
                      <p:nvSpPr>
                        <p:cNvPr id="24" name="矩形 23"/>
                        <p:cNvSpPr/>
                        <p:nvPr/>
                      </p:nvSpPr>
                      <p:spPr>
                        <a:xfrm>
                          <a:off x="1997" y="1444"/>
                          <a:ext cx="68" cy="1996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25" name="文本框 24"/>
                        <p:cNvSpPr txBox="1"/>
                        <p:nvPr/>
                      </p:nvSpPr>
                      <p:spPr>
                        <a:xfrm rot="10800000">
                          <a:off x="1633" y="2428"/>
                          <a:ext cx="506" cy="101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vert="eaVert" wrap="square" rtlCol="0">
                          <a:spAutoFit/>
                        </a:bodyPr>
                        <a:lstStyle/>
                        <a:p>
                          <a:r>
                            <a:rPr lang="en-US" altLang="zh-CN" sz="900"/>
                            <a:t>256 x 256</a:t>
                          </a:r>
                        </a:p>
                      </p:txBody>
                    </p:sp>
                  </p:grpSp>
                </p:grpSp>
              </p:grpSp>
            </p:grpSp>
            <p:sp>
              <p:nvSpPr>
                <p:cNvPr id="64" name="右箭头 63"/>
                <p:cNvSpPr/>
                <p:nvPr/>
              </p:nvSpPr>
              <p:spPr>
                <a:xfrm>
                  <a:off x="2092" y="3749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右箭头 70"/>
                <p:cNvSpPr/>
                <p:nvPr/>
              </p:nvSpPr>
              <p:spPr>
                <a:xfrm>
                  <a:off x="2488" y="3749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2" name="右箭头 1"/>
          <p:cNvSpPr/>
          <p:nvPr/>
        </p:nvSpPr>
        <p:spPr>
          <a:xfrm>
            <a:off x="4594225" y="2622550"/>
            <a:ext cx="127000" cy="177800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9" name="组合 58"/>
          <p:cNvGrpSpPr/>
          <p:nvPr/>
        </p:nvGrpSpPr>
        <p:grpSpPr>
          <a:xfrm>
            <a:off x="4857750" y="1720019"/>
            <a:ext cx="345440" cy="1628336"/>
            <a:chOff x="8374" y="1700"/>
            <a:chExt cx="834" cy="2564"/>
          </a:xfrm>
        </p:grpSpPr>
        <p:sp>
          <p:nvSpPr>
            <p:cNvPr id="6" name="矩形 5"/>
            <p:cNvSpPr/>
            <p:nvPr/>
          </p:nvSpPr>
          <p:spPr>
            <a:xfrm>
              <a:off x="8374" y="2086"/>
              <a:ext cx="834" cy="2178"/>
            </a:xfrm>
            <a:prstGeom prst="rect">
              <a:avLst/>
            </a:prstGeom>
            <a:noFill/>
            <a:ln w="28575" cmpd="sng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8374" y="2121"/>
              <a:ext cx="68" cy="21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8757" y="2121"/>
              <a:ext cx="68" cy="21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9140" y="2127"/>
              <a:ext cx="68" cy="21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8511" y="1700"/>
              <a:ext cx="56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/>
                <a:t>3</a:t>
              </a:r>
            </a:p>
          </p:txBody>
        </p:sp>
      </p:grpSp>
      <p:sp>
        <p:nvSpPr>
          <p:cNvPr id="61" name="文本框 60"/>
          <p:cNvSpPr txBox="1"/>
          <p:nvPr/>
        </p:nvSpPr>
        <p:spPr>
          <a:xfrm rot="10800000">
            <a:off x="4497070" y="2697480"/>
            <a:ext cx="321310" cy="6699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900"/>
              <a:t>256 x 256</a:t>
            </a:r>
          </a:p>
        </p:txBody>
      </p:sp>
      <p:grpSp>
        <p:nvGrpSpPr>
          <p:cNvPr id="80" name="组合 79"/>
          <p:cNvGrpSpPr/>
          <p:nvPr/>
        </p:nvGrpSpPr>
        <p:grpSpPr>
          <a:xfrm>
            <a:off x="1138555" y="3814445"/>
            <a:ext cx="2674620" cy="1612321"/>
            <a:chOff x="4881880" y="4338320"/>
            <a:chExt cx="1977390" cy="1110615"/>
          </a:xfrm>
        </p:grpSpPr>
        <p:grpSp>
          <p:nvGrpSpPr>
            <p:cNvPr id="89" name="组合 88"/>
            <p:cNvGrpSpPr/>
            <p:nvPr/>
          </p:nvGrpSpPr>
          <p:grpSpPr>
            <a:xfrm>
              <a:off x="4907280" y="4338320"/>
              <a:ext cx="1858010" cy="197485"/>
              <a:chOff x="1731" y="5810"/>
              <a:chExt cx="2926" cy="311"/>
            </a:xfrm>
          </p:grpSpPr>
          <p:sp>
            <p:nvSpPr>
              <p:cNvPr id="90" name="右箭头 89"/>
              <p:cNvSpPr/>
              <p:nvPr/>
            </p:nvSpPr>
            <p:spPr>
              <a:xfrm>
                <a:off x="1731" y="5817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2039" y="5810"/>
                <a:ext cx="2618" cy="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1x1</a:t>
                </a:r>
                <a:r>
                  <a:rPr lang="zh-CN" altLang="en-US" sz="1200" dirty="0"/>
                  <a:t>卷积</a:t>
                </a:r>
                <a:r>
                  <a:rPr lang="en-US" altLang="zh-CN" sz="1200" dirty="0"/>
                  <a:t>, BN, </a:t>
                </a:r>
                <a:r>
                  <a:rPr lang="en-US" altLang="zh-CN" sz="1200" dirty="0" err="1"/>
                  <a:t>ReLU</a:t>
                </a:r>
                <a:endParaRPr lang="zh-CN" altLang="en-US" sz="1200" dirty="0"/>
              </a:p>
            </p:txBody>
          </p:sp>
        </p:grpSp>
        <p:grpSp>
          <p:nvGrpSpPr>
            <p:cNvPr id="81" name="组合 80"/>
            <p:cNvGrpSpPr/>
            <p:nvPr/>
          </p:nvGrpSpPr>
          <p:grpSpPr>
            <a:xfrm>
              <a:off x="4881880" y="4565015"/>
              <a:ext cx="1977390" cy="883920"/>
              <a:chOff x="4881880" y="4565015"/>
              <a:chExt cx="1977390" cy="883920"/>
            </a:xfrm>
          </p:grpSpPr>
          <p:grpSp>
            <p:nvGrpSpPr>
              <p:cNvPr id="82" name="组合 81"/>
              <p:cNvGrpSpPr/>
              <p:nvPr/>
            </p:nvGrpSpPr>
            <p:grpSpPr>
              <a:xfrm>
                <a:off x="4907280" y="4565015"/>
                <a:ext cx="1951990" cy="197485"/>
                <a:chOff x="1731" y="5810"/>
                <a:chExt cx="3074" cy="311"/>
              </a:xfrm>
            </p:grpSpPr>
            <p:sp>
              <p:nvSpPr>
                <p:cNvPr id="83" name="右箭头 82"/>
                <p:cNvSpPr/>
                <p:nvPr/>
              </p:nvSpPr>
              <p:spPr>
                <a:xfrm>
                  <a:off x="1731" y="5817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" name="文本框 83"/>
                <p:cNvSpPr txBox="1"/>
                <p:nvPr/>
              </p:nvSpPr>
              <p:spPr>
                <a:xfrm>
                  <a:off x="2039" y="5810"/>
                  <a:ext cx="2766" cy="3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3x3</a:t>
                  </a:r>
                  <a:r>
                    <a:rPr lang="zh-CN" altLang="en-US" sz="1200" dirty="0"/>
                    <a:t>组卷积</a:t>
                  </a:r>
                  <a:r>
                    <a:rPr lang="en-US" altLang="zh-CN" sz="1200" dirty="0"/>
                    <a:t>, BN, </a:t>
                  </a:r>
                  <a:r>
                    <a:rPr lang="en-US" altLang="zh-CN" sz="1200" dirty="0" err="1"/>
                    <a:t>ReLU</a:t>
                  </a:r>
                  <a:endParaRPr lang="zh-CN" altLang="en-US" sz="1200" dirty="0"/>
                </a:p>
              </p:txBody>
            </p:sp>
          </p:grpSp>
          <p:grpSp>
            <p:nvGrpSpPr>
              <p:cNvPr id="85" name="组合 84"/>
              <p:cNvGrpSpPr/>
              <p:nvPr/>
            </p:nvGrpSpPr>
            <p:grpSpPr>
              <a:xfrm>
                <a:off x="4881880" y="4804410"/>
                <a:ext cx="1883410" cy="213360"/>
                <a:chOff x="7688" y="7712"/>
                <a:chExt cx="2966" cy="336"/>
              </a:xfrm>
            </p:grpSpPr>
            <p:sp>
              <p:nvSpPr>
                <p:cNvPr id="86" name="右箭头 85"/>
                <p:cNvSpPr/>
                <p:nvPr/>
              </p:nvSpPr>
              <p:spPr>
                <a:xfrm rot="5400000">
                  <a:off x="7728" y="7704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8036" y="7712"/>
                  <a:ext cx="2618" cy="3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2x2</a:t>
                  </a:r>
                  <a:r>
                    <a:rPr lang="zh-CN" altLang="en-US" sz="1200" dirty="0"/>
                    <a:t>最大池化</a:t>
                  </a:r>
                </a:p>
              </p:txBody>
            </p:sp>
          </p:grpSp>
          <p:grpSp>
            <p:nvGrpSpPr>
              <p:cNvPr id="88" name="组合 87"/>
              <p:cNvGrpSpPr/>
              <p:nvPr/>
            </p:nvGrpSpPr>
            <p:grpSpPr>
              <a:xfrm>
                <a:off x="4881880" y="5039995"/>
                <a:ext cx="1883410" cy="213360"/>
                <a:chOff x="7688" y="7697"/>
                <a:chExt cx="2966" cy="336"/>
              </a:xfrm>
            </p:grpSpPr>
            <p:sp>
              <p:nvSpPr>
                <p:cNvPr id="92" name="右箭头 91"/>
                <p:cNvSpPr/>
                <p:nvPr/>
              </p:nvSpPr>
              <p:spPr>
                <a:xfrm rot="16200000">
                  <a:off x="7728" y="7685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3" name="文本框 92"/>
                <p:cNvSpPr txBox="1"/>
                <p:nvPr/>
              </p:nvSpPr>
              <p:spPr>
                <a:xfrm>
                  <a:off x="8036" y="7697"/>
                  <a:ext cx="2618" cy="3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200"/>
                    <a:t>双线性插值上采样</a:t>
                  </a:r>
                </a:p>
              </p:txBody>
            </p:sp>
          </p:grpSp>
          <p:grpSp>
            <p:nvGrpSpPr>
              <p:cNvPr id="135" name="组合 134"/>
              <p:cNvGrpSpPr/>
              <p:nvPr/>
            </p:nvGrpSpPr>
            <p:grpSpPr>
              <a:xfrm>
                <a:off x="4907280" y="5251450"/>
                <a:ext cx="1858010" cy="197485"/>
                <a:chOff x="1731" y="5722"/>
                <a:chExt cx="2926" cy="311"/>
              </a:xfrm>
            </p:grpSpPr>
            <p:sp>
              <p:nvSpPr>
                <p:cNvPr id="136" name="右箭头 135"/>
                <p:cNvSpPr/>
                <p:nvPr/>
              </p:nvSpPr>
              <p:spPr>
                <a:xfrm>
                  <a:off x="1731" y="5722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7" name="文本框 136"/>
                <p:cNvSpPr txBox="1"/>
                <p:nvPr/>
              </p:nvSpPr>
              <p:spPr>
                <a:xfrm>
                  <a:off x="2039" y="5734"/>
                  <a:ext cx="2618" cy="2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200"/>
                    <a:t>复制与拼接</a:t>
                  </a:r>
                </a:p>
              </p:txBody>
            </p:sp>
          </p:grpSp>
        </p:grpSp>
      </p:grpSp>
      <p:sp>
        <p:nvSpPr>
          <p:cNvPr id="221" name="右箭头 220"/>
          <p:cNvSpPr/>
          <p:nvPr/>
        </p:nvSpPr>
        <p:spPr>
          <a:xfrm rot="5400000">
            <a:off x="4965700" y="3448050"/>
            <a:ext cx="132080" cy="202565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3" name="组合 62"/>
          <p:cNvGrpSpPr/>
          <p:nvPr/>
        </p:nvGrpSpPr>
        <p:grpSpPr>
          <a:xfrm>
            <a:off x="4462319" y="3599815"/>
            <a:ext cx="769446" cy="988060"/>
            <a:chOff x="7805" y="1680"/>
            <a:chExt cx="1541" cy="1556"/>
          </a:xfrm>
        </p:grpSpPr>
        <p:grpSp>
          <p:nvGrpSpPr>
            <p:cNvPr id="66" name="组合 65"/>
            <p:cNvGrpSpPr/>
            <p:nvPr/>
          </p:nvGrpSpPr>
          <p:grpSpPr>
            <a:xfrm>
              <a:off x="8512" y="1680"/>
              <a:ext cx="834" cy="1556"/>
              <a:chOff x="8374" y="1700"/>
              <a:chExt cx="834" cy="1556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8374" y="2086"/>
                <a:ext cx="834" cy="1170"/>
              </a:xfrm>
              <a:prstGeom prst="rect">
                <a:avLst/>
              </a:prstGeom>
              <a:noFill/>
              <a:ln w="28575" cmpd="sng">
                <a:solidFill>
                  <a:schemeClr val="accent2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8374" y="2121"/>
                <a:ext cx="68" cy="113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8757" y="2121"/>
                <a:ext cx="68" cy="113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9140" y="2104"/>
                <a:ext cx="68" cy="113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8511" y="1700"/>
                <a:ext cx="561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/>
                  <a:t>3</a:t>
                </a:r>
              </a:p>
            </p:txBody>
          </p:sp>
        </p:grpSp>
        <p:sp>
          <p:nvSpPr>
            <p:cNvPr id="77" name="文本框 76"/>
            <p:cNvSpPr txBox="1"/>
            <p:nvPr/>
          </p:nvSpPr>
          <p:spPr>
            <a:xfrm rot="10800000">
              <a:off x="7805" y="2481"/>
              <a:ext cx="644" cy="75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900"/>
                <a:t>128</a:t>
              </a:r>
              <a:r>
                <a:rPr lang="en-US" altLang="zh-CN" sz="900" baseline="30000"/>
                <a:t>2</a:t>
              </a: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5183395" y="3569335"/>
            <a:ext cx="754476" cy="1007110"/>
            <a:chOff x="7724" y="1654"/>
            <a:chExt cx="1850" cy="1586"/>
          </a:xfrm>
        </p:grpSpPr>
        <p:grpSp>
          <p:nvGrpSpPr>
            <p:cNvPr id="95" name="组合 94"/>
            <p:cNvGrpSpPr/>
            <p:nvPr/>
          </p:nvGrpSpPr>
          <p:grpSpPr>
            <a:xfrm>
              <a:off x="8363" y="1654"/>
              <a:ext cx="1211" cy="1586"/>
              <a:chOff x="8225" y="1674"/>
              <a:chExt cx="1211" cy="1586"/>
            </a:xfrm>
          </p:grpSpPr>
          <p:sp>
            <p:nvSpPr>
              <p:cNvPr id="96" name="矩形 95"/>
              <p:cNvSpPr/>
              <p:nvPr/>
            </p:nvSpPr>
            <p:spPr>
              <a:xfrm>
                <a:off x="8374" y="2086"/>
                <a:ext cx="911" cy="1170"/>
              </a:xfrm>
              <a:prstGeom prst="rect">
                <a:avLst/>
              </a:prstGeom>
              <a:noFill/>
              <a:ln w="28575" cmpd="sng">
                <a:solidFill>
                  <a:schemeClr val="accent2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8374" y="2121"/>
                <a:ext cx="136" cy="113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8757" y="2121"/>
                <a:ext cx="136" cy="113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9140" y="2126"/>
                <a:ext cx="136" cy="113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文本框 99"/>
              <p:cNvSpPr txBox="1"/>
              <p:nvPr/>
            </p:nvSpPr>
            <p:spPr>
              <a:xfrm>
                <a:off x="8225" y="1674"/>
                <a:ext cx="1211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/>
                  <a:t>3x32</a:t>
                </a:r>
              </a:p>
            </p:txBody>
          </p:sp>
        </p:grpSp>
        <p:sp>
          <p:nvSpPr>
            <p:cNvPr id="101" name="文本框 100"/>
            <p:cNvSpPr txBox="1"/>
            <p:nvPr/>
          </p:nvSpPr>
          <p:spPr>
            <a:xfrm rot="10800000">
              <a:off x="7724" y="2481"/>
              <a:ext cx="788" cy="75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900"/>
                <a:t>128</a:t>
              </a:r>
              <a:r>
                <a:rPr lang="en-US" altLang="zh-CN" sz="900" baseline="30000"/>
                <a:t>2</a:t>
              </a:r>
            </a:p>
          </p:txBody>
        </p:sp>
      </p:grpSp>
      <p:sp>
        <p:nvSpPr>
          <p:cNvPr id="102" name="右箭头 101"/>
          <p:cNvSpPr/>
          <p:nvPr/>
        </p:nvSpPr>
        <p:spPr>
          <a:xfrm>
            <a:off x="5275580" y="4108450"/>
            <a:ext cx="127000" cy="177800"/>
          </a:xfrm>
          <a:prstGeom prst="rightArrow">
            <a:avLst>
              <a:gd name="adj1" fmla="val 66428"/>
              <a:gd name="adj2" fmla="val 4297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右箭头 105"/>
          <p:cNvSpPr/>
          <p:nvPr/>
        </p:nvSpPr>
        <p:spPr>
          <a:xfrm rot="5400000">
            <a:off x="6299200" y="4716145"/>
            <a:ext cx="132080" cy="202565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7" name="组合 106"/>
          <p:cNvGrpSpPr/>
          <p:nvPr/>
        </p:nvGrpSpPr>
        <p:grpSpPr>
          <a:xfrm>
            <a:off x="5934556" y="4883785"/>
            <a:ext cx="751328" cy="690245"/>
            <a:chOff x="7910" y="1680"/>
            <a:chExt cx="1758" cy="1087"/>
          </a:xfrm>
        </p:grpSpPr>
        <p:grpSp>
          <p:nvGrpSpPr>
            <p:cNvPr id="108" name="组合 107"/>
            <p:cNvGrpSpPr/>
            <p:nvPr/>
          </p:nvGrpSpPr>
          <p:grpSpPr>
            <a:xfrm>
              <a:off x="8421" y="1680"/>
              <a:ext cx="1247" cy="993"/>
              <a:chOff x="8283" y="1700"/>
              <a:chExt cx="1247" cy="993"/>
            </a:xfrm>
          </p:grpSpPr>
          <p:sp>
            <p:nvSpPr>
              <p:cNvPr id="109" name="矩形 108"/>
              <p:cNvSpPr/>
              <p:nvPr/>
            </p:nvSpPr>
            <p:spPr>
              <a:xfrm>
                <a:off x="8374" y="2086"/>
                <a:ext cx="902" cy="602"/>
              </a:xfrm>
              <a:prstGeom prst="rect">
                <a:avLst/>
              </a:prstGeom>
              <a:noFill/>
              <a:ln w="28575" cmpd="sng">
                <a:solidFill>
                  <a:schemeClr val="accent2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8374" y="2121"/>
                <a:ext cx="136" cy="5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8757" y="2121"/>
                <a:ext cx="136" cy="5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9140" y="2126"/>
                <a:ext cx="136" cy="5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文本框 112"/>
              <p:cNvSpPr txBox="1"/>
              <p:nvPr/>
            </p:nvSpPr>
            <p:spPr>
              <a:xfrm>
                <a:off x="8283" y="1700"/>
                <a:ext cx="1247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/>
                  <a:t>3*32</a:t>
                </a:r>
              </a:p>
            </p:txBody>
          </p:sp>
        </p:grpSp>
        <p:sp>
          <p:nvSpPr>
            <p:cNvPr id="114" name="文本框 113"/>
            <p:cNvSpPr txBox="1"/>
            <p:nvPr/>
          </p:nvSpPr>
          <p:spPr>
            <a:xfrm rot="10800000">
              <a:off x="7910" y="2012"/>
              <a:ext cx="752" cy="75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900"/>
                <a:t>64</a:t>
              </a:r>
              <a:r>
                <a:rPr lang="en-US" altLang="zh-CN" sz="900" baseline="30000"/>
                <a:t>2</a:t>
              </a:r>
            </a:p>
          </p:txBody>
        </p:sp>
      </p:grpSp>
      <p:grpSp>
        <p:nvGrpSpPr>
          <p:cNvPr id="134" name="组合 133"/>
          <p:cNvGrpSpPr/>
          <p:nvPr/>
        </p:nvGrpSpPr>
        <p:grpSpPr>
          <a:xfrm>
            <a:off x="5887085" y="3599815"/>
            <a:ext cx="760095" cy="994410"/>
            <a:chOff x="7576" y="1674"/>
            <a:chExt cx="2159" cy="1566"/>
          </a:xfrm>
        </p:grpSpPr>
        <p:grpSp>
          <p:nvGrpSpPr>
            <p:cNvPr id="138" name="组合 137"/>
            <p:cNvGrpSpPr/>
            <p:nvPr/>
          </p:nvGrpSpPr>
          <p:grpSpPr>
            <a:xfrm>
              <a:off x="8270" y="1674"/>
              <a:ext cx="1465" cy="1566"/>
              <a:chOff x="8132" y="1694"/>
              <a:chExt cx="1465" cy="1566"/>
            </a:xfrm>
          </p:grpSpPr>
          <p:sp>
            <p:nvSpPr>
              <p:cNvPr id="139" name="矩形 138"/>
              <p:cNvSpPr/>
              <p:nvPr/>
            </p:nvSpPr>
            <p:spPr>
              <a:xfrm>
                <a:off x="8351" y="2086"/>
                <a:ext cx="934" cy="1170"/>
              </a:xfrm>
              <a:prstGeom prst="rect">
                <a:avLst/>
              </a:prstGeom>
              <a:noFill/>
              <a:ln w="28575" cmpd="sng">
                <a:solidFill>
                  <a:schemeClr val="accent2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矩形 139"/>
              <p:cNvSpPr/>
              <p:nvPr/>
            </p:nvSpPr>
            <p:spPr>
              <a:xfrm>
                <a:off x="8374" y="2121"/>
                <a:ext cx="136" cy="113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矩形 140"/>
              <p:cNvSpPr/>
              <p:nvPr/>
            </p:nvSpPr>
            <p:spPr>
              <a:xfrm>
                <a:off x="8757" y="2121"/>
                <a:ext cx="136" cy="113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矩形 141"/>
              <p:cNvSpPr/>
              <p:nvPr/>
            </p:nvSpPr>
            <p:spPr>
              <a:xfrm>
                <a:off x="9140" y="2126"/>
                <a:ext cx="136" cy="113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文本框 142"/>
              <p:cNvSpPr txBox="1"/>
              <p:nvPr/>
            </p:nvSpPr>
            <p:spPr>
              <a:xfrm>
                <a:off x="8132" y="1694"/>
                <a:ext cx="1465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/>
                  <a:t>3x32</a:t>
                </a:r>
              </a:p>
            </p:txBody>
          </p:sp>
        </p:grpSp>
        <p:sp>
          <p:nvSpPr>
            <p:cNvPr id="144" name="文本框 143"/>
            <p:cNvSpPr txBox="1"/>
            <p:nvPr/>
          </p:nvSpPr>
          <p:spPr>
            <a:xfrm rot="10800000">
              <a:off x="7576" y="2481"/>
              <a:ext cx="913" cy="75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900"/>
                <a:t>128</a:t>
              </a:r>
              <a:r>
                <a:rPr lang="en-US" altLang="zh-CN" sz="900" baseline="30000"/>
                <a:t>2</a:t>
              </a:r>
            </a:p>
          </p:txBody>
        </p:sp>
      </p:grpSp>
      <p:grpSp>
        <p:nvGrpSpPr>
          <p:cNvPr id="148" name="组合 147"/>
          <p:cNvGrpSpPr/>
          <p:nvPr/>
        </p:nvGrpSpPr>
        <p:grpSpPr>
          <a:xfrm>
            <a:off x="6579877" y="4883785"/>
            <a:ext cx="888358" cy="675640"/>
            <a:chOff x="13521" y="6676"/>
            <a:chExt cx="1818" cy="1064"/>
          </a:xfrm>
        </p:grpSpPr>
        <p:grpSp>
          <p:nvGrpSpPr>
            <p:cNvPr id="115" name="组合 114"/>
            <p:cNvGrpSpPr/>
            <p:nvPr/>
          </p:nvGrpSpPr>
          <p:grpSpPr>
            <a:xfrm>
              <a:off x="13521" y="6676"/>
              <a:ext cx="1818" cy="1064"/>
              <a:chOff x="7743" y="1674"/>
              <a:chExt cx="1818" cy="1064"/>
            </a:xfrm>
          </p:grpSpPr>
          <p:grpSp>
            <p:nvGrpSpPr>
              <p:cNvPr id="116" name="组合 115"/>
              <p:cNvGrpSpPr/>
              <p:nvPr/>
            </p:nvGrpSpPr>
            <p:grpSpPr>
              <a:xfrm>
                <a:off x="8299" y="1674"/>
                <a:ext cx="1262" cy="988"/>
                <a:chOff x="8161" y="1694"/>
                <a:chExt cx="1262" cy="988"/>
              </a:xfrm>
            </p:grpSpPr>
            <p:sp>
              <p:nvSpPr>
                <p:cNvPr id="117" name="矩形 116"/>
                <p:cNvSpPr/>
                <p:nvPr/>
              </p:nvSpPr>
              <p:spPr>
                <a:xfrm>
                  <a:off x="8161" y="2086"/>
                  <a:ext cx="1260" cy="596"/>
                </a:xfrm>
                <a:prstGeom prst="rect">
                  <a:avLst/>
                </a:prstGeom>
                <a:noFill/>
                <a:ln w="28575" cmpd="sng">
                  <a:solidFill>
                    <a:schemeClr val="accent2">
                      <a:lumMod val="60000"/>
                      <a:lumOff val="4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8" name="矩形 117"/>
                <p:cNvSpPr/>
                <p:nvPr/>
              </p:nvSpPr>
              <p:spPr>
                <a:xfrm>
                  <a:off x="8176" y="2099"/>
                  <a:ext cx="283" cy="56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9" name="矩形 118"/>
                <p:cNvSpPr/>
                <p:nvPr/>
              </p:nvSpPr>
              <p:spPr>
                <a:xfrm>
                  <a:off x="8649" y="2098"/>
                  <a:ext cx="283" cy="56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0" name="矩形 119"/>
                <p:cNvSpPr/>
                <p:nvPr/>
              </p:nvSpPr>
              <p:spPr>
                <a:xfrm>
                  <a:off x="9140" y="2104"/>
                  <a:ext cx="283" cy="56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1" name="文本框 120"/>
                <p:cNvSpPr txBox="1"/>
                <p:nvPr/>
              </p:nvSpPr>
              <p:spPr>
                <a:xfrm>
                  <a:off x="8294" y="1694"/>
                  <a:ext cx="1128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/>
                    <a:t>3x64</a:t>
                  </a:r>
                </a:p>
                <a:p>
                  <a:pPr algn="ctr"/>
                  <a:endParaRPr lang="en-US" altLang="zh-CN" sz="1000"/>
                </a:p>
              </p:txBody>
            </p:sp>
          </p:grpSp>
          <p:sp>
            <p:nvSpPr>
              <p:cNvPr id="122" name="文本框 121"/>
              <p:cNvSpPr txBox="1"/>
              <p:nvPr/>
            </p:nvSpPr>
            <p:spPr>
              <a:xfrm rot="10800000">
                <a:off x="7743" y="1983"/>
                <a:ext cx="658" cy="755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sz="900"/>
                  <a:t>64</a:t>
                </a:r>
                <a:r>
                  <a:rPr lang="en-US" altLang="zh-CN" sz="900" baseline="30000"/>
                  <a:t>2</a:t>
                </a:r>
              </a:p>
            </p:txBody>
          </p:sp>
        </p:grpSp>
        <p:sp>
          <p:nvSpPr>
            <p:cNvPr id="147" name="右箭头 146"/>
            <p:cNvSpPr/>
            <p:nvPr/>
          </p:nvSpPr>
          <p:spPr>
            <a:xfrm>
              <a:off x="13664" y="7133"/>
              <a:ext cx="200" cy="28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9" name="组合 148"/>
          <p:cNvGrpSpPr/>
          <p:nvPr/>
        </p:nvGrpSpPr>
        <p:grpSpPr>
          <a:xfrm>
            <a:off x="7494204" y="4883785"/>
            <a:ext cx="814771" cy="675640"/>
            <a:chOff x="7713" y="1674"/>
            <a:chExt cx="1848" cy="1064"/>
          </a:xfrm>
        </p:grpSpPr>
        <p:grpSp>
          <p:nvGrpSpPr>
            <p:cNvPr id="150" name="组合 149"/>
            <p:cNvGrpSpPr/>
            <p:nvPr/>
          </p:nvGrpSpPr>
          <p:grpSpPr>
            <a:xfrm>
              <a:off x="8299" y="1674"/>
              <a:ext cx="1262" cy="988"/>
              <a:chOff x="8161" y="1694"/>
              <a:chExt cx="1262" cy="988"/>
            </a:xfrm>
          </p:grpSpPr>
          <p:sp>
            <p:nvSpPr>
              <p:cNvPr id="151" name="矩形 150"/>
              <p:cNvSpPr/>
              <p:nvPr/>
            </p:nvSpPr>
            <p:spPr>
              <a:xfrm>
                <a:off x="8161" y="2086"/>
                <a:ext cx="1260" cy="596"/>
              </a:xfrm>
              <a:prstGeom prst="rect">
                <a:avLst/>
              </a:prstGeom>
              <a:noFill/>
              <a:ln w="28575" cmpd="sng">
                <a:solidFill>
                  <a:schemeClr val="accent2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矩形 151"/>
              <p:cNvSpPr/>
              <p:nvPr/>
            </p:nvSpPr>
            <p:spPr>
              <a:xfrm>
                <a:off x="8176" y="2099"/>
                <a:ext cx="283" cy="56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矩形 152"/>
              <p:cNvSpPr/>
              <p:nvPr/>
            </p:nvSpPr>
            <p:spPr>
              <a:xfrm>
                <a:off x="8649" y="2098"/>
                <a:ext cx="283" cy="56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矩形 153"/>
              <p:cNvSpPr/>
              <p:nvPr/>
            </p:nvSpPr>
            <p:spPr>
              <a:xfrm>
                <a:off x="9140" y="2104"/>
                <a:ext cx="283" cy="56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文本框 154"/>
              <p:cNvSpPr txBox="1"/>
              <p:nvPr/>
            </p:nvSpPr>
            <p:spPr>
              <a:xfrm>
                <a:off x="8177" y="1694"/>
                <a:ext cx="1243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/>
                  <a:t>3x64</a:t>
                </a:r>
              </a:p>
              <a:p>
                <a:pPr algn="ctr"/>
                <a:endParaRPr lang="en-US" altLang="zh-CN" sz="1000"/>
              </a:p>
            </p:txBody>
          </p:sp>
        </p:grpSp>
        <p:sp>
          <p:nvSpPr>
            <p:cNvPr id="156" name="文本框 155"/>
            <p:cNvSpPr txBox="1"/>
            <p:nvPr/>
          </p:nvSpPr>
          <p:spPr>
            <a:xfrm rot="10800000">
              <a:off x="7713" y="1983"/>
              <a:ext cx="729" cy="75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900"/>
                <a:t>64</a:t>
              </a:r>
              <a:r>
                <a:rPr lang="en-US" altLang="zh-CN" sz="900" baseline="30000"/>
                <a:t>2</a:t>
              </a:r>
            </a:p>
          </p:txBody>
        </p:sp>
      </p:grpSp>
      <p:sp>
        <p:nvSpPr>
          <p:cNvPr id="157" name="右箭头 156"/>
          <p:cNvSpPr/>
          <p:nvPr/>
        </p:nvSpPr>
        <p:spPr>
          <a:xfrm>
            <a:off x="7556680" y="5188585"/>
            <a:ext cx="127000" cy="177800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右箭头 157"/>
          <p:cNvSpPr/>
          <p:nvPr/>
        </p:nvSpPr>
        <p:spPr>
          <a:xfrm rot="16200000">
            <a:off x="7729400" y="4770120"/>
            <a:ext cx="127000" cy="177800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右箭头 158"/>
          <p:cNvSpPr/>
          <p:nvPr/>
        </p:nvSpPr>
        <p:spPr>
          <a:xfrm>
            <a:off x="6685280" y="4081780"/>
            <a:ext cx="777240" cy="205105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1" name="组合 160"/>
          <p:cNvGrpSpPr/>
          <p:nvPr/>
        </p:nvGrpSpPr>
        <p:grpSpPr>
          <a:xfrm>
            <a:off x="7520849" y="3569335"/>
            <a:ext cx="743041" cy="991870"/>
            <a:chOff x="7919" y="1674"/>
            <a:chExt cx="1613" cy="1562"/>
          </a:xfrm>
        </p:grpSpPr>
        <p:grpSp>
          <p:nvGrpSpPr>
            <p:cNvPr id="162" name="组合 161"/>
            <p:cNvGrpSpPr/>
            <p:nvPr/>
          </p:nvGrpSpPr>
          <p:grpSpPr>
            <a:xfrm>
              <a:off x="8489" y="1674"/>
              <a:ext cx="1043" cy="1562"/>
              <a:chOff x="8351" y="1694"/>
              <a:chExt cx="1043" cy="1562"/>
            </a:xfrm>
          </p:grpSpPr>
          <p:sp>
            <p:nvSpPr>
              <p:cNvPr id="163" name="矩形 162"/>
              <p:cNvSpPr/>
              <p:nvPr/>
            </p:nvSpPr>
            <p:spPr>
              <a:xfrm>
                <a:off x="8351" y="2086"/>
                <a:ext cx="1043" cy="1170"/>
              </a:xfrm>
              <a:prstGeom prst="rect">
                <a:avLst/>
              </a:prstGeom>
              <a:noFill/>
              <a:ln w="28575" cmpd="sng">
                <a:solidFill>
                  <a:schemeClr val="accent2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矩形 163"/>
              <p:cNvSpPr/>
              <p:nvPr/>
            </p:nvSpPr>
            <p:spPr>
              <a:xfrm>
                <a:off x="8374" y="2121"/>
                <a:ext cx="136" cy="113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矩形 164"/>
              <p:cNvSpPr/>
              <p:nvPr/>
            </p:nvSpPr>
            <p:spPr>
              <a:xfrm>
                <a:off x="8757" y="2121"/>
                <a:ext cx="136" cy="113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9130" y="2080"/>
                <a:ext cx="188" cy="113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文本框 166"/>
              <p:cNvSpPr txBox="1"/>
              <p:nvPr/>
            </p:nvSpPr>
            <p:spPr>
              <a:xfrm>
                <a:off x="8374" y="1694"/>
                <a:ext cx="1020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/>
                  <a:t>6x32</a:t>
                </a:r>
              </a:p>
            </p:txBody>
          </p:sp>
        </p:grpSp>
        <p:sp>
          <p:nvSpPr>
            <p:cNvPr id="168" name="文本框 167"/>
            <p:cNvSpPr txBox="1"/>
            <p:nvPr/>
          </p:nvSpPr>
          <p:spPr>
            <a:xfrm rot="10800000">
              <a:off x="7919" y="2481"/>
              <a:ext cx="698" cy="75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900"/>
                <a:t>128</a:t>
              </a:r>
              <a:r>
                <a:rPr lang="en-US" altLang="zh-CN" sz="900" baseline="30000"/>
                <a:t>2</a:t>
              </a:r>
            </a:p>
          </p:txBody>
        </p:sp>
      </p:grpSp>
      <p:sp>
        <p:nvSpPr>
          <p:cNvPr id="170" name="矩形 169"/>
          <p:cNvSpPr/>
          <p:nvPr/>
        </p:nvSpPr>
        <p:spPr>
          <a:xfrm>
            <a:off x="7856786" y="3842385"/>
            <a:ext cx="62649" cy="7200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/>
          <p:cNvSpPr/>
          <p:nvPr/>
        </p:nvSpPr>
        <p:spPr>
          <a:xfrm>
            <a:off x="8235881" y="3829685"/>
            <a:ext cx="62649" cy="7200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/>
          <p:cNvSpPr/>
          <p:nvPr/>
        </p:nvSpPr>
        <p:spPr>
          <a:xfrm>
            <a:off x="8033316" y="3830955"/>
            <a:ext cx="62649" cy="7200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3" name="组合 172"/>
          <p:cNvGrpSpPr/>
          <p:nvPr/>
        </p:nvGrpSpPr>
        <p:grpSpPr>
          <a:xfrm>
            <a:off x="8274296" y="3582035"/>
            <a:ext cx="675394" cy="994410"/>
            <a:chOff x="13861" y="1667"/>
            <a:chExt cx="1646" cy="1566"/>
          </a:xfrm>
        </p:grpSpPr>
        <p:grpSp>
          <p:nvGrpSpPr>
            <p:cNvPr id="175" name="组合 174"/>
            <p:cNvGrpSpPr/>
            <p:nvPr/>
          </p:nvGrpSpPr>
          <p:grpSpPr>
            <a:xfrm>
              <a:off x="13861" y="1667"/>
              <a:ext cx="1646" cy="1566"/>
              <a:chOff x="7886" y="1674"/>
              <a:chExt cx="1646" cy="1566"/>
            </a:xfrm>
          </p:grpSpPr>
          <p:grpSp>
            <p:nvGrpSpPr>
              <p:cNvPr id="176" name="组合 175"/>
              <p:cNvGrpSpPr/>
              <p:nvPr/>
            </p:nvGrpSpPr>
            <p:grpSpPr>
              <a:xfrm>
                <a:off x="8268" y="1674"/>
                <a:ext cx="1264" cy="1566"/>
                <a:chOff x="8130" y="1694"/>
                <a:chExt cx="1264" cy="1566"/>
              </a:xfrm>
            </p:grpSpPr>
            <p:sp>
              <p:nvSpPr>
                <p:cNvPr id="177" name="矩形 176"/>
                <p:cNvSpPr/>
                <p:nvPr/>
              </p:nvSpPr>
              <p:spPr>
                <a:xfrm>
                  <a:off x="8351" y="2086"/>
                  <a:ext cx="934" cy="1170"/>
                </a:xfrm>
                <a:prstGeom prst="rect">
                  <a:avLst/>
                </a:prstGeom>
                <a:noFill/>
                <a:ln w="28575" cmpd="sng">
                  <a:solidFill>
                    <a:schemeClr val="accent2">
                      <a:lumMod val="60000"/>
                      <a:lumOff val="4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8" name="矩形 177"/>
                <p:cNvSpPr/>
                <p:nvPr/>
              </p:nvSpPr>
              <p:spPr>
                <a:xfrm>
                  <a:off x="8374" y="2121"/>
                  <a:ext cx="136" cy="113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9" name="矩形 178"/>
                <p:cNvSpPr/>
                <p:nvPr/>
              </p:nvSpPr>
              <p:spPr>
                <a:xfrm>
                  <a:off x="8757" y="2121"/>
                  <a:ext cx="136" cy="113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0" name="矩形 179"/>
                <p:cNvSpPr/>
                <p:nvPr/>
              </p:nvSpPr>
              <p:spPr>
                <a:xfrm>
                  <a:off x="9140" y="2126"/>
                  <a:ext cx="136" cy="113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1" name="文本框 180"/>
                <p:cNvSpPr txBox="1"/>
                <p:nvPr/>
              </p:nvSpPr>
              <p:spPr>
                <a:xfrm>
                  <a:off x="8130" y="1694"/>
                  <a:ext cx="1264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/>
                    <a:t>3x32</a:t>
                  </a:r>
                </a:p>
              </p:txBody>
            </p:sp>
          </p:grpSp>
          <p:sp>
            <p:nvSpPr>
              <p:cNvPr id="182" name="文本框 181"/>
              <p:cNvSpPr txBox="1"/>
              <p:nvPr/>
            </p:nvSpPr>
            <p:spPr>
              <a:xfrm rot="10800000">
                <a:off x="7886" y="2481"/>
                <a:ext cx="783" cy="755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sz="900"/>
                  <a:t>128</a:t>
                </a:r>
                <a:r>
                  <a:rPr lang="en-US" altLang="zh-CN" sz="900" baseline="30000"/>
                  <a:t>2</a:t>
                </a:r>
              </a:p>
            </p:txBody>
          </p:sp>
        </p:grpSp>
        <p:sp>
          <p:nvSpPr>
            <p:cNvPr id="183" name="右箭头 182"/>
            <p:cNvSpPr/>
            <p:nvPr/>
          </p:nvSpPr>
          <p:spPr>
            <a:xfrm>
              <a:off x="13972" y="2468"/>
              <a:ext cx="252" cy="28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4" name="组合 183"/>
          <p:cNvGrpSpPr/>
          <p:nvPr/>
        </p:nvGrpSpPr>
        <p:grpSpPr>
          <a:xfrm>
            <a:off x="8922477" y="3569335"/>
            <a:ext cx="688248" cy="1002665"/>
            <a:chOff x="8029" y="1680"/>
            <a:chExt cx="1317" cy="1579"/>
          </a:xfrm>
        </p:grpSpPr>
        <p:grpSp>
          <p:nvGrpSpPr>
            <p:cNvPr id="185" name="组合 184"/>
            <p:cNvGrpSpPr/>
            <p:nvPr/>
          </p:nvGrpSpPr>
          <p:grpSpPr>
            <a:xfrm>
              <a:off x="8512" y="1680"/>
              <a:ext cx="834" cy="1556"/>
              <a:chOff x="8374" y="1700"/>
              <a:chExt cx="834" cy="1556"/>
            </a:xfrm>
          </p:grpSpPr>
          <p:sp>
            <p:nvSpPr>
              <p:cNvPr id="186" name="矩形 185"/>
              <p:cNvSpPr/>
              <p:nvPr/>
            </p:nvSpPr>
            <p:spPr>
              <a:xfrm>
                <a:off x="8374" y="2086"/>
                <a:ext cx="834" cy="1170"/>
              </a:xfrm>
              <a:prstGeom prst="rect">
                <a:avLst/>
              </a:prstGeom>
              <a:noFill/>
              <a:ln w="28575" cmpd="sng">
                <a:solidFill>
                  <a:schemeClr val="accent2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7" name="矩形 186"/>
              <p:cNvSpPr/>
              <p:nvPr/>
            </p:nvSpPr>
            <p:spPr>
              <a:xfrm>
                <a:off x="8508" y="2121"/>
                <a:ext cx="110" cy="113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矩形 187"/>
              <p:cNvSpPr/>
              <p:nvPr/>
            </p:nvSpPr>
            <p:spPr>
              <a:xfrm>
                <a:off x="8757" y="2121"/>
                <a:ext cx="110" cy="113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1" name="矩形 190"/>
              <p:cNvSpPr/>
              <p:nvPr/>
            </p:nvSpPr>
            <p:spPr>
              <a:xfrm>
                <a:off x="9009" y="2104"/>
                <a:ext cx="110" cy="113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文本框 191"/>
              <p:cNvSpPr txBox="1"/>
              <p:nvPr/>
            </p:nvSpPr>
            <p:spPr>
              <a:xfrm>
                <a:off x="8511" y="1700"/>
                <a:ext cx="561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/>
                  <a:t>3</a:t>
                </a:r>
              </a:p>
            </p:txBody>
          </p:sp>
        </p:grpSp>
        <p:sp>
          <p:nvSpPr>
            <p:cNvPr id="193" name="文本框 192"/>
            <p:cNvSpPr txBox="1"/>
            <p:nvPr/>
          </p:nvSpPr>
          <p:spPr>
            <a:xfrm rot="10800000">
              <a:off x="8029" y="2504"/>
              <a:ext cx="615" cy="75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900"/>
                <a:t>128</a:t>
              </a:r>
              <a:r>
                <a:rPr lang="en-US" altLang="zh-CN" sz="900" baseline="30000"/>
                <a:t>2</a:t>
              </a:r>
            </a:p>
          </p:txBody>
        </p:sp>
      </p:grpSp>
      <p:sp>
        <p:nvSpPr>
          <p:cNvPr id="194" name="右箭头 193"/>
          <p:cNvSpPr/>
          <p:nvPr/>
        </p:nvSpPr>
        <p:spPr>
          <a:xfrm>
            <a:off x="8976360" y="4077970"/>
            <a:ext cx="127000" cy="177800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右箭头 195"/>
          <p:cNvSpPr/>
          <p:nvPr/>
        </p:nvSpPr>
        <p:spPr>
          <a:xfrm>
            <a:off x="5361940" y="2588895"/>
            <a:ext cx="3483610" cy="239395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6" name="组合 215"/>
          <p:cNvGrpSpPr/>
          <p:nvPr/>
        </p:nvGrpSpPr>
        <p:grpSpPr>
          <a:xfrm>
            <a:off x="9088120" y="1748155"/>
            <a:ext cx="588010" cy="1817370"/>
            <a:chOff x="16189" y="1523"/>
            <a:chExt cx="926" cy="2862"/>
          </a:xfrm>
        </p:grpSpPr>
        <p:sp>
          <p:nvSpPr>
            <p:cNvPr id="195" name="右箭头 194"/>
            <p:cNvSpPr/>
            <p:nvPr/>
          </p:nvSpPr>
          <p:spPr>
            <a:xfrm rot="16200000">
              <a:off x="16507" y="4145"/>
              <a:ext cx="200" cy="28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3" name="组合 202"/>
            <p:cNvGrpSpPr/>
            <p:nvPr/>
          </p:nvGrpSpPr>
          <p:grpSpPr>
            <a:xfrm>
              <a:off x="16189" y="1523"/>
              <a:ext cx="926" cy="2610"/>
              <a:chOff x="8374" y="1654"/>
              <a:chExt cx="926" cy="2610"/>
            </a:xfrm>
          </p:grpSpPr>
          <p:sp>
            <p:nvSpPr>
              <p:cNvPr id="204" name="矩形 203"/>
              <p:cNvSpPr/>
              <p:nvPr/>
            </p:nvSpPr>
            <p:spPr>
              <a:xfrm>
                <a:off x="8374" y="2086"/>
                <a:ext cx="926" cy="2178"/>
              </a:xfrm>
              <a:prstGeom prst="rect">
                <a:avLst/>
              </a:prstGeom>
              <a:noFill/>
              <a:ln w="28575" cmpd="sng">
                <a:solidFill>
                  <a:schemeClr val="accent2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矩形 204"/>
              <p:cNvSpPr/>
              <p:nvPr/>
            </p:nvSpPr>
            <p:spPr>
              <a:xfrm>
                <a:off x="8374" y="2121"/>
                <a:ext cx="68" cy="213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矩形 205"/>
              <p:cNvSpPr/>
              <p:nvPr/>
            </p:nvSpPr>
            <p:spPr>
              <a:xfrm>
                <a:off x="8757" y="2121"/>
                <a:ext cx="68" cy="213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矩形 206"/>
              <p:cNvSpPr/>
              <p:nvPr/>
            </p:nvSpPr>
            <p:spPr>
              <a:xfrm>
                <a:off x="9125" y="2127"/>
                <a:ext cx="68" cy="213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文本框 207"/>
              <p:cNvSpPr txBox="1"/>
              <p:nvPr/>
            </p:nvSpPr>
            <p:spPr>
              <a:xfrm>
                <a:off x="8511" y="1654"/>
                <a:ext cx="561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/>
                  <a:t>6</a:t>
                </a:r>
              </a:p>
            </p:txBody>
          </p:sp>
        </p:grpSp>
        <p:sp>
          <p:nvSpPr>
            <p:cNvPr id="209" name="矩形 208"/>
            <p:cNvSpPr/>
            <p:nvPr/>
          </p:nvSpPr>
          <p:spPr>
            <a:xfrm>
              <a:off x="17017" y="1996"/>
              <a:ext cx="68" cy="21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矩形 210"/>
            <p:cNvSpPr/>
            <p:nvPr/>
          </p:nvSpPr>
          <p:spPr>
            <a:xfrm>
              <a:off x="16618" y="1996"/>
              <a:ext cx="68" cy="21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矩形 211"/>
            <p:cNvSpPr/>
            <p:nvPr/>
          </p:nvSpPr>
          <p:spPr>
            <a:xfrm>
              <a:off x="16258" y="1975"/>
              <a:ext cx="68" cy="21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3" name="右箭头 212"/>
          <p:cNvSpPr/>
          <p:nvPr/>
        </p:nvSpPr>
        <p:spPr>
          <a:xfrm>
            <a:off x="6000115" y="4113530"/>
            <a:ext cx="127000" cy="177800"/>
          </a:xfrm>
          <a:prstGeom prst="rightArrow">
            <a:avLst>
              <a:gd name="adj1" fmla="val 66428"/>
              <a:gd name="adj2" fmla="val 4297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7" name="组合 216"/>
          <p:cNvGrpSpPr/>
          <p:nvPr/>
        </p:nvGrpSpPr>
        <p:grpSpPr>
          <a:xfrm>
            <a:off x="9942195" y="1761929"/>
            <a:ext cx="345440" cy="1628336"/>
            <a:chOff x="8374" y="1700"/>
            <a:chExt cx="834" cy="2564"/>
          </a:xfrm>
        </p:grpSpPr>
        <p:sp>
          <p:nvSpPr>
            <p:cNvPr id="218" name="矩形 217"/>
            <p:cNvSpPr/>
            <p:nvPr/>
          </p:nvSpPr>
          <p:spPr>
            <a:xfrm>
              <a:off x="8374" y="2086"/>
              <a:ext cx="834" cy="2178"/>
            </a:xfrm>
            <a:prstGeom prst="rect">
              <a:avLst/>
            </a:prstGeom>
            <a:noFill/>
            <a:ln w="28575" cmpd="sng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矩形 218"/>
            <p:cNvSpPr/>
            <p:nvPr/>
          </p:nvSpPr>
          <p:spPr>
            <a:xfrm>
              <a:off x="8374" y="2121"/>
              <a:ext cx="68" cy="21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矩形 222"/>
            <p:cNvSpPr/>
            <p:nvPr/>
          </p:nvSpPr>
          <p:spPr>
            <a:xfrm>
              <a:off x="8757" y="2121"/>
              <a:ext cx="68" cy="21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矩形 223"/>
            <p:cNvSpPr/>
            <p:nvPr/>
          </p:nvSpPr>
          <p:spPr>
            <a:xfrm>
              <a:off x="9140" y="2127"/>
              <a:ext cx="68" cy="21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文本框 224"/>
            <p:cNvSpPr txBox="1"/>
            <p:nvPr/>
          </p:nvSpPr>
          <p:spPr>
            <a:xfrm>
              <a:off x="8511" y="1700"/>
              <a:ext cx="56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/>
                <a:t>3</a:t>
              </a:r>
            </a:p>
          </p:txBody>
        </p:sp>
      </p:grpSp>
      <p:sp>
        <p:nvSpPr>
          <p:cNvPr id="228" name="矩形 227"/>
          <p:cNvSpPr/>
          <p:nvPr/>
        </p:nvSpPr>
        <p:spPr>
          <a:xfrm>
            <a:off x="10582162" y="2020406"/>
            <a:ext cx="28165" cy="13571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文本框 228"/>
          <p:cNvSpPr txBox="1"/>
          <p:nvPr/>
        </p:nvSpPr>
        <p:spPr>
          <a:xfrm>
            <a:off x="10667742" y="2391920"/>
            <a:ext cx="12020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输出</a:t>
            </a:r>
          </a:p>
          <a:p>
            <a:pPr algn="l"/>
            <a:r>
              <a:rPr lang="zh-CN" altLang="en-US" dirty="0"/>
              <a:t>掩膜</a:t>
            </a:r>
          </a:p>
        </p:txBody>
      </p:sp>
      <p:sp>
        <p:nvSpPr>
          <p:cNvPr id="230" name="文本框 229"/>
          <p:cNvSpPr txBox="1"/>
          <p:nvPr/>
        </p:nvSpPr>
        <p:spPr>
          <a:xfrm>
            <a:off x="10465665" y="1769549"/>
            <a:ext cx="232364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2</a:t>
            </a:r>
          </a:p>
        </p:txBody>
      </p:sp>
      <p:sp>
        <p:nvSpPr>
          <p:cNvPr id="233" name="右箭头 232"/>
          <p:cNvSpPr/>
          <p:nvPr/>
        </p:nvSpPr>
        <p:spPr>
          <a:xfrm>
            <a:off x="10369913" y="2655766"/>
            <a:ext cx="127000" cy="177800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右箭头 233"/>
          <p:cNvSpPr/>
          <p:nvPr/>
        </p:nvSpPr>
        <p:spPr>
          <a:xfrm>
            <a:off x="9774283" y="2637986"/>
            <a:ext cx="127000" cy="177800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文本框 235"/>
          <p:cNvSpPr txBox="1"/>
          <p:nvPr/>
        </p:nvSpPr>
        <p:spPr>
          <a:xfrm>
            <a:off x="1831975" y="1169670"/>
            <a:ext cx="22688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/>
              <a:t>光谱特征提取阶段</a:t>
            </a:r>
          </a:p>
        </p:txBody>
      </p:sp>
      <p:sp>
        <p:nvSpPr>
          <p:cNvPr id="237" name="文本框 236"/>
          <p:cNvSpPr txBox="1"/>
          <p:nvPr/>
        </p:nvSpPr>
        <p:spPr>
          <a:xfrm>
            <a:off x="6579870" y="1205230"/>
            <a:ext cx="22771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/>
              <a:t>空间特征提取阶段</a:t>
            </a:r>
          </a:p>
        </p:txBody>
      </p: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E9FAFB99-ED9A-499C-8428-8032B685B54B}"/>
              </a:ext>
            </a:extLst>
          </p:cNvPr>
          <p:cNvGrpSpPr/>
          <p:nvPr/>
        </p:nvGrpSpPr>
        <p:grpSpPr>
          <a:xfrm>
            <a:off x="5365656" y="1594104"/>
            <a:ext cx="645889" cy="802769"/>
            <a:chOff x="5365656" y="1594104"/>
            <a:chExt cx="645889" cy="802769"/>
          </a:xfrm>
        </p:grpSpPr>
        <p:sp>
          <p:nvSpPr>
            <p:cNvPr id="60" name="箭头: 直角上 59">
              <a:extLst>
                <a:ext uri="{FF2B5EF4-FFF2-40B4-BE49-F238E27FC236}">
                  <a16:creationId xmlns:a16="http://schemas.microsoft.com/office/drawing/2014/main" id="{8AE02F14-C4F0-4F85-A917-66CBD40231FF}"/>
                </a:ext>
              </a:extLst>
            </p:cNvPr>
            <p:cNvSpPr/>
            <p:nvPr/>
          </p:nvSpPr>
          <p:spPr>
            <a:xfrm>
              <a:off x="5365656" y="2067388"/>
              <a:ext cx="435973" cy="329485"/>
            </a:xfrm>
            <a:prstGeom prst="bentUp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AB65A2F5-70AB-4A18-8131-DC3732AF75B7}"/>
                </a:ext>
              </a:extLst>
            </p:cNvPr>
            <p:cNvSpPr/>
            <p:nvPr/>
          </p:nvSpPr>
          <p:spPr>
            <a:xfrm>
              <a:off x="5391150" y="1598930"/>
              <a:ext cx="620395" cy="43036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4C8011D3-132A-4BEA-8CA1-E5AC075F3507}"/>
                </a:ext>
              </a:extLst>
            </p:cNvPr>
            <p:cNvSpPr txBox="1"/>
            <p:nvPr/>
          </p:nvSpPr>
          <p:spPr>
            <a:xfrm>
              <a:off x="5448721" y="1594104"/>
              <a:ext cx="54117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rgbClr val="002060"/>
                  </a:solidFill>
                </a:rPr>
                <a:t>辅助损失</a:t>
              </a:r>
            </a:p>
          </p:txBody>
        </p:sp>
      </p:grpSp>
      <p:grpSp>
        <p:nvGrpSpPr>
          <p:cNvPr id="227" name="组合 226">
            <a:extLst>
              <a:ext uri="{FF2B5EF4-FFF2-40B4-BE49-F238E27FC236}">
                <a16:creationId xmlns:a16="http://schemas.microsoft.com/office/drawing/2014/main" id="{11A18CEC-3AD8-428E-B57F-A3C679AE717E}"/>
              </a:ext>
            </a:extLst>
          </p:cNvPr>
          <p:cNvGrpSpPr/>
          <p:nvPr/>
        </p:nvGrpSpPr>
        <p:grpSpPr>
          <a:xfrm>
            <a:off x="10718570" y="1587119"/>
            <a:ext cx="645889" cy="802769"/>
            <a:chOff x="5365656" y="1594104"/>
            <a:chExt cx="645889" cy="802769"/>
          </a:xfrm>
        </p:grpSpPr>
        <p:sp>
          <p:nvSpPr>
            <p:cNvPr id="238" name="箭头: 直角上 237">
              <a:extLst>
                <a:ext uri="{FF2B5EF4-FFF2-40B4-BE49-F238E27FC236}">
                  <a16:creationId xmlns:a16="http://schemas.microsoft.com/office/drawing/2014/main" id="{A4A36612-B80E-47FB-8941-6659A5798999}"/>
                </a:ext>
              </a:extLst>
            </p:cNvPr>
            <p:cNvSpPr/>
            <p:nvPr/>
          </p:nvSpPr>
          <p:spPr>
            <a:xfrm>
              <a:off x="5365656" y="2067388"/>
              <a:ext cx="435973" cy="329485"/>
            </a:xfrm>
            <a:prstGeom prst="bentUp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>
              <a:extLst>
                <a:ext uri="{FF2B5EF4-FFF2-40B4-BE49-F238E27FC236}">
                  <a16:creationId xmlns:a16="http://schemas.microsoft.com/office/drawing/2014/main" id="{CEFF2938-CBC8-4E1D-8F69-3E8181FC9C79}"/>
                </a:ext>
              </a:extLst>
            </p:cNvPr>
            <p:cNvSpPr/>
            <p:nvPr/>
          </p:nvSpPr>
          <p:spPr>
            <a:xfrm>
              <a:off x="5391150" y="1598930"/>
              <a:ext cx="620395" cy="43036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文本框 239">
              <a:extLst>
                <a:ext uri="{FF2B5EF4-FFF2-40B4-BE49-F238E27FC236}">
                  <a16:creationId xmlns:a16="http://schemas.microsoft.com/office/drawing/2014/main" id="{944DB359-5307-4AA0-A119-8EC39C94E6B6}"/>
                </a:ext>
              </a:extLst>
            </p:cNvPr>
            <p:cNvSpPr txBox="1"/>
            <p:nvPr/>
          </p:nvSpPr>
          <p:spPr>
            <a:xfrm>
              <a:off x="5448721" y="1594104"/>
              <a:ext cx="54117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rgbClr val="002060"/>
                  </a:solidFill>
                </a:rPr>
                <a:t>主损失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右箭头 4"/>
          <p:cNvSpPr/>
          <p:nvPr/>
        </p:nvSpPr>
        <p:spPr>
          <a:xfrm rot="5400000">
            <a:off x="2547620" y="3714750"/>
            <a:ext cx="127000" cy="177800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875790" y="2733675"/>
            <a:ext cx="423545" cy="1071245"/>
            <a:chOff x="2327" y="4601"/>
            <a:chExt cx="667" cy="1687"/>
          </a:xfrm>
        </p:grpSpPr>
        <p:sp>
          <p:nvSpPr>
            <p:cNvPr id="9" name="矩形 8"/>
            <p:cNvSpPr/>
            <p:nvPr/>
          </p:nvSpPr>
          <p:spPr>
            <a:xfrm>
              <a:off x="2688" y="4882"/>
              <a:ext cx="68" cy="10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359" y="4601"/>
              <a:ext cx="635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/>
                <a:t>1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 rot="10800000">
              <a:off x="2327" y="5701"/>
              <a:ext cx="506" cy="58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900"/>
                <a:t>128</a:t>
              </a:r>
              <a:r>
                <a:rPr lang="en-US" altLang="zh-CN" sz="900" baseline="30000"/>
                <a:t>2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096135" y="2733675"/>
            <a:ext cx="556895" cy="1070610"/>
            <a:chOff x="2697" y="4601"/>
            <a:chExt cx="877" cy="1686"/>
          </a:xfrm>
        </p:grpSpPr>
        <p:grpSp>
          <p:nvGrpSpPr>
            <p:cNvPr id="13" name="组合 12"/>
            <p:cNvGrpSpPr/>
            <p:nvPr/>
          </p:nvGrpSpPr>
          <p:grpSpPr>
            <a:xfrm>
              <a:off x="2697" y="4601"/>
              <a:ext cx="877" cy="1686"/>
              <a:chOff x="3216" y="1234"/>
              <a:chExt cx="877" cy="3374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3216" y="1234"/>
                <a:ext cx="826" cy="3374"/>
                <a:chOff x="1625" y="1210"/>
                <a:chExt cx="826" cy="2907"/>
              </a:xfrm>
            </p:grpSpPr>
            <p:sp>
              <p:nvSpPr>
                <p:cNvPr id="15" name="文本框 14"/>
                <p:cNvSpPr txBox="1"/>
                <p:nvPr/>
              </p:nvSpPr>
              <p:spPr>
                <a:xfrm>
                  <a:off x="1816" y="1210"/>
                  <a:ext cx="635" cy="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/>
                    <a:t>32</a:t>
                  </a:r>
                </a:p>
              </p:txBody>
            </p:sp>
            <p:grpSp>
              <p:nvGrpSpPr>
                <p:cNvPr id="16" name="组合 15"/>
                <p:cNvGrpSpPr/>
                <p:nvPr/>
              </p:nvGrpSpPr>
              <p:grpSpPr>
                <a:xfrm>
                  <a:off x="1625" y="1694"/>
                  <a:ext cx="506" cy="2423"/>
                  <a:chOff x="1625" y="1694"/>
                  <a:chExt cx="506" cy="2423"/>
                </a:xfrm>
              </p:grpSpPr>
              <p:sp>
                <p:nvSpPr>
                  <p:cNvPr id="19" name="矩形 18"/>
                  <p:cNvSpPr/>
                  <p:nvPr/>
                </p:nvSpPr>
                <p:spPr>
                  <a:xfrm>
                    <a:off x="1995" y="1694"/>
                    <a:ext cx="136" cy="185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" name="文本框 19"/>
                  <p:cNvSpPr txBox="1"/>
                  <p:nvPr/>
                </p:nvSpPr>
                <p:spPr>
                  <a:xfrm rot="10800000">
                    <a:off x="1625" y="3105"/>
                    <a:ext cx="506" cy="1012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lstStyle/>
                  <a:p>
                    <a:r>
                      <a:rPr lang="en-US" altLang="zh-CN" sz="900"/>
                      <a:t>128</a:t>
                    </a:r>
                    <a:r>
                      <a:rPr lang="en-US" altLang="zh-CN" sz="900" baseline="30000"/>
                      <a:t>2</a:t>
                    </a:r>
                  </a:p>
                </p:txBody>
              </p:sp>
            </p:grpSp>
          </p:grpSp>
          <p:grpSp>
            <p:nvGrpSpPr>
              <p:cNvPr id="23" name="组合 22"/>
              <p:cNvGrpSpPr/>
              <p:nvPr/>
            </p:nvGrpSpPr>
            <p:grpSpPr>
              <a:xfrm>
                <a:off x="3587" y="1796"/>
                <a:ext cx="506" cy="2812"/>
                <a:chOff x="1627" y="1694"/>
                <a:chExt cx="506" cy="2423"/>
              </a:xfrm>
            </p:grpSpPr>
            <p:sp>
              <p:nvSpPr>
                <p:cNvPr id="24" name="矩形 23"/>
                <p:cNvSpPr/>
                <p:nvPr/>
              </p:nvSpPr>
              <p:spPr>
                <a:xfrm>
                  <a:off x="1997" y="1694"/>
                  <a:ext cx="136" cy="185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文本框 24"/>
                <p:cNvSpPr txBox="1"/>
                <p:nvPr/>
              </p:nvSpPr>
              <p:spPr>
                <a:xfrm rot="10800000">
                  <a:off x="1627" y="3105"/>
                  <a:ext cx="506" cy="1012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altLang="zh-CN" sz="900"/>
                    <a:t>128</a:t>
                  </a:r>
                  <a:r>
                    <a:rPr lang="en-US" altLang="zh-CN" sz="900" baseline="30000"/>
                    <a:t>2</a:t>
                  </a:r>
                </a:p>
              </p:txBody>
            </p:sp>
          </p:grpSp>
        </p:grpSp>
        <p:sp>
          <p:nvSpPr>
            <p:cNvPr id="26" name="右箭头 25"/>
            <p:cNvSpPr/>
            <p:nvPr/>
          </p:nvSpPr>
          <p:spPr>
            <a:xfrm>
              <a:off x="2817" y="5251"/>
              <a:ext cx="200" cy="28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右箭头 26"/>
            <p:cNvSpPr/>
            <p:nvPr/>
          </p:nvSpPr>
          <p:spPr>
            <a:xfrm>
              <a:off x="3238" y="5251"/>
              <a:ext cx="200" cy="28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右箭头 27"/>
          <p:cNvSpPr/>
          <p:nvPr/>
        </p:nvSpPr>
        <p:spPr>
          <a:xfrm rot="16200000">
            <a:off x="3801745" y="3767455"/>
            <a:ext cx="127000" cy="131445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 rot="16200000">
            <a:off x="4311650" y="2677160"/>
            <a:ext cx="127000" cy="131445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2299335" y="3896995"/>
            <a:ext cx="1756410" cy="694690"/>
            <a:chOff x="3098" y="8533"/>
            <a:chExt cx="2766" cy="1094"/>
          </a:xfrm>
        </p:grpSpPr>
        <p:sp>
          <p:nvSpPr>
            <p:cNvPr id="31" name="文本框 30"/>
            <p:cNvSpPr txBox="1"/>
            <p:nvPr/>
          </p:nvSpPr>
          <p:spPr>
            <a:xfrm>
              <a:off x="3257" y="8543"/>
              <a:ext cx="635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/>
                <a:t>32</a:t>
              </a: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3098" y="8533"/>
              <a:ext cx="2766" cy="1094"/>
              <a:chOff x="3098" y="8533"/>
              <a:chExt cx="2766" cy="1094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3507" y="8824"/>
                <a:ext cx="136" cy="51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 rot="10800000">
                <a:off x="3098" y="9054"/>
                <a:ext cx="506" cy="561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sz="900"/>
                  <a:t>64</a:t>
                </a:r>
                <a:r>
                  <a:rPr lang="en-US" altLang="zh-CN" sz="900" baseline="30000"/>
                  <a:t>2</a:t>
                </a:r>
              </a:p>
            </p:txBody>
          </p:sp>
          <p:grpSp>
            <p:nvGrpSpPr>
              <p:cNvPr id="35" name="组合 34"/>
              <p:cNvGrpSpPr/>
              <p:nvPr/>
            </p:nvGrpSpPr>
            <p:grpSpPr>
              <a:xfrm>
                <a:off x="3863" y="8533"/>
                <a:ext cx="2001" cy="1094"/>
                <a:chOff x="3664" y="6636"/>
                <a:chExt cx="2001" cy="1094"/>
              </a:xfrm>
            </p:grpSpPr>
            <p:grpSp>
              <p:nvGrpSpPr>
                <p:cNvPr id="36" name="组合 35"/>
                <p:cNvGrpSpPr/>
                <p:nvPr/>
              </p:nvGrpSpPr>
              <p:grpSpPr>
                <a:xfrm>
                  <a:off x="3765" y="6636"/>
                  <a:ext cx="1900" cy="1094"/>
                  <a:chOff x="3407" y="1215"/>
                  <a:chExt cx="1900" cy="2189"/>
                </a:xfrm>
              </p:grpSpPr>
              <p:grpSp>
                <p:nvGrpSpPr>
                  <p:cNvPr id="37" name="组合 36"/>
                  <p:cNvGrpSpPr/>
                  <p:nvPr/>
                </p:nvGrpSpPr>
                <p:grpSpPr>
                  <a:xfrm>
                    <a:off x="3407" y="1215"/>
                    <a:ext cx="958" cy="2189"/>
                    <a:chOff x="1816" y="1194"/>
                    <a:chExt cx="958" cy="1886"/>
                  </a:xfrm>
                </p:grpSpPr>
                <p:sp>
                  <p:nvSpPr>
                    <p:cNvPr id="38" name="文本框 37"/>
                    <p:cNvSpPr txBox="1"/>
                    <p:nvPr/>
                  </p:nvSpPr>
                  <p:spPr>
                    <a:xfrm>
                      <a:off x="2139" y="1194"/>
                      <a:ext cx="635" cy="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 dirty="0"/>
                        <a:t>64</a:t>
                      </a:r>
                    </a:p>
                  </p:txBody>
                </p:sp>
                <p:sp>
                  <p:nvSpPr>
                    <p:cNvPr id="41" name="文本框 40"/>
                    <p:cNvSpPr txBox="1"/>
                    <p:nvPr/>
                  </p:nvSpPr>
                  <p:spPr>
                    <a:xfrm rot="10800000">
                      <a:off x="1816" y="2068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900"/>
                        <a:t>64</a:t>
                      </a:r>
                      <a:r>
                        <a:rPr lang="en-US" altLang="zh-CN" sz="900" baseline="30000"/>
                        <a:t>2</a:t>
                      </a:r>
                    </a:p>
                  </p:txBody>
                </p:sp>
              </p:grpSp>
              <p:grpSp>
                <p:nvGrpSpPr>
                  <p:cNvPr id="42" name="组合 41"/>
                  <p:cNvGrpSpPr/>
                  <p:nvPr/>
                </p:nvGrpSpPr>
                <p:grpSpPr>
                  <a:xfrm>
                    <a:off x="4455" y="1215"/>
                    <a:ext cx="852" cy="2189"/>
                    <a:chOff x="2495" y="1193"/>
                    <a:chExt cx="852" cy="1886"/>
                  </a:xfrm>
                </p:grpSpPr>
                <p:sp>
                  <p:nvSpPr>
                    <p:cNvPr id="43" name="文本框 42"/>
                    <p:cNvSpPr txBox="1"/>
                    <p:nvPr/>
                  </p:nvSpPr>
                  <p:spPr>
                    <a:xfrm>
                      <a:off x="2712" y="1193"/>
                      <a:ext cx="635" cy="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 dirty="0"/>
                        <a:t>64</a:t>
                      </a:r>
                    </a:p>
                  </p:txBody>
                </p:sp>
                <p:sp>
                  <p:nvSpPr>
                    <p:cNvPr id="46" name="文本框 45"/>
                    <p:cNvSpPr txBox="1"/>
                    <p:nvPr/>
                  </p:nvSpPr>
                  <p:spPr>
                    <a:xfrm rot="10800000">
                      <a:off x="2495" y="2067"/>
                      <a:ext cx="39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900"/>
                        <a:t>64</a:t>
                      </a:r>
                      <a:r>
                        <a:rPr lang="en-US" altLang="zh-CN" sz="900" baseline="30000"/>
                        <a:t>2</a:t>
                      </a:r>
                    </a:p>
                  </p:txBody>
                </p:sp>
              </p:grpSp>
            </p:grpSp>
            <p:sp>
              <p:nvSpPr>
                <p:cNvPr id="47" name="右箭头 46"/>
                <p:cNvSpPr/>
                <p:nvPr/>
              </p:nvSpPr>
              <p:spPr>
                <a:xfrm>
                  <a:off x="3664" y="7023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" name="右箭头 47"/>
                <p:cNvSpPr/>
                <p:nvPr/>
              </p:nvSpPr>
              <p:spPr>
                <a:xfrm>
                  <a:off x="4813" y="7023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49" name="右箭头 48"/>
          <p:cNvSpPr/>
          <p:nvPr/>
        </p:nvSpPr>
        <p:spPr>
          <a:xfrm>
            <a:off x="2783840" y="3211195"/>
            <a:ext cx="857885" cy="207645"/>
          </a:xfrm>
          <a:prstGeom prst="rightArrow">
            <a:avLst>
              <a:gd name="adj1" fmla="val 50000"/>
              <a:gd name="adj2" fmla="val 7964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3655060" y="2806700"/>
            <a:ext cx="4032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64</a:t>
            </a:r>
          </a:p>
        </p:txBody>
      </p:sp>
      <p:sp>
        <p:nvSpPr>
          <p:cNvPr id="51" name="右箭头 50"/>
          <p:cNvSpPr/>
          <p:nvPr/>
        </p:nvSpPr>
        <p:spPr>
          <a:xfrm>
            <a:off x="3931285" y="3241040"/>
            <a:ext cx="127000" cy="177800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右箭头 51"/>
          <p:cNvSpPr/>
          <p:nvPr/>
        </p:nvSpPr>
        <p:spPr>
          <a:xfrm>
            <a:off x="4207510" y="3241040"/>
            <a:ext cx="127000" cy="177800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3514725" y="2806700"/>
            <a:ext cx="1043940" cy="1082040"/>
            <a:chOff x="5513" y="6484"/>
            <a:chExt cx="1644" cy="1704"/>
          </a:xfrm>
        </p:grpSpPr>
        <p:grpSp>
          <p:nvGrpSpPr>
            <p:cNvPr id="54" name="组合 53"/>
            <p:cNvGrpSpPr/>
            <p:nvPr/>
          </p:nvGrpSpPr>
          <p:grpSpPr>
            <a:xfrm>
              <a:off x="6078" y="6484"/>
              <a:ext cx="1079" cy="1686"/>
              <a:chOff x="4289" y="1240"/>
              <a:chExt cx="1079" cy="3375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4289" y="1240"/>
                <a:ext cx="723" cy="3375"/>
                <a:chOff x="2698" y="1215"/>
                <a:chExt cx="723" cy="2908"/>
              </a:xfrm>
            </p:grpSpPr>
            <p:sp>
              <p:nvSpPr>
                <p:cNvPr id="56" name="文本框 55"/>
                <p:cNvSpPr txBox="1"/>
                <p:nvPr/>
              </p:nvSpPr>
              <p:spPr>
                <a:xfrm>
                  <a:off x="2786" y="1215"/>
                  <a:ext cx="635" cy="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/>
                    <a:t>32</a:t>
                  </a:r>
                </a:p>
              </p:txBody>
            </p:sp>
            <p:grpSp>
              <p:nvGrpSpPr>
                <p:cNvPr id="57" name="组合 56"/>
                <p:cNvGrpSpPr/>
                <p:nvPr/>
              </p:nvGrpSpPr>
              <p:grpSpPr>
                <a:xfrm>
                  <a:off x="2698" y="1699"/>
                  <a:ext cx="506" cy="2424"/>
                  <a:chOff x="2698" y="1699"/>
                  <a:chExt cx="506" cy="2424"/>
                </a:xfrm>
              </p:grpSpPr>
              <p:sp>
                <p:nvSpPr>
                  <p:cNvPr id="58" name="矩形 57"/>
                  <p:cNvSpPr/>
                  <p:nvPr/>
                </p:nvSpPr>
                <p:spPr>
                  <a:xfrm>
                    <a:off x="3050" y="1699"/>
                    <a:ext cx="136" cy="185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9" name="文本框 58"/>
                  <p:cNvSpPr txBox="1"/>
                  <p:nvPr/>
                </p:nvSpPr>
                <p:spPr>
                  <a:xfrm rot="10800000">
                    <a:off x="2698" y="3111"/>
                    <a:ext cx="506" cy="1012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lstStyle/>
                  <a:p>
                    <a:r>
                      <a:rPr lang="en-US" altLang="zh-CN" sz="900" dirty="0"/>
                      <a:t>128</a:t>
                    </a:r>
                    <a:r>
                      <a:rPr lang="en-US" altLang="zh-CN" sz="900" baseline="30000" dirty="0"/>
                      <a:t>2</a:t>
                    </a:r>
                  </a:p>
                </p:txBody>
              </p:sp>
            </p:grpSp>
          </p:grpSp>
          <p:grpSp>
            <p:nvGrpSpPr>
              <p:cNvPr id="62" name="组合 61"/>
              <p:cNvGrpSpPr/>
              <p:nvPr/>
            </p:nvGrpSpPr>
            <p:grpSpPr>
              <a:xfrm>
                <a:off x="4660" y="1240"/>
                <a:ext cx="708" cy="3375"/>
                <a:chOff x="2700" y="1215"/>
                <a:chExt cx="708" cy="2908"/>
              </a:xfrm>
            </p:grpSpPr>
            <p:sp>
              <p:nvSpPr>
                <p:cNvPr id="63" name="文本框 62"/>
                <p:cNvSpPr txBox="1"/>
                <p:nvPr/>
              </p:nvSpPr>
              <p:spPr>
                <a:xfrm>
                  <a:off x="2773" y="1215"/>
                  <a:ext cx="635" cy="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/>
                    <a:t>32</a:t>
                  </a:r>
                </a:p>
              </p:txBody>
            </p:sp>
            <p:grpSp>
              <p:nvGrpSpPr>
                <p:cNvPr id="64" name="组合 63"/>
                <p:cNvGrpSpPr/>
                <p:nvPr/>
              </p:nvGrpSpPr>
              <p:grpSpPr>
                <a:xfrm>
                  <a:off x="2700" y="1699"/>
                  <a:ext cx="506" cy="2424"/>
                  <a:chOff x="2700" y="1699"/>
                  <a:chExt cx="506" cy="2424"/>
                </a:xfrm>
              </p:grpSpPr>
              <p:sp>
                <p:nvSpPr>
                  <p:cNvPr id="65" name="矩形 64"/>
                  <p:cNvSpPr/>
                  <p:nvPr/>
                </p:nvSpPr>
                <p:spPr>
                  <a:xfrm>
                    <a:off x="3052" y="1699"/>
                    <a:ext cx="136" cy="185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6" name="文本框 65"/>
                  <p:cNvSpPr txBox="1"/>
                  <p:nvPr/>
                </p:nvSpPr>
                <p:spPr>
                  <a:xfrm rot="10800000">
                    <a:off x="2700" y="3111"/>
                    <a:ext cx="506" cy="1012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lstStyle/>
                  <a:p>
                    <a:r>
                      <a:rPr lang="en-US" altLang="zh-CN" sz="900" dirty="0"/>
                      <a:t>128</a:t>
                    </a:r>
                    <a:r>
                      <a:rPr lang="en-US" altLang="zh-CN" sz="900" baseline="30000" dirty="0"/>
                      <a:t>2</a:t>
                    </a:r>
                  </a:p>
                </p:txBody>
              </p:sp>
            </p:grpSp>
          </p:grpSp>
        </p:grpSp>
        <p:grpSp>
          <p:nvGrpSpPr>
            <p:cNvPr id="67" name="组合 66"/>
            <p:cNvGrpSpPr/>
            <p:nvPr/>
          </p:nvGrpSpPr>
          <p:grpSpPr>
            <a:xfrm>
              <a:off x="5513" y="6803"/>
              <a:ext cx="656" cy="1385"/>
              <a:chOff x="5463" y="5845"/>
              <a:chExt cx="656" cy="1385"/>
            </a:xfrm>
          </p:grpSpPr>
          <p:grpSp>
            <p:nvGrpSpPr>
              <p:cNvPr id="68" name="组合 67"/>
              <p:cNvGrpSpPr/>
              <p:nvPr/>
            </p:nvGrpSpPr>
            <p:grpSpPr>
              <a:xfrm>
                <a:off x="5832" y="5845"/>
                <a:ext cx="287" cy="1077"/>
                <a:chOff x="5832" y="5845"/>
                <a:chExt cx="287" cy="1077"/>
              </a:xfrm>
            </p:grpSpPr>
            <p:sp>
              <p:nvSpPr>
                <p:cNvPr id="69" name="矩形 68"/>
                <p:cNvSpPr/>
                <p:nvPr/>
              </p:nvSpPr>
              <p:spPr>
                <a:xfrm>
                  <a:off x="5832" y="5845"/>
                  <a:ext cx="144" cy="10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矩形 69"/>
                <p:cNvSpPr/>
                <p:nvPr/>
              </p:nvSpPr>
              <p:spPr>
                <a:xfrm>
                  <a:off x="5983" y="5845"/>
                  <a:ext cx="136" cy="107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1" name="文本框 70"/>
              <p:cNvSpPr txBox="1"/>
              <p:nvPr/>
            </p:nvSpPr>
            <p:spPr>
              <a:xfrm rot="10800000">
                <a:off x="5463" y="6643"/>
                <a:ext cx="506" cy="58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sz="900" dirty="0"/>
                  <a:t>128</a:t>
                </a:r>
                <a:r>
                  <a:rPr lang="en-US" altLang="zh-CN" sz="900" baseline="30000" dirty="0"/>
                  <a:t>2</a:t>
                </a:r>
              </a:p>
            </p:txBody>
          </p:sp>
        </p:grpSp>
      </p:grpSp>
      <p:sp>
        <p:nvSpPr>
          <p:cNvPr id="72" name="右箭头 71"/>
          <p:cNvSpPr/>
          <p:nvPr/>
        </p:nvSpPr>
        <p:spPr>
          <a:xfrm rot="5400000">
            <a:off x="2031365" y="2569210"/>
            <a:ext cx="132080" cy="202565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4" name="组合 73"/>
          <p:cNvGrpSpPr/>
          <p:nvPr/>
        </p:nvGrpSpPr>
        <p:grpSpPr>
          <a:xfrm>
            <a:off x="4120515" y="992505"/>
            <a:ext cx="643890" cy="1607820"/>
            <a:chOff x="5441" y="3151"/>
            <a:chExt cx="1014" cy="3122"/>
          </a:xfrm>
        </p:grpSpPr>
        <p:sp>
          <p:nvSpPr>
            <p:cNvPr id="75" name="矩形 74"/>
            <p:cNvSpPr/>
            <p:nvPr/>
          </p:nvSpPr>
          <p:spPr>
            <a:xfrm>
              <a:off x="5792" y="3625"/>
              <a:ext cx="68" cy="26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5441" y="3151"/>
              <a:ext cx="1014" cy="3122"/>
              <a:chOff x="5441" y="3151"/>
              <a:chExt cx="1014" cy="3122"/>
            </a:xfrm>
          </p:grpSpPr>
          <p:grpSp>
            <p:nvGrpSpPr>
              <p:cNvPr id="79" name="组合 78"/>
              <p:cNvGrpSpPr/>
              <p:nvPr/>
            </p:nvGrpSpPr>
            <p:grpSpPr>
              <a:xfrm>
                <a:off x="5769" y="3151"/>
                <a:ext cx="686" cy="3108"/>
                <a:chOff x="1625" y="1034"/>
                <a:chExt cx="686" cy="2678"/>
              </a:xfrm>
            </p:grpSpPr>
            <p:sp>
              <p:nvSpPr>
                <p:cNvPr id="82" name="文本框 81"/>
                <p:cNvSpPr txBox="1"/>
                <p:nvPr/>
              </p:nvSpPr>
              <p:spPr>
                <a:xfrm>
                  <a:off x="1750" y="1034"/>
                  <a:ext cx="561" cy="4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/>
                    <a:t>1</a:t>
                  </a:r>
                </a:p>
              </p:txBody>
            </p:sp>
            <p:grpSp>
              <p:nvGrpSpPr>
                <p:cNvPr id="92" name="组合 91"/>
                <p:cNvGrpSpPr/>
                <p:nvPr/>
              </p:nvGrpSpPr>
              <p:grpSpPr>
                <a:xfrm>
                  <a:off x="1625" y="1444"/>
                  <a:ext cx="506" cy="2268"/>
                  <a:chOff x="1625" y="1444"/>
                  <a:chExt cx="506" cy="2268"/>
                </a:xfrm>
              </p:grpSpPr>
              <p:sp>
                <p:nvSpPr>
                  <p:cNvPr id="93" name="矩形 92"/>
                  <p:cNvSpPr/>
                  <p:nvPr/>
                </p:nvSpPr>
                <p:spPr>
                  <a:xfrm>
                    <a:off x="1997" y="1444"/>
                    <a:ext cx="68" cy="226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4" name="文本框 93"/>
                  <p:cNvSpPr txBox="1"/>
                  <p:nvPr/>
                </p:nvSpPr>
                <p:spPr>
                  <a:xfrm rot="10800000">
                    <a:off x="1625" y="2700"/>
                    <a:ext cx="506" cy="1012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lstStyle/>
                  <a:p>
                    <a:r>
                      <a:rPr lang="en-US" altLang="zh-CN" sz="900"/>
                      <a:t>256 x 256</a:t>
                    </a:r>
                  </a:p>
                </p:txBody>
              </p:sp>
            </p:grpSp>
          </p:grpSp>
          <p:sp>
            <p:nvSpPr>
              <p:cNvPr id="144" name="矩形 143"/>
              <p:cNvSpPr/>
              <p:nvPr/>
            </p:nvSpPr>
            <p:spPr>
              <a:xfrm>
                <a:off x="5724" y="3641"/>
                <a:ext cx="68" cy="26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文本框 144"/>
              <p:cNvSpPr txBox="1"/>
              <p:nvPr/>
            </p:nvSpPr>
            <p:spPr>
              <a:xfrm>
                <a:off x="5441" y="3165"/>
                <a:ext cx="635" cy="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/>
                  <a:t>2</a:t>
                </a:r>
              </a:p>
            </p:txBody>
          </p:sp>
        </p:grpSp>
      </p:grpSp>
      <p:grpSp>
        <p:nvGrpSpPr>
          <p:cNvPr id="198" name="组合 197"/>
          <p:cNvGrpSpPr/>
          <p:nvPr/>
        </p:nvGrpSpPr>
        <p:grpSpPr>
          <a:xfrm>
            <a:off x="9315630" y="3241040"/>
            <a:ext cx="1883410" cy="1214120"/>
            <a:chOff x="4881880" y="4293870"/>
            <a:chExt cx="1883410" cy="1214120"/>
          </a:xfrm>
        </p:grpSpPr>
        <p:grpSp>
          <p:nvGrpSpPr>
            <p:cNvPr id="199" name="组合 198"/>
            <p:cNvGrpSpPr/>
            <p:nvPr/>
          </p:nvGrpSpPr>
          <p:grpSpPr>
            <a:xfrm>
              <a:off x="4907280" y="4293870"/>
              <a:ext cx="1858010" cy="245110"/>
              <a:chOff x="1731" y="5740"/>
              <a:chExt cx="2926" cy="386"/>
            </a:xfrm>
          </p:grpSpPr>
          <p:sp>
            <p:nvSpPr>
              <p:cNvPr id="200" name="右箭头 199"/>
              <p:cNvSpPr/>
              <p:nvPr/>
            </p:nvSpPr>
            <p:spPr>
              <a:xfrm>
                <a:off x="1731" y="5817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文本框 200"/>
              <p:cNvSpPr txBox="1"/>
              <p:nvPr/>
            </p:nvSpPr>
            <p:spPr>
              <a:xfrm>
                <a:off x="2039" y="5740"/>
                <a:ext cx="2618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/>
                  <a:t>conv 1x1, BN, </a:t>
                </a:r>
                <a:r>
                  <a:rPr lang="en-US" altLang="zh-CN" sz="1000" dirty="0" err="1"/>
                  <a:t>ReLU</a:t>
                </a:r>
                <a:endParaRPr lang="zh-CN" altLang="en-US" sz="1000" dirty="0"/>
              </a:p>
            </p:txBody>
          </p:sp>
        </p:grpSp>
        <p:grpSp>
          <p:nvGrpSpPr>
            <p:cNvPr id="202" name="组合 201"/>
            <p:cNvGrpSpPr/>
            <p:nvPr/>
          </p:nvGrpSpPr>
          <p:grpSpPr>
            <a:xfrm>
              <a:off x="4881880" y="4520565"/>
              <a:ext cx="1883410" cy="987425"/>
              <a:chOff x="4881880" y="4520565"/>
              <a:chExt cx="1883410" cy="987425"/>
            </a:xfrm>
          </p:grpSpPr>
          <p:grpSp>
            <p:nvGrpSpPr>
              <p:cNvPr id="203" name="组合 202"/>
              <p:cNvGrpSpPr/>
              <p:nvPr/>
            </p:nvGrpSpPr>
            <p:grpSpPr>
              <a:xfrm>
                <a:off x="4907280" y="4520565"/>
                <a:ext cx="1858010" cy="245110"/>
                <a:chOff x="1731" y="5740"/>
                <a:chExt cx="2926" cy="386"/>
              </a:xfrm>
            </p:grpSpPr>
            <p:sp>
              <p:nvSpPr>
                <p:cNvPr id="204" name="右箭头 203"/>
                <p:cNvSpPr/>
                <p:nvPr/>
              </p:nvSpPr>
              <p:spPr>
                <a:xfrm>
                  <a:off x="1731" y="5817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5" name="文本框 204"/>
                <p:cNvSpPr txBox="1"/>
                <p:nvPr/>
              </p:nvSpPr>
              <p:spPr>
                <a:xfrm>
                  <a:off x="2039" y="5740"/>
                  <a:ext cx="2618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/>
                    <a:t>conv 3x3, BN, </a:t>
                  </a:r>
                  <a:r>
                    <a:rPr lang="en-US" altLang="zh-CN" sz="1000" dirty="0" err="1"/>
                    <a:t>ReLU</a:t>
                  </a:r>
                  <a:endParaRPr lang="zh-CN" altLang="en-US" sz="1000" dirty="0"/>
                </a:p>
              </p:txBody>
            </p:sp>
          </p:grpSp>
          <p:grpSp>
            <p:nvGrpSpPr>
              <p:cNvPr id="206" name="组合 205"/>
              <p:cNvGrpSpPr/>
              <p:nvPr/>
            </p:nvGrpSpPr>
            <p:grpSpPr>
              <a:xfrm>
                <a:off x="4881880" y="4765675"/>
                <a:ext cx="1883410" cy="245110"/>
                <a:chOff x="7688" y="7651"/>
                <a:chExt cx="2966" cy="386"/>
              </a:xfrm>
            </p:grpSpPr>
            <p:sp>
              <p:nvSpPr>
                <p:cNvPr id="207" name="右箭头 206"/>
                <p:cNvSpPr/>
                <p:nvPr/>
              </p:nvSpPr>
              <p:spPr>
                <a:xfrm rot="5400000">
                  <a:off x="7728" y="7704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8" name="文本框 207"/>
                <p:cNvSpPr txBox="1"/>
                <p:nvPr/>
              </p:nvSpPr>
              <p:spPr>
                <a:xfrm>
                  <a:off x="8036" y="7651"/>
                  <a:ext cx="2618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/>
                    <a:t>max pool 2x2</a:t>
                  </a:r>
                  <a:endParaRPr lang="zh-CN" altLang="en-US" sz="1000" dirty="0"/>
                </a:p>
              </p:txBody>
            </p:sp>
          </p:grpSp>
          <p:grpSp>
            <p:nvGrpSpPr>
              <p:cNvPr id="209" name="组合 208"/>
              <p:cNvGrpSpPr/>
              <p:nvPr/>
            </p:nvGrpSpPr>
            <p:grpSpPr>
              <a:xfrm>
                <a:off x="4881880" y="5010785"/>
                <a:ext cx="1883410" cy="245110"/>
                <a:chOff x="7688" y="7651"/>
                <a:chExt cx="2966" cy="386"/>
              </a:xfrm>
            </p:grpSpPr>
            <p:sp>
              <p:nvSpPr>
                <p:cNvPr id="214" name="右箭头 213"/>
                <p:cNvSpPr/>
                <p:nvPr/>
              </p:nvSpPr>
              <p:spPr>
                <a:xfrm rot="16200000">
                  <a:off x="7728" y="7704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5" name="文本框 214"/>
                <p:cNvSpPr txBox="1"/>
                <p:nvPr/>
              </p:nvSpPr>
              <p:spPr>
                <a:xfrm>
                  <a:off x="8036" y="7651"/>
                  <a:ext cx="2618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/>
                    <a:t>bilinear upsample</a:t>
                  </a:r>
                </a:p>
              </p:txBody>
            </p:sp>
          </p:grpSp>
          <p:grpSp>
            <p:nvGrpSpPr>
              <p:cNvPr id="216" name="组合 215"/>
              <p:cNvGrpSpPr/>
              <p:nvPr/>
            </p:nvGrpSpPr>
            <p:grpSpPr>
              <a:xfrm>
                <a:off x="4907280" y="5262880"/>
                <a:ext cx="1858010" cy="245110"/>
                <a:chOff x="1731" y="5740"/>
                <a:chExt cx="2926" cy="386"/>
              </a:xfrm>
            </p:grpSpPr>
            <p:sp>
              <p:nvSpPr>
                <p:cNvPr id="217" name="右箭头 216"/>
                <p:cNvSpPr/>
                <p:nvPr/>
              </p:nvSpPr>
              <p:spPr>
                <a:xfrm>
                  <a:off x="1731" y="5817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8" name="文本框 217"/>
                <p:cNvSpPr txBox="1"/>
                <p:nvPr/>
              </p:nvSpPr>
              <p:spPr>
                <a:xfrm>
                  <a:off x="2039" y="5740"/>
                  <a:ext cx="2618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/>
                    <a:t>copy and crop</a:t>
                  </a:r>
                  <a:endParaRPr lang="zh-CN" altLang="en-US" sz="1000"/>
                </a:p>
              </p:txBody>
            </p:sp>
          </p:grpSp>
        </p:grpSp>
      </p:grpSp>
      <p:sp>
        <p:nvSpPr>
          <p:cNvPr id="219" name="右箭头 218"/>
          <p:cNvSpPr/>
          <p:nvPr/>
        </p:nvSpPr>
        <p:spPr>
          <a:xfrm>
            <a:off x="2300605" y="1762760"/>
            <a:ext cx="1836420" cy="228600"/>
          </a:xfrm>
          <a:prstGeom prst="rightArrow">
            <a:avLst>
              <a:gd name="adj1" fmla="val 50000"/>
              <a:gd name="adj2" fmla="val 7964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/>
          <p:cNvSpPr/>
          <p:nvPr/>
        </p:nvSpPr>
        <p:spPr>
          <a:xfrm>
            <a:off x="2067970" y="1170142"/>
            <a:ext cx="28165" cy="13571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文本框 232"/>
          <p:cNvSpPr txBox="1"/>
          <p:nvPr/>
        </p:nvSpPr>
        <p:spPr>
          <a:xfrm>
            <a:off x="847725" y="1387475"/>
            <a:ext cx="9086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/>
              <a:t>输入</a:t>
            </a:r>
          </a:p>
          <a:p>
            <a:r>
              <a:rPr lang="zh-CN" altLang="en-US"/>
              <a:t>特征图</a:t>
            </a:r>
          </a:p>
        </p:txBody>
      </p:sp>
      <p:sp>
        <p:nvSpPr>
          <p:cNvPr id="236" name="文本框 235"/>
          <p:cNvSpPr txBox="1"/>
          <p:nvPr/>
        </p:nvSpPr>
        <p:spPr>
          <a:xfrm>
            <a:off x="1964920" y="924999"/>
            <a:ext cx="232364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1</a:t>
            </a:r>
          </a:p>
        </p:txBody>
      </p:sp>
      <p:sp>
        <p:nvSpPr>
          <p:cNvPr id="237" name="矩形 236"/>
          <p:cNvSpPr/>
          <p:nvPr/>
        </p:nvSpPr>
        <p:spPr>
          <a:xfrm>
            <a:off x="3756944" y="4092215"/>
            <a:ext cx="172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/>
          <p:cNvSpPr/>
          <p:nvPr/>
        </p:nvSpPr>
        <p:spPr>
          <a:xfrm>
            <a:off x="3169569" y="4092215"/>
            <a:ext cx="172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文本框 238"/>
          <p:cNvSpPr txBox="1"/>
          <p:nvPr/>
        </p:nvSpPr>
        <p:spPr>
          <a:xfrm rot="10800000">
            <a:off x="1827212" y="1948106"/>
            <a:ext cx="321310" cy="6049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900" dirty="0"/>
              <a:t>256 x 256</a:t>
            </a:r>
          </a:p>
        </p:txBody>
      </p:sp>
      <p:sp>
        <p:nvSpPr>
          <p:cNvPr id="240" name="文本框 239"/>
          <p:cNvSpPr txBox="1"/>
          <p:nvPr/>
        </p:nvSpPr>
        <p:spPr>
          <a:xfrm>
            <a:off x="2439670" y="2733675"/>
            <a:ext cx="403225" cy="245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32</a:t>
            </a:r>
          </a:p>
        </p:txBody>
      </p:sp>
      <p:sp>
        <p:nvSpPr>
          <p:cNvPr id="242" name="文本框 241"/>
          <p:cNvSpPr txBox="1"/>
          <p:nvPr/>
        </p:nvSpPr>
        <p:spPr>
          <a:xfrm>
            <a:off x="4845050" y="1409065"/>
            <a:ext cx="9086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输出</a:t>
            </a:r>
          </a:p>
          <a:p>
            <a:r>
              <a:rPr lang="zh-CN" altLang="en-US"/>
              <a:t>特征图</a:t>
            </a:r>
          </a:p>
        </p:txBody>
      </p:sp>
      <p:sp>
        <p:nvSpPr>
          <p:cNvPr id="243" name="右箭头 242"/>
          <p:cNvSpPr/>
          <p:nvPr/>
        </p:nvSpPr>
        <p:spPr>
          <a:xfrm>
            <a:off x="4408350" y="1788160"/>
            <a:ext cx="127000" cy="177800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469</Words>
  <Application>Microsoft Office PowerPoint</Application>
  <PresentationFormat>宽屏</PresentationFormat>
  <Paragraphs>263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Microsoft YaHei</vt:lpstr>
      <vt:lpstr>Arial</vt:lpstr>
      <vt:lpstr>Calibri</vt:lpstr>
      <vt:lpstr>Calibri Light</vt:lpstr>
      <vt:lpstr>Cambria Math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wangshuli</dc:creator>
  <cp:lastModifiedBy>wangshuli18@mails.ucas.ac.cn</cp:lastModifiedBy>
  <cp:revision>41</cp:revision>
  <dcterms:created xsi:type="dcterms:W3CDTF">2020-04-24T15:15:10Z</dcterms:created>
  <dcterms:modified xsi:type="dcterms:W3CDTF">2020-05-20T05:36:51Z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2052-1.8.2.2861</vt:lpwstr>
  </property>
</Properties>
</file>