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树立" initials="王树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hdphoto1.wdp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945528" y="1687926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4" y="3491865"/>
            <a:ext cx="3339613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40459" y="1688465"/>
            <a:ext cx="3695849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  <a:endParaRPr lang="en-US" altLang="zh-CN" sz="900" dirty="0"/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260046" y="1815336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296846" y="5139753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4049045" y="456850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箭头 137"/>
          <p:cNvSpPr/>
          <p:nvPr/>
        </p:nvSpPr>
        <p:spPr>
          <a:xfrm>
            <a:off x="2453005" y="4572602"/>
            <a:ext cx="722155" cy="180674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127090" y="4135922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256</a:t>
            </a:r>
            <a:endParaRPr lang="en-US" altLang="zh-CN" sz="10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017816" y="4144097"/>
            <a:ext cx="1055370" cy="1082040"/>
            <a:chOff x="2809240" y="4124325"/>
            <a:chExt cx="1055370" cy="1082040"/>
          </a:xfrm>
        </p:grpSpPr>
        <p:sp>
          <p:nvSpPr>
            <p:cNvPr id="168" name="右箭头 167"/>
            <p:cNvSpPr/>
            <p:nvPr/>
          </p:nvSpPr>
          <p:spPr>
            <a:xfrm>
              <a:off x="3248660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3500755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2809240" y="4124325"/>
              <a:ext cx="1055370" cy="1082040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</p:grpSp>
      <p:grpSp>
        <p:nvGrpSpPr>
          <p:cNvPr id="218" name="组合 217"/>
          <p:cNvGrpSpPr/>
          <p:nvPr/>
        </p:nvGrpSpPr>
        <p:grpSpPr>
          <a:xfrm>
            <a:off x="5000601" y="2609909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31951" y="4466515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696705" y="1830339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segmentation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map</a:t>
              </a:r>
              <a:endParaRPr lang="en-US" altLang="zh-CN" sz="1200" dirty="0"/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6361" y="3446669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058637" y="5281487"/>
            <a:ext cx="1424305" cy="699770"/>
            <a:chOff x="2058637" y="5281487"/>
            <a:chExt cx="1424305" cy="699770"/>
          </a:xfrm>
        </p:grpSpPr>
        <p:grpSp>
          <p:nvGrpSpPr>
            <p:cNvPr id="6" name="组合 5"/>
            <p:cNvGrpSpPr/>
            <p:nvPr/>
          </p:nvGrpSpPr>
          <p:grpSpPr>
            <a:xfrm>
              <a:off x="2058637" y="5281487"/>
              <a:ext cx="1424305" cy="699770"/>
              <a:chOff x="3137" y="8516"/>
              <a:chExt cx="2243" cy="110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16"/>
                <a:ext cx="2243" cy="1102"/>
                <a:chOff x="3137" y="8516"/>
                <a:chExt cx="2243" cy="110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657" y="8516"/>
                  <a:ext cx="1723" cy="1102"/>
                  <a:chOff x="3458" y="6619"/>
                  <a:chExt cx="1723" cy="110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458" y="6619"/>
                    <a:ext cx="1723" cy="1102"/>
                    <a:chOff x="3100" y="1180"/>
                    <a:chExt cx="1723" cy="2207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100" y="1180"/>
                      <a:ext cx="1059" cy="2171"/>
                      <a:chOff x="1509" y="1163"/>
                      <a:chExt cx="1059" cy="1870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877" y="116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509" y="1694"/>
                        <a:ext cx="1059" cy="1339"/>
                        <a:chOff x="1509" y="1694"/>
                        <a:chExt cx="1059" cy="1339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815" y="1694"/>
                          <a:ext cx="753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509" y="2021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069" y="1207"/>
                      <a:ext cx="754" cy="2180"/>
                      <a:chOff x="2109" y="1187"/>
                      <a:chExt cx="754" cy="1878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228" y="1187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2109" y="1694"/>
                        <a:ext cx="488" cy="1371"/>
                        <a:chOff x="2109" y="1694"/>
                        <a:chExt cx="488" cy="1371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494" y="1694"/>
                          <a:ext cx="103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2109" y="2053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50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556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7" name="文本框 66"/>
            <p:cNvSpPr txBox="1"/>
            <p:nvPr/>
          </p:nvSpPr>
          <p:spPr>
            <a:xfrm>
              <a:off x="2556188" y="5492422"/>
              <a:ext cx="63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ASPP</a:t>
              </a:r>
              <a:endParaRPr kumimoji="1" lang="zh-CN" alt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立方体 3"/>
          <p:cNvSpPr/>
          <p:nvPr/>
        </p:nvSpPr>
        <p:spPr>
          <a:xfrm>
            <a:off x="3842385" y="91313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842385" y="187579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70660" y="1107440"/>
            <a:ext cx="1933575" cy="1985010"/>
            <a:chOff x="959" y="2725"/>
            <a:chExt cx="3045" cy="3126"/>
          </a:xfrm>
        </p:grpSpPr>
        <p:sp>
          <p:nvSpPr>
            <p:cNvPr id="3" name="立方体 2"/>
            <p:cNvSpPr/>
            <p:nvPr/>
          </p:nvSpPr>
          <p:spPr>
            <a:xfrm>
              <a:off x="1460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65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9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65" y="2777"/>
              <a:ext cx="5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 baseline="-25000"/>
                <a:t>i</a:t>
              </a:r>
              <a:endParaRPr lang="en-US" altLang="zh-CN" baseline="-250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041130" y="304165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个卷积核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197475" y="1094740"/>
            <a:ext cx="1615440" cy="1985010"/>
            <a:chOff x="6357" y="2725"/>
            <a:chExt cx="2544" cy="3126"/>
          </a:xfrm>
        </p:grpSpPr>
        <p:sp>
          <p:nvSpPr>
            <p:cNvPr id="7" name="立方体 6"/>
            <p:cNvSpPr/>
            <p:nvPr/>
          </p:nvSpPr>
          <p:spPr>
            <a:xfrm>
              <a:off x="6357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57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71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7" y="3115"/>
              <a:ext cx="6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 baseline="-25000"/>
                <a:t>o</a:t>
              </a:r>
              <a:endParaRPr lang="en-US" altLang="zh-CN" baseline="-250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04870" y="172339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*</a:t>
            </a:r>
            <a:endParaRPr lang="en-US" altLang="zh-CN" sz="4000"/>
          </a:p>
        </p:txBody>
      </p:sp>
      <p:grpSp>
        <p:nvGrpSpPr>
          <p:cNvPr id="44" name="组合 43"/>
          <p:cNvGrpSpPr/>
          <p:nvPr/>
        </p:nvGrpSpPr>
        <p:grpSpPr>
          <a:xfrm>
            <a:off x="1403985" y="3884930"/>
            <a:ext cx="1934210" cy="1985010"/>
            <a:chOff x="2211" y="6118"/>
            <a:chExt cx="3046" cy="3126"/>
          </a:xfrm>
        </p:grpSpPr>
        <p:grpSp>
          <p:nvGrpSpPr>
            <p:cNvPr id="19" name="组合 18"/>
            <p:cNvGrpSpPr/>
            <p:nvPr/>
          </p:nvGrpSpPr>
          <p:grpSpPr>
            <a:xfrm>
              <a:off x="2211" y="6118"/>
              <a:ext cx="3046" cy="3126"/>
              <a:chOff x="959" y="2725"/>
              <a:chExt cx="3046" cy="3126"/>
            </a:xfrm>
          </p:grpSpPr>
          <p:sp>
            <p:nvSpPr>
              <p:cNvPr id="20" name="立方体 19"/>
              <p:cNvSpPr/>
              <p:nvPr/>
            </p:nvSpPr>
            <p:spPr>
              <a:xfrm>
                <a:off x="1460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65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W</a:t>
                </a:r>
                <a:endParaRPr lang="en-US" altLang="zh-CN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959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2" y="2882"/>
                <a:ext cx="53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r>
                  <a:rPr lang="en-US" altLang="zh-CN" baseline="-25000"/>
                  <a:t>i</a:t>
                </a:r>
                <a:endParaRPr lang="en-US" altLang="zh-CN" baseline="-25000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360" y="6714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 rot="5400000">
            <a:off x="4119245" y="164147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sz="2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42310" y="3731260"/>
            <a:ext cx="897330" cy="885258"/>
            <a:chOff x="6815" y="4870"/>
            <a:chExt cx="2318" cy="2349"/>
          </a:xfrm>
        </p:grpSpPr>
        <p:sp>
          <p:nvSpPr>
            <p:cNvPr id="28" name="立方体 27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42310" y="4616450"/>
            <a:ext cx="897330" cy="885258"/>
            <a:chOff x="6815" y="4870"/>
            <a:chExt cx="2318" cy="2349"/>
          </a:xfrm>
        </p:grpSpPr>
        <p:sp>
          <p:nvSpPr>
            <p:cNvPr id="32" name="立方体 31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041130" y="324485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个卷积核分为</a:t>
            </a:r>
            <a:r>
              <a:rPr lang="en-US" altLang="zh-CN"/>
              <a:t>2</a:t>
            </a:r>
            <a:r>
              <a:rPr lang="zh-CN" altLang="en-US"/>
              <a:t>组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255895" y="3793490"/>
            <a:ext cx="1615440" cy="1985010"/>
            <a:chOff x="8277" y="5974"/>
            <a:chExt cx="2544" cy="3126"/>
          </a:xfrm>
        </p:grpSpPr>
        <p:grpSp>
          <p:nvGrpSpPr>
            <p:cNvPr id="35" name="组合 34"/>
            <p:cNvGrpSpPr/>
            <p:nvPr/>
          </p:nvGrpSpPr>
          <p:grpSpPr>
            <a:xfrm>
              <a:off x="8277" y="5974"/>
              <a:ext cx="2544" cy="3126"/>
              <a:chOff x="6357" y="2725"/>
              <a:chExt cx="2544" cy="3126"/>
            </a:xfrm>
          </p:grpSpPr>
          <p:sp>
            <p:nvSpPr>
              <p:cNvPr id="36" name="立方体 35"/>
              <p:cNvSpPr/>
              <p:nvPr/>
            </p:nvSpPr>
            <p:spPr>
              <a:xfrm>
                <a:off x="6357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57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W</a:t>
                </a:r>
                <a:endParaRPr lang="en-US" altLang="zh-CN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671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87" y="3115"/>
                <a:ext cx="61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r>
                  <a:rPr lang="en-US" altLang="zh-CN" baseline="-25000"/>
                  <a:t>o</a:t>
                </a:r>
                <a:endParaRPr lang="en-US" altLang="zh-CN" baseline="-2500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8913" y="6605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3392170" y="437515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*</a:t>
            </a:r>
            <a:endParaRPr lang="en-US" altLang="zh-CN" sz="4000"/>
          </a:p>
        </p:txBody>
      </p:sp>
      <p:sp>
        <p:nvSpPr>
          <p:cNvPr id="42" name="文本框 41"/>
          <p:cNvSpPr txBox="1"/>
          <p:nvPr/>
        </p:nvSpPr>
        <p:spPr>
          <a:xfrm rot="5400000">
            <a:off x="4164965" y="434594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sz="2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7" name="右箭头 216"/>
          <p:cNvSpPr/>
          <p:nvPr/>
        </p:nvSpPr>
        <p:spPr>
          <a:xfrm>
            <a:off x="4924425" y="440944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867275" y="178689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58285" y="5448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o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8285" y="33642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o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488315" y="2019300"/>
            <a:ext cx="1424305" cy="1433830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sp>
        <p:nvSpPr>
          <p:cNvPr id="26" name="右箭头 25"/>
          <p:cNvSpPr/>
          <p:nvPr/>
        </p:nvSpPr>
        <p:spPr>
          <a:xfrm>
            <a:off x="2026920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4165" y="2138680"/>
            <a:ext cx="2268855" cy="923290"/>
            <a:chOff x="4415" y="3152"/>
            <a:chExt cx="3573" cy="1454"/>
          </a:xfrm>
        </p:grpSpPr>
        <p:sp>
          <p:nvSpPr>
            <p:cNvPr id="2" name="圆角矩形 1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光谱特征提取</a:t>
              </a:r>
              <a:endParaRPr lang="zh-CN" altLang="en-US"/>
            </a:p>
            <a:p>
              <a:pPr algn="ctr"/>
              <a:r>
                <a:rPr lang="zh-CN" altLang="en-US"/>
                <a:t>阶段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44800" y="3670300"/>
            <a:ext cx="2268855" cy="923290"/>
            <a:chOff x="4415" y="3152"/>
            <a:chExt cx="3573" cy="1454"/>
          </a:xfrm>
        </p:grpSpPr>
        <p:sp>
          <p:nvSpPr>
            <p:cNvPr id="6" name="圆角矩形 5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空间特征提取</a:t>
              </a:r>
              <a:endParaRPr lang="zh-CN" altLang="en-US"/>
            </a:p>
            <a:p>
              <a:pPr algn="ctr"/>
              <a:r>
                <a:rPr lang="zh-CN" altLang="en-US"/>
                <a:t>阶段</a:t>
              </a:r>
              <a:endParaRPr lang="zh-CN" altLang="en-US"/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3742690" y="3173730"/>
            <a:ext cx="47307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90465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807710" y="2138680"/>
            <a:ext cx="2268855" cy="923290"/>
            <a:chOff x="4415" y="3152"/>
            <a:chExt cx="3573" cy="1454"/>
          </a:xfrm>
        </p:grpSpPr>
        <p:sp>
          <p:nvSpPr>
            <p:cNvPr id="11" name="圆角矩形 10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5" y="3556"/>
              <a:ext cx="35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辅助损失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08345" y="3649345"/>
            <a:ext cx="2268855" cy="923290"/>
            <a:chOff x="4415" y="3152"/>
            <a:chExt cx="3573" cy="1454"/>
          </a:xfrm>
        </p:grpSpPr>
        <p:sp>
          <p:nvSpPr>
            <p:cNvPr id="14" name="圆角矩形 13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15" y="3574"/>
              <a:ext cx="35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主损失</a:t>
              </a:r>
              <a:endParaRPr lang="zh-CN" altLang="en-US"/>
            </a:p>
          </p:txBody>
        </p:sp>
      </p:grpSp>
      <p:sp>
        <p:nvSpPr>
          <p:cNvPr id="16" name="右箭头 15"/>
          <p:cNvSpPr/>
          <p:nvPr/>
        </p:nvSpPr>
        <p:spPr>
          <a:xfrm>
            <a:off x="4990465" y="390842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315" y="3592195"/>
            <a:ext cx="160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遥感图像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9840" y="2142490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70475" y="3584575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3055" y="80518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80518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325745" y="125539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89525" y="137541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125845" y="137541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53191" y="2466339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高纬特征图</a:t>
            </a:r>
            <a:endParaRPr lang="zh-CN" altLang="en-GB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2440" y="2421255"/>
            <a:ext cx="1201420" cy="4273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35" y="3427095"/>
            <a:ext cx="900000" cy="9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6225540" y="3877310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89320" y="3997325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025640" y="3997325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861050" y="5085715"/>
            <a:ext cx="2214880" cy="427355"/>
            <a:chOff x="9230" y="7942"/>
            <a:chExt cx="3488" cy="673"/>
          </a:xfrm>
        </p:grpSpPr>
        <p:sp>
          <p:nvSpPr>
            <p:cNvPr id="14" name="矩形 13"/>
            <p:cNvSpPr/>
            <p:nvPr/>
          </p:nvSpPr>
          <p:spPr>
            <a:xfrm>
              <a:off x="9230" y="7997"/>
              <a:ext cx="348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阶段二：空间特征提取</a:t>
              </a:r>
              <a:endPara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230" y="7942"/>
              <a:ext cx="3488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2920" y="3366135"/>
            <a:ext cx="1058545" cy="1059180"/>
            <a:chOff x="1011662" y="2542067"/>
            <a:chExt cx="3448306" cy="3371616"/>
          </a:xfrm>
        </p:grpSpPr>
        <p:pic>
          <p:nvPicPr>
            <p:cNvPr id="22" name="图片 2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23" name="图片 22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24" name="图片 23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25" name="图片 24" descr="LC801_color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3038475" y="3928110"/>
            <a:ext cx="1210310" cy="1397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3398520"/>
            <a:ext cx="900000" cy="900000"/>
          </a:xfrm>
          <a:prstGeom prst="rect">
            <a:avLst/>
          </a:prstGeom>
        </p:spPr>
      </p:pic>
      <p:pic>
        <p:nvPicPr>
          <p:cNvPr id="32" name="图片 31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3525520"/>
            <a:ext cx="900000" cy="900000"/>
          </a:xfrm>
          <a:prstGeom prst="rect">
            <a:avLst/>
          </a:prstGeom>
        </p:spPr>
      </p:pic>
      <p:pic>
        <p:nvPicPr>
          <p:cNvPr id="33" name="图片 3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3652520"/>
            <a:ext cx="900000" cy="9000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571750" y="5085715"/>
            <a:ext cx="2214880" cy="427355"/>
            <a:chOff x="2940" y="7942"/>
            <a:chExt cx="3488" cy="673"/>
          </a:xfrm>
        </p:grpSpPr>
        <p:sp>
          <p:nvSpPr>
            <p:cNvPr id="34" name="矩形 33"/>
            <p:cNvSpPr/>
            <p:nvPr/>
          </p:nvSpPr>
          <p:spPr>
            <a:xfrm>
              <a:off x="2940" y="7997"/>
              <a:ext cx="348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阶段一：光谱特征提取</a:t>
              </a:r>
              <a:endPara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76" y="7942"/>
              <a:ext cx="3395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7578" y="449141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/>
                  <a:t>input</a:t>
                </a:r>
                <a:endParaRPr lang="en-US" altLang="zh-CN" sz="1200"/>
              </a:p>
              <a:p>
                <a:pPr algn="r"/>
                <a:r>
                  <a:rPr lang="en-US" altLang="zh-CN" sz="1200"/>
                  <a:t>image</a:t>
                </a:r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5184503" y="449141"/>
            <a:ext cx="360000" cy="360000"/>
            <a:chOff x="9287730" y="3036553"/>
            <a:chExt cx="360000" cy="360000"/>
          </a:xfrm>
        </p:grpSpPr>
        <p:grpSp>
          <p:nvGrpSpPr>
            <p:cNvPr id="70" name="组合 69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60935" y="3051359"/>
            <a:ext cx="2483897" cy="2453507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grpSp>
        <p:nvGrpSpPr>
          <p:cNvPr id="135" name="组合 134"/>
          <p:cNvGrpSpPr/>
          <p:nvPr/>
        </p:nvGrpSpPr>
        <p:grpSpPr>
          <a:xfrm>
            <a:off x="1502884" y="2835625"/>
            <a:ext cx="2072548" cy="3119452"/>
            <a:chOff x="2796933" y="2849216"/>
            <a:chExt cx="2072548" cy="3119452"/>
          </a:xfrm>
        </p:grpSpPr>
        <p:sp>
          <p:nvSpPr>
            <p:cNvPr id="100" name="矩形 99"/>
            <p:cNvSpPr/>
            <p:nvPr/>
          </p:nvSpPr>
          <p:spPr>
            <a:xfrm>
              <a:off x="2796933" y="4327793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  <p:cxnSp>
          <p:nvCxnSpPr>
            <p:cNvPr id="61" name="直线连接符 60"/>
            <p:cNvCxnSpPr/>
            <p:nvPr/>
          </p:nvCxnSpPr>
          <p:spPr>
            <a:xfrm>
              <a:off x="2929618" y="4507424"/>
              <a:ext cx="1923084" cy="1461244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/>
            <p:nvPr/>
          </p:nvCxnSpPr>
          <p:spPr>
            <a:xfrm flipV="1">
              <a:off x="2933433" y="2849216"/>
              <a:ext cx="1936048" cy="1478947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335456" y="2766815"/>
          <a:ext cx="374979" cy="33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79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407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967351" y="2766815"/>
          <a:ext cx="377895" cy="335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5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562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01" name="直线箭头连接符 100"/>
          <p:cNvCxnSpPr/>
          <p:nvPr/>
        </p:nvCxnSpPr>
        <p:spPr>
          <a:xfrm>
            <a:off x="5851714" y="293185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5851713" y="2970492"/>
            <a:ext cx="1067487" cy="1259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5851713" y="2940943"/>
            <a:ext cx="1030268" cy="292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/>
          <p:cNvGraphicFramePr>
            <a:graphicFrameLocks noGrp="1"/>
          </p:cNvGraphicFramePr>
          <p:nvPr/>
        </p:nvGraphicFramePr>
        <p:xfrm>
          <a:off x="3644023" y="2788655"/>
          <a:ext cx="348343" cy="31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29" name="直线箭头连接符 128"/>
          <p:cNvCxnSpPr/>
          <p:nvPr/>
        </p:nvCxnSpPr>
        <p:spPr>
          <a:xfrm>
            <a:off x="5803563" y="427660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 flipV="1">
            <a:off x="5803563" y="2970493"/>
            <a:ext cx="1115637" cy="122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5847612" y="4329327"/>
            <a:ext cx="1034369" cy="1541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766344" y="5870345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 flipV="1">
            <a:off x="5843957" y="4314202"/>
            <a:ext cx="1067486" cy="1556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/>
          <p:nvPr/>
        </p:nvCxnSpPr>
        <p:spPr>
          <a:xfrm flipV="1">
            <a:off x="5795806" y="2970493"/>
            <a:ext cx="1123394" cy="2908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206603" y="4314202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>
            <a:off x="8603664" y="4323068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endCxn id="142" idx="1"/>
          </p:cNvCxnSpPr>
          <p:nvPr/>
        </p:nvCxnSpPr>
        <p:spPr>
          <a:xfrm>
            <a:off x="7363845" y="2970492"/>
            <a:ext cx="932540" cy="1216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8243664" y="4133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/>
          <p:cNvCxnSpPr>
            <a:endCxn id="142" idx="2"/>
          </p:cNvCxnSpPr>
          <p:nvPr/>
        </p:nvCxnSpPr>
        <p:spPr>
          <a:xfrm>
            <a:off x="7363845" y="4313833"/>
            <a:ext cx="87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endCxn id="142" idx="3"/>
          </p:cNvCxnSpPr>
          <p:nvPr/>
        </p:nvCxnSpPr>
        <p:spPr>
          <a:xfrm flipV="1">
            <a:off x="7363845" y="4441112"/>
            <a:ext cx="932540" cy="142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9704721" y="3322237"/>
            <a:ext cx="2226344" cy="2226344"/>
            <a:chOff x="9707001" y="3117289"/>
            <a:chExt cx="2226344" cy="2226344"/>
          </a:xfrm>
        </p:grpSpPr>
        <p:pic>
          <p:nvPicPr>
            <p:cNvPr id="152" name="图片 151" descr="LC801_mas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7001" y="3117289"/>
              <a:ext cx="2226344" cy="222634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62" name="矩形 161"/>
            <p:cNvSpPr/>
            <p:nvPr/>
          </p:nvSpPr>
          <p:spPr>
            <a:xfrm>
              <a:off x="10837635" y="40593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220" y="5704205"/>
            <a:ext cx="2288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遥感图像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900920" y="5742305"/>
            <a:ext cx="194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光谱特征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6074" y="2605045"/>
            <a:ext cx="2989580" cy="1986280"/>
            <a:chOff x="2433" y="6295"/>
            <a:chExt cx="4708" cy="3128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64</a:t>
                </a:r>
                <a:endParaRPr lang="en-US" altLang="zh-CN" sz="10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5952" y="8107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6744" y="6294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294"/>
              <a:ext cx="3192" cy="1129"/>
              <a:chOff x="3137" y="8498"/>
              <a:chExt cx="3192" cy="1129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498"/>
                <a:ext cx="3192" cy="1129"/>
                <a:chOff x="3137" y="8498"/>
                <a:chExt cx="3192" cy="112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498"/>
                  <a:ext cx="2555" cy="1129"/>
                  <a:chOff x="3575" y="6601"/>
                  <a:chExt cx="2555" cy="1129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01"/>
                    <a:ext cx="2555" cy="1129"/>
                    <a:chOff x="3217" y="1144"/>
                    <a:chExt cx="2555" cy="2260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144"/>
                      <a:ext cx="1668" cy="2204"/>
                      <a:chOff x="1626" y="1133"/>
                      <a:chExt cx="1668" cy="18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322" y="113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1668" cy="1338"/>
                        <a:chOff x="1626" y="1694"/>
                        <a:chExt cx="1668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1299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5032" y="1290"/>
                      <a:ext cx="740" cy="2114"/>
                      <a:chOff x="3072" y="1258"/>
                      <a:chExt cx="740" cy="1821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3177" y="1258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3072" y="1742"/>
                        <a:ext cx="471" cy="1337"/>
                        <a:chOff x="3072" y="1742"/>
                        <a:chExt cx="471" cy="1337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3407" y="1742"/>
                          <a:ext cx="136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3072" y="2067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5460" y="7070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50"/>
              <a:ext cx="1854" cy="327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667" y="65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256</a:t>
              </a:r>
              <a:endParaRPr lang="en-US" altLang="zh-CN" sz="1000"/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6171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6568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497" y="6498"/>
              <a:ext cx="1644" cy="1704"/>
              <a:chOff x="5513" y="6484"/>
              <a:chExt cx="1644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6078" y="6484"/>
                <a:ext cx="1079" cy="1686"/>
                <a:chOff x="4289" y="1240"/>
                <a:chExt cx="1079" cy="337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289" y="1240"/>
                  <a:ext cx="723" cy="3375"/>
                  <a:chOff x="2698" y="1215"/>
                  <a:chExt cx="723" cy="2908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2786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2698" y="1699"/>
                    <a:ext cx="506" cy="2424"/>
                    <a:chOff x="2698" y="1699"/>
                    <a:chExt cx="506" cy="2424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3050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2698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4660" y="1240"/>
                  <a:ext cx="708" cy="3375"/>
                  <a:chOff x="2700" y="1215"/>
                  <a:chExt cx="708" cy="2908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2773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2700" y="1699"/>
                    <a:ext cx="506" cy="2424"/>
                    <a:chOff x="2700" y="1699"/>
                    <a:chExt cx="506" cy="2424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3052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2700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5513" y="6803"/>
                <a:ext cx="656" cy="1385"/>
                <a:chOff x="5463" y="5845"/>
                <a:chExt cx="656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5832" y="5845"/>
                  <a:ext cx="287" cy="1077"/>
                  <a:chOff x="5832" y="5845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5832" y="5845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983" y="5845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5463" y="664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/>
                    <a:t>128</a:t>
                  </a:r>
                  <a:r>
                    <a:rPr lang="en-US" altLang="zh-CN" sz="900" baseline="30000" dirty="0"/>
                    <a:t>2</a:t>
                  </a:r>
                  <a:endParaRPr lang="en-US" altLang="zh-CN" sz="900" baseline="30000" dirty="0"/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5957" y="102162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23385" y="3162300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300797" y="1788111"/>
            <a:ext cx="2168649" cy="203156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1440" y="4077340"/>
            <a:ext cx="6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ASPP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/>
          <p:cNvSpPr/>
          <p:nvPr/>
        </p:nvSpPr>
        <p:spPr>
          <a:xfrm>
            <a:off x="4102710" y="1325504"/>
            <a:ext cx="4842661" cy="3649501"/>
          </a:xfrm>
          <a:prstGeom prst="bracePair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284135" y="3104982"/>
            <a:ext cx="720000" cy="720000"/>
            <a:chOff x="5381310" y="3510559"/>
            <a:chExt cx="2163961" cy="2187666"/>
          </a:xfrm>
        </p:grpSpPr>
        <p:sp>
          <p:nvSpPr>
            <p:cNvPr id="13" name="矩形 12"/>
            <p:cNvSpPr/>
            <p:nvPr/>
          </p:nvSpPr>
          <p:spPr>
            <a:xfrm>
              <a:off x="5392392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81310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92392" y="533822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95163" y="3510559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2333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82333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271" y="5318877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88831" y="53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88831" y="444111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94697" y="7082509"/>
            <a:ext cx="864000" cy="858537"/>
            <a:chOff x="5381310" y="3510559"/>
            <a:chExt cx="2163961" cy="2173833"/>
          </a:xfrm>
        </p:grpSpPr>
        <p:sp>
          <p:nvSpPr>
            <p:cNvPr id="28" name="矩形 27"/>
            <p:cNvSpPr/>
            <p:nvPr/>
          </p:nvSpPr>
          <p:spPr>
            <a:xfrm>
              <a:off x="5392393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81310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92393" y="5338224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95163" y="3510559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82334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82334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85272" y="531887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8831" y="5324392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8831" y="444111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38447" y="4228821"/>
            <a:ext cx="1007999" cy="1007999"/>
            <a:chOff x="5370839" y="3524391"/>
            <a:chExt cx="2181552" cy="2160001"/>
          </a:xfrm>
        </p:grpSpPr>
        <p:sp>
          <p:nvSpPr>
            <p:cNvPr id="39" name="矩形 38"/>
            <p:cNvSpPr/>
            <p:nvPr/>
          </p:nvSpPr>
          <p:spPr>
            <a:xfrm>
              <a:off x="539239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70839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9239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64254" y="352439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90232" y="4508567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9735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29735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68516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1396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690059" y="1780143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1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688586" y="3026277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2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8587" y="4288981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5</a:t>
            </a:r>
            <a:endParaRPr kumimoji="1"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036086" y="1376822"/>
            <a:ext cx="3051636" cy="3026018"/>
            <a:chOff x="1279470" y="1365755"/>
            <a:chExt cx="3051636" cy="3026018"/>
          </a:xfrm>
        </p:grpSpPr>
        <p:grpSp>
          <p:nvGrpSpPr>
            <p:cNvPr id="89" name="组合 88"/>
            <p:cNvGrpSpPr/>
            <p:nvPr/>
          </p:nvGrpSpPr>
          <p:grpSpPr>
            <a:xfrm>
              <a:off x="1279470" y="2138925"/>
              <a:ext cx="3051636" cy="2252848"/>
              <a:chOff x="1463566" y="1868556"/>
              <a:chExt cx="3051636" cy="2252848"/>
            </a:xfrm>
          </p:grpSpPr>
          <p:pic>
            <p:nvPicPr>
              <p:cNvPr id="5" name="图片 4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8" name="图片 7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" name="图片 8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4" name="文本框 93"/>
            <p:cNvSpPr txBox="1"/>
            <p:nvPr/>
          </p:nvSpPr>
          <p:spPr>
            <a:xfrm>
              <a:off x="192247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Input feature map</a:t>
              </a:r>
              <a:endParaRPr kumimoji="1"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945216" y="1382323"/>
            <a:ext cx="3051636" cy="2966819"/>
            <a:chOff x="8712034" y="1365755"/>
            <a:chExt cx="3051636" cy="2966819"/>
          </a:xfrm>
        </p:grpSpPr>
        <p:grpSp>
          <p:nvGrpSpPr>
            <p:cNvPr id="90" name="组合 89"/>
            <p:cNvGrpSpPr/>
            <p:nvPr/>
          </p:nvGrpSpPr>
          <p:grpSpPr>
            <a:xfrm>
              <a:off x="8712034" y="2079726"/>
              <a:ext cx="3051636" cy="2252848"/>
              <a:chOff x="1463566" y="1868556"/>
              <a:chExt cx="3051636" cy="2252848"/>
            </a:xfrm>
          </p:grpSpPr>
          <p:pic>
            <p:nvPicPr>
              <p:cNvPr id="91" name="图片 90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2" name="图片 91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3" name="图片 92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9" name="文本框 98"/>
            <p:cNvSpPr txBox="1"/>
            <p:nvPr/>
          </p:nvSpPr>
          <p:spPr>
            <a:xfrm>
              <a:off x="929448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output feature map</a:t>
              </a:r>
              <a:endParaRPr kumimoji="1" lang="zh-CN" altLang="en-US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5611263" y="1306355"/>
            <a:ext cx="118800" cy="11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675031" y="1152486"/>
            <a:ext cx="132521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1x1 conv</a:t>
            </a:r>
            <a:endParaRPr kumimoji="1"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5475061" y="2061808"/>
            <a:ext cx="360000" cy="360000"/>
            <a:chOff x="9287730" y="3036553"/>
            <a:chExt cx="360000" cy="360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zh-CN" altLang="en-US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108521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635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713230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2666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3692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68584" y="2151286"/>
            <a:ext cx="85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</a:t>
            </a:r>
            <a:endParaRPr lang="en-US" altLang="zh-CN" sz="1200"/>
          </a:p>
          <a:p>
            <a:pPr algn="r"/>
            <a:r>
              <a:rPr lang="en-US" altLang="zh-CN" sz="1200"/>
              <a:t>image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135699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10</a:t>
            </a:r>
            <a:endParaRPr lang="en-US" altLang="zh-CN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10375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48869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88544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7" name="矩形 76"/>
          <p:cNvSpPr/>
          <p:nvPr/>
        </p:nvSpPr>
        <p:spPr>
          <a:xfrm>
            <a:off x="405701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58914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4990465" y="1410335"/>
            <a:ext cx="1651000" cy="1605280"/>
            <a:chOff x="7859" y="2221"/>
            <a:chExt cx="2600" cy="2528"/>
          </a:xfrm>
        </p:grpSpPr>
        <p:grpSp>
          <p:nvGrpSpPr>
            <p:cNvPr id="76" name="组合 75"/>
            <p:cNvGrpSpPr/>
            <p:nvPr/>
          </p:nvGrpSpPr>
          <p:grpSpPr>
            <a:xfrm>
              <a:off x="7859" y="2753"/>
              <a:ext cx="2601" cy="1996"/>
              <a:chOff x="6953" y="2753"/>
              <a:chExt cx="2601" cy="19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953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251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582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8772" y="2221"/>
              <a:ext cx="7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dirty="0"/>
                <a:t>3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" name="矩形 234"/>
          <p:cNvSpPr/>
          <p:nvPr/>
        </p:nvSpPr>
        <p:spPr>
          <a:xfrm>
            <a:off x="203200" y="3439160"/>
            <a:ext cx="4293870" cy="2274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4497070" y="898525"/>
            <a:ext cx="7162800" cy="481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202565" y="899160"/>
            <a:ext cx="5159375" cy="2715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9908" y="1723898"/>
            <a:ext cx="4424680" cy="1668468"/>
            <a:chOff x="489" y="2705"/>
            <a:chExt cx="6968" cy="2628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706"/>
              <a:ext cx="1179" cy="2625"/>
              <a:chOff x="3265" y="448"/>
              <a:chExt cx="1179" cy="294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448"/>
                <a:ext cx="1179" cy="2940"/>
                <a:chOff x="3216" y="961"/>
                <a:chExt cx="1179" cy="294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961"/>
                  <a:ext cx="741" cy="2940"/>
                  <a:chOff x="1625" y="974"/>
                  <a:chExt cx="741" cy="2534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961"/>
                  <a:ext cx="808" cy="2940"/>
                  <a:chOff x="1627" y="974"/>
                  <a:chExt cx="808" cy="253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800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705"/>
              <a:ext cx="1011" cy="2628"/>
              <a:chOff x="4512" y="825"/>
              <a:chExt cx="1011" cy="2628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825"/>
                <a:ext cx="1011" cy="2628"/>
                <a:chOff x="4512" y="507"/>
                <a:chExt cx="1011" cy="2924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507"/>
                  <a:ext cx="1011" cy="2924"/>
                  <a:chOff x="4638" y="1004"/>
                  <a:chExt cx="1011" cy="2924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004"/>
                    <a:ext cx="697" cy="2924"/>
                    <a:chOff x="1606" y="1011"/>
                    <a:chExt cx="697" cy="2520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004"/>
                    <a:ext cx="690" cy="2924"/>
                    <a:chOff x="1621" y="1011"/>
                    <a:chExt cx="690" cy="2520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706"/>
              <a:ext cx="1007" cy="2608"/>
              <a:chOff x="5763" y="864"/>
              <a:chExt cx="1007" cy="2608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864"/>
                <a:ext cx="1007" cy="2608"/>
                <a:chOff x="7009" y="2294"/>
                <a:chExt cx="1007" cy="2904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294"/>
                  <a:ext cx="1007" cy="2904"/>
                  <a:chOff x="4651" y="1037"/>
                  <a:chExt cx="1007" cy="2904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037"/>
                    <a:ext cx="684" cy="2904"/>
                    <a:chOff x="1619" y="1040"/>
                    <a:chExt cx="684" cy="2502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037"/>
                    <a:ext cx="695" cy="2892"/>
                    <a:chOff x="1625" y="1040"/>
                    <a:chExt cx="695" cy="2492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489" y="2706"/>
              <a:ext cx="2640" cy="2624"/>
              <a:chOff x="496" y="3636"/>
              <a:chExt cx="2640" cy="262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96" y="4684"/>
                <a:ext cx="1350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/>
                  <a:t>输入图像</a:t>
                </a:r>
                <a:endParaRPr lang="en-US" altLang="zh-CN" sz="1200"/>
              </a:p>
              <a:p>
                <a:pPr algn="r"/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636"/>
                <a:ext cx="1443" cy="2624"/>
                <a:chOff x="1621" y="2290"/>
                <a:chExt cx="1443" cy="2624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290"/>
                  <a:ext cx="1443" cy="2624"/>
                  <a:chOff x="1621" y="2045"/>
                  <a:chExt cx="1443" cy="284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045"/>
                    <a:ext cx="714" cy="2845"/>
                    <a:chOff x="1621" y="989"/>
                    <a:chExt cx="714" cy="2451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74" y="989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045"/>
                    <a:ext cx="1067" cy="2845"/>
                    <a:chOff x="1997" y="978"/>
                    <a:chExt cx="1067" cy="284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978"/>
                      <a:ext cx="691" cy="2845"/>
                      <a:chOff x="1601" y="989"/>
                      <a:chExt cx="691" cy="2451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978"/>
                      <a:ext cx="729" cy="2845"/>
                      <a:chOff x="1633" y="989"/>
                      <a:chExt cx="729" cy="2451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80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右箭头 1"/>
          <p:cNvSpPr/>
          <p:nvPr/>
        </p:nvSpPr>
        <p:spPr>
          <a:xfrm>
            <a:off x="4594225" y="26225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rot="0">
            <a:off x="4857750" y="1720019"/>
            <a:ext cx="345440" cy="1628336"/>
            <a:chOff x="8374" y="1700"/>
            <a:chExt cx="834" cy="2564"/>
          </a:xfrm>
        </p:grpSpPr>
        <p:sp>
          <p:nvSpPr>
            <p:cNvPr id="6" name="矩形 5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61" name="文本框 60"/>
          <p:cNvSpPr txBox="1"/>
          <p:nvPr/>
        </p:nvSpPr>
        <p:spPr>
          <a:xfrm rot="10800000">
            <a:off x="4497070" y="2697480"/>
            <a:ext cx="321310" cy="669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/>
              <a:t>256 x 256</a:t>
            </a:r>
            <a:endParaRPr lang="en-US" altLang="zh-CN" sz="900"/>
          </a:p>
        </p:txBody>
      </p:sp>
      <p:grpSp>
        <p:nvGrpSpPr>
          <p:cNvPr id="80" name="组合 79"/>
          <p:cNvGrpSpPr/>
          <p:nvPr/>
        </p:nvGrpSpPr>
        <p:grpSpPr>
          <a:xfrm>
            <a:off x="1138555" y="3814445"/>
            <a:ext cx="2674620" cy="1612321"/>
            <a:chOff x="4881880" y="4338320"/>
            <a:chExt cx="1977390" cy="1110615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338320"/>
              <a:ext cx="1858010" cy="197485"/>
              <a:chOff x="1731" y="5810"/>
              <a:chExt cx="2926" cy="311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810"/>
                <a:ext cx="2618" cy="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dirty="0"/>
                  <a:t>1x1</a:t>
                </a:r>
                <a:r>
                  <a:rPr lang="zh-CN" altLang="en-US" sz="1200" dirty="0"/>
                  <a:t>卷积</a:t>
                </a:r>
                <a:r>
                  <a:rPr lang="en-US" altLang="zh-CN" sz="1200" dirty="0"/>
                  <a:t>, BN, </a:t>
                </a:r>
                <a:r>
                  <a:rPr lang="en-US" altLang="zh-CN" sz="1200" dirty="0" err="1"/>
                  <a:t>ReLU</a:t>
                </a:r>
                <a:endParaRPr lang="zh-CN" altLang="en-US" sz="12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881880" y="4565015"/>
              <a:ext cx="1977390" cy="883920"/>
              <a:chOff x="4881880" y="4565015"/>
              <a:chExt cx="1977390" cy="88392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907280" y="4565015"/>
                <a:ext cx="1951990" cy="197485"/>
                <a:chOff x="1731" y="5810"/>
                <a:chExt cx="3074" cy="311"/>
              </a:xfrm>
            </p:grpSpPr>
            <p:sp>
              <p:nvSpPr>
                <p:cNvPr id="83" name="右箭头 82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039" y="5810"/>
                  <a:ext cx="2766" cy="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dirty="0"/>
                    <a:t>3x3</a:t>
                  </a:r>
                  <a:r>
                    <a:rPr lang="zh-CN" altLang="en-US" sz="1200" dirty="0"/>
                    <a:t>组卷积</a:t>
                  </a:r>
                  <a:r>
                    <a:rPr lang="en-US" altLang="zh-CN" sz="1200" dirty="0"/>
                    <a:t>, BN, </a:t>
                  </a:r>
                  <a:r>
                    <a:rPr lang="en-US" altLang="zh-CN" sz="1200" dirty="0" err="1"/>
                    <a:t>ReLU</a:t>
                  </a:r>
                  <a:endParaRPr lang="zh-CN" altLang="en-US" sz="12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804410"/>
                <a:ext cx="1883410" cy="213360"/>
                <a:chOff x="7688" y="7712"/>
                <a:chExt cx="2966" cy="336"/>
              </a:xfrm>
            </p:grpSpPr>
            <p:sp>
              <p:nvSpPr>
                <p:cNvPr id="86" name="右箭头 85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036" y="7712"/>
                  <a:ext cx="2618" cy="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dirty="0"/>
                    <a:t>2x2</a:t>
                  </a:r>
                  <a:r>
                    <a:rPr lang="zh-CN" altLang="en-US" sz="1200" dirty="0"/>
                    <a:t>最大池化</a:t>
                  </a:r>
                  <a:endParaRPr lang="zh-CN" altLang="en-US" sz="1200" dirty="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881880" y="5039995"/>
                <a:ext cx="1883410" cy="213360"/>
                <a:chOff x="7688" y="7697"/>
                <a:chExt cx="2966" cy="336"/>
              </a:xfrm>
            </p:grpSpPr>
            <p:sp>
              <p:nvSpPr>
                <p:cNvPr id="92" name="右箭头 91"/>
                <p:cNvSpPr/>
                <p:nvPr/>
              </p:nvSpPr>
              <p:spPr>
                <a:xfrm rot="16200000">
                  <a:off x="7728" y="768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8036" y="7697"/>
                  <a:ext cx="2618" cy="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双线性插值上采样</a:t>
                  </a:r>
                  <a:endParaRPr lang="zh-CN" altLang="en-US" sz="12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51450"/>
                <a:ext cx="1858010" cy="197485"/>
                <a:chOff x="1731" y="5722"/>
                <a:chExt cx="2926" cy="311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722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34"/>
                  <a:ext cx="2618" cy="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复制与拼接</a:t>
                  </a:r>
                  <a:endParaRPr lang="zh-CN" altLang="en-US" sz="1200"/>
                </a:p>
              </p:txBody>
            </p:sp>
          </p:grpSp>
        </p:grpSp>
      </p:grpSp>
      <p:sp>
        <p:nvSpPr>
          <p:cNvPr id="221" name="右箭头 220"/>
          <p:cNvSpPr/>
          <p:nvPr/>
        </p:nvSpPr>
        <p:spPr>
          <a:xfrm rot="5400000">
            <a:off x="4965700" y="344805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0">
            <a:off x="4462319" y="3599815"/>
            <a:ext cx="769446" cy="988060"/>
            <a:chOff x="7805" y="1680"/>
            <a:chExt cx="1541" cy="1556"/>
          </a:xfrm>
        </p:grpSpPr>
        <p:grpSp>
          <p:nvGrpSpPr>
            <p:cNvPr id="66" name="组合 65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374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757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140" y="2104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 rot="10800000">
              <a:off x="7805" y="2481"/>
              <a:ext cx="644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5183395" y="3569335"/>
            <a:ext cx="754476" cy="1007110"/>
            <a:chOff x="7724" y="1654"/>
            <a:chExt cx="1850" cy="1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8363" y="1654"/>
              <a:ext cx="1211" cy="1586"/>
              <a:chOff x="8225" y="1674"/>
              <a:chExt cx="1211" cy="158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374" y="2086"/>
                <a:ext cx="911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8225" y="1674"/>
                <a:ext cx="121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 rot="10800000">
              <a:off x="7724" y="2481"/>
              <a:ext cx="78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5275580" y="410845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5400000">
            <a:off x="6299200" y="4716145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 rot="0">
            <a:off x="5934556" y="4883785"/>
            <a:ext cx="751328" cy="690245"/>
            <a:chOff x="7910" y="1680"/>
            <a:chExt cx="1758" cy="108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421" y="1680"/>
              <a:ext cx="1247" cy="993"/>
              <a:chOff x="8283" y="1700"/>
              <a:chExt cx="1247" cy="99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374" y="2086"/>
                <a:ext cx="902" cy="602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374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757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140" y="2126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283" y="1700"/>
                <a:ext cx="124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3*32</a:t>
                </a:r>
                <a:endParaRPr lang="en-US" altLang="zh-CN" sz="1000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 rot="10800000">
              <a:off x="7910" y="2012"/>
              <a:ext cx="752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5887085" y="3599815"/>
            <a:ext cx="760095" cy="994410"/>
            <a:chOff x="7576" y="1674"/>
            <a:chExt cx="2159" cy="1566"/>
          </a:xfrm>
        </p:grpSpPr>
        <p:grpSp>
          <p:nvGrpSpPr>
            <p:cNvPr id="138" name="组合 137"/>
            <p:cNvGrpSpPr/>
            <p:nvPr/>
          </p:nvGrpSpPr>
          <p:grpSpPr>
            <a:xfrm>
              <a:off x="8270" y="1674"/>
              <a:ext cx="1465" cy="1566"/>
              <a:chOff x="8132" y="1694"/>
              <a:chExt cx="1465" cy="1566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8351" y="2086"/>
                <a:ext cx="9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8132" y="1694"/>
                <a:ext cx="146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 rot="10800000">
              <a:off x="7576" y="2481"/>
              <a:ext cx="913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579877" y="4883785"/>
            <a:ext cx="888358" cy="675640"/>
            <a:chOff x="13521" y="6676"/>
            <a:chExt cx="1818" cy="1064"/>
          </a:xfrm>
        </p:grpSpPr>
        <p:grpSp>
          <p:nvGrpSpPr>
            <p:cNvPr id="115" name="组合 114"/>
            <p:cNvGrpSpPr/>
            <p:nvPr/>
          </p:nvGrpSpPr>
          <p:grpSpPr>
            <a:xfrm rot="0">
              <a:off x="13521" y="6676"/>
              <a:ext cx="1818" cy="1064"/>
              <a:chOff x="7743" y="1674"/>
              <a:chExt cx="1818" cy="106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8299" y="1674"/>
                <a:ext cx="1262" cy="988"/>
                <a:chOff x="8161" y="1694"/>
                <a:chExt cx="1262" cy="988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8161" y="2086"/>
                  <a:ext cx="1260" cy="596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8176" y="2099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8649" y="2098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9140" y="2104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8294" y="1694"/>
                  <a:ext cx="11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3x64</a:t>
                  </a:r>
                  <a:endParaRPr lang="en-US" altLang="zh-CN" sz="1000"/>
                </a:p>
                <a:p>
                  <a:pPr algn="ctr"/>
                  <a:endParaRPr lang="en-US" altLang="zh-CN" sz="1000"/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 rot="10800000">
                <a:off x="7743" y="1983"/>
                <a:ext cx="658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47" name="右箭头 146"/>
            <p:cNvSpPr/>
            <p:nvPr/>
          </p:nvSpPr>
          <p:spPr>
            <a:xfrm>
              <a:off x="13664" y="713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 rot="0">
            <a:off x="7494204" y="4883785"/>
            <a:ext cx="814771" cy="675640"/>
            <a:chOff x="7713" y="1674"/>
            <a:chExt cx="1848" cy="106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8299" y="1674"/>
              <a:ext cx="1262" cy="988"/>
              <a:chOff x="8161" y="1694"/>
              <a:chExt cx="1262" cy="98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8161" y="2086"/>
                <a:ext cx="1260" cy="596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8176" y="2099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649" y="2098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9140" y="2104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177" y="1694"/>
                <a:ext cx="124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3x64</a:t>
                </a:r>
                <a:endParaRPr lang="en-US" altLang="zh-CN" sz="1000"/>
              </a:p>
              <a:p>
                <a:pPr algn="ctr"/>
                <a:endParaRPr lang="en-US" altLang="zh-CN" sz="1000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 rot="10800000">
              <a:off x="7713" y="1983"/>
              <a:ext cx="729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57" name="右箭头 156"/>
          <p:cNvSpPr/>
          <p:nvPr/>
        </p:nvSpPr>
        <p:spPr>
          <a:xfrm>
            <a:off x="7556680" y="518858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右箭头 157"/>
          <p:cNvSpPr/>
          <p:nvPr/>
        </p:nvSpPr>
        <p:spPr>
          <a:xfrm rot="16200000">
            <a:off x="7729400" y="477012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6685280" y="4081780"/>
            <a:ext cx="777240" cy="2051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0">
            <a:off x="7520849" y="3569335"/>
            <a:ext cx="743041" cy="991870"/>
            <a:chOff x="7919" y="1674"/>
            <a:chExt cx="1613" cy="1562"/>
          </a:xfrm>
        </p:grpSpPr>
        <p:grpSp>
          <p:nvGrpSpPr>
            <p:cNvPr id="162" name="组合 161"/>
            <p:cNvGrpSpPr/>
            <p:nvPr/>
          </p:nvGrpSpPr>
          <p:grpSpPr>
            <a:xfrm>
              <a:off x="8489" y="1674"/>
              <a:ext cx="1043" cy="1562"/>
              <a:chOff x="8351" y="1694"/>
              <a:chExt cx="1043" cy="156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8351" y="2086"/>
                <a:ext cx="1043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9130" y="2080"/>
                <a:ext cx="18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8374" y="1694"/>
                <a:ext cx="102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6x32</a:t>
                </a:r>
                <a:endParaRPr lang="en-US" altLang="zh-CN" sz="1000"/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 rot="10800000">
              <a:off x="7919" y="2481"/>
              <a:ext cx="69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70" name="矩形 169"/>
          <p:cNvSpPr/>
          <p:nvPr/>
        </p:nvSpPr>
        <p:spPr>
          <a:xfrm>
            <a:off x="7856786" y="38423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8235881" y="38296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8033316" y="383095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8274296" y="3582035"/>
            <a:ext cx="675394" cy="994410"/>
            <a:chOff x="13861" y="1667"/>
            <a:chExt cx="1646" cy="1566"/>
          </a:xfrm>
        </p:grpSpPr>
        <p:grpSp>
          <p:nvGrpSpPr>
            <p:cNvPr id="175" name="组合 174"/>
            <p:cNvGrpSpPr/>
            <p:nvPr/>
          </p:nvGrpSpPr>
          <p:grpSpPr>
            <a:xfrm rot="0">
              <a:off x="13861" y="1667"/>
              <a:ext cx="1646" cy="1566"/>
              <a:chOff x="7886" y="1674"/>
              <a:chExt cx="1646" cy="1566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8268" y="1674"/>
                <a:ext cx="1264" cy="1566"/>
                <a:chOff x="8130" y="1694"/>
                <a:chExt cx="1264" cy="1566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8351" y="2086"/>
                  <a:ext cx="934" cy="1170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8374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8757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9140" y="2126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8130" y="1694"/>
                  <a:ext cx="126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3x32</a:t>
                  </a:r>
                  <a:endParaRPr lang="en-US" altLang="zh-CN" sz="1000"/>
                </a:p>
              </p:txBody>
            </p:sp>
          </p:grpSp>
          <p:sp>
            <p:nvSpPr>
              <p:cNvPr id="182" name="文本框 181"/>
              <p:cNvSpPr txBox="1"/>
              <p:nvPr/>
            </p:nvSpPr>
            <p:spPr>
              <a:xfrm rot="10800000">
                <a:off x="7886" y="2481"/>
                <a:ext cx="783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83" name="右箭头 182"/>
            <p:cNvSpPr/>
            <p:nvPr/>
          </p:nvSpPr>
          <p:spPr>
            <a:xfrm>
              <a:off x="13972" y="2468"/>
              <a:ext cx="252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 rot="0">
            <a:off x="8922477" y="3569335"/>
            <a:ext cx="688248" cy="1002665"/>
            <a:chOff x="8029" y="1680"/>
            <a:chExt cx="1317" cy="15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8508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8757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9009" y="2104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193" name="文本框 192"/>
            <p:cNvSpPr txBox="1"/>
            <p:nvPr/>
          </p:nvSpPr>
          <p:spPr>
            <a:xfrm rot="10800000">
              <a:off x="8029" y="2504"/>
              <a:ext cx="615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8976360" y="407797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右箭头 195"/>
          <p:cNvSpPr/>
          <p:nvPr/>
        </p:nvSpPr>
        <p:spPr>
          <a:xfrm>
            <a:off x="5361940" y="2588895"/>
            <a:ext cx="3483610" cy="23939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>
            <a:off x="9088120" y="1748155"/>
            <a:ext cx="588010" cy="1817370"/>
            <a:chOff x="16189" y="1523"/>
            <a:chExt cx="926" cy="2862"/>
          </a:xfrm>
        </p:grpSpPr>
        <p:sp>
          <p:nvSpPr>
            <p:cNvPr id="195" name="右箭头 194"/>
            <p:cNvSpPr/>
            <p:nvPr/>
          </p:nvSpPr>
          <p:spPr>
            <a:xfrm rot="16200000">
              <a:off x="16507" y="4145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3" name="组合 202"/>
            <p:cNvGrpSpPr/>
            <p:nvPr/>
          </p:nvGrpSpPr>
          <p:grpSpPr>
            <a:xfrm rot="0">
              <a:off x="16189" y="1523"/>
              <a:ext cx="926" cy="2610"/>
              <a:chOff x="8374" y="1654"/>
              <a:chExt cx="926" cy="261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374" y="2086"/>
                <a:ext cx="926" cy="2178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374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757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9125" y="2127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8511" y="1654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</a:t>
                </a:r>
                <a:endParaRPr lang="en-US" altLang="zh-CN" sz="1000"/>
              </a:p>
            </p:txBody>
          </p:sp>
        </p:grpSp>
        <p:sp>
          <p:nvSpPr>
            <p:cNvPr id="209" name="矩形 208"/>
            <p:cNvSpPr/>
            <p:nvPr/>
          </p:nvSpPr>
          <p:spPr>
            <a:xfrm>
              <a:off x="17017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618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258" y="1975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3" name="右箭头 212"/>
          <p:cNvSpPr/>
          <p:nvPr/>
        </p:nvSpPr>
        <p:spPr>
          <a:xfrm>
            <a:off x="6000115" y="411353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 rot="0">
            <a:off x="9942195" y="1761929"/>
            <a:ext cx="345440" cy="1628336"/>
            <a:chOff x="8374" y="1700"/>
            <a:chExt cx="834" cy="2564"/>
          </a:xfrm>
        </p:grpSpPr>
        <p:sp>
          <p:nvSpPr>
            <p:cNvPr id="218" name="矩形 217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228" name="矩形 227"/>
          <p:cNvSpPr/>
          <p:nvPr/>
        </p:nvSpPr>
        <p:spPr>
          <a:xfrm>
            <a:off x="10582162" y="2020406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文本框 228"/>
          <p:cNvSpPr txBox="1"/>
          <p:nvPr/>
        </p:nvSpPr>
        <p:spPr>
          <a:xfrm>
            <a:off x="10779880" y="2357416"/>
            <a:ext cx="1202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输出</a:t>
            </a:r>
            <a:endParaRPr lang="zh-CN" altLang="en-US" dirty="0"/>
          </a:p>
          <a:p>
            <a:pPr algn="l"/>
            <a:r>
              <a:rPr lang="zh-CN" altLang="en-US" dirty="0"/>
              <a:t>掩膜</a:t>
            </a:r>
            <a:endParaRPr lang="zh-CN" altLang="en-US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0465665" y="176954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33" name="右箭头 232"/>
          <p:cNvSpPr/>
          <p:nvPr/>
        </p:nvSpPr>
        <p:spPr>
          <a:xfrm>
            <a:off x="10369913" y="265576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>
            <a:off x="9774283" y="263798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831975" y="1169670"/>
            <a:ext cx="226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光谱特征提取阶段</a:t>
            </a:r>
            <a:endParaRPr lang="zh-CN" altLang="en-US" sz="2000" b="1"/>
          </a:p>
        </p:txBody>
      </p:sp>
      <p:sp>
        <p:nvSpPr>
          <p:cNvPr id="237" name="文本框 236"/>
          <p:cNvSpPr txBox="1"/>
          <p:nvPr/>
        </p:nvSpPr>
        <p:spPr>
          <a:xfrm>
            <a:off x="6579870" y="1205230"/>
            <a:ext cx="2277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空间特征提取阶段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右箭头 4"/>
          <p:cNvSpPr/>
          <p:nvPr/>
        </p:nvSpPr>
        <p:spPr>
          <a:xfrm rot="5400000">
            <a:off x="2547620" y="37147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1875790" y="2733675"/>
            <a:ext cx="423545" cy="1071245"/>
            <a:chOff x="2327" y="4601"/>
            <a:chExt cx="667" cy="1687"/>
          </a:xfrm>
        </p:grpSpPr>
        <p:sp>
          <p:nvSpPr>
            <p:cNvPr id="9" name="矩形 8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2096135" y="2733675"/>
            <a:ext cx="556895" cy="1070610"/>
            <a:chOff x="2697" y="4601"/>
            <a:chExt cx="877" cy="1686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7" y="4601"/>
              <a:ext cx="877" cy="1686"/>
              <a:chOff x="3216" y="1234"/>
              <a:chExt cx="877" cy="337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16" y="1234"/>
                <a:ext cx="826" cy="3374"/>
                <a:chOff x="1625" y="1210"/>
                <a:chExt cx="826" cy="290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1816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3587" y="1796"/>
                <a:ext cx="506" cy="2812"/>
                <a:chOff x="1627" y="1694"/>
                <a:chExt cx="506" cy="242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997" y="1694"/>
                  <a:ext cx="136" cy="1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 rot="10800000">
                  <a:off x="1627" y="3105"/>
                  <a:ext cx="506" cy="101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  <p:sp>
          <p:nvSpPr>
            <p:cNvPr id="26" name="右箭头 25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右箭头 27"/>
          <p:cNvSpPr/>
          <p:nvPr/>
        </p:nvSpPr>
        <p:spPr>
          <a:xfrm rot="16200000">
            <a:off x="3801745" y="3767455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>
            <a:off x="4311650" y="2677160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0">
            <a:off x="2299335" y="3896995"/>
            <a:ext cx="1756410" cy="694690"/>
            <a:chOff x="3098" y="8533"/>
            <a:chExt cx="2766" cy="1094"/>
          </a:xfrm>
        </p:grpSpPr>
        <p:sp>
          <p:nvSpPr>
            <p:cNvPr id="31" name="文本框 30"/>
            <p:cNvSpPr txBox="1"/>
            <p:nvPr/>
          </p:nvSpPr>
          <p:spPr>
            <a:xfrm>
              <a:off x="3257" y="8543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32</a:t>
              </a:r>
              <a:endParaRPr lang="en-US" altLang="zh-CN" sz="10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098" y="8533"/>
              <a:ext cx="2766" cy="1094"/>
              <a:chOff x="3098" y="8533"/>
              <a:chExt cx="2766" cy="109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07" y="8824"/>
                <a:ext cx="136" cy="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10800000">
                <a:off x="3098" y="9054"/>
                <a:ext cx="506" cy="5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3863" y="8533"/>
                <a:ext cx="2001" cy="1094"/>
                <a:chOff x="3664" y="6636"/>
                <a:chExt cx="2001" cy="1094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3765" y="6636"/>
                  <a:ext cx="1900" cy="1094"/>
                  <a:chOff x="3407" y="1215"/>
                  <a:chExt cx="1900" cy="218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3407" y="1215"/>
                    <a:ext cx="958" cy="2189"/>
                    <a:chOff x="1816" y="1194"/>
                    <a:chExt cx="958" cy="1886"/>
                  </a:xfrm>
                </p:grpSpPr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39" y="1194"/>
                      <a:ext cx="635" cy="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64</a:t>
                      </a:r>
                      <a:endParaRPr lang="en-US" altLang="zh-CN" sz="1000" dirty="0"/>
                    </a:p>
                  </p:txBody>
                </p:sp>
                <p:sp>
                  <p:nvSpPr>
                    <p:cNvPr id="41" name="文本框 40"/>
                    <p:cNvSpPr txBox="1"/>
                    <p:nvPr/>
                  </p:nvSpPr>
                  <p:spPr>
                    <a:xfrm rot="10800000">
                      <a:off x="1816" y="206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4455" y="1215"/>
                    <a:ext cx="852" cy="2189"/>
                    <a:chOff x="2495" y="1193"/>
                    <a:chExt cx="852" cy="188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712" y="1193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64</a:t>
                      </a:r>
                      <a:endParaRPr lang="en-US" altLang="zh-CN" sz="1000" dirty="0"/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 rot="10800000">
                      <a:off x="2495" y="2067"/>
                      <a:ext cx="39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sp>
              <p:nvSpPr>
                <p:cNvPr id="47" name="右箭头 46"/>
                <p:cNvSpPr/>
                <p:nvPr/>
              </p:nvSpPr>
              <p:spPr>
                <a:xfrm>
                  <a:off x="3664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右箭头 47"/>
                <p:cNvSpPr/>
                <p:nvPr/>
              </p:nvSpPr>
              <p:spPr>
                <a:xfrm>
                  <a:off x="4813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9" name="右箭头 48"/>
          <p:cNvSpPr/>
          <p:nvPr/>
        </p:nvSpPr>
        <p:spPr>
          <a:xfrm>
            <a:off x="2783840" y="3211195"/>
            <a:ext cx="857885" cy="207645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655060" y="2806700"/>
            <a:ext cx="40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64</a:t>
            </a:r>
            <a:endParaRPr lang="en-US" altLang="zh-CN" sz="1000"/>
          </a:p>
        </p:txBody>
      </p:sp>
      <p:sp>
        <p:nvSpPr>
          <p:cNvPr id="51" name="右箭头 50"/>
          <p:cNvSpPr/>
          <p:nvPr/>
        </p:nvSpPr>
        <p:spPr>
          <a:xfrm>
            <a:off x="3931285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4207510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0">
            <a:off x="3514725" y="2806700"/>
            <a:ext cx="1043940" cy="1082040"/>
            <a:chOff x="5513" y="6484"/>
            <a:chExt cx="1644" cy="1704"/>
          </a:xfrm>
        </p:grpSpPr>
        <p:grpSp>
          <p:nvGrpSpPr>
            <p:cNvPr id="54" name="组合 53"/>
            <p:cNvGrpSpPr/>
            <p:nvPr/>
          </p:nvGrpSpPr>
          <p:grpSpPr>
            <a:xfrm>
              <a:off x="6078" y="6484"/>
              <a:ext cx="1079" cy="1686"/>
              <a:chOff x="4289" y="1240"/>
              <a:chExt cx="1079" cy="337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289" y="1240"/>
                <a:ext cx="723" cy="3375"/>
                <a:chOff x="2698" y="1215"/>
                <a:chExt cx="723" cy="2908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2786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2698" y="1699"/>
                  <a:ext cx="506" cy="2424"/>
                  <a:chOff x="2698" y="1699"/>
                  <a:chExt cx="506" cy="2424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3050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2698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  <a:endParaRPr lang="en-US" altLang="zh-CN" sz="900" baseline="30000" dirty="0"/>
                  </a:p>
                </p:txBody>
              </p:sp>
            </p:grpSp>
          </p:grpSp>
          <p:grpSp>
            <p:nvGrpSpPr>
              <p:cNvPr id="62" name="组合 61"/>
              <p:cNvGrpSpPr/>
              <p:nvPr/>
            </p:nvGrpSpPr>
            <p:grpSpPr>
              <a:xfrm>
                <a:off x="4660" y="1240"/>
                <a:ext cx="708" cy="3375"/>
                <a:chOff x="2700" y="1215"/>
                <a:chExt cx="708" cy="2908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2773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2700" y="1699"/>
                  <a:ext cx="506" cy="2424"/>
                  <a:chOff x="2700" y="1699"/>
                  <a:chExt cx="506" cy="2424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3052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 rot="10800000">
                    <a:off x="2700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  <a:endParaRPr lang="en-US" altLang="zh-CN" sz="900" baseline="30000" dirty="0"/>
                  </a:p>
                </p:txBody>
              </p:sp>
            </p:grpSp>
          </p:grpSp>
        </p:grpSp>
        <p:grpSp>
          <p:nvGrpSpPr>
            <p:cNvPr id="67" name="组合 66"/>
            <p:cNvGrpSpPr/>
            <p:nvPr/>
          </p:nvGrpSpPr>
          <p:grpSpPr>
            <a:xfrm>
              <a:off x="5513" y="6803"/>
              <a:ext cx="656" cy="1385"/>
              <a:chOff x="5463" y="5845"/>
              <a:chExt cx="656" cy="138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5832" y="5845"/>
                <a:ext cx="287" cy="1077"/>
                <a:chOff x="5832" y="5845"/>
                <a:chExt cx="287" cy="1077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5832" y="5845"/>
                  <a:ext cx="144" cy="10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983" y="5845"/>
                  <a:ext cx="136" cy="10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 rot="10800000">
                <a:off x="5463" y="6643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 dirty="0"/>
                  <a:t>128</a:t>
                </a:r>
                <a:r>
                  <a:rPr lang="en-US" altLang="zh-CN" sz="900" baseline="30000" dirty="0"/>
                  <a:t>2</a:t>
                </a:r>
                <a:endParaRPr lang="en-US" altLang="zh-CN" sz="900" baseline="30000" dirty="0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 rot="5400000">
            <a:off x="2031365" y="256921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 rot="0">
            <a:off x="4120515" y="992505"/>
            <a:ext cx="643890" cy="1607820"/>
            <a:chOff x="5441" y="3151"/>
            <a:chExt cx="1014" cy="3122"/>
          </a:xfrm>
        </p:grpSpPr>
        <p:sp>
          <p:nvSpPr>
            <p:cNvPr id="75" name="矩形 74"/>
            <p:cNvSpPr/>
            <p:nvPr/>
          </p:nvSpPr>
          <p:spPr>
            <a:xfrm>
              <a:off x="5792" y="3625"/>
              <a:ext cx="68" cy="26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441" y="3151"/>
              <a:ext cx="1014" cy="3122"/>
              <a:chOff x="5441" y="3151"/>
              <a:chExt cx="1014" cy="3122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5769" y="3151"/>
                <a:ext cx="686" cy="3108"/>
                <a:chOff x="1625" y="1034"/>
                <a:chExt cx="686" cy="2678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1750" y="1034"/>
                  <a:ext cx="561" cy="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1625" y="1444"/>
                  <a:ext cx="506" cy="2268"/>
                  <a:chOff x="1625" y="1444"/>
                  <a:chExt cx="506" cy="2268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1997" y="1444"/>
                    <a:ext cx="68" cy="22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 rot="10800000">
                    <a:off x="1625" y="2700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144" name="矩形 143"/>
              <p:cNvSpPr/>
              <p:nvPr/>
            </p:nvSpPr>
            <p:spPr>
              <a:xfrm>
                <a:off x="5724" y="3641"/>
                <a:ext cx="68" cy="2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5441" y="3165"/>
                <a:ext cx="635" cy="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dirty="0"/>
                  <a:t>2</a:t>
                </a:r>
                <a:endParaRPr lang="en-US" altLang="zh-CN" sz="1000" dirty="0"/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9315630" y="3241040"/>
            <a:ext cx="1883410" cy="1214120"/>
            <a:chOff x="4881880" y="4293870"/>
            <a:chExt cx="1883410" cy="1214120"/>
          </a:xfrm>
        </p:grpSpPr>
        <p:grpSp>
          <p:nvGrpSpPr>
            <p:cNvPr id="199" name="组合 19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200" name="右箭头 19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204" name="右箭头 203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文本框 204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207" name="右箭头 206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文本框 20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214" name="右箭头 213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216" name="组合 215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217" name="右箭头 216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219" name="右箭头 218"/>
          <p:cNvSpPr/>
          <p:nvPr/>
        </p:nvSpPr>
        <p:spPr>
          <a:xfrm>
            <a:off x="2300605" y="1762760"/>
            <a:ext cx="1836420" cy="2286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067970" y="1170142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文本框 232"/>
          <p:cNvSpPr txBox="1"/>
          <p:nvPr/>
        </p:nvSpPr>
        <p:spPr>
          <a:xfrm>
            <a:off x="847725" y="1387475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输入</a:t>
            </a:r>
            <a:endParaRPr lang="zh-CN" altLang="en-US"/>
          </a:p>
          <a:p>
            <a:r>
              <a:rPr lang="zh-CN" altLang="en-US"/>
              <a:t>特征图</a:t>
            </a:r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964920" y="92499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37" name="矩形 236"/>
          <p:cNvSpPr/>
          <p:nvPr/>
        </p:nvSpPr>
        <p:spPr>
          <a:xfrm>
            <a:off x="3756944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3169569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 rot="10800000">
            <a:off x="1827212" y="1948106"/>
            <a:ext cx="321310" cy="60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 dirty="0"/>
              <a:t>256 x 256</a:t>
            </a:r>
            <a:endParaRPr lang="en-US" altLang="zh-CN" sz="900" dirty="0"/>
          </a:p>
        </p:txBody>
      </p:sp>
      <p:sp>
        <p:nvSpPr>
          <p:cNvPr id="240" name="文本框 239"/>
          <p:cNvSpPr txBox="1"/>
          <p:nvPr/>
        </p:nvSpPr>
        <p:spPr>
          <a:xfrm>
            <a:off x="2439670" y="2733675"/>
            <a:ext cx="403225" cy="2452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32</a:t>
            </a:r>
            <a:endParaRPr lang="en-US" altLang="zh-CN" sz="1000"/>
          </a:p>
        </p:txBody>
      </p:sp>
      <p:sp>
        <p:nvSpPr>
          <p:cNvPr id="242" name="文本框 241"/>
          <p:cNvSpPr txBox="1"/>
          <p:nvPr/>
        </p:nvSpPr>
        <p:spPr>
          <a:xfrm>
            <a:off x="4845050" y="1409065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特征图</a:t>
            </a:r>
            <a:endParaRPr lang="zh-CN" altLang="en-US"/>
          </a:p>
        </p:txBody>
      </p:sp>
      <p:sp>
        <p:nvSpPr>
          <p:cNvPr id="243" name="右箭头 242"/>
          <p:cNvSpPr/>
          <p:nvPr/>
        </p:nvSpPr>
        <p:spPr>
          <a:xfrm>
            <a:off x="4408350" y="178816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表格</Application>
  <PresentationFormat>宽屏</PresentationFormat>
  <Paragraphs>508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Microsoft YaHei</vt:lpstr>
      <vt:lpstr>汉仪旗黑KW</vt:lpstr>
      <vt:lpstr>Cambria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</cp:lastModifiedBy>
  <cp:revision>38</cp:revision>
  <dcterms:created xsi:type="dcterms:W3CDTF">2020-04-16T14:41:32Z</dcterms:created>
  <dcterms:modified xsi:type="dcterms:W3CDTF">2020-04-16T14:41:32Z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