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>
        <p:scale>
          <a:sx n="135" d="100"/>
          <a:sy n="135" d="100"/>
        </p:scale>
        <p:origin x="-12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4754880" y="1688465"/>
            <a:ext cx="1140460" cy="270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496695" y="3491865"/>
            <a:ext cx="3208655" cy="2474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140460" y="1688465"/>
            <a:ext cx="3572510" cy="1715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213644" y="1871886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/>
                      <a:t>10</a:t>
                    </a:r>
                    <a:endParaRPr lang="en-US" altLang="zh-CN" sz="1000" dirty="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2" name="矩形 1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4" name="矩形 1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>
            <a:off x="1995137" y="2660211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2220244" y="1830339"/>
            <a:ext cx="715010" cy="1554802"/>
            <a:chOff x="3265" y="645"/>
            <a:chExt cx="1126" cy="2743"/>
          </a:xfrm>
        </p:grpSpPr>
        <p:grpSp>
          <p:nvGrpSpPr>
            <p:cNvPr id="43" name="组合 42"/>
            <p:cNvGrpSpPr/>
            <p:nvPr/>
          </p:nvGrpSpPr>
          <p:grpSpPr>
            <a:xfrm>
              <a:off x="3265" y="645"/>
              <a:ext cx="1126" cy="2743"/>
              <a:chOff x="3216" y="1158"/>
              <a:chExt cx="1126" cy="274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1159"/>
                <a:ext cx="741" cy="2742"/>
                <a:chOff x="1625" y="1145"/>
                <a:chExt cx="741" cy="2363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1731" y="1145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1625" y="1444"/>
                  <a:ext cx="508" cy="2064"/>
                  <a:chOff x="1625" y="1444"/>
                  <a:chExt cx="508" cy="2064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3587" y="1158"/>
                <a:ext cx="755" cy="2743"/>
                <a:chOff x="1627" y="1144"/>
                <a:chExt cx="755" cy="2364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747" y="1144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1627" y="1444"/>
                  <a:ext cx="506" cy="2064"/>
                  <a:chOff x="1627" y="1444"/>
                  <a:chExt cx="506" cy="2064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 rot="10800000">
                    <a:off x="1627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/>
                      <a:t>256 x 256</a:t>
                    </a:r>
                    <a:endParaRPr lang="en-US" altLang="zh-CN" sz="900" dirty="0"/>
                  </a:p>
                </p:txBody>
              </p:sp>
            </p:grpSp>
          </p:grpSp>
        </p:grpSp>
        <p:sp>
          <p:nvSpPr>
            <p:cNvPr id="73" name="右箭头 72"/>
            <p:cNvSpPr/>
            <p:nvPr/>
          </p:nvSpPr>
          <p:spPr>
            <a:xfrm>
              <a:off x="3809" y="210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3200684" y="1834470"/>
            <a:ext cx="641985" cy="1551670"/>
            <a:chOff x="4512" y="1009"/>
            <a:chExt cx="1011" cy="2444"/>
          </a:xfrm>
        </p:grpSpPr>
        <p:sp>
          <p:nvSpPr>
            <p:cNvPr id="74" name="右箭头 73"/>
            <p:cNvSpPr/>
            <p:nvPr/>
          </p:nvSpPr>
          <p:spPr>
            <a:xfrm>
              <a:off x="4577" y="2314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4512" y="1009"/>
              <a:ext cx="1011" cy="2444"/>
              <a:chOff x="4512" y="711"/>
              <a:chExt cx="1011" cy="272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512" y="711"/>
                <a:ext cx="1011" cy="2720"/>
                <a:chOff x="4638" y="1208"/>
                <a:chExt cx="1011" cy="272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638" y="1208"/>
                  <a:ext cx="697" cy="2720"/>
                  <a:chOff x="1606" y="1187"/>
                  <a:chExt cx="697" cy="2344"/>
                </a:xfrm>
              </p:grpSpPr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606" y="1444"/>
                    <a:ext cx="506" cy="2087"/>
                    <a:chOff x="1606" y="1444"/>
                    <a:chExt cx="506" cy="2087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 rot="10800000">
                      <a:off x="1606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36" name="组合 35"/>
                <p:cNvGrpSpPr/>
                <p:nvPr/>
              </p:nvGrpSpPr>
              <p:grpSpPr>
                <a:xfrm>
                  <a:off x="4959" y="1208"/>
                  <a:ext cx="690" cy="2720"/>
                  <a:chOff x="1621" y="1187"/>
                  <a:chExt cx="690" cy="2344"/>
                </a:xfrm>
              </p:grpSpPr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750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621" y="1444"/>
                    <a:ext cx="506" cy="2087"/>
                    <a:chOff x="1621" y="1444"/>
                    <a:chExt cx="506" cy="2087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 rot="10800000">
                      <a:off x="1621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</p:grpSp>
          <p:sp>
            <p:nvSpPr>
              <p:cNvPr id="75" name="右箭头 74"/>
              <p:cNvSpPr/>
              <p:nvPr/>
            </p:nvSpPr>
            <p:spPr>
              <a:xfrm>
                <a:off x="5009" y="2171"/>
                <a:ext cx="200" cy="280"/>
              </a:xfrm>
              <a:prstGeom prst="rightArrow">
                <a:avLst>
                  <a:gd name="adj1" fmla="val 6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4095762" y="1815233"/>
            <a:ext cx="639445" cy="1558795"/>
            <a:chOff x="5763" y="1017"/>
            <a:chExt cx="1007" cy="2455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763" y="1017"/>
              <a:ext cx="1007" cy="2455"/>
              <a:chOff x="7009" y="2465"/>
              <a:chExt cx="1007" cy="2733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009" y="2465"/>
                <a:ext cx="1007" cy="2733"/>
                <a:chOff x="4651" y="1208"/>
                <a:chExt cx="1007" cy="2733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4651" y="1208"/>
                  <a:ext cx="684" cy="2733"/>
                  <a:chOff x="1619" y="1187"/>
                  <a:chExt cx="684" cy="2355"/>
                </a:xfrm>
              </p:grpSpPr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619" y="1444"/>
                    <a:ext cx="506" cy="2098"/>
                    <a:chOff x="1619" y="1444"/>
                    <a:chExt cx="506" cy="2098"/>
                  </a:xfrm>
                </p:grpSpPr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 rot="10800000">
                      <a:off x="1619" y="253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4963" y="1208"/>
                  <a:ext cx="695" cy="2721"/>
                  <a:chOff x="1625" y="1187"/>
                  <a:chExt cx="695" cy="2345"/>
                </a:xfrm>
              </p:grpSpPr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759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625" y="1444"/>
                    <a:ext cx="506" cy="2088"/>
                    <a:chOff x="1625" y="1444"/>
                    <a:chExt cx="506" cy="2088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 rot="10800000">
                      <a:off x="1625" y="252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</p:grpSp>
          <p:sp>
            <p:nvSpPr>
              <p:cNvPr id="78" name="右箭头 77"/>
              <p:cNvSpPr/>
              <p:nvPr/>
            </p:nvSpPr>
            <p:spPr>
              <a:xfrm>
                <a:off x="7474" y="3925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右箭头 78"/>
            <p:cNvSpPr/>
            <p:nvPr/>
          </p:nvSpPr>
          <p:spPr>
            <a:xfrm>
              <a:off x="5792" y="232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右箭头 95"/>
          <p:cNvSpPr/>
          <p:nvPr/>
        </p:nvSpPr>
        <p:spPr>
          <a:xfrm rot="5400000">
            <a:off x="2216785" y="510730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1544955" y="4126230"/>
            <a:ext cx="423545" cy="1071245"/>
            <a:chOff x="2327" y="4601"/>
            <a:chExt cx="667" cy="1687"/>
          </a:xfrm>
        </p:grpSpPr>
        <p:sp>
          <p:nvSpPr>
            <p:cNvPr id="108" name="矩形 107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64</a:t>
              </a:r>
              <a:endParaRPr lang="en-US" altLang="zh-CN" sz="1000"/>
            </a:p>
          </p:txBody>
        </p:sp>
        <p:sp>
          <p:nvSpPr>
            <p:cNvPr id="110" name="文本框 109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765300" y="4126230"/>
            <a:ext cx="696595" cy="1070610"/>
            <a:chOff x="2697" y="4601"/>
            <a:chExt cx="1097" cy="1686"/>
          </a:xfrm>
        </p:grpSpPr>
        <p:grpSp>
          <p:nvGrpSpPr>
            <p:cNvPr id="97" name="组合 96"/>
            <p:cNvGrpSpPr/>
            <p:nvPr/>
          </p:nvGrpSpPr>
          <p:grpSpPr>
            <a:xfrm>
              <a:off x="2697" y="4601"/>
              <a:ext cx="1097" cy="1686"/>
              <a:chOff x="3216" y="1234"/>
              <a:chExt cx="1097" cy="3374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216" y="1234"/>
                <a:ext cx="741" cy="3374"/>
                <a:chOff x="1625" y="1210"/>
                <a:chExt cx="741" cy="2907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1731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0" name="组合 99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01" name="矩形 100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103" name="组合 102"/>
              <p:cNvGrpSpPr/>
              <p:nvPr/>
            </p:nvGrpSpPr>
            <p:grpSpPr>
              <a:xfrm>
                <a:off x="3587" y="1234"/>
                <a:ext cx="726" cy="3374"/>
                <a:chOff x="1627" y="1210"/>
                <a:chExt cx="726" cy="2907"/>
              </a:xfrm>
            </p:grpSpPr>
            <p:sp>
              <p:nvSpPr>
                <p:cNvPr id="104" name="文本框 103"/>
                <p:cNvSpPr txBox="1"/>
                <p:nvPr/>
              </p:nvSpPr>
              <p:spPr>
                <a:xfrm>
                  <a:off x="1718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1627" y="1694"/>
                  <a:ext cx="506" cy="2423"/>
                  <a:chOff x="1627" y="1694"/>
                  <a:chExt cx="506" cy="2423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997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 rot="10800000">
                    <a:off x="1627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</p:grpSp>
        <p:sp>
          <p:nvSpPr>
            <p:cNvPr id="112" name="右箭头 111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右箭头 129"/>
          <p:cNvSpPr/>
          <p:nvPr/>
        </p:nvSpPr>
        <p:spPr>
          <a:xfrm rot="16200000">
            <a:off x="3137535" y="5130165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右箭头 131"/>
          <p:cNvSpPr/>
          <p:nvPr/>
        </p:nvSpPr>
        <p:spPr>
          <a:xfrm>
            <a:off x="3836319" y="4537392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993265" y="5295265"/>
            <a:ext cx="1338580" cy="670560"/>
            <a:chOff x="3137" y="8543"/>
            <a:chExt cx="2108" cy="1056"/>
          </a:xfrm>
        </p:grpSpPr>
        <p:sp>
          <p:nvSpPr>
            <p:cNvPr id="126" name="文本框 125"/>
            <p:cNvSpPr txBox="1"/>
            <p:nvPr/>
          </p:nvSpPr>
          <p:spPr>
            <a:xfrm>
              <a:off x="3257" y="8543"/>
              <a:ext cx="635" cy="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128</a:t>
              </a:r>
              <a:endParaRPr lang="en-US" altLang="zh-CN" sz="100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37" y="8543"/>
              <a:ext cx="2109" cy="1056"/>
              <a:chOff x="3137" y="8543"/>
              <a:chExt cx="2109" cy="105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3507" y="8824"/>
                <a:ext cx="136" cy="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 rot="10800000">
                <a:off x="3137" y="9013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3774" y="8543"/>
                <a:ext cx="1473" cy="1057"/>
                <a:chOff x="3575" y="6646"/>
                <a:chExt cx="1473" cy="1057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3575" y="6646"/>
                  <a:ext cx="1473" cy="1057"/>
                  <a:chOff x="3217" y="1234"/>
                  <a:chExt cx="1473" cy="2115"/>
                </a:xfrm>
              </p:grpSpPr>
              <p:grpSp>
                <p:nvGrpSpPr>
                  <p:cNvPr id="115" name="组合 114"/>
                  <p:cNvGrpSpPr/>
                  <p:nvPr/>
                </p:nvGrpSpPr>
                <p:grpSpPr>
                  <a:xfrm>
                    <a:off x="3217" y="1234"/>
                    <a:ext cx="803" cy="2115"/>
                    <a:chOff x="1626" y="1210"/>
                    <a:chExt cx="803" cy="1822"/>
                  </a:xfrm>
                </p:grpSpPr>
                <p:sp>
                  <p:nvSpPr>
                    <p:cNvPr id="116" name="文本框 115"/>
                    <p:cNvSpPr txBox="1"/>
                    <p:nvPr/>
                  </p:nvSpPr>
                  <p:spPr>
                    <a:xfrm>
                      <a:off x="1794" y="1210"/>
                      <a:ext cx="635" cy="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256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17" name="组合 116"/>
                    <p:cNvGrpSpPr/>
                    <p:nvPr/>
                  </p:nvGrpSpPr>
                  <p:grpSpPr>
                    <a:xfrm>
                      <a:off x="1626" y="1694"/>
                      <a:ext cx="641" cy="1338"/>
                      <a:chOff x="1626" y="1694"/>
                      <a:chExt cx="641" cy="1338"/>
                    </a:xfrm>
                  </p:grpSpPr>
                  <p:sp>
                    <p:nvSpPr>
                      <p:cNvPr id="118" name="矩形 117"/>
                      <p:cNvSpPr/>
                      <p:nvPr/>
                    </p:nvSpPr>
                    <p:spPr>
                      <a:xfrm>
                        <a:off x="1995" y="1694"/>
                        <a:ext cx="272" cy="87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9" name="文本框 118"/>
                      <p:cNvSpPr txBox="1"/>
                      <p:nvPr/>
                    </p:nvSpPr>
                    <p:spPr>
                      <a:xfrm rot="10800000">
                        <a:off x="1626" y="20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64</a:t>
                        </a:r>
                        <a:r>
                          <a:rPr lang="en-US" altLang="zh-CN" sz="900" baseline="30000"/>
                          <a:t>2</a:t>
                        </a:r>
                        <a:endParaRPr lang="en-US" altLang="zh-CN" sz="900" baseline="30000"/>
                      </a:p>
                    </p:txBody>
                  </p:sp>
                </p:grp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3950" y="1234"/>
                    <a:ext cx="740" cy="2115"/>
                    <a:chOff x="1990" y="1210"/>
                    <a:chExt cx="740" cy="1822"/>
                  </a:xfrm>
                </p:grpSpPr>
                <p:sp>
                  <p:nvSpPr>
                    <p:cNvPr id="121" name="文本框 120"/>
                    <p:cNvSpPr txBox="1"/>
                    <p:nvPr/>
                  </p:nvSpPr>
                  <p:spPr>
                    <a:xfrm>
                      <a:off x="2095" y="1210"/>
                      <a:ext cx="635" cy="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256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22" name="组合 121"/>
                    <p:cNvGrpSpPr/>
                    <p:nvPr/>
                  </p:nvGrpSpPr>
                  <p:grpSpPr>
                    <a:xfrm>
                      <a:off x="1990" y="1694"/>
                      <a:ext cx="607" cy="1338"/>
                      <a:chOff x="1990" y="1694"/>
                      <a:chExt cx="607" cy="1338"/>
                    </a:xfrm>
                  </p:grpSpPr>
                  <p:sp>
                    <p:nvSpPr>
                      <p:cNvPr id="123" name="矩形 122"/>
                      <p:cNvSpPr/>
                      <p:nvPr/>
                    </p:nvSpPr>
                    <p:spPr>
                      <a:xfrm>
                        <a:off x="2325" y="1694"/>
                        <a:ext cx="272" cy="87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4" name="文本框 123"/>
                      <p:cNvSpPr txBox="1"/>
                      <p:nvPr/>
                    </p:nvSpPr>
                    <p:spPr>
                      <a:xfrm rot="10800000">
                        <a:off x="1990" y="2020"/>
                        <a:ext cx="39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64</a:t>
                        </a:r>
                        <a:r>
                          <a:rPr lang="en-US" altLang="zh-CN" sz="900" baseline="30000"/>
                          <a:t>2</a:t>
                        </a:r>
                        <a:endParaRPr lang="en-US" altLang="zh-CN" sz="900" baseline="30000"/>
                      </a:p>
                    </p:txBody>
                  </p:sp>
                </p:grpSp>
              </p:grpSp>
            </p:grpSp>
            <p:sp>
              <p:nvSpPr>
                <p:cNvPr id="133" name="右箭头 132"/>
                <p:cNvSpPr/>
                <p:nvPr/>
              </p:nvSpPr>
              <p:spPr>
                <a:xfrm>
                  <a:off x="3664" y="7023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右箭头 133"/>
                <p:cNvSpPr/>
                <p:nvPr/>
              </p:nvSpPr>
              <p:spPr>
                <a:xfrm>
                  <a:off x="4378" y="7042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38" name="右箭头 137"/>
          <p:cNvSpPr/>
          <p:nvPr/>
        </p:nvSpPr>
        <p:spPr>
          <a:xfrm>
            <a:off x="2453005" y="4633595"/>
            <a:ext cx="510540" cy="177800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928620" y="4126483"/>
            <a:ext cx="403225" cy="24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256</a:t>
            </a:r>
            <a:endParaRPr lang="en-US" altLang="zh-CN" sz="1000"/>
          </a:p>
        </p:txBody>
      </p:sp>
      <p:sp>
        <p:nvSpPr>
          <p:cNvPr id="168" name="右箭头 167"/>
          <p:cNvSpPr/>
          <p:nvPr/>
        </p:nvSpPr>
        <p:spPr>
          <a:xfrm>
            <a:off x="3248660" y="453898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右箭头 168"/>
          <p:cNvSpPr/>
          <p:nvPr/>
        </p:nvSpPr>
        <p:spPr>
          <a:xfrm>
            <a:off x="3500755" y="453898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2809240" y="4124325"/>
            <a:ext cx="1055370" cy="1082040"/>
            <a:chOff x="4440" y="6481"/>
            <a:chExt cx="1662" cy="1704"/>
          </a:xfrm>
        </p:grpSpPr>
        <p:grpSp>
          <p:nvGrpSpPr>
            <p:cNvPr id="157" name="组合 156"/>
            <p:cNvGrpSpPr/>
            <p:nvPr/>
          </p:nvGrpSpPr>
          <p:grpSpPr>
            <a:xfrm>
              <a:off x="5005" y="6481"/>
              <a:ext cx="1097" cy="1686"/>
              <a:chOff x="3216" y="1234"/>
              <a:chExt cx="1097" cy="3374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3216" y="1234"/>
                <a:ext cx="741" cy="3374"/>
                <a:chOff x="1625" y="1210"/>
                <a:chExt cx="741" cy="2907"/>
              </a:xfrm>
            </p:grpSpPr>
            <p:sp>
              <p:nvSpPr>
                <p:cNvPr id="159" name="文本框 158"/>
                <p:cNvSpPr txBox="1"/>
                <p:nvPr/>
              </p:nvSpPr>
              <p:spPr>
                <a:xfrm>
                  <a:off x="1731" y="1210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64</a:t>
                  </a:r>
                  <a:endParaRPr lang="en-US" altLang="zh-CN" sz="1000"/>
                </a:p>
              </p:txBody>
            </p:sp>
            <p:grpSp>
              <p:nvGrpSpPr>
                <p:cNvPr id="160" name="组合 159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61" name="矩形 160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" name="文本框 161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163" name="组合 162"/>
              <p:cNvGrpSpPr/>
              <p:nvPr/>
            </p:nvGrpSpPr>
            <p:grpSpPr>
              <a:xfrm>
                <a:off x="3587" y="1234"/>
                <a:ext cx="726" cy="3374"/>
                <a:chOff x="1627" y="1210"/>
                <a:chExt cx="726" cy="2907"/>
              </a:xfrm>
            </p:grpSpPr>
            <p:sp>
              <p:nvSpPr>
                <p:cNvPr id="164" name="文本框 163"/>
                <p:cNvSpPr txBox="1"/>
                <p:nvPr/>
              </p:nvSpPr>
              <p:spPr>
                <a:xfrm>
                  <a:off x="1718" y="1210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64</a:t>
                  </a:r>
                  <a:endParaRPr lang="en-US" altLang="zh-CN" sz="1000"/>
                </a:p>
              </p:txBody>
            </p:sp>
            <p:grpSp>
              <p:nvGrpSpPr>
                <p:cNvPr id="165" name="组合 164"/>
                <p:cNvGrpSpPr/>
                <p:nvPr/>
              </p:nvGrpSpPr>
              <p:grpSpPr>
                <a:xfrm>
                  <a:off x="1627" y="1694"/>
                  <a:ext cx="506" cy="2423"/>
                  <a:chOff x="1627" y="1694"/>
                  <a:chExt cx="506" cy="2423"/>
                </a:xfrm>
              </p:grpSpPr>
              <p:sp>
                <p:nvSpPr>
                  <p:cNvPr id="166" name="矩形 165"/>
                  <p:cNvSpPr/>
                  <p:nvPr/>
                </p:nvSpPr>
                <p:spPr>
                  <a:xfrm>
                    <a:off x="1997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文本框 166"/>
                  <p:cNvSpPr txBox="1"/>
                  <p:nvPr/>
                </p:nvSpPr>
                <p:spPr>
                  <a:xfrm rot="10800000">
                    <a:off x="1627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</p:grpSp>
        <p:grpSp>
          <p:nvGrpSpPr>
            <p:cNvPr id="173" name="组合 172"/>
            <p:cNvGrpSpPr/>
            <p:nvPr/>
          </p:nvGrpSpPr>
          <p:grpSpPr>
            <a:xfrm>
              <a:off x="4440" y="6800"/>
              <a:ext cx="674" cy="1385"/>
              <a:chOff x="4390" y="5842"/>
              <a:chExt cx="674" cy="1385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777" y="5842"/>
                <a:ext cx="287" cy="1077"/>
                <a:chOff x="4777" y="5842"/>
                <a:chExt cx="287" cy="1077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4777" y="5842"/>
                  <a:ext cx="144" cy="10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4928" y="5842"/>
                  <a:ext cx="136" cy="10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2" name="文本框 171"/>
              <p:cNvSpPr txBox="1"/>
              <p:nvPr/>
            </p:nvSpPr>
            <p:spPr>
              <a:xfrm rot="10800000">
                <a:off x="4390" y="6640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</p:grpSp>
      <p:grpSp>
        <p:nvGrpSpPr>
          <p:cNvPr id="218" name="组合 217"/>
          <p:cNvGrpSpPr/>
          <p:nvPr/>
        </p:nvGrpSpPr>
        <p:grpSpPr>
          <a:xfrm>
            <a:off x="4836317" y="2609806"/>
            <a:ext cx="469265" cy="1699895"/>
            <a:chOff x="7398" y="2149"/>
            <a:chExt cx="739" cy="2677"/>
          </a:xfrm>
        </p:grpSpPr>
        <p:grpSp>
          <p:nvGrpSpPr>
            <p:cNvPr id="217" name="组合 216"/>
            <p:cNvGrpSpPr/>
            <p:nvPr/>
          </p:nvGrpSpPr>
          <p:grpSpPr>
            <a:xfrm>
              <a:off x="7439" y="2673"/>
              <a:ext cx="527" cy="2153"/>
              <a:chOff x="7439" y="2673"/>
              <a:chExt cx="527" cy="2153"/>
            </a:xfrm>
          </p:grpSpPr>
          <p:cxnSp>
            <p:nvCxnSpPr>
              <p:cNvPr id="192" name="直接连接符 191"/>
              <p:cNvCxnSpPr/>
              <p:nvPr/>
            </p:nvCxnSpPr>
            <p:spPr>
              <a:xfrm>
                <a:off x="7439" y="4794"/>
                <a:ext cx="524" cy="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/>
              <p:nvPr/>
            </p:nvCxnSpPr>
            <p:spPr>
              <a:xfrm flipV="1">
                <a:off x="7963" y="2673"/>
                <a:ext cx="3" cy="2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/>
            <p:cNvGrpSpPr/>
            <p:nvPr/>
          </p:nvGrpSpPr>
          <p:grpSpPr>
            <a:xfrm>
              <a:off x="7770" y="2149"/>
              <a:ext cx="367" cy="353"/>
              <a:chOff x="7717" y="2317"/>
              <a:chExt cx="367" cy="353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7717" y="2317"/>
                <a:ext cx="367" cy="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7840" y="2350"/>
                <a:ext cx="120" cy="262"/>
              </a:xfrm>
              <a:custGeom>
                <a:avLst/>
                <a:gdLst>
                  <a:gd name="connisteX0" fmla="*/ 372745 w 372745"/>
                  <a:gd name="connsiteY0" fmla="*/ 0 h 362109"/>
                  <a:gd name="connisteX1" fmla="*/ 139700 w 372745"/>
                  <a:gd name="connsiteY1" fmla="*/ 55880 h 362109"/>
                  <a:gd name="connisteX2" fmla="*/ 195580 w 372745"/>
                  <a:gd name="connsiteY2" fmla="*/ 270510 h 362109"/>
                  <a:gd name="connisteX3" fmla="*/ 37465 w 372745"/>
                  <a:gd name="connsiteY3" fmla="*/ 354330 h 362109"/>
                  <a:gd name="connisteX4" fmla="*/ 0 w 372745"/>
                  <a:gd name="connsiteY4" fmla="*/ 354330 h 36210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72745" h="362110">
                    <a:moveTo>
                      <a:pt x="372745" y="0"/>
                    </a:moveTo>
                    <a:cubicBezTo>
                      <a:pt x="325120" y="6985"/>
                      <a:pt x="175260" y="1905"/>
                      <a:pt x="139700" y="55880"/>
                    </a:cubicBezTo>
                    <a:cubicBezTo>
                      <a:pt x="104140" y="109855"/>
                      <a:pt x="215900" y="210820"/>
                      <a:pt x="195580" y="270510"/>
                    </a:cubicBezTo>
                    <a:cubicBezTo>
                      <a:pt x="175260" y="330200"/>
                      <a:pt x="76835" y="337820"/>
                      <a:pt x="37465" y="354330"/>
                    </a:cubicBezTo>
                    <a:cubicBezTo>
                      <a:pt x="-1905" y="370840"/>
                      <a:pt x="4445" y="356235"/>
                      <a:pt x="0" y="3543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1" name="直接箭头连接符 200"/>
            <p:cNvCxnSpPr/>
            <p:nvPr/>
          </p:nvCxnSpPr>
          <p:spPr>
            <a:xfrm flipV="1">
              <a:off x="7398" y="2311"/>
              <a:ext cx="29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5467667" y="4466412"/>
            <a:ext cx="1883410" cy="1459230"/>
            <a:chOff x="4881880" y="4293870"/>
            <a:chExt cx="1883410" cy="145923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1232535"/>
              <a:chOff x="4881880" y="4520565"/>
              <a:chExt cx="1883410" cy="123253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max pool 2x2</a:t>
                  </a:r>
                  <a:endParaRPr lang="zh-CN" altLang="en-US" sz="100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  <p:grpSp>
            <p:nvGrpSpPr>
              <p:cNvPr id="204" name="组合 203"/>
              <p:cNvGrpSpPr/>
              <p:nvPr/>
            </p:nvGrpSpPr>
            <p:grpSpPr>
              <a:xfrm>
                <a:off x="4898390" y="5576570"/>
                <a:ext cx="152400" cy="167640"/>
                <a:chOff x="7717" y="2317"/>
                <a:chExt cx="366" cy="352"/>
              </a:xfrm>
            </p:grpSpPr>
            <p:sp>
              <p:nvSpPr>
                <p:cNvPr id="205" name="椭圆 204"/>
                <p:cNvSpPr/>
                <p:nvPr/>
              </p:nvSpPr>
              <p:spPr>
                <a:xfrm>
                  <a:off x="7717" y="2317"/>
                  <a:ext cx="367" cy="35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 205"/>
                <p:cNvSpPr/>
                <p:nvPr/>
              </p:nvSpPr>
              <p:spPr>
                <a:xfrm>
                  <a:off x="7832" y="2362"/>
                  <a:ext cx="120" cy="262"/>
                </a:xfrm>
                <a:custGeom>
                  <a:avLst/>
                  <a:gdLst>
                    <a:gd name="connisteX0" fmla="*/ 372745 w 372745"/>
                    <a:gd name="connsiteY0" fmla="*/ 0 h 362109"/>
                    <a:gd name="connisteX1" fmla="*/ 139700 w 372745"/>
                    <a:gd name="connsiteY1" fmla="*/ 55880 h 362109"/>
                    <a:gd name="connisteX2" fmla="*/ 195580 w 372745"/>
                    <a:gd name="connsiteY2" fmla="*/ 270510 h 362109"/>
                    <a:gd name="connisteX3" fmla="*/ 37465 w 372745"/>
                    <a:gd name="connsiteY3" fmla="*/ 354330 h 362109"/>
                    <a:gd name="connisteX4" fmla="*/ 0 w 372745"/>
                    <a:gd name="connsiteY4" fmla="*/ 354330 h 36210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</a:cxnLst>
                  <a:rect l="l" t="t" r="r" b="b"/>
                  <a:pathLst>
                    <a:path w="372745" h="362110">
                      <a:moveTo>
                        <a:pt x="372745" y="0"/>
                      </a:moveTo>
                      <a:cubicBezTo>
                        <a:pt x="325120" y="6985"/>
                        <a:pt x="175260" y="1905"/>
                        <a:pt x="139700" y="55880"/>
                      </a:cubicBezTo>
                      <a:cubicBezTo>
                        <a:pt x="104140" y="109855"/>
                        <a:pt x="215900" y="210820"/>
                        <a:pt x="195580" y="270510"/>
                      </a:cubicBezTo>
                      <a:cubicBezTo>
                        <a:pt x="175260" y="330200"/>
                        <a:pt x="76835" y="337820"/>
                        <a:pt x="37465" y="354330"/>
                      </a:cubicBezTo>
                      <a:cubicBezTo>
                        <a:pt x="-1905" y="370840"/>
                        <a:pt x="4445" y="356235"/>
                        <a:pt x="0" y="35433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7" name="文本框 206"/>
              <p:cNvSpPr txBox="1"/>
              <p:nvPr/>
            </p:nvSpPr>
            <p:spPr>
              <a:xfrm>
                <a:off x="5102860" y="5507990"/>
                <a:ext cx="166243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/>
                  <a:t>attention gate</a:t>
                </a:r>
                <a:endParaRPr lang="zh-CN" altLang="en-US" sz="1000"/>
              </a:p>
            </p:txBody>
          </p:sp>
        </p:grpSp>
      </p:grpSp>
      <p:grpSp>
        <p:nvGrpSpPr>
          <p:cNvPr id="219" name="组合 218"/>
          <p:cNvGrpSpPr/>
          <p:nvPr/>
        </p:nvGrpSpPr>
        <p:grpSpPr>
          <a:xfrm>
            <a:off x="5532421" y="1830236"/>
            <a:ext cx="1565275" cy="1553925"/>
            <a:chOff x="7389" y="1129"/>
            <a:chExt cx="2465" cy="2447"/>
          </a:xfrm>
        </p:grpSpPr>
        <p:sp>
          <p:nvSpPr>
            <p:cNvPr id="203" name="文本框 202"/>
            <p:cNvSpPr txBox="1"/>
            <p:nvPr/>
          </p:nvSpPr>
          <p:spPr>
            <a:xfrm>
              <a:off x="7961" y="1963"/>
              <a:ext cx="18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/>
                <a:t>output</a:t>
              </a:r>
              <a:endParaRPr lang="en-US" altLang="zh-CN" sz="1200" dirty="0"/>
            </a:p>
            <a:p>
              <a:pPr algn="l"/>
              <a:r>
                <a:rPr lang="en-US" altLang="zh-CN" sz="1200" dirty="0"/>
                <a:t>segmentation</a:t>
              </a:r>
              <a:endParaRPr lang="en-US" altLang="zh-CN" sz="1200" dirty="0"/>
            </a:p>
            <a:p>
              <a:pPr algn="l"/>
              <a:r>
                <a:rPr lang="en-US" altLang="zh-CN" sz="1200" dirty="0"/>
                <a:t>map</a:t>
              </a:r>
              <a:endParaRPr lang="en-US" altLang="zh-CN" sz="1200" dirty="0"/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7389" y="1129"/>
              <a:ext cx="666" cy="2447"/>
              <a:chOff x="8197" y="1001"/>
              <a:chExt cx="666" cy="244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8197" y="1001"/>
                <a:ext cx="666" cy="2447"/>
                <a:chOff x="1625" y="1179"/>
                <a:chExt cx="666" cy="2362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1730" y="1179"/>
                  <a:ext cx="561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/>
                    <a:t>2</a:t>
                  </a:r>
                  <a:endParaRPr lang="en-US" altLang="zh-CN" sz="1000"/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1625" y="1444"/>
                  <a:ext cx="506" cy="2097"/>
                  <a:chOff x="1625" y="1444"/>
                  <a:chExt cx="506" cy="2097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997" y="1444"/>
                    <a:ext cx="28" cy="20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1625" y="2529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sp>
            <p:nvSpPr>
              <p:cNvPr id="208" name="右箭头 207"/>
              <p:cNvSpPr/>
              <p:nvPr/>
            </p:nvSpPr>
            <p:spPr>
              <a:xfrm>
                <a:off x="8283" y="224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1" name="右箭头 220"/>
          <p:cNvSpPr/>
          <p:nvPr/>
        </p:nvSpPr>
        <p:spPr>
          <a:xfrm rot="5400000">
            <a:off x="1609212" y="3664088"/>
            <a:ext cx="329956" cy="202566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22077" y="3446566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lang="en-US" altLang="zh-CN" sz="900" dirty="0"/>
                          <a:t>256 x 256</a:t>
                        </a:r>
                        <a:endParaRPr lang="en-US" altLang="zh-CN" sz="900" dirty="0"/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/>
                    <a:t>128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LC801_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6820" y="1803400"/>
            <a:ext cx="900000" cy="900000"/>
          </a:xfrm>
          <a:prstGeom prst="rect">
            <a:avLst/>
          </a:prstGeom>
        </p:spPr>
      </p:pic>
      <p:pic>
        <p:nvPicPr>
          <p:cNvPr id="3" name="图片 2" descr="LC801_ma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05" y="1803400"/>
            <a:ext cx="900000" cy="90000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4969510" y="2253615"/>
            <a:ext cx="148653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733290" y="2373630"/>
            <a:ext cx="969645" cy="982980"/>
          </a:xfrm>
          <a:prstGeom prst="straightConnector1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769610" y="2373630"/>
            <a:ext cx="988695" cy="9607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10235" y="940435"/>
            <a:ext cx="4521200" cy="1570990"/>
            <a:chOff x="336" y="2859"/>
            <a:chExt cx="7120" cy="2474"/>
          </a:xfrm>
        </p:grpSpPr>
        <p:sp>
          <p:nvSpPr>
            <p:cNvPr id="72" name="右箭头 71"/>
            <p:cNvSpPr/>
            <p:nvPr/>
          </p:nvSpPr>
          <p:spPr>
            <a:xfrm>
              <a:off x="3142" y="4189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3496" y="2882"/>
              <a:ext cx="1126" cy="2449"/>
              <a:chOff x="3265" y="645"/>
              <a:chExt cx="1126" cy="2743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265" y="645"/>
                <a:ext cx="1126" cy="2743"/>
                <a:chOff x="3216" y="1158"/>
                <a:chExt cx="1126" cy="2743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216" y="1159"/>
                  <a:ext cx="741" cy="2742"/>
                  <a:chOff x="1625" y="1145"/>
                  <a:chExt cx="741" cy="2363"/>
                </a:xfrm>
              </p:grpSpPr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731" y="1145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1625" y="1444"/>
                    <a:ext cx="508" cy="2064"/>
                    <a:chOff x="1625" y="1444"/>
                    <a:chExt cx="508" cy="2064"/>
                  </a:xfrm>
                </p:grpSpPr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 rot="10800000">
                      <a:off x="1625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587" y="1158"/>
                  <a:ext cx="755" cy="2743"/>
                  <a:chOff x="1627" y="1144"/>
                  <a:chExt cx="755" cy="2364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1747" y="1144"/>
                    <a:ext cx="635" cy="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1627" y="1444"/>
                    <a:ext cx="506" cy="2064"/>
                    <a:chOff x="1627" y="1444"/>
                    <a:chExt cx="506" cy="2064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1997" y="1444"/>
                      <a:ext cx="136" cy="20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 rot="10800000">
                      <a:off x="1627" y="2496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 dirty="0"/>
                        <a:t>256 x 256</a:t>
                      </a:r>
                      <a:endParaRPr lang="en-US" altLang="zh-CN" sz="900" dirty="0"/>
                    </a:p>
                  </p:txBody>
                </p:sp>
              </p:grpSp>
            </p:grpSp>
          </p:grpSp>
          <p:sp>
            <p:nvSpPr>
              <p:cNvPr id="73" name="右箭头 72"/>
              <p:cNvSpPr/>
              <p:nvPr/>
            </p:nvSpPr>
            <p:spPr>
              <a:xfrm>
                <a:off x="3809" y="2103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5040" y="2889"/>
              <a:ext cx="1011" cy="2444"/>
              <a:chOff x="4512" y="1009"/>
              <a:chExt cx="1011" cy="2444"/>
            </a:xfrm>
          </p:grpSpPr>
          <p:sp>
            <p:nvSpPr>
              <p:cNvPr id="74" name="右箭头 73"/>
              <p:cNvSpPr/>
              <p:nvPr/>
            </p:nvSpPr>
            <p:spPr>
              <a:xfrm>
                <a:off x="4577" y="2314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90" name="组合 189"/>
              <p:cNvGrpSpPr/>
              <p:nvPr/>
            </p:nvGrpSpPr>
            <p:grpSpPr>
              <a:xfrm>
                <a:off x="4512" y="1009"/>
                <a:ext cx="1011" cy="2444"/>
                <a:chOff x="4512" y="711"/>
                <a:chExt cx="1011" cy="2720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4512" y="711"/>
                  <a:ext cx="1011" cy="2720"/>
                  <a:chOff x="4638" y="1208"/>
                  <a:chExt cx="1011" cy="2720"/>
                </a:xfrm>
              </p:grpSpPr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638" y="1208"/>
                    <a:ext cx="697" cy="2720"/>
                    <a:chOff x="1606" y="1187"/>
                    <a:chExt cx="697" cy="2344"/>
                  </a:xfrm>
                </p:grpSpPr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1606" y="1444"/>
                      <a:ext cx="506" cy="2087"/>
                      <a:chOff x="1606" y="1444"/>
                      <a:chExt cx="506" cy="2087"/>
                    </a:xfrm>
                  </p:grpSpPr>
                  <p:sp>
                    <p:nvSpPr>
                      <p:cNvPr id="34" name="矩形 33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 rot="10800000">
                        <a:off x="1606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4959" y="1208"/>
                    <a:ext cx="690" cy="2720"/>
                    <a:chOff x="1621" y="1187"/>
                    <a:chExt cx="690" cy="2344"/>
                  </a:xfrm>
                </p:grpSpPr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750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38" name="组合 37"/>
                    <p:cNvGrpSpPr/>
                    <p:nvPr/>
                  </p:nvGrpSpPr>
                  <p:grpSpPr>
                    <a:xfrm>
                      <a:off x="1621" y="1444"/>
                      <a:ext cx="506" cy="2087"/>
                      <a:chOff x="1621" y="1444"/>
                      <a:chExt cx="506" cy="2087"/>
                    </a:xfrm>
                  </p:grpSpPr>
                  <p:sp>
                    <p:nvSpPr>
                      <p:cNvPr id="39" name="矩形 38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 rot="10800000">
                        <a:off x="1621" y="2519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5" name="右箭头 74"/>
                <p:cNvSpPr/>
                <p:nvPr/>
              </p:nvSpPr>
              <p:spPr>
                <a:xfrm>
                  <a:off x="5009" y="2171"/>
                  <a:ext cx="200" cy="280"/>
                </a:xfrm>
                <a:prstGeom prst="rightArrow">
                  <a:avLst>
                    <a:gd name="adj1" fmla="val 6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6450" y="2859"/>
              <a:ext cx="1007" cy="2455"/>
              <a:chOff x="5763" y="1017"/>
              <a:chExt cx="1007" cy="2455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763" y="1017"/>
                <a:ext cx="1007" cy="2455"/>
                <a:chOff x="7009" y="2465"/>
                <a:chExt cx="1007" cy="273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7009" y="2465"/>
                  <a:ext cx="1007" cy="2733"/>
                  <a:chOff x="4651" y="1208"/>
                  <a:chExt cx="1007" cy="2733"/>
                </a:xfrm>
              </p:grpSpPr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651" y="1208"/>
                    <a:ext cx="684" cy="2733"/>
                    <a:chOff x="1619" y="1187"/>
                    <a:chExt cx="684" cy="2355"/>
                  </a:xfrm>
                </p:grpSpPr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1742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47" name="组合 46"/>
                    <p:cNvGrpSpPr/>
                    <p:nvPr/>
                  </p:nvGrpSpPr>
                  <p:grpSpPr>
                    <a:xfrm>
                      <a:off x="1619" y="1444"/>
                      <a:ext cx="506" cy="2098"/>
                      <a:chOff x="1619" y="1444"/>
                      <a:chExt cx="506" cy="2098"/>
                    </a:xfrm>
                  </p:grpSpPr>
                  <p:sp>
                    <p:nvSpPr>
                      <p:cNvPr id="48" name="矩形 47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文本框 48"/>
                      <p:cNvSpPr txBox="1"/>
                      <p:nvPr/>
                    </p:nvSpPr>
                    <p:spPr>
                      <a:xfrm rot="10800000">
                        <a:off x="1619" y="253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4963" y="1208"/>
                    <a:ext cx="695" cy="2721"/>
                    <a:chOff x="1625" y="1187"/>
                    <a:chExt cx="695" cy="2345"/>
                  </a:xfrm>
                </p:grpSpPr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1759" y="1187"/>
                      <a:ext cx="561" cy="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1625" y="1444"/>
                      <a:ext cx="506" cy="2088"/>
                      <a:chOff x="1625" y="1444"/>
                      <a:chExt cx="506" cy="2088"/>
                    </a:xfrm>
                  </p:grpSpPr>
                  <p:sp>
                    <p:nvSpPr>
                      <p:cNvPr id="53" name="矩形 52"/>
                      <p:cNvSpPr/>
                      <p:nvPr/>
                    </p:nvSpPr>
                    <p:spPr>
                      <a:xfrm>
                        <a:off x="1997" y="1444"/>
                        <a:ext cx="68" cy="2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 rot="10800000">
                        <a:off x="1625" y="25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  <p:sp>
              <p:nvSpPr>
                <p:cNvPr id="78" name="右箭头 77"/>
                <p:cNvSpPr/>
                <p:nvPr/>
              </p:nvSpPr>
              <p:spPr>
                <a:xfrm>
                  <a:off x="7474" y="3925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" name="右箭头 78"/>
              <p:cNvSpPr/>
              <p:nvPr/>
            </p:nvSpPr>
            <p:spPr>
              <a:xfrm>
                <a:off x="5792" y="232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36" y="2918"/>
              <a:ext cx="2723" cy="2412"/>
              <a:chOff x="343" y="3848"/>
              <a:chExt cx="2723" cy="241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3" y="4370"/>
                <a:ext cx="135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1200"/>
                  <a:t>input</a:t>
                </a:r>
                <a:endParaRPr lang="en-US" altLang="zh-CN" sz="1200"/>
              </a:p>
              <a:p>
                <a:pPr algn="r"/>
                <a:r>
                  <a:rPr lang="en-US" altLang="zh-CN" sz="1200"/>
                  <a:t>image</a:t>
                </a:r>
                <a:endParaRPr lang="en-US" altLang="zh-CN" sz="1200"/>
              </a:p>
            </p:txBody>
          </p:sp>
          <p:grpSp>
            <p:nvGrpSpPr>
              <p:cNvPr id="220" name="组合 219"/>
              <p:cNvGrpSpPr/>
              <p:nvPr/>
            </p:nvGrpSpPr>
            <p:grpSpPr>
              <a:xfrm>
                <a:off x="1693" y="3848"/>
                <a:ext cx="1373" cy="2412"/>
                <a:chOff x="1621" y="2502"/>
                <a:chExt cx="1373" cy="2412"/>
              </a:xfrm>
            </p:grpSpPr>
            <p:grpSp>
              <p:nvGrpSpPr>
                <p:cNvPr id="210" name="组合 209"/>
                <p:cNvGrpSpPr/>
                <p:nvPr/>
              </p:nvGrpSpPr>
              <p:grpSpPr>
                <a:xfrm>
                  <a:off x="1621" y="2502"/>
                  <a:ext cx="1373" cy="2412"/>
                  <a:chOff x="1621" y="2275"/>
                  <a:chExt cx="1373" cy="2615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621" y="2275"/>
                    <a:ext cx="671" cy="2615"/>
                    <a:chOff x="1621" y="1187"/>
                    <a:chExt cx="671" cy="2253"/>
                  </a:xfrm>
                </p:grpSpPr>
                <p:sp>
                  <p:nvSpPr>
                    <p:cNvPr id="5" name="文本框 4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 dirty="0"/>
                        <a:t>10</a:t>
                      </a:r>
                      <a:endParaRPr lang="en-US" altLang="zh-CN" sz="1000" dirty="0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1621" y="1444"/>
                      <a:ext cx="506" cy="1996"/>
                      <a:chOff x="1621" y="1444"/>
                      <a:chExt cx="506" cy="1996"/>
                    </a:xfrm>
                  </p:grpSpPr>
                  <p:sp>
                    <p:nvSpPr>
                      <p:cNvPr id="3" name="矩形 2"/>
                      <p:cNvSpPr/>
                      <p:nvPr/>
                    </p:nvSpPr>
                    <p:spPr>
                      <a:xfrm>
                        <a:off x="1997" y="1444"/>
                        <a:ext cx="2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 rot="10800000">
                        <a:off x="162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997" y="2275"/>
                    <a:ext cx="997" cy="2615"/>
                    <a:chOff x="1997" y="1208"/>
                    <a:chExt cx="997" cy="2615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997" y="1208"/>
                      <a:ext cx="691" cy="2615"/>
                      <a:chOff x="1601" y="1187"/>
                      <a:chExt cx="691" cy="2253"/>
                    </a:xfrm>
                  </p:grpSpPr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601" y="1444"/>
                        <a:ext cx="506" cy="1996"/>
                        <a:chOff x="1601" y="1444"/>
                        <a:chExt cx="506" cy="1996"/>
                      </a:xfrm>
                    </p:grpSpPr>
                    <p:sp>
                      <p:nvSpPr>
                        <p:cNvPr id="14" name="矩形 1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5" name="文本框 14"/>
                        <p:cNvSpPr txBox="1"/>
                        <p:nvPr/>
                      </p:nvSpPr>
                      <p:spPr>
                        <a:xfrm rot="10800000">
                          <a:off x="1601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335" y="1208"/>
                      <a:ext cx="659" cy="2615"/>
                      <a:chOff x="1633" y="1187"/>
                      <a:chExt cx="659" cy="2253"/>
                    </a:xfrm>
                  </p:grpSpPr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1731" y="1187"/>
                        <a:ext cx="561" cy="3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64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23" name="组合 22"/>
                      <p:cNvGrpSpPr/>
                      <p:nvPr/>
                    </p:nvGrpSpPr>
                    <p:grpSpPr>
                      <a:xfrm>
                        <a:off x="1633" y="1444"/>
                        <a:ext cx="506" cy="1996"/>
                        <a:chOff x="1633" y="1444"/>
                        <a:chExt cx="506" cy="1996"/>
                      </a:xfrm>
                    </p:grpSpPr>
                    <p:sp>
                      <p:nvSpPr>
                        <p:cNvPr id="24" name="矩形 23"/>
                        <p:cNvSpPr/>
                        <p:nvPr/>
                      </p:nvSpPr>
                      <p:spPr>
                        <a:xfrm>
                          <a:off x="1997" y="1444"/>
                          <a:ext cx="68" cy="19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25" name="文本框 24"/>
                        <p:cNvSpPr txBox="1"/>
                        <p:nvPr/>
                      </p:nvSpPr>
                      <p:spPr>
                        <a:xfrm rot="10800000">
                          <a:off x="1633" y="2428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256 x 256</a:t>
                          </a:r>
                          <a:endParaRPr lang="en-US" altLang="zh-CN" sz="900"/>
                        </a:p>
                      </p:txBody>
                    </p:sp>
                  </p:grpSp>
                </p:grpSp>
              </p:grpSp>
            </p:grpSp>
            <p:sp>
              <p:nvSpPr>
                <p:cNvPr id="64" name="右箭头 63"/>
                <p:cNvSpPr/>
                <p:nvPr/>
              </p:nvSpPr>
              <p:spPr>
                <a:xfrm>
                  <a:off x="2092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" name="右箭头 70"/>
                <p:cNvSpPr/>
                <p:nvPr/>
              </p:nvSpPr>
              <p:spPr>
                <a:xfrm>
                  <a:off x="2488" y="3749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859915" y="2620645"/>
            <a:ext cx="2319655" cy="1968500"/>
            <a:chOff x="2433" y="6295"/>
            <a:chExt cx="3653" cy="3100"/>
          </a:xfrm>
        </p:grpSpPr>
        <p:sp>
          <p:nvSpPr>
            <p:cNvPr id="96" name="右箭头 95"/>
            <p:cNvSpPr/>
            <p:nvPr/>
          </p:nvSpPr>
          <p:spPr>
            <a:xfrm rot="5400000">
              <a:off x="3491" y="8043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2433" y="6498"/>
              <a:ext cx="667" cy="1687"/>
              <a:chOff x="2327" y="4601"/>
              <a:chExt cx="667" cy="1687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688" y="4882"/>
                <a:ext cx="68" cy="10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359" y="4601"/>
                <a:ext cx="635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64</a:t>
                </a:r>
                <a:endParaRPr lang="en-US" altLang="zh-CN" sz="100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 rot="10800000">
                <a:off x="2327" y="5701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780" y="6498"/>
              <a:ext cx="1097" cy="1686"/>
              <a:chOff x="2697" y="4601"/>
              <a:chExt cx="1097" cy="1686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697" y="4601"/>
                <a:ext cx="1097" cy="1686"/>
                <a:chOff x="3216" y="1234"/>
                <a:chExt cx="1097" cy="3374"/>
              </a:xfrm>
            </p:grpSpPr>
            <p:grpSp>
              <p:nvGrpSpPr>
                <p:cNvPr id="98" name="组合 9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1731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文本框 10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grpSp>
              <p:nvGrpSpPr>
                <p:cNvPr id="103" name="组合 10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1718" y="1210"/>
                    <a:ext cx="635" cy="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128</a:t>
                    </a:r>
                    <a:endParaRPr lang="en-US" altLang="zh-CN" sz="1000"/>
                  </a:p>
                </p:txBody>
              </p: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文本框 10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</p:grpSp>
          <p:sp>
            <p:nvSpPr>
              <p:cNvPr id="112" name="右箭头 111"/>
              <p:cNvSpPr/>
              <p:nvPr/>
            </p:nvSpPr>
            <p:spPr>
              <a:xfrm>
                <a:off x="2817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" name="右箭头 112"/>
              <p:cNvSpPr/>
              <p:nvPr/>
            </p:nvSpPr>
            <p:spPr>
              <a:xfrm>
                <a:off x="3238" y="5251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0" name="右箭头 129"/>
            <p:cNvSpPr/>
            <p:nvPr/>
          </p:nvSpPr>
          <p:spPr>
            <a:xfrm rot="16200000">
              <a:off x="4941" y="8079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右箭头 131"/>
            <p:cNvSpPr/>
            <p:nvPr/>
          </p:nvSpPr>
          <p:spPr>
            <a:xfrm rot="16200000">
              <a:off x="5689" y="6291"/>
              <a:ext cx="200" cy="207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139" y="8339"/>
              <a:ext cx="2108" cy="1056"/>
              <a:chOff x="3137" y="8543"/>
              <a:chExt cx="2108" cy="1056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3257" y="8543"/>
                <a:ext cx="635" cy="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128</a:t>
                </a:r>
                <a:endParaRPr lang="en-US" altLang="zh-CN" sz="1000"/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3137" y="8543"/>
                <a:ext cx="2109" cy="1056"/>
                <a:chOff x="3137" y="8543"/>
                <a:chExt cx="2109" cy="1056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07" y="8824"/>
                  <a:ext cx="136" cy="5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 rot="10800000">
                  <a:off x="3137" y="9013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900"/>
                    <a:t>64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774" y="8543"/>
                  <a:ext cx="1473" cy="1057"/>
                  <a:chOff x="3575" y="6646"/>
                  <a:chExt cx="1473" cy="1057"/>
                </a:xfrm>
              </p:grpSpPr>
              <p:grpSp>
                <p:nvGrpSpPr>
                  <p:cNvPr id="114" name="组合 113"/>
                  <p:cNvGrpSpPr/>
                  <p:nvPr/>
                </p:nvGrpSpPr>
                <p:grpSpPr>
                  <a:xfrm>
                    <a:off x="3575" y="6646"/>
                    <a:ext cx="1473" cy="1057"/>
                    <a:chOff x="3217" y="1234"/>
                    <a:chExt cx="1473" cy="2115"/>
                  </a:xfrm>
                </p:grpSpPr>
                <p:grpSp>
                  <p:nvGrpSpPr>
                    <p:cNvPr id="115" name="组合 114"/>
                    <p:cNvGrpSpPr/>
                    <p:nvPr/>
                  </p:nvGrpSpPr>
                  <p:grpSpPr>
                    <a:xfrm>
                      <a:off x="3217" y="1234"/>
                      <a:ext cx="803" cy="2115"/>
                      <a:chOff x="1626" y="1210"/>
                      <a:chExt cx="803" cy="1822"/>
                    </a:xfrm>
                  </p:grpSpPr>
                  <p:sp>
                    <p:nvSpPr>
                      <p:cNvPr id="116" name="文本框 115"/>
                      <p:cNvSpPr txBox="1"/>
                      <p:nvPr/>
                    </p:nvSpPr>
                    <p:spPr>
                      <a:xfrm>
                        <a:off x="1794" y="1210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256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17" name="组合 116"/>
                      <p:cNvGrpSpPr/>
                      <p:nvPr/>
                    </p:nvGrpSpPr>
                    <p:grpSpPr>
                      <a:xfrm>
                        <a:off x="1626" y="1694"/>
                        <a:ext cx="641" cy="1338"/>
                        <a:chOff x="1626" y="1694"/>
                        <a:chExt cx="641" cy="1338"/>
                      </a:xfrm>
                    </p:grpSpPr>
                    <p:sp>
                      <p:nvSpPr>
                        <p:cNvPr id="118" name="矩形 117"/>
                        <p:cNvSpPr/>
                        <p:nvPr/>
                      </p:nvSpPr>
                      <p:spPr>
                        <a:xfrm>
                          <a:off x="1995" y="1694"/>
                          <a:ext cx="272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19" name="文本框 118"/>
                        <p:cNvSpPr txBox="1"/>
                        <p:nvPr/>
                      </p:nvSpPr>
                      <p:spPr>
                        <a:xfrm rot="10800000">
                          <a:off x="1626" y="2020"/>
                          <a:ext cx="50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  <a:endParaRPr lang="en-US" altLang="zh-CN" sz="900" baseline="30000"/>
                        </a:p>
                      </p:txBody>
                    </p:sp>
                  </p:grpSp>
                </p:grpSp>
                <p:grpSp>
                  <p:nvGrpSpPr>
                    <p:cNvPr id="120" name="组合 119"/>
                    <p:cNvGrpSpPr/>
                    <p:nvPr/>
                  </p:nvGrpSpPr>
                  <p:grpSpPr>
                    <a:xfrm>
                      <a:off x="3950" y="1234"/>
                      <a:ext cx="740" cy="2115"/>
                      <a:chOff x="1990" y="1210"/>
                      <a:chExt cx="740" cy="1822"/>
                    </a:xfrm>
                  </p:grpSpPr>
                  <p:sp>
                    <p:nvSpPr>
                      <p:cNvPr id="121" name="文本框 120"/>
                      <p:cNvSpPr txBox="1"/>
                      <p:nvPr/>
                    </p:nvSpPr>
                    <p:spPr>
                      <a:xfrm>
                        <a:off x="2095" y="1210"/>
                        <a:ext cx="635" cy="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000"/>
                          <a:t>256</a:t>
                        </a:r>
                        <a:endParaRPr lang="en-US" altLang="zh-CN" sz="1000"/>
                      </a:p>
                    </p:txBody>
                  </p:sp>
                  <p:grpSp>
                    <p:nvGrpSpPr>
                      <p:cNvPr id="122" name="组合 121"/>
                      <p:cNvGrpSpPr/>
                      <p:nvPr/>
                    </p:nvGrpSpPr>
                    <p:grpSpPr>
                      <a:xfrm>
                        <a:off x="1990" y="1694"/>
                        <a:ext cx="607" cy="1338"/>
                        <a:chOff x="1990" y="1694"/>
                        <a:chExt cx="607" cy="1338"/>
                      </a:xfrm>
                    </p:grpSpPr>
                    <p:sp>
                      <p:nvSpPr>
                        <p:cNvPr id="123" name="矩形 122"/>
                        <p:cNvSpPr/>
                        <p:nvPr/>
                      </p:nvSpPr>
                      <p:spPr>
                        <a:xfrm>
                          <a:off x="2325" y="1694"/>
                          <a:ext cx="272" cy="87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24" name="文本框 123"/>
                        <p:cNvSpPr txBox="1"/>
                        <p:nvPr/>
                      </p:nvSpPr>
                      <p:spPr>
                        <a:xfrm rot="10800000">
                          <a:off x="1990" y="2020"/>
                          <a:ext cx="396" cy="101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r>
                            <a:rPr lang="en-US" altLang="zh-CN" sz="900"/>
                            <a:t>64</a:t>
                          </a:r>
                          <a:r>
                            <a:rPr lang="en-US" altLang="zh-CN" sz="900" baseline="30000"/>
                            <a:t>2</a:t>
                          </a:r>
                          <a:endParaRPr lang="en-US" altLang="zh-CN" sz="900" baseline="30000"/>
                        </a:p>
                      </p:txBody>
                    </p:sp>
                  </p:grpSp>
                </p:grpSp>
              </p:grpSp>
              <p:sp>
                <p:nvSpPr>
                  <p:cNvPr id="133" name="右箭头 132"/>
                  <p:cNvSpPr/>
                  <p:nvPr/>
                </p:nvSpPr>
                <p:spPr>
                  <a:xfrm>
                    <a:off x="3664" y="7023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右箭头 133"/>
                  <p:cNvSpPr/>
                  <p:nvPr/>
                </p:nvSpPr>
                <p:spPr>
                  <a:xfrm>
                    <a:off x="4378" y="7042"/>
                    <a:ext cx="200" cy="280"/>
                  </a:xfrm>
                  <a:prstGeom prst="rightArrow">
                    <a:avLst>
                      <a:gd name="adj1" fmla="val 50000"/>
                      <a:gd name="adj2" fmla="val 42978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38" name="右箭头 137"/>
            <p:cNvSpPr/>
            <p:nvPr/>
          </p:nvSpPr>
          <p:spPr>
            <a:xfrm>
              <a:off x="3863" y="7297"/>
              <a:ext cx="804" cy="280"/>
            </a:xfrm>
            <a:prstGeom prst="rightArrow">
              <a:avLst>
                <a:gd name="adj1" fmla="val 50000"/>
                <a:gd name="adj2" fmla="val 796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612" y="6498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256</a:t>
              </a:r>
              <a:endParaRPr lang="en-US" altLang="zh-CN" sz="1000"/>
            </a:p>
          </p:txBody>
        </p:sp>
        <p:sp>
          <p:nvSpPr>
            <p:cNvPr id="168" name="右箭头 167"/>
            <p:cNvSpPr/>
            <p:nvPr/>
          </p:nvSpPr>
          <p:spPr>
            <a:xfrm>
              <a:off x="5116" y="7148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9" name="右箭头 168"/>
            <p:cNvSpPr/>
            <p:nvPr/>
          </p:nvSpPr>
          <p:spPr>
            <a:xfrm>
              <a:off x="5513" y="7148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4424" y="6495"/>
              <a:ext cx="1662" cy="1704"/>
              <a:chOff x="4440" y="6481"/>
              <a:chExt cx="1662" cy="1704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5005" y="6481"/>
                <a:ext cx="1097" cy="1686"/>
                <a:chOff x="3216" y="1234"/>
                <a:chExt cx="1097" cy="3374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3216" y="1234"/>
                  <a:ext cx="741" cy="3374"/>
                  <a:chOff x="1625" y="1210"/>
                  <a:chExt cx="741" cy="2907"/>
                </a:xfrm>
              </p:grpSpPr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1731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1625" y="1694"/>
                    <a:ext cx="506" cy="2423"/>
                    <a:chOff x="1625" y="1694"/>
                    <a:chExt cx="506" cy="2423"/>
                  </a:xfrm>
                </p:grpSpPr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1995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文本框 161"/>
                    <p:cNvSpPr txBox="1"/>
                    <p:nvPr/>
                  </p:nvSpPr>
                  <p:spPr>
                    <a:xfrm rot="10800000">
                      <a:off x="1625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  <p:grpSp>
              <p:nvGrpSpPr>
                <p:cNvPr id="163" name="组合 162"/>
                <p:cNvGrpSpPr/>
                <p:nvPr/>
              </p:nvGrpSpPr>
              <p:grpSpPr>
                <a:xfrm>
                  <a:off x="3587" y="1234"/>
                  <a:ext cx="726" cy="3374"/>
                  <a:chOff x="1627" y="1210"/>
                  <a:chExt cx="726" cy="2907"/>
                </a:xfrm>
              </p:grpSpPr>
              <p:sp>
                <p:nvSpPr>
                  <p:cNvPr id="164" name="文本框 163"/>
                  <p:cNvSpPr txBox="1"/>
                  <p:nvPr/>
                </p:nvSpPr>
                <p:spPr>
                  <a:xfrm>
                    <a:off x="1718" y="1210"/>
                    <a:ext cx="635" cy="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165" name="组合 164"/>
                  <p:cNvGrpSpPr/>
                  <p:nvPr/>
                </p:nvGrpSpPr>
                <p:grpSpPr>
                  <a:xfrm>
                    <a:off x="1627" y="1694"/>
                    <a:ext cx="506" cy="2423"/>
                    <a:chOff x="1627" y="1694"/>
                    <a:chExt cx="506" cy="2423"/>
                  </a:xfrm>
                </p:grpSpPr>
                <p:sp>
                  <p:nvSpPr>
                    <p:cNvPr id="166" name="矩形 165"/>
                    <p:cNvSpPr/>
                    <p:nvPr/>
                  </p:nvSpPr>
                  <p:spPr>
                    <a:xfrm>
                      <a:off x="1997" y="1694"/>
                      <a:ext cx="136" cy="1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文本框 166"/>
                    <p:cNvSpPr txBox="1"/>
                    <p:nvPr/>
                  </p:nvSpPr>
                  <p:spPr>
                    <a:xfrm rot="10800000">
                      <a:off x="1627" y="3105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128</a:t>
                      </a:r>
                      <a:r>
                        <a:rPr lang="en-US" altLang="zh-CN" sz="900" baseline="30000"/>
                        <a:t>2</a:t>
                      </a:r>
                      <a:endParaRPr lang="en-US" altLang="zh-CN" sz="900" baseline="30000"/>
                    </a:p>
                  </p:txBody>
                </p:sp>
              </p:grpSp>
            </p:grpSp>
          </p:grpSp>
          <p:grpSp>
            <p:nvGrpSpPr>
              <p:cNvPr id="173" name="组合 172"/>
              <p:cNvGrpSpPr/>
              <p:nvPr/>
            </p:nvGrpSpPr>
            <p:grpSpPr>
              <a:xfrm>
                <a:off x="4440" y="6800"/>
                <a:ext cx="674" cy="1385"/>
                <a:chOff x="4390" y="5842"/>
                <a:chExt cx="674" cy="1385"/>
              </a:xfrm>
            </p:grpSpPr>
            <p:grpSp>
              <p:nvGrpSpPr>
                <p:cNvPr id="171" name="组合 170"/>
                <p:cNvGrpSpPr/>
                <p:nvPr/>
              </p:nvGrpSpPr>
              <p:grpSpPr>
                <a:xfrm>
                  <a:off x="4777" y="5842"/>
                  <a:ext cx="287" cy="1077"/>
                  <a:chOff x="4777" y="5842"/>
                  <a:chExt cx="287" cy="1077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4777" y="5842"/>
                    <a:ext cx="144" cy="10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4928" y="5842"/>
                    <a:ext cx="136" cy="10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2" name="文本框 171"/>
                <p:cNvSpPr txBox="1"/>
                <p:nvPr/>
              </p:nvSpPr>
              <p:spPr>
                <a:xfrm rot="10800000">
                  <a:off x="4390" y="6640"/>
                  <a:ext cx="506" cy="5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900"/>
                    <a:t>128</a:t>
                  </a:r>
                  <a:r>
                    <a:rPr lang="en-US" altLang="zh-CN" sz="900" baseline="30000"/>
                    <a:t>2</a:t>
                  </a:r>
                  <a:endParaRPr lang="en-US" altLang="zh-CN" sz="900" baseline="30000"/>
                </a:p>
              </p:txBody>
            </p:sp>
          </p:grpSp>
        </p:grpSp>
        <p:sp>
          <p:nvSpPr>
            <p:cNvPr id="221" name="右箭头 220"/>
            <p:cNvSpPr/>
            <p:nvPr/>
          </p:nvSpPr>
          <p:spPr>
            <a:xfrm rot="5400000">
              <a:off x="2678" y="6239"/>
              <a:ext cx="208" cy="319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805237" y="1021501"/>
            <a:ext cx="833755" cy="1539919"/>
            <a:chOff x="3471545" y="2443436"/>
            <a:chExt cx="833755" cy="1539919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471545" y="2443436"/>
              <a:ext cx="833755" cy="1539919"/>
              <a:chOff x="5467" y="3283"/>
              <a:chExt cx="1313" cy="299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5792" y="3625"/>
                <a:ext cx="68" cy="26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12" name="组合 211"/>
              <p:cNvGrpSpPr/>
              <p:nvPr/>
            </p:nvGrpSpPr>
            <p:grpSpPr>
              <a:xfrm>
                <a:off x="5467" y="3283"/>
                <a:ext cx="1313" cy="2990"/>
                <a:chOff x="5467" y="3283"/>
                <a:chExt cx="1313" cy="29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769" y="3283"/>
                  <a:ext cx="1011" cy="2976"/>
                  <a:chOff x="4657" y="1163"/>
                  <a:chExt cx="1011" cy="2975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4657" y="1163"/>
                    <a:ext cx="678" cy="2975"/>
                    <a:chOff x="1625" y="1148"/>
                    <a:chExt cx="678" cy="2564"/>
                  </a:xfrm>
                </p:grpSpPr>
                <p:sp>
                  <p:nvSpPr>
                    <p:cNvPr id="178" name="文本框 177"/>
                    <p:cNvSpPr txBox="1"/>
                    <p:nvPr/>
                  </p:nvSpPr>
                  <p:spPr>
                    <a:xfrm>
                      <a:off x="1742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0" name="矩形 179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1" name="文本框 180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182" name="组合 181"/>
                  <p:cNvGrpSpPr/>
                  <p:nvPr/>
                </p:nvGrpSpPr>
                <p:grpSpPr>
                  <a:xfrm>
                    <a:off x="4963" y="1163"/>
                    <a:ext cx="705" cy="2975"/>
                    <a:chOff x="1625" y="1148"/>
                    <a:chExt cx="705" cy="2564"/>
                  </a:xfrm>
                </p:grpSpPr>
                <p:sp>
                  <p:nvSpPr>
                    <p:cNvPr id="183" name="文本框 182"/>
                    <p:cNvSpPr txBox="1"/>
                    <p:nvPr/>
                  </p:nvSpPr>
                  <p:spPr>
                    <a:xfrm>
                      <a:off x="1769" y="1148"/>
                      <a:ext cx="561" cy="4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32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84" name="组合 183"/>
                    <p:cNvGrpSpPr/>
                    <p:nvPr/>
                  </p:nvGrpSpPr>
                  <p:grpSpPr>
                    <a:xfrm>
                      <a:off x="1625" y="1444"/>
                      <a:ext cx="506" cy="2268"/>
                      <a:chOff x="1625" y="1444"/>
                      <a:chExt cx="506" cy="2268"/>
                    </a:xfrm>
                  </p:grpSpPr>
                  <p:sp>
                    <p:nvSpPr>
                      <p:cNvPr id="185" name="矩形 184"/>
                      <p:cNvSpPr/>
                      <p:nvPr/>
                    </p:nvSpPr>
                    <p:spPr>
                      <a:xfrm>
                        <a:off x="1997" y="1444"/>
                        <a:ext cx="68" cy="226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86" name="文本框 185"/>
                      <p:cNvSpPr txBox="1"/>
                      <p:nvPr/>
                    </p:nvSpPr>
                    <p:spPr>
                      <a:xfrm rot="10800000">
                        <a:off x="1625" y="270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 dirty="0"/>
                          <a:t>256 x 256</a:t>
                        </a:r>
                        <a:endParaRPr lang="en-US" altLang="zh-CN" sz="900" dirty="0"/>
                      </a:p>
                    </p:txBody>
                  </p:sp>
                </p:grpSp>
              </p:grpSp>
            </p:grpSp>
            <p:sp>
              <p:nvSpPr>
                <p:cNvPr id="188" name="矩形 187"/>
                <p:cNvSpPr/>
                <p:nvPr/>
              </p:nvSpPr>
              <p:spPr>
                <a:xfrm>
                  <a:off x="5724" y="3641"/>
                  <a:ext cx="68" cy="2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5467" y="3283"/>
                  <a:ext cx="635" cy="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 dirty="0"/>
                    <a:t>128</a:t>
                  </a:r>
                  <a:endParaRPr lang="en-US" altLang="zh-CN" sz="1000" dirty="0"/>
                </a:p>
              </p:txBody>
            </p:sp>
          </p:grpSp>
        </p:grpSp>
        <p:sp>
          <p:nvSpPr>
            <p:cNvPr id="223" name="右箭头 222"/>
            <p:cNvSpPr/>
            <p:nvPr/>
          </p:nvSpPr>
          <p:spPr>
            <a:xfrm>
              <a:off x="395478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4" name="右箭头 223"/>
            <p:cNvSpPr/>
            <p:nvPr/>
          </p:nvSpPr>
          <p:spPr>
            <a:xfrm>
              <a:off x="3757930" y="3209925"/>
              <a:ext cx="127000" cy="17780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28604" y="1021621"/>
            <a:ext cx="1729105" cy="1531620"/>
            <a:chOff x="343" y="3848"/>
            <a:chExt cx="27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343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 dirty="0"/>
                      <a:t>10</a:t>
                    </a:r>
                    <a:endParaRPr lang="en-US" altLang="zh-CN" sz="1000" dirty="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文本框 10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5" name="矩形 14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文本框 15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4512627" y="3162122"/>
            <a:ext cx="1883410" cy="1214120"/>
            <a:chOff x="4881880" y="4293870"/>
            <a:chExt cx="1883410" cy="1214120"/>
          </a:xfrm>
        </p:grpSpPr>
        <p:grpSp>
          <p:nvGrpSpPr>
            <p:cNvPr id="89" name="组合 88"/>
            <p:cNvGrpSpPr/>
            <p:nvPr/>
          </p:nvGrpSpPr>
          <p:grpSpPr>
            <a:xfrm>
              <a:off x="4907280" y="4293870"/>
              <a:ext cx="1858010" cy="245110"/>
              <a:chOff x="1731" y="5740"/>
              <a:chExt cx="2926" cy="386"/>
            </a:xfrm>
          </p:grpSpPr>
          <p:sp>
            <p:nvSpPr>
              <p:cNvPr id="90" name="右箭头 89"/>
              <p:cNvSpPr/>
              <p:nvPr/>
            </p:nvSpPr>
            <p:spPr>
              <a:xfrm>
                <a:off x="1731" y="5817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039" y="5740"/>
                <a:ext cx="26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dirty="0"/>
                  <a:t>conv 1x1, BN, </a:t>
                </a:r>
                <a:r>
                  <a:rPr lang="en-US" altLang="zh-CN" sz="1000" dirty="0" err="1"/>
                  <a:t>ReLU</a:t>
                </a:r>
                <a:endParaRPr lang="zh-CN" altLang="en-US" sz="10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4881880" y="4520565"/>
              <a:ext cx="1883410" cy="987425"/>
              <a:chOff x="4881880" y="4520565"/>
              <a:chExt cx="1883410" cy="987425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4907280" y="4520565"/>
                <a:ext cx="1858010" cy="245110"/>
                <a:chOff x="1731" y="5740"/>
                <a:chExt cx="2926" cy="386"/>
              </a:xfrm>
            </p:grpSpPr>
            <p:sp>
              <p:nvSpPr>
                <p:cNvPr id="76" name="右箭头 7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dirty="0"/>
                    <a:t>conv 3x3, BN, </a:t>
                  </a:r>
                  <a:r>
                    <a:rPr lang="en-US" altLang="zh-CN" sz="1000" dirty="0" err="1"/>
                    <a:t>ReLU</a:t>
                  </a:r>
                  <a:endParaRPr lang="zh-CN" altLang="en-US" sz="1000" dirty="0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4881880" y="4765675"/>
                <a:ext cx="1883410" cy="245110"/>
                <a:chOff x="7688" y="7651"/>
                <a:chExt cx="2966" cy="386"/>
              </a:xfrm>
            </p:grpSpPr>
            <p:sp>
              <p:nvSpPr>
                <p:cNvPr id="83" name="右箭头 82"/>
                <p:cNvSpPr/>
                <p:nvPr/>
              </p:nvSpPr>
              <p:spPr>
                <a:xfrm rot="54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max pool 2x2</a:t>
                  </a:r>
                  <a:endParaRPr lang="zh-CN" altLang="en-US" sz="100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4881880" y="5010785"/>
                <a:ext cx="1883410" cy="245110"/>
                <a:chOff x="7688" y="7651"/>
                <a:chExt cx="2966" cy="386"/>
              </a:xfrm>
            </p:grpSpPr>
            <p:sp>
              <p:nvSpPr>
                <p:cNvPr id="87" name="右箭头 86"/>
                <p:cNvSpPr/>
                <p:nvPr/>
              </p:nvSpPr>
              <p:spPr>
                <a:xfrm rot="16200000">
                  <a:off x="7728" y="7704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8036" y="7651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bilinear upsample</a:t>
                  </a:r>
                  <a:endParaRPr lang="en-US" altLang="zh-CN" sz="1000"/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4907280" y="5262880"/>
                <a:ext cx="1858010" cy="245110"/>
                <a:chOff x="1731" y="5740"/>
                <a:chExt cx="2926" cy="386"/>
              </a:xfrm>
            </p:grpSpPr>
            <p:sp>
              <p:nvSpPr>
                <p:cNvPr id="136" name="右箭头 135"/>
                <p:cNvSpPr/>
                <p:nvPr/>
              </p:nvSpPr>
              <p:spPr>
                <a:xfrm>
                  <a:off x="1731" y="5817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2039" y="5740"/>
                  <a:ext cx="2618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/>
                    <a:t>copy and crop</a:t>
                  </a:r>
                  <a:endParaRPr lang="zh-CN" altLang="en-US" sz="1000"/>
                </a:p>
              </p:txBody>
            </p:sp>
          </p:grpSp>
        </p:grpSp>
      </p:grpSp>
      <p:sp>
        <p:nvSpPr>
          <p:cNvPr id="17" name="右箭头 16"/>
          <p:cNvSpPr/>
          <p:nvPr/>
        </p:nvSpPr>
        <p:spPr>
          <a:xfrm>
            <a:off x="2283460" y="1814195"/>
            <a:ext cx="1521460" cy="177165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4605" y="4033520"/>
            <a:ext cx="7256780" cy="20224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554605" y="1198245"/>
            <a:ext cx="2192020" cy="753110"/>
            <a:chOff x="4023" y="2053"/>
            <a:chExt cx="3452" cy="1186"/>
          </a:xfrm>
        </p:grpSpPr>
        <p:grpSp>
          <p:nvGrpSpPr>
            <p:cNvPr id="8" name="组合 7"/>
            <p:cNvGrpSpPr/>
            <p:nvPr/>
          </p:nvGrpSpPr>
          <p:grpSpPr>
            <a:xfrm>
              <a:off x="4023" y="2053"/>
              <a:ext cx="2921" cy="821"/>
              <a:chOff x="4023" y="2053"/>
              <a:chExt cx="2921" cy="821"/>
            </a:xfrm>
          </p:grpSpPr>
          <p:cxnSp>
            <p:nvCxnSpPr>
              <p:cNvPr id="2" name="直接箭头连接符 1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圆角矩形 4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217" y="2391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g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  <a:endParaRPr lang="en-US" altLang="zh-CN" sz="12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485" y="2053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en-US" altLang="zh-CN"/>
              </a:p>
            </p:txBody>
          </p:sp>
        </p:grpSp>
        <p:cxnSp>
          <p:nvCxnSpPr>
            <p:cNvPr id="14" name="肘形连接符 13"/>
            <p:cNvCxnSpPr/>
            <p:nvPr/>
          </p:nvCxnSpPr>
          <p:spPr>
            <a:xfrm>
              <a:off x="6925" y="2633"/>
              <a:ext cx="550" cy="60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425065" y="2141855"/>
            <a:ext cx="2309495" cy="532765"/>
            <a:chOff x="3819" y="3373"/>
            <a:chExt cx="3637" cy="839"/>
          </a:xfrm>
        </p:grpSpPr>
        <p:grpSp>
          <p:nvGrpSpPr>
            <p:cNvPr id="9" name="组合 8"/>
            <p:cNvGrpSpPr/>
            <p:nvPr/>
          </p:nvGrpSpPr>
          <p:grpSpPr>
            <a:xfrm>
              <a:off x="3819" y="3373"/>
              <a:ext cx="3125" cy="839"/>
              <a:chOff x="3819" y="2024"/>
              <a:chExt cx="3125" cy="839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023" y="2633"/>
                <a:ext cx="1249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圆角矩形 10"/>
              <p:cNvSpPr/>
              <p:nvPr/>
            </p:nvSpPr>
            <p:spPr>
              <a:xfrm>
                <a:off x="5272" y="2404"/>
                <a:ext cx="1617" cy="45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217" y="2380"/>
                <a:ext cx="172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/>
                  <a:t>w</a:t>
                </a:r>
                <a:r>
                  <a:rPr lang="en-US" altLang="zh-CN" sz="1200" baseline="-25000"/>
                  <a:t>f</a:t>
                </a:r>
                <a:r>
                  <a:rPr lang="en-US" altLang="zh-CN" sz="1200"/>
                  <a:t>:1x1xF</a:t>
                </a:r>
                <a:r>
                  <a:rPr lang="en-US" altLang="zh-CN" sz="1200" baseline="-25000"/>
                  <a:t>int</a:t>
                </a:r>
                <a:r>
                  <a:rPr lang="en-US" altLang="zh-CN" sz="1200"/>
                  <a:t> </a:t>
                </a:r>
                <a:endParaRPr lang="en-US" altLang="zh-CN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" y="2024"/>
                    <a:ext cx="1827" cy="58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肘形连接符 14"/>
            <p:cNvCxnSpPr/>
            <p:nvPr/>
          </p:nvCxnSpPr>
          <p:spPr>
            <a:xfrm flipV="1">
              <a:off x="6925" y="3405"/>
              <a:ext cx="531" cy="596"/>
            </a:xfrm>
            <a:prstGeom prst="bentConnector2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4642485" y="192722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8" idx="2"/>
            <a:endCxn id="18" idx="6"/>
          </p:cNvCxnSpPr>
          <p:nvPr/>
        </p:nvCxnSpPr>
        <p:spPr>
          <a:xfrm>
            <a:off x="4642485" y="2038985"/>
            <a:ext cx="2228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46625" y="1939290"/>
            <a:ext cx="0" cy="2228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479415" y="1906270"/>
            <a:ext cx="417195" cy="243840"/>
            <a:chOff x="8613" y="992"/>
            <a:chExt cx="1659" cy="75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613" y="1744"/>
              <a:ext cx="9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9578" y="992"/>
              <a:ext cx="694" cy="7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865370" y="1769745"/>
            <a:ext cx="1191895" cy="555625"/>
            <a:chOff x="7662" y="2787"/>
            <a:chExt cx="1877" cy="875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V="1">
            <a:off x="6057265" y="201422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526530" y="1866900"/>
            <a:ext cx="1096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w</a:t>
            </a:r>
            <a:r>
              <a:rPr lang="en-US" altLang="zh-CN" sz="1200"/>
              <a:t>:1x1x1 </a:t>
            </a:r>
            <a:endParaRPr lang="en-US" altLang="zh-CN" sz="1200"/>
          </a:p>
        </p:txBody>
      </p:sp>
      <p:sp>
        <p:nvSpPr>
          <p:cNvPr id="31" name="圆角矩形 30"/>
          <p:cNvSpPr/>
          <p:nvPr/>
        </p:nvSpPr>
        <p:spPr>
          <a:xfrm>
            <a:off x="6526530" y="1886585"/>
            <a:ext cx="1026795" cy="2914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553325" y="1765300"/>
            <a:ext cx="1191895" cy="555625"/>
            <a:chOff x="7662" y="2787"/>
            <a:chExt cx="1877" cy="875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7662" y="3191"/>
              <a:ext cx="739" cy="19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01" y="2787"/>
              <a:ext cx="1138" cy="875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38" name="曲线连接符 37"/>
          <p:cNvCxnSpPr/>
          <p:nvPr/>
        </p:nvCxnSpPr>
        <p:spPr>
          <a:xfrm rot="10800000" flipV="1">
            <a:off x="8227545" y="1903385"/>
            <a:ext cx="324000" cy="288000"/>
          </a:xfrm>
          <a:prstGeom prst="curvedConnector3">
            <a:avLst>
              <a:gd name="adj1" fmla="val 49843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8745220" y="2044700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42" idx="4"/>
          </p:cNvCxnSpPr>
          <p:nvPr/>
        </p:nvCxnSpPr>
        <p:spPr>
          <a:xfrm rot="5400000" flipH="1" flipV="1">
            <a:off x="6343650" y="-307975"/>
            <a:ext cx="500380" cy="5464810"/>
          </a:xfrm>
          <a:prstGeom prst="bentConnector3">
            <a:avLst>
              <a:gd name="adj1" fmla="val -47589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14485" y="1951355"/>
            <a:ext cx="223200" cy="2232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2" idx="1"/>
            <a:endCxn id="42" idx="5"/>
          </p:cNvCxnSpPr>
          <p:nvPr/>
        </p:nvCxnSpPr>
        <p:spPr>
          <a:xfrm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2" idx="7"/>
            <a:endCxn id="42" idx="3"/>
          </p:cNvCxnSpPr>
          <p:nvPr/>
        </p:nvCxnSpPr>
        <p:spPr>
          <a:xfrm flipH="1">
            <a:off x="9246870" y="1983740"/>
            <a:ext cx="158115" cy="1581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438005" y="2056765"/>
            <a:ext cx="469265" cy="1206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05" y="1688465"/>
                <a:ext cx="349885" cy="361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𝑔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15" y="1198245"/>
                <a:ext cx="56324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5090097" y="324002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77" y="1700784"/>
                <a:ext cx="116586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49" t="-69" r="4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5124450" y="1397000"/>
            <a:ext cx="1143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ReLU(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97470" y="1397000"/>
            <a:ext cx="1384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Sigmoid(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</a:rPr>
              <a:t>σ</a:t>
            </a:r>
            <a:r>
              <a:rPr lang="en-US" altLang="zh-CN" baseline="-25000"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文字</Application>
  <PresentationFormat>宽屏</PresentationFormat>
  <Paragraphs>233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7" baseType="lpstr">
      <vt:lpstr>Arial</vt:lpstr>
      <vt:lpstr>方正书宋_GBK</vt:lpstr>
      <vt:lpstr>Wingdings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Calibri Light</vt:lpstr>
      <vt:lpstr>儷宋 Pro</vt:lpstr>
      <vt:lpstr>凌慧体-简</vt:lpstr>
      <vt:lpstr>报隶-简</vt:lpstr>
      <vt:lpstr>行楷-繁</vt:lpstr>
      <vt:lpstr>苹方-简</vt:lpstr>
      <vt:lpstr>苹方-港</vt:lpstr>
      <vt:lpstr>隶变-简</vt:lpstr>
      <vt:lpstr>系统字体</vt:lpstr>
      <vt:lpstr>Arial Narrow</vt:lpstr>
      <vt:lpstr>Athelas</vt:lpstr>
      <vt:lpstr>Avenir Next</vt:lpstr>
      <vt:lpstr>Avenir</vt:lpstr>
      <vt:lpstr>Avenir Next Condensed</vt:lpstr>
      <vt:lpstr>Baghdad</vt:lpstr>
      <vt:lpstr>Bradley Hand</vt:lpstr>
      <vt:lpstr>Futura</vt:lpstr>
      <vt:lpstr>Noteworthy</vt:lpstr>
      <vt:lpstr>PCMyungjo</vt:lpstr>
      <vt:lpstr>Gujarati Sangam MN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wangshuli</dc:creator>
  <cp:lastModifiedBy>wangshuli</cp:lastModifiedBy>
  <cp:revision>9</cp:revision>
  <dcterms:created xsi:type="dcterms:W3CDTF">2020-02-22T03:31:59Z</dcterms:created>
  <dcterms:modified xsi:type="dcterms:W3CDTF">2020-02-22T03:31:59Z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