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sldIdLst>
    <p:sldId id="257" r:id="rId2"/>
    <p:sldId id="256" r:id="rId3"/>
    <p:sldId id="303" r:id="rId4"/>
    <p:sldId id="304" r:id="rId5"/>
    <p:sldId id="258" r:id="rId6"/>
    <p:sldId id="259" r:id="rId7"/>
    <p:sldId id="301" r:id="rId8"/>
    <p:sldId id="300" r:id="rId9"/>
    <p:sldId id="260" r:id="rId10"/>
    <p:sldId id="278" r:id="rId11"/>
    <p:sldId id="271" r:id="rId12"/>
    <p:sldId id="279" r:id="rId13"/>
    <p:sldId id="290" r:id="rId14"/>
    <p:sldId id="298" r:id="rId15"/>
    <p:sldId id="283" r:id="rId16"/>
    <p:sldId id="295" r:id="rId17"/>
    <p:sldId id="294" r:id="rId18"/>
    <p:sldId id="267" r:id="rId19"/>
    <p:sldId id="296" r:id="rId20"/>
    <p:sldId id="305" r:id="rId21"/>
    <p:sldId id="297" r:id="rId22"/>
    <p:sldId id="274" r:id="rId23"/>
    <p:sldId id="276" r:id="rId24"/>
    <p:sldId id="266" r:id="rId25"/>
    <p:sldId id="277" r:id="rId26"/>
    <p:sldId id="30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46C3AD-20DF-4635-9E8A-BCD449E4E135}" type="datetimeFigureOut">
              <a:rPr lang="en-IN" smtClean="0"/>
              <a:t>08-07-2025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EF97767-A118-473E-B242-F42C372F408A}"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09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C3AD-20DF-4635-9E8A-BCD449E4E135}"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97767-A118-473E-B242-F42C372F408A}"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689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C3AD-20DF-4635-9E8A-BCD449E4E135}"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97767-A118-473E-B242-F42C372F408A}"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4805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46C3AD-20DF-4635-9E8A-BCD449E4E135}"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97767-A118-473E-B242-F42C372F408A}"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3429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46C3AD-20DF-4635-9E8A-BCD449E4E135}" type="datetimeFigureOut">
              <a:rPr lang="en-IN" smtClean="0"/>
              <a:t>08-07-2025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F97767-A118-473E-B242-F42C372F408A}"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5082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46C3AD-20DF-4635-9E8A-BCD449E4E135}"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97767-A118-473E-B242-F42C372F408A}"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11528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46C3AD-20DF-4635-9E8A-BCD449E4E135}" type="datetimeFigureOut">
              <a:rPr lang="en-IN" smtClean="0"/>
              <a:t>08-07-2025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F97767-A118-473E-B242-F42C372F408A}"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3458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46C3AD-20DF-4635-9E8A-BCD449E4E135}" type="datetimeFigureOut">
              <a:rPr lang="en-IN" smtClean="0"/>
              <a:t>08-07-2025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F97767-A118-473E-B242-F42C372F408A}"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6121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46C3AD-20DF-4635-9E8A-BCD449E4E135}" type="datetimeFigureOut">
              <a:rPr lang="en-IN" smtClean="0"/>
              <a:t>08-07-2025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F97767-A118-473E-B242-F42C372F408A}" type="slidenum">
              <a:rPr lang="en-IN" smtClean="0"/>
              <a:t>‹#›</a:t>
            </a:fld>
            <a:endParaRPr lang="en-IN"/>
          </a:p>
        </p:txBody>
      </p:sp>
    </p:spTree>
    <p:extLst>
      <p:ext uri="{BB962C8B-B14F-4D97-AF65-F5344CB8AC3E}">
        <p14:creationId xmlns:p14="http://schemas.microsoft.com/office/powerpoint/2010/main" val="2533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46C3AD-20DF-4635-9E8A-BCD449E4E135}" type="datetimeFigureOut">
              <a:rPr lang="en-IN" smtClean="0"/>
              <a:t>08-07-2025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F97767-A118-473E-B242-F42C372F408A}"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5530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046C3AD-20DF-4635-9E8A-BCD449E4E135}" type="datetimeFigureOut">
              <a:rPr lang="en-IN" smtClean="0"/>
              <a:t>08-07-2025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EF97767-A118-473E-B242-F42C372F408A}"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651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E046C3AD-20DF-4635-9E8A-BCD449E4E135}" type="datetimeFigureOut">
              <a:rPr lang="en-IN" smtClean="0"/>
              <a:t>08-07-2025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F97767-A118-473E-B242-F42C372F408A}"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1106631"/>
      </p:ext>
    </p:extLst>
  </p:cSld>
  <p:clrMap bg1="lt1" tx1="dk1" bg2="lt2" tx2="dk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34C8BE-75F6-F473-CD23-E063F4F28FA0}"/>
              </a:ext>
            </a:extLst>
          </p:cNvPr>
          <p:cNvSpPr/>
          <p:nvPr/>
        </p:nvSpPr>
        <p:spPr>
          <a:xfrm>
            <a:off x="302816" y="1826794"/>
            <a:ext cx="11586377" cy="923330"/>
          </a:xfrm>
          <a:prstGeom prst="rect">
            <a:avLst/>
          </a:prstGeom>
          <a:noFill/>
        </p:spPr>
        <p:txBody>
          <a:bodyPr wrap="none" lIns="91440" tIns="45720" rIns="91440" bIns="45720">
            <a:spAutoFit/>
            <a:scene3d>
              <a:camera prst="orthographicFront"/>
              <a:lightRig rig="threePt" dir="t"/>
            </a:scene3d>
            <a:sp3d extrusionH="57150">
              <a:bevelT w="38100" h="38100" prst="relaxedInset"/>
            </a:sp3d>
          </a:bodyPr>
          <a:lstStyle/>
          <a:p>
            <a:pPr algn="ctr"/>
            <a:r>
              <a:rPr lang="en-US" sz="5400" b="1" cap="none" spc="0" dirty="0">
                <a:ln w="13462">
                  <a:solidFill>
                    <a:schemeClr val="bg1"/>
                  </a:solidFill>
                  <a:prstDash val="solid"/>
                </a:ln>
                <a:solidFill>
                  <a:schemeClr val="accent6">
                    <a:lumMod val="75000"/>
                  </a:schemeClr>
                </a:solidFill>
                <a:effectLst>
                  <a:outerShdw dist="38100" dir="2700000" algn="bl" rotWithShape="0">
                    <a:schemeClr val="accent5"/>
                  </a:outerShdw>
                </a:effectLst>
              </a:rPr>
              <a:t>PROJECT FINAL PRESENTATION</a:t>
            </a:r>
          </a:p>
        </p:txBody>
      </p:sp>
      <p:sp>
        <p:nvSpPr>
          <p:cNvPr id="4" name="TextBox 3">
            <a:extLst>
              <a:ext uri="{FF2B5EF4-FFF2-40B4-BE49-F238E27FC236}">
                <a16:creationId xmlns:a16="http://schemas.microsoft.com/office/drawing/2014/main" id="{F935E0F7-B02B-0F94-0063-4DE54D4587AA}"/>
              </a:ext>
            </a:extLst>
          </p:cNvPr>
          <p:cNvSpPr txBox="1"/>
          <p:nvPr/>
        </p:nvSpPr>
        <p:spPr>
          <a:xfrm>
            <a:off x="580105" y="3274142"/>
            <a:ext cx="4336026" cy="369332"/>
          </a:xfrm>
          <a:prstGeom prst="rect">
            <a:avLst/>
          </a:prstGeom>
          <a:noFill/>
        </p:spPr>
        <p:txBody>
          <a:bodyPr wrap="square" rtlCol="0">
            <a:spAutoFit/>
          </a:bodyPr>
          <a:lstStyle/>
          <a:p>
            <a:r>
              <a:rPr lang="en-IN" dirty="0"/>
              <a:t>ADVENTURE WORKS        July 8 2025</a:t>
            </a:r>
          </a:p>
        </p:txBody>
      </p:sp>
      <p:pic>
        <p:nvPicPr>
          <p:cNvPr id="3" name="Picture 2">
            <a:extLst>
              <a:ext uri="{FF2B5EF4-FFF2-40B4-BE49-F238E27FC236}">
                <a16:creationId xmlns:a16="http://schemas.microsoft.com/office/drawing/2014/main" id="{5C709AEB-4795-BAF2-C680-6FA2D17D5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912" y="237692"/>
            <a:ext cx="8733094" cy="1692460"/>
          </a:xfrm>
          <a:prstGeom prst="rect">
            <a:avLst/>
          </a:prstGeom>
        </p:spPr>
      </p:pic>
      <p:sp>
        <p:nvSpPr>
          <p:cNvPr id="5" name="TextBox 4">
            <a:extLst>
              <a:ext uri="{FF2B5EF4-FFF2-40B4-BE49-F238E27FC236}">
                <a16:creationId xmlns:a16="http://schemas.microsoft.com/office/drawing/2014/main" id="{1669DEAC-53CF-962D-41FC-37CF4822C103}"/>
              </a:ext>
            </a:extLst>
          </p:cNvPr>
          <p:cNvSpPr txBox="1"/>
          <p:nvPr/>
        </p:nvSpPr>
        <p:spPr>
          <a:xfrm>
            <a:off x="973394" y="4114800"/>
            <a:ext cx="3942737" cy="523220"/>
          </a:xfrm>
          <a:prstGeom prst="rect">
            <a:avLst/>
          </a:prstGeom>
          <a:noFill/>
        </p:spPr>
        <p:txBody>
          <a:bodyPr wrap="square" rtlCol="0">
            <a:spAutoFit/>
          </a:bodyPr>
          <a:lstStyle/>
          <a:p>
            <a:r>
              <a:rPr lang="en-IN" sz="2800" b="1" dirty="0"/>
              <a:t>GROUP 5</a:t>
            </a:r>
          </a:p>
        </p:txBody>
      </p:sp>
    </p:spTree>
    <p:extLst>
      <p:ext uri="{BB962C8B-B14F-4D97-AF65-F5344CB8AC3E}">
        <p14:creationId xmlns:p14="http://schemas.microsoft.com/office/powerpoint/2010/main" val="552924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773F6-117A-FF06-E075-45971CAE5A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9EC043-EEAB-0B27-892C-DB3122BB17A7}"/>
              </a:ext>
            </a:extLst>
          </p:cNvPr>
          <p:cNvSpPr>
            <a:spLocks noGrp="1"/>
          </p:cNvSpPr>
          <p:nvPr>
            <p:ph type="ctr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EXCEL </a:t>
            </a:r>
            <a:br>
              <a:rPr lang="en-IN" dirty="0">
                <a:solidFill>
                  <a:schemeClr val="tx1"/>
                </a:solidFill>
                <a:latin typeface="Times New Roman" panose="02020603050405020304" pitchFamily="18" charset="0"/>
                <a:cs typeface="Times New Roman" panose="02020603050405020304" pitchFamily="18" charset="0"/>
              </a:rPr>
            </a:br>
            <a:r>
              <a:rPr lang="en-IN" dirty="0">
                <a:solidFill>
                  <a:schemeClr val="tx1"/>
                </a:solidFill>
                <a:latin typeface="Times New Roman" panose="02020603050405020304" pitchFamily="18" charset="0"/>
                <a:cs typeface="Times New Roman" panose="02020603050405020304" pitchFamily="18" charset="0"/>
              </a:rPr>
              <a:t>DASHBOARD</a:t>
            </a:r>
          </a:p>
        </p:txBody>
      </p:sp>
      <p:pic>
        <p:nvPicPr>
          <p:cNvPr id="3" name="Picture 2">
            <a:extLst>
              <a:ext uri="{FF2B5EF4-FFF2-40B4-BE49-F238E27FC236}">
                <a16:creationId xmlns:a16="http://schemas.microsoft.com/office/drawing/2014/main" id="{9E43447F-151C-37BA-048C-2BE5D6BEF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007" y="41050"/>
            <a:ext cx="6096000" cy="1181395"/>
          </a:xfrm>
          <a:prstGeom prst="rect">
            <a:avLst/>
          </a:prstGeom>
        </p:spPr>
      </p:pic>
    </p:spTree>
    <p:extLst>
      <p:ext uri="{BB962C8B-B14F-4D97-AF65-F5344CB8AC3E}">
        <p14:creationId xmlns:p14="http://schemas.microsoft.com/office/powerpoint/2010/main" val="4149640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6CEA0F-AFAA-5F00-8172-BA58EF189F60}"/>
              </a:ext>
            </a:extLst>
          </p:cNvPr>
          <p:cNvPicPr>
            <a:picLocks noChangeAspect="1"/>
          </p:cNvPicPr>
          <p:nvPr/>
        </p:nvPicPr>
        <p:blipFill>
          <a:blip r:embed="rId2"/>
          <a:stretch>
            <a:fillRect/>
          </a:stretch>
        </p:blipFill>
        <p:spPr>
          <a:xfrm>
            <a:off x="0" y="0"/>
            <a:ext cx="12192000" cy="6580003"/>
          </a:xfrm>
          <a:prstGeom prst="rect">
            <a:avLst/>
          </a:prstGeom>
        </p:spPr>
      </p:pic>
    </p:spTree>
    <p:extLst>
      <p:ext uri="{BB962C8B-B14F-4D97-AF65-F5344CB8AC3E}">
        <p14:creationId xmlns:p14="http://schemas.microsoft.com/office/powerpoint/2010/main" val="67036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1532B-5262-D143-5C48-562B429EE6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18189-AC58-2AD7-6D8C-08C6BA0D015B}"/>
              </a:ext>
            </a:extLst>
          </p:cNvPr>
          <p:cNvSpPr>
            <a:spLocks noGrp="1"/>
          </p:cNvSpPr>
          <p:nvPr>
            <p:ph type="ctr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TABLEAU DASHBOARD</a:t>
            </a:r>
          </a:p>
        </p:txBody>
      </p:sp>
      <p:pic>
        <p:nvPicPr>
          <p:cNvPr id="4" name="Picture 3">
            <a:extLst>
              <a:ext uri="{FF2B5EF4-FFF2-40B4-BE49-F238E27FC236}">
                <a16:creationId xmlns:a16="http://schemas.microsoft.com/office/drawing/2014/main" id="{04486815-28E2-1CE1-3840-CD9AC6139C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88531"/>
            <a:ext cx="6096000" cy="1181395"/>
          </a:xfrm>
          <a:prstGeom prst="rect">
            <a:avLst/>
          </a:prstGeom>
        </p:spPr>
      </p:pic>
    </p:spTree>
    <p:extLst>
      <p:ext uri="{BB962C8B-B14F-4D97-AF65-F5344CB8AC3E}">
        <p14:creationId xmlns:p14="http://schemas.microsoft.com/office/powerpoint/2010/main" val="342256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37C4C2-9296-C16B-DD43-2DB5C2C12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59" y="0"/>
            <a:ext cx="12057681" cy="6858000"/>
          </a:xfrm>
          <a:prstGeom prst="rect">
            <a:avLst/>
          </a:prstGeom>
        </p:spPr>
      </p:pic>
    </p:spTree>
    <p:extLst>
      <p:ext uri="{BB962C8B-B14F-4D97-AF65-F5344CB8AC3E}">
        <p14:creationId xmlns:p14="http://schemas.microsoft.com/office/powerpoint/2010/main" val="22314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E1CF85-2B4D-70B3-A564-998116ACF017}"/>
              </a:ext>
            </a:extLst>
          </p:cNvPr>
          <p:cNvPicPr>
            <a:picLocks noChangeAspect="1"/>
          </p:cNvPicPr>
          <p:nvPr/>
        </p:nvPicPr>
        <p:blipFill>
          <a:blip r:embed="rId2"/>
          <a:srcRect t="6866" r="1" b="4673"/>
          <a:stretch>
            <a:fillRect/>
          </a:stretch>
        </p:blipFill>
        <p:spPr>
          <a:xfrm>
            <a:off x="0" y="118552"/>
            <a:ext cx="12192000" cy="5973903"/>
          </a:xfrm>
          <a:prstGeom prst="rect">
            <a:avLst/>
          </a:prstGeom>
        </p:spPr>
      </p:pic>
    </p:spTree>
    <p:extLst>
      <p:ext uri="{BB962C8B-B14F-4D97-AF65-F5344CB8AC3E}">
        <p14:creationId xmlns:p14="http://schemas.microsoft.com/office/powerpoint/2010/main" val="3494360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8C4C1-2496-7573-5556-B222015CD4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529AB-3B98-2464-D61F-E240A97B570C}"/>
              </a:ext>
            </a:extLst>
          </p:cNvPr>
          <p:cNvSpPr>
            <a:spLocks noGrp="1"/>
          </p:cNvSpPr>
          <p:nvPr>
            <p:ph type="ctr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POWER BI DASHBOARD</a:t>
            </a:r>
          </a:p>
        </p:txBody>
      </p:sp>
      <p:pic>
        <p:nvPicPr>
          <p:cNvPr id="4" name="Picture 3">
            <a:extLst>
              <a:ext uri="{FF2B5EF4-FFF2-40B4-BE49-F238E27FC236}">
                <a16:creationId xmlns:a16="http://schemas.microsoft.com/office/drawing/2014/main" id="{563D28EF-66CD-5239-5033-E40EA62960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610" y="46483"/>
            <a:ext cx="6096000" cy="1181395"/>
          </a:xfrm>
          <a:prstGeom prst="rect">
            <a:avLst/>
          </a:prstGeom>
        </p:spPr>
      </p:pic>
    </p:spTree>
    <p:extLst>
      <p:ext uri="{BB962C8B-B14F-4D97-AF65-F5344CB8AC3E}">
        <p14:creationId xmlns:p14="http://schemas.microsoft.com/office/powerpoint/2010/main" val="205670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D5F0D6-D505-9277-D502-B6F3A9CE9990}"/>
              </a:ext>
            </a:extLst>
          </p:cNvPr>
          <p:cNvPicPr>
            <a:picLocks noChangeAspect="1"/>
          </p:cNvPicPr>
          <p:nvPr/>
        </p:nvPicPr>
        <p:blipFill>
          <a:blip r:embed="rId2"/>
          <a:srcRect t="6891" r="1" b="13287"/>
          <a:stretch>
            <a:fillRect/>
          </a:stretch>
        </p:blipFill>
        <p:spPr>
          <a:xfrm>
            <a:off x="0" y="717904"/>
            <a:ext cx="12099851" cy="6065668"/>
          </a:xfrm>
          <a:prstGeom prst="rect">
            <a:avLst/>
          </a:prstGeom>
        </p:spPr>
      </p:pic>
      <p:sp>
        <p:nvSpPr>
          <p:cNvPr id="3" name="TextBox 2">
            <a:extLst>
              <a:ext uri="{FF2B5EF4-FFF2-40B4-BE49-F238E27FC236}">
                <a16:creationId xmlns:a16="http://schemas.microsoft.com/office/drawing/2014/main" id="{58B8D91D-9ED1-AF29-E156-BA710E16F59E}"/>
              </a:ext>
            </a:extLst>
          </p:cNvPr>
          <p:cNvSpPr txBox="1"/>
          <p:nvPr/>
        </p:nvSpPr>
        <p:spPr>
          <a:xfrm>
            <a:off x="287075" y="95693"/>
            <a:ext cx="4455041" cy="646331"/>
          </a:xfrm>
          <a:prstGeom prst="rect">
            <a:avLst/>
          </a:prstGeom>
          <a:noFill/>
        </p:spPr>
        <p:txBody>
          <a:bodyPr wrap="square" rtlCol="0">
            <a:spAutoFit/>
          </a:bodyPr>
          <a:lstStyle/>
          <a:p>
            <a:pPr algn="ctr"/>
            <a:r>
              <a:rPr lang="en-IN" sz="3600" b="1" dirty="0">
                <a:solidFill>
                  <a:srgbClr val="00B0F0"/>
                </a:solidFill>
                <a:latin typeface="Times New Roman" panose="02020603050405020304" pitchFamily="18" charset="0"/>
                <a:cs typeface="Times New Roman" panose="02020603050405020304" pitchFamily="18" charset="0"/>
              </a:rPr>
              <a:t>DATA MODLING</a:t>
            </a:r>
            <a:endParaRPr lang="en-IN"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7213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E9A0236E-EA6A-51D0-81E7-A922A5870A79}"/>
              </a:ext>
            </a:extLst>
          </p:cNvPr>
          <p:cNvPicPr>
            <a:picLocks noChangeAspect="1"/>
          </p:cNvPicPr>
          <p:nvPr/>
        </p:nvPicPr>
        <p:blipFill>
          <a:blip r:embed="rId2"/>
          <a:srcRect t="1316"/>
          <a:stretch>
            <a:fillRect/>
          </a:stretch>
        </p:blipFill>
        <p:spPr>
          <a:xfrm>
            <a:off x="20" y="10"/>
            <a:ext cx="12191980" cy="6857990"/>
          </a:xfrm>
          <a:prstGeom prst="rect">
            <a:avLst/>
          </a:prstGeom>
        </p:spPr>
      </p:pic>
    </p:spTree>
    <p:extLst>
      <p:ext uri="{BB962C8B-B14F-4D97-AF65-F5344CB8AC3E}">
        <p14:creationId xmlns:p14="http://schemas.microsoft.com/office/powerpoint/2010/main" val="4129404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84E6E-2CA4-1AA1-0B29-23DDA432996B}"/>
              </a:ext>
            </a:extLst>
          </p:cNvPr>
          <p:cNvSpPr>
            <a:spLocks noGrp="1"/>
          </p:cNvSpPr>
          <p:nvPr>
            <p:ph type="ctrTitle"/>
          </p:nvPr>
        </p:nvSpPr>
        <p:spPr>
          <a:xfrm>
            <a:off x="1788515" y="812130"/>
            <a:ext cx="8637073" cy="2541431"/>
          </a:xfrm>
        </p:spPr>
        <p:txBody>
          <a:bodyPr/>
          <a:lstStyle/>
          <a:p>
            <a:r>
              <a:rPr lang="en-IN" dirty="0">
                <a:solidFill>
                  <a:schemeClr val="tx1"/>
                </a:solidFill>
                <a:latin typeface="Times New Roman" panose="02020603050405020304" pitchFamily="18" charset="0"/>
                <a:cs typeface="Times New Roman" panose="02020603050405020304" pitchFamily="18" charset="0"/>
              </a:rPr>
              <a:t>SQL query’s </a:t>
            </a:r>
          </a:p>
        </p:txBody>
      </p:sp>
      <p:pic>
        <p:nvPicPr>
          <p:cNvPr id="4" name="Picture 3">
            <a:extLst>
              <a:ext uri="{FF2B5EF4-FFF2-40B4-BE49-F238E27FC236}">
                <a16:creationId xmlns:a16="http://schemas.microsoft.com/office/drawing/2014/main" id="{D064E679-84D3-E039-9FD7-6CCB1F17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854" y="46485"/>
            <a:ext cx="6096000" cy="1181395"/>
          </a:xfrm>
          <a:prstGeom prst="rect">
            <a:avLst/>
          </a:prstGeom>
        </p:spPr>
      </p:pic>
    </p:spTree>
    <p:extLst>
      <p:ext uri="{BB962C8B-B14F-4D97-AF65-F5344CB8AC3E}">
        <p14:creationId xmlns:p14="http://schemas.microsoft.com/office/powerpoint/2010/main" val="17799491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A067EDE-F1BB-96E0-4615-961EF2664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33365"/>
            <a:ext cx="5978013" cy="2404669"/>
          </a:xfrm>
          <a:prstGeom prst="rect">
            <a:avLst/>
          </a:prstGeom>
          <a:ln>
            <a:solidFill>
              <a:schemeClr val="tx1"/>
            </a:solidFill>
          </a:ln>
        </p:spPr>
      </p:pic>
      <p:pic>
        <p:nvPicPr>
          <p:cNvPr id="15" name="Picture 14">
            <a:extLst>
              <a:ext uri="{FF2B5EF4-FFF2-40B4-BE49-F238E27FC236}">
                <a16:creationId xmlns:a16="http://schemas.microsoft.com/office/drawing/2014/main" id="{8F4AFAF8-ADBF-4C42-6CC9-0B0D4A99F3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6840" y="0"/>
            <a:ext cx="6145160" cy="6194323"/>
          </a:xfrm>
          <a:prstGeom prst="rect">
            <a:avLst/>
          </a:prstGeom>
        </p:spPr>
      </p:pic>
      <p:pic>
        <p:nvPicPr>
          <p:cNvPr id="17" name="Picture 16">
            <a:extLst>
              <a:ext uri="{FF2B5EF4-FFF2-40B4-BE49-F238E27FC236}">
                <a16:creationId xmlns:a16="http://schemas.microsoft.com/office/drawing/2014/main" id="{1E34E1BF-3105-E59E-8026-DEF2C4F527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98183"/>
            <a:ext cx="5987845" cy="2339395"/>
          </a:xfrm>
          <a:prstGeom prst="rect">
            <a:avLst/>
          </a:prstGeom>
          <a:ln>
            <a:solidFill>
              <a:schemeClr val="tx1"/>
            </a:solidFill>
          </a:ln>
        </p:spPr>
      </p:pic>
    </p:spTree>
    <p:extLst>
      <p:ext uri="{BB962C8B-B14F-4D97-AF65-F5344CB8AC3E}">
        <p14:creationId xmlns:p14="http://schemas.microsoft.com/office/powerpoint/2010/main" val="301426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47D68A0E-E89B-618F-1D70-660A40CB859C}"/>
              </a:ext>
            </a:extLst>
          </p:cNvPr>
          <p:cNvSpPr txBox="1">
            <a:spLocks/>
          </p:cNvSpPr>
          <p:nvPr/>
        </p:nvSpPr>
        <p:spPr>
          <a:xfrm>
            <a:off x="943639" y="610716"/>
            <a:ext cx="2044110" cy="645284"/>
          </a:xfrm>
          <a:prstGeom prst="rect">
            <a:avLst/>
          </a:prstGeom>
        </p:spPr>
        <p:txBody>
          <a:bodyPr vert="horz" lIns="91440" tIns="45720" rIns="91440" bIns="0" rtlCol="0" anchor="b">
            <a:normAutofit/>
          </a:bodyPr>
          <a:lstStyle>
            <a:lvl1pPr algn="l" defTabSz="914400" rtl="0" eaLnBrk="1" latinLnBrk="0" hangingPunct="1">
              <a:lnSpc>
                <a:spcPct val="90000"/>
              </a:lnSpc>
              <a:spcBef>
                <a:spcPct val="0"/>
              </a:spcBef>
              <a:buNone/>
              <a:defRPr sz="6600" b="0" i="0" kern="1200" cap="all">
                <a:solidFill>
                  <a:schemeClr val="tx1"/>
                </a:solidFill>
                <a:effectLst/>
                <a:latin typeface="+mj-lt"/>
                <a:ea typeface="+mj-ea"/>
                <a:cs typeface="+mj-cs"/>
              </a:defRPr>
            </a:lvl1pPr>
          </a:lstStyle>
          <a:p>
            <a:r>
              <a:rPr lang="en-US" sz="3600" dirty="0">
                <a:effectLst>
                  <a:outerShdw blurRad="38100" dist="38100" dir="2700000" algn="tl">
                    <a:srgbClr val="000000">
                      <a:alpha val="43137"/>
                    </a:srgbClr>
                  </a:outerShdw>
                </a:effectLst>
              </a:rPr>
              <a:t>Team</a:t>
            </a:r>
          </a:p>
        </p:txBody>
      </p:sp>
      <p:sp>
        <p:nvSpPr>
          <p:cNvPr id="8" name="Text Placeholder 1">
            <a:extLst>
              <a:ext uri="{FF2B5EF4-FFF2-40B4-BE49-F238E27FC236}">
                <a16:creationId xmlns:a16="http://schemas.microsoft.com/office/drawing/2014/main" id="{35AEC9D4-CD9C-CEEB-ABDD-BFF65E268576}"/>
              </a:ext>
            </a:extLst>
          </p:cNvPr>
          <p:cNvSpPr txBox="1">
            <a:spLocks/>
          </p:cNvSpPr>
          <p:nvPr/>
        </p:nvSpPr>
        <p:spPr>
          <a:xfrm>
            <a:off x="212652" y="1594884"/>
            <a:ext cx="5667152" cy="4189228"/>
          </a:xfrm>
          <a:prstGeom prst="rect">
            <a:avLst/>
          </a:prstGeom>
        </p:spPr>
        <p:txBody>
          <a:bodyPr vert="horz" lIns="91440" tIns="45720" rIns="91440" bIns="45720" rtlCol="0" anchor="ctr"/>
          <a:lstStyle>
            <a:defPPr>
              <a:defRPr lang="en-US"/>
            </a:defPPr>
            <a:lvl1pPr marL="0" algn="r"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1.DIVYA KUMARI</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2. KARUTURI ANUHYA</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3. MANASIR E</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4. SUDAMA RANGAPPA TALWAR</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5. NALLABANDA JAGADEESH KUMAR</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6. PAVAN VILAS WADURKAR</a:t>
            </a: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a:t>
            </a:r>
          </a:p>
          <a:p>
            <a:pPr algn="l">
              <a:lnSpc>
                <a:spcPct val="150000"/>
              </a:lnSpc>
            </a:pP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7. AKHILESH ASHOK SHAHAPURKAR</a:t>
            </a: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a:p>
            <a:pPr algn="l">
              <a:lnSpc>
                <a:spcPct val="150000"/>
              </a:lnSpc>
            </a:pPr>
            <a:endParaRPr lang="en-US" sz="2000"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61D9DECF-0E3A-F964-B82F-04881B4D98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4978" y="55361"/>
            <a:ext cx="6096000" cy="1181395"/>
          </a:xfrm>
          <a:prstGeom prst="rect">
            <a:avLst/>
          </a:prstGeom>
        </p:spPr>
      </p:pic>
    </p:spTree>
    <p:extLst>
      <p:ext uri="{BB962C8B-B14F-4D97-AF65-F5344CB8AC3E}">
        <p14:creationId xmlns:p14="http://schemas.microsoft.com/office/powerpoint/2010/main" val="1014077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C3AB1EC-79C1-3A37-658A-B1CA0F819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4" y="39330"/>
            <a:ext cx="5812350" cy="5997676"/>
          </a:xfrm>
          <a:prstGeom prst="rect">
            <a:avLst/>
          </a:prstGeom>
          <a:ln>
            <a:solidFill>
              <a:schemeClr val="tx1"/>
            </a:solidFill>
          </a:ln>
        </p:spPr>
      </p:pic>
      <p:pic>
        <p:nvPicPr>
          <p:cNvPr id="10" name="Picture 9">
            <a:extLst>
              <a:ext uri="{FF2B5EF4-FFF2-40B4-BE49-F238E27FC236}">
                <a16:creationId xmlns:a16="http://schemas.microsoft.com/office/drawing/2014/main" id="{A4879876-42FE-5D34-0404-7753684E5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183" y="39326"/>
            <a:ext cx="6115665" cy="3705742"/>
          </a:xfrm>
          <a:prstGeom prst="rect">
            <a:avLst/>
          </a:prstGeom>
          <a:ln>
            <a:solidFill>
              <a:schemeClr val="tx1"/>
            </a:solidFill>
          </a:ln>
        </p:spPr>
      </p:pic>
      <p:pic>
        <p:nvPicPr>
          <p:cNvPr id="12" name="Picture 11">
            <a:extLst>
              <a:ext uri="{FF2B5EF4-FFF2-40B4-BE49-F238E27FC236}">
                <a16:creationId xmlns:a16="http://schemas.microsoft.com/office/drawing/2014/main" id="{9236CDBC-F5F7-918A-B9FA-6281728F9C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4072" y="3870451"/>
            <a:ext cx="6179102" cy="2923636"/>
          </a:xfrm>
          <a:prstGeom prst="rect">
            <a:avLst/>
          </a:prstGeom>
          <a:ln>
            <a:solidFill>
              <a:schemeClr val="tx1"/>
            </a:solidFill>
          </a:ln>
        </p:spPr>
      </p:pic>
    </p:spTree>
    <p:extLst>
      <p:ext uri="{BB962C8B-B14F-4D97-AF65-F5344CB8AC3E}">
        <p14:creationId xmlns:p14="http://schemas.microsoft.com/office/powerpoint/2010/main" val="1721433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B9982E-AD75-1348-A4DC-AC5534AB9A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 y="31725"/>
            <a:ext cx="4699819" cy="5956120"/>
          </a:xfrm>
          <a:prstGeom prst="rect">
            <a:avLst/>
          </a:prstGeom>
          <a:ln>
            <a:solidFill>
              <a:schemeClr val="tx1"/>
            </a:solidFill>
          </a:ln>
        </p:spPr>
      </p:pic>
      <p:pic>
        <p:nvPicPr>
          <p:cNvPr id="9" name="Picture 8">
            <a:extLst>
              <a:ext uri="{FF2B5EF4-FFF2-40B4-BE49-F238E27FC236}">
                <a16:creationId xmlns:a16="http://schemas.microsoft.com/office/drawing/2014/main" id="{B71793AA-EDD0-CAAD-8482-20E2467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8646" y="186762"/>
            <a:ext cx="7374194" cy="766965"/>
          </a:xfrm>
          <a:prstGeom prst="rect">
            <a:avLst/>
          </a:prstGeom>
          <a:ln>
            <a:solidFill>
              <a:schemeClr val="tx1"/>
            </a:solidFill>
          </a:ln>
        </p:spPr>
      </p:pic>
      <p:pic>
        <p:nvPicPr>
          <p:cNvPr id="11" name="Picture 10">
            <a:extLst>
              <a:ext uri="{FF2B5EF4-FFF2-40B4-BE49-F238E27FC236}">
                <a16:creationId xmlns:a16="http://schemas.microsoft.com/office/drawing/2014/main" id="{C5809740-3925-9C90-A8CB-C975AAA399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8310" y="1140542"/>
            <a:ext cx="7403690" cy="776745"/>
          </a:xfrm>
          <a:prstGeom prst="rect">
            <a:avLst/>
          </a:prstGeom>
          <a:ln>
            <a:solidFill>
              <a:schemeClr val="tx1"/>
            </a:solidFill>
          </a:ln>
        </p:spPr>
      </p:pic>
      <p:pic>
        <p:nvPicPr>
          <p:cNvPr id="13" name="Picture 12">
            <a:extLst>
              <a:ext uri="{FF2B5EF4-FFF2-40B4-BE49-F238E27FC236}">
                <a16:creationId xmlns:a16="http://schemas.microsoft.com/office/drawing/2014/main" id="{F3CA4395-ECC2-28F5-173C-B381DA679A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8476" y="2093159"/>
            <a:ext cx="7334865" cy="807357"/>
          </a:xfrm>
          <a:prstGeom prst="rect">
            <a:avLst/>
          </a:prstGeom>
          <a:ln>
            <a:solidFill>
              <a:schemeClr val="tx1"/>
            </a:solidFill>
          </a:ln>
        </p:spPr>
      </p:pic>
      <p:pic>
        <p:nvPicPr>
          <p:cNvPr id="15" name="Picture 14">
            <a:extLst>
              <a:ext uri="{FF2B5EF4-FFF2-40B4-BE49-F238E27FC236}">
                <a16:creationId xmlns:a16="http://schemas.microsoft.com/office/drawing/2014/main" id="{8BBDBB13-899A-D046-F7D6-03B3C02E28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68640" y="3144349"/>
            <a:ext cx="7354531" cy="788554"/>
          </a:xfrm>
          <a:prstGeom prst="rect">
            <a:avLst/>
          </a:prstGeom>
          <a:ln>
            <a:solidFill>
              <a:schemeClr val="tx1"/>
            </a:solidFill>
          </a:ln>
        </p:spPr>
      </p:pic>
      <p:pic>
        <p:nvPicPr>
          <p:cNvPr id="17" name="Picture 16">
            <a:extLst>
              <a:ext uri="{FF2B5EF4-FFF2-40B4-BE49-F238E27FC236}">
                <a16:creationId xmlns:a16="http://schemas.microsoft.com/office/drawing/2014/main" id="{CCD1B186-F82E-DB2E-29C1-388C226EAC9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77391" y="4123360"/>
            <a:ext cx="7365449" cy="802599"/>
          </a:xfrm>
          <a:prstGeom prst="rect">
            <a:avLst/>
          </a:prstGeom>
          <a:ln>
            <a:solidFill>
              <a:schemeClr val="tx1"/>
            </a:solidFill>
          </a:ln>
        </p:spPr>
      </p:pic>
      <p:pic>
        <p:nvPicPr>
          <p:cNvPr id="19" name="Picture 18">
            <a:extLst>
              <a:ext uri="{FF2B5EF4-FFF2-40B4-BE49-F238E27FC236}">
                <a16:creationId xmlns:a16="http://schemas.microsoft.com/office/drawing/2014/main" id="{8AA9CEA9-DA0D-574A-AD45-AD3C08C18C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68645" y="5083276"/>
            <a:ext cx="7334864" cy="855407"/>
          </a:xfrm>
          <a:prstGeom prst="rect">
            <a:avLst/>
          </a:prstGeom>
          <a:ln>
            <a:solidFill>
              <a:schemeClr val="tx1"/>
            </a:solidFill>
          </a:ln>
        </p:spPr>
      </p:pic>
    </p:spTree>
    <p:extLst>
      <p:ext uri="{BB962C8B-B14F-4D97-AF65-F5344CB8AC3E}">
        <p14:creationId xmlns:p14="http://schemas.microsoft.com/office/powerpoint/2010/main" val="4456208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2F5AB-F99D-413E-E3D3-DEA8DDB8E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13E219-5C52-B486-41BD-4486386ED660}"/>
              </a:ext>
            </a:extLst>
          </p:cNvPr>
          <p:cNvSpPr>
            <a:spLocks noGrp="1"/>
          </p:cNvSpPr>
          <p:nvPr>
            <p:ph type="ctrTitle"/>
          </p:nvPr>
        </p:nvSpPr>
        <p:spPr>
          <a:xfrm>
            <a:off x="569190" y="108154"/>
            <a:ext cx="5497314" cy="702117"/>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IMPACT OF PROJECT</a:t>
            </a:r>
          </a:p>
        </p:txBody>
      </p:sp>
      <p:sp>
        <p:nvSpPr>
          <p:cNvPr id="3" name="Subtitle 2">
            <a:extLst>
              <a:ext uri="{FF2B5EF4-FFF2-40B4-BE49-F238E27FC236}">
                <a16:creationId xmlns:a16="http://schemas.microsoft.com/office/drawing/2014/main" id="{0433A373-363C-7B98-BF46-EB9241CF30D6}"/>
              </a:ext>
            </a:extLst>
          </p:cNvPr>
          <p:cNvSpPr>
            <a:spLocks noGrp="1"/>
          </p:cNvSpPr>
          <p:nvPr>
            <p:ph type="subTitle" idx="1"/>
          </p:nvPr>
        </p:nvSpPr>
        <p:spPr>
          <a:xfrm>
            <a:off x="382376" y="879098"/>
            <a:ext cx="10823081" cy="3653574"/>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"Impact of Data Analysis on Business"</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Improved Decision-Making</a:t>
            </a:r>
            <a:r>
              <a:rPr lang="en-US" sz="2000" dirty="0">
                <a:solidFill>
                  <a:schemeClr val="tx1"/>
                </a:solidFill>
                <a:latin typeface="Times New Roman" panose="02020603050405020304" pitchFamily="18" charset="0"/>
                <a:cs typeface="Times New Roman" panose="02020603050405020304" pitchFamily="18" charset="0"/>
              </a:rPr>
              <a:t>: The analysis helped leadership make informed decisions on product strategies and regional sales focus.</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Cost Reduction</a:t>
            </a:r>
            <a:r>
              <a:rPr lang="en-US" sz="2000" dirty="0">
                <a:solidFill>
                  <a:schemeClr val="tx1"/>
                </a:solidFill>
                <a:latin typeface="Times New Roman" panose="02020603050405020304" pitchFamily="18" charset="0"/>
                <a:cs typeface="Times New Roman" panose="02020603050405020304" pitchFamily="18" charset="0"/>
              </a:rPr>
              <a:t>: Identifying inefficiencies in production and logistics helped reduce costs.</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Customer-Centric Approach</a:t>
            </a:r>
            <a:r>
              <a:rPr lang="en-US" sz="2000" dirty="0">
                <a:solidFill>
                  <a:schemeClr val="tx1"/>
                </a:solidFill>
                <a:latin typeface="Times New Roman" panose="02020603050405020304" pitchFamily="18" charset="0"/>
                <a:cs typeface="Times New Roman" panose="02020603050405020304" pitchFamily="18" charset="0"/>
              </a:rPr>
              <a:t>: Insights led to better customer segmentation and targeted marketing….</a:t>
            </a:r>
          </a:p>
          <a:p>
            <a:endParaRPr lang="en-IN" dirty="0">
              <a:solidFill>
                <a:schemeClr val="tx1"/>
              </a:solidFill>
            </a:endParaRPr>
          </a:p>
        </p:txBody>
      </p:sp>
      <p:pic>
        <p:nvPicPr>
          <p:cNvPr id="5" name="Picture 4">
            <a:extLst>
              <a:ext uri="{FF2B5EF4-FFF2-40B4-BE49-F238E27FC236}">
                <a16:creationId xmlns:a16="http://schemas.microsoft.com/office/drawing/2014/main" id="{CF5789F8-5301-3787-4095-F214BE2AE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854" y="55364"/>
            <a:ext cx="6096000" cy="1181395"/>
          </a:xfrm>
          <a:prstGeom prst="rect">
            <a:avLst/>
          </a:prstGeom>
        </p:spPr>
      </p:pic>
    </p:spTree>
    <p:extLst>
      <p:ext uri="{BB962C8B-B14F-4D97-AF65-F5344CB8AC3E}">
        <p14:creationId xmlns:p14="http://schemas.microsoft.com/office/powerpoint/2010/main" val="382665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49918-4D05-67F5-2346-04D4EA320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7C7716-DFAA-EE54-3AC1-EC01D0FCD839}"/>
              </a:ext>
            </a:extLst>
          </p:cNvPr>
          <p:cNvSpPr>
            <a:spLocks noGrp="1"/>
          </p:cNvSpPr>
          <p:nvPr>
            <p:ph type="ctrTitle"/>
          </p:nvPr>
        </p:nvSpPr>
        <p:spPr>
          <a:xfrm>
            <a:off x="461035" y="186813"/>
            <a:ext cx="3452204" cy="643124"/>
          </a:xfrm>
        </p:spPr>
        <p:txBody>
          <a:bodyPr>
            <a:normAutofit/>
          </a:bodyPr>
          <a:lstStyle/>
          <a:p>
            <a:r>
              <a:rPr lang="en-IN" sz="3600" b="1" dirty="0">
                <a:latin typeface="Times New Roman" panose="02020603050405020304" pitchFamily="18" charset="0"/>
                <a:cs typeface="Times New Roman" panose="02020603050405020304" pitchFamily="18" charset="0"/>
              </a:rPr>
              <a:t>challenges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44C13F49-06AB-1014-1B34-32F6890D7B52}"/>
              </a:ext>
            </a:extLst>
          </p:cNvPr>
          <p:cNvSpPr>
            <a:spLocks noGrp="1"/>
          </p:cNvSpPr>
          <p:nvPr>
            <p:ph type="subTitle" idx="1"/>
          </p:nvPr>
        </p:nvSpPr>
        <p:spPr>
          <a:xfrm>
            <a:off x="205396" y="849600"/>
            <a:ext cx="10823081" cy="4549967"/>
          </a:xfrm>
        </p:spPr>
        <p:txBody>
          <a:bodyPr>
            <a:normAutofit fontScale="77500" lnSpcReduction="20000"/>
          </a:bodyPr>
          <a:lstStyle/>
          <a:p>
            <a:r>
              <a:rPr lang="en-US" sz="2400" dirty="0">
                <a:solidFill>
                  <a:schemeClr val="tx1"/>
                </a:solidFill>
                <a:latin typeface="Times New Roman" panose="02020603050405020304" pitchFamily="18" charset="0"/>
                <a:cs typeface="Times New Roman" panose="02020603050405020304" pitchFamily="18" charset="0"/>
              </a:rPr>
              <a:t>"Challenges Encountered"</a:t>
            </a:r>
          </a:p>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Data Quality</a:t>
            </a:r>
            <a:r>
              <a:rPr lang="en-US" sz="2400" dirty="0">
                <a:solidFill>
                  <a:schemeClr val="tx1"/>
                </a:solidFill>
                <a:latin typeface="Times New Roman" panose="02020603050405020304" pitchFamily="18" charset="0"/>
                <a:cs typeface="Times New Roman" panose="02020603050405020304" pitchFamily="18" charset="0"/>
              </a:rPr>
              <a:t>: There were multiple data sets where the format of the data were different which had to be corrected and filtered along with filling out the null values in the sheets.</a:t>
            </a:r>
          </a:p>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 Data modelling</a:t>
            </a:r>
            <a:r>
              <a:rPr lang="en-US" sz="2400" dirty="0">
                <a:solidFill>
                  <a:schemeClr val="tx1"/>
                </a:solidFill>
                <a:latin typeface="Times New Roman" panose="02020603050405020304" pitchFamily="18" charset="0"/>
                <a:cs typeface="Times New Roman" panose="02020603050405020304" pitchFamily="18" charset="0"/>
              </a:rPr>
              <a:t>: There were 2 sets of sales data which had to be appended and then Product, category and subcategory were linked to each other and along with Sales territory and Date had to be linked with the sales sheet using the unique keys which were common in respective sheets.</a:t>
            </a:r>
          </a:p>
          <a:p>
            <a:pP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 </a:t>
            </a:r>
            <a:r>
              <a:rPr lang="en-US" sz="2400" b="1" dirty="0">
                <a:solidFill>
                  <a:schemeClr val="tx1"/>
                </a:solidFill>
                <a:latin typeface="Times New Roman" panose="02020603050405020304" pitchFamily="18" charset="0"/>
                <a:cs typeface="Times New Roman" panose="02020603050405020304" pitchFamily="18" charset="0"/>
              </a:rPr>
              <a:t>Integration Issues</a:t>
            </a:r>
            <a:r>
              <a:rPr lang="en-US" sz="2400" dirty="0">
                <a:solidFill>
                  <a:schemeClr val="tx1"/>
                </a:solidFill>
                <a:latin typeface="Times New Roman" panose="02020603050405020304" pitchFamily="18" charset="0"/>
                <a:cs typeface="Times New Roman" panose="02020603050405020304" pitchFamily="18" charset="0"/>
              </a:rPr>
              <a:t>: Combining data from different sources (SQL database, Excel files) posed challenges.</a:t>
            </a:r>
          </a:p>
          <a:p>
            <a:pPr>
              <a:buFont typeface="Arial" panose="020B0604020202020204" pitchFamily="34" charset="0"/>
              <a:buChar char="•"/>
            </a:pPr>
            <a:r>
              <a:rPr lang="en-US" sz="2400" b="1" dirty="0">
                <a:solidFill>
                  <a:schemeClr val="tx1"/>
                </a:solidFill>
                <a:latin typeface="Times New Roman" panose="02020603050405020304" pitchFamily="18" charset="0"/>
                <a:cs typeface="Times New Roman" panose="02020603050405020304" pitchFamily="18" charset="0"/>
              </a:rPr>
              <a:t>Complexity</a:t>
            </a:r>
            <a:r>
              <a:rPr lang="en-US" sz="2400" dirty="0">
                <a:solidFill>
                  <a:schemeClr val="tx1"/>
                </a:solidFill>
                <a:latin typeface="Times New Roman" panose="02020603050405020304" pitchFamily="18" charset="0"/>
                <a:cs typeface="Times New Roman" panose="02020603050405020304" pitchFamily="18" charset="0"/>
              </a:rPr>
              <a:t>: Creating a cohesive dashboard that represented all KPIs was a complex task….</a:t>
            </a:r>
          </a:p>
          <a:p>
            <a:endParaRPr lang="en-IN" dirty="0">
              <a:solidFill>
                <a:schemeClr val="tx1"/>
              </a:solidFill>
            </a:endParaRPr>
          </a:p>
        </p:txBody>
      </p:sp>
      <p:pic>
        <p:nvPicPr>
          <p:cNvPr id="5" name="Picture 4">
            <a:extLst>
              <a:ext uri="{FF2B5EF4-FFF2-40B4-BE49-F238E27FC236}">
                <a16:creationId xmlns:a16="http://schemas.microsoft.com/office/drawing/2014/main" id="{03D63855-0FDB-8482-5396-9C0C9BF82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855" y="55364"/>
            <a:ext cx="6096000" cy="1181395"/>
          </a:xfrm>
          <a:prstGeom prst="rect">
            <a:avLst/>
          </a:prstGeom>
        </p:spPr>
      </p:pic>
    </p:spTree>
    <p:extLst>
      <p:ext uri="{BB962C8B-B14F-4D97-AF65-F5344CB8AC3E}">
        <p14:creationId xmlns:p14="http://schemas.microsoft.com/office/powerpoint/2010/main" val="2998127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9BB66-7382-90A7-123F-7E94F82C3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21CD81-50EE-6A2E-5AC9-1CA3EC39E17D}"/>
              </a:ext>
            </a:extLst>
          </p:cNvPr>
          <p:cNvSpPr>
            <a:spLocks noGrp="1"/>
          </p:cNvSpPr>
          <p:nvPr>
            <p:ph type="ctrTitle"/>
          </p:nvPr>
        </p:nvSpPr>
        <p:spPr>
          <a:xfrm>
            <a:off x="378394" y="137650"/>
            <a:ext cx="5166999" cy="735505"/>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RECOMMENDATIONS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3D8EE91-2360-6EDA-DE27-7CF22BFA9332}"/>
              </a:ext>
            </a:extLst>
          </p:cNvPr>
          <p:cNvSpPr>
            <a:spLocks noGrp="1"/>
          </p:cNvSpPr>
          <p:nvPr>
            <p:ph type="subTitle" idx="1"/>
          </p:nvPr>
        </p:nvSpPr>
        <p:spPr>
          <a:xfrm>
            <a:off x="166067" y="947923"/>
            <a:ext cx="10823081" cy="4549967"/>
          </a:xfrm>
        </p:spPr>
        <p:txBody>
          <a:bodyPr>
            <a:normAutofit/>
          </a:bodyPr>
          <a:lstStyle/>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Target Best Customers</a:t>
            </a:r>
            <a:r>
              <a:rPr lang="en-US" sz="2000" dirty="0">
                <a:solidFill>
                  <a:schemeClr val="tx1"/>
                </a:solidFill>
                <a:latin typeface="Times New Roman" panose="02020603050405020304" pitchFamily="18" charset="0"/>
                <a:cs typeface="Times New Roman" panose="02020603050405020304" pitchFamily="18" charset="0"/>
              </a:rPr>
              <a:t>: Focus on high-value customers and offer loyalty programs.</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Expand Product Lines</a:t>
            </a:r>
            <a:r>
              <a:rPr lang="en-US" sz="2000" dirty="0">
                <a:solidFill>
                  <a:schemeClr val="tx1"/>
                </a:solidFill>
                <a:latin typeface="Times New Roman" panose="02020603050405020304" pitchFamily="18" charset="0"/>
                <a:cs typeface="Times New Roman" panose="02020603050405020304" pitchFamily="18" charset="0"/>
              </a:rPr>
              <a:t>: Introduce new composite bicycle models to tap into premium markets.</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Market Focus</a:t>
            </a:r>
            <a:r>
              <a:rPr lang="en-US" sz="2000" dirty="0">
                <a:solidFill>
                  <a:schemeClr val="tx1"/>
                </a:solidFill>
                <a:latin typeface="Times New Roman" panose="02020603050405020304" pitchFamily="18" charset="0"/>
                <a:cs typeface="Times New Roman" panose="02020603050405020304" pitchFamily="18" charset="0"/>
              </a:rPr>
              <a:t>: Invest more in expanding operations and marketing in Asia, where sales potential is high.</a:t>
            </a:r>
          </a:p>
          <a:p>
            <a:pPr>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Reduce Production Costs</a:t>
            </a:r>
            <a:r>
              <a:rPr lang="en-US" sz="2000" dirty="0">
                <a:solidFill>
                  <a:schemeClr val="tx1"/>
                </a:solidFill>
                <a:latin typeface="Times New Roman" panose="02020603050405020304" pitchFamily="18" charset="0"/>
                <a:cs typeface="Times New Roman" panose="02020603050405020304" pitchFamily="18" charset="0"/>
              </a:rPr>
              <a:t>: Optimize production processes at the Mexico plant.</a:t>
            </a:r>
          </a:p>
          <a:p>
            <a:r>
              <a:rPr lang="en-IN" b="1" dirty="0">
                <a:solidFill>
                  <a:schemeClr val="tx1"/>
                </a:solidFill>
                <a:latin typeface="Times New Roman" panose="02020603050405020304" pitchFamily="18" charset="0"/>
                <a:cs typeface="Times New Roman" panose="02020603050405020304" pitchFamily="18" charset="0"/>
              </a:rPr>
              <a:t>TAP OTHER MARKETS ALSO </a:t>
            </a:r>
            <a:r>
              <a:rPr lang="en-IN" dirty="0">
                <a:solidFill>
                  <a:schemeClr val="tx1"/>
                </a:solidFill>
              </a:rPr>
              <a:t>:  ASIAN, AFRICAN AND SOUTH AMERICAN MARKETS….</a:t>
            </a:r>
          </a:p>
        </p:txBody>
      </p:sp>
      <p:pic>
        <p:nvPicPr>
          <p:cNvPr id="5" name="Picture 4">
            <a:extLst>
              <a:ext uri="{FF2B5EF4-FFF2-40B4-BE49-F238E27FC236}">
                <a16:creationId xmlns:a16="http://schemas.microsoft.com/office/drawing/2014/main" id="{293768A5-C8CA-75DD-58DC-7BE0777C21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1610" y="46485"/>
            <a:ext cx="6096000" cy="1181395"/>
          </a:xfrm>
          <a:prstGeom prst="rect">
            <a:avLst/>
          </a:prstGeom>
        </p:spPr>
      </p:pic>
    </p:spTree>
    <p:extLst>
      <p:ext uri="{BB962C8B-B14F-4D97-AF65-F5344CB8AC3E}">
        <p14:creationId xmlns:p14="http://schemas.microsoft.com/office/powerpoint/2010/main" val="229260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E309F-C1F7-7425-4A77-15DF44F92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95672-36FB-4559-0CE0-59F11E170D8B}"/>
              </a:ext>
            </a:extLst>
          </p:cNvPr>
          <p:cNvSpPr>
            <a:spLocks noGrp="1"/>
          </p:cNvSpPr>
          <p:nvPr>
            <p:ph type="ctrTitle"/>
          </p:nvPr>
        </p:nvSpPr>
        <p:spPr>
          <a:xfrm>
            <a:off x="520028" y="117986"/>
            <a:ext cx="3403043" cy="692285"/>
          </a:xfrm>
        </p:spPr>
        <p:txBody>
          <a:bodyPr/>
          <a:lstStyle/>
          <a:p>
            <a:pPr algn="ctr"/>
            <a:r>
              <a:rPr lang="en-IN" sz="3600" b="1" dirty="0">
                <a:solidFill>
                  <a:schemeClr val="tx1"/>
                </a:solidFill>
                <a:latin typeface="Times New Roman" panose="02020603050405020304" pitchFamily="18" charset="0"/>
                <a:cs typeface="Times New Roman" panose="02020603050405020304" pitchFamily="18" charset="0"/>
              </a:rPr>
              <a:t>LEARNINGs</a:t>
            </a:r>
            <a:endParaRPr lang="en-IN" sz="54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73B1879-7B09-1B07-29AD-657D35531683}"/>
              </a:ext>
            </a:extLst>
          </p:cNvPr>
          <p:cNvSpPr>
            <a:spLocks noGrp="1"/>
          </p:cNvSpPr>
          <p:nvPr>
            <p:ph type="subTitle" idx="1"/>
          </p:nvPr>
        </p:nvSpPr>
        <p:spPr>
          <a:xfrm>
            <a:off x="97241" y="839768"/>
            <a:ext cx="11809624" cy="5128413"/>
          </a:xfrm>
        </p:spPr>
        <p:txBody>
          <a:bodyPr>
            <a:normAutofit fontScale="85000" lnSpcReduction="10000"/>
          </a:bodyPr>
          <a:lstStyle/>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"Key Learnings from the Project“</a:t>
            </a:r>
          </a:p>
          <a:p>
            <a:pPr marL="285750" indent="-285750">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As the Project is a Team work, understanding and knowing people and their skillset is important in order to work together efficiently and bring out the best results.</a:t>
            </a:r>
          </a:p>
          <a:p>
            <a:pPr marL="285750" indent="-28575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Understanding the data</a:t>
            </a:r>
            <a:r>
              <a:rPr lang="en-IN" sz="2000" dirty="0">
                <a:solidFill>
                  <a:schemeClr val="tx1"/>
                </a:solidFill>
                <a:latin typeface="Times New Roman" panose="02020603050405020304" pitchFamily="18" charset="0"/>
                <a:cs typeface="Times New Roman" panose="02020603050405020304" pitchFamily="18" charset="0"/>
              </a:rPr>
              <a:t>: Need to spend more time in reading and understanding the data set rather starting to build dashboard which will help us in understanding the need and requirement and visualise and present it effectively.</a:t>
            </a:r>
          </a:p>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Data Cleaning is Crucial</a:t>
            </a:r>
            <a:r>
              <a:rPr lang="en-US" sz="2000" dirty="0">
                <a:solidFill>
                  <a:schemeClr val="tx1"/>
                </a:solidFill>
                <a:latin typeface="Times New Roman" panose="02020603050405020304" pitchFamily="18" charset="0"/>
                <a:cs typeface="Times New Roman" panose="02020603050405020304" pitchFamily="18" charset="0"/>
              </a:rPr>
              <a:t>: Ensuring data quality is foundational to getting accurate insights.</a:t>
            </a:r>
            <a:endParaRPr lang="en-IN"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Weekly reviews</a:t>
            </a:r>
            <a:r>
              <a:rPr lang="en-IN" sz="2000" dirty="0">
                <a:solidFill>
                  <a:schemeClr val="tx1"/>
                </a:solidFill>
                <a:latin typeface="Times New Roman" panose="02020603050405020304" pitchFamily="18" charset="0"/>
                <a:cs typeface="Times New Roman" panose="02020603050405020304" pitchFamily="18" charset="0"/>
              </a:rPr>
              <a:t>: To evaluate our learnings and upgrade ourselves by correcting the mistakes and learn more from others and implement it in next review.</a:t>
            </a: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Visualization Skills</a:t>
            </a:r>
            <a:r>
              <a:rPr lang="en-US" sz="2000" dirty="0">
                <a:solidFill>
                  <a:schemeClr val="tx1"/>
                </a:solidFill>
                <a:latin typeface="Times New Roman" panose="02020603050405020304" pitchFamily="18" charset="0"/>
                <a:cs typeface="Times New Roman" panose="02020603050405020304" pitchFamily="18" charset="0"/>
              </a:rPr>
              <a:t>: Mastering tools like Tableau and Power BI enhances the ability to communicate data effectively.</a:t>
            </a:r>
          </a:p>
          <a:p>
            <a:pPr marL="285750" indent="-285750">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SQL Proficiency</a:t>
            </a:r>
            <a:r>
              <a:rPr lang="en-US" sz="2000" dirty="0">
                <a:solidFill>
                  <a:schemeClr val="tx1"/>
                </a:solidFill>
                <a:latin typeface="Times New Roman" panose="02020603050405020304" pitchFamily="18" charset="0"/>
                <a:cs typeface="Times New Roman" panose="02020603050405020304" pitchFamily="18" charset="0"/>
              </a:rPr>
              <a:t>: Writing complex queries was essential to extracting relevant data for analysis….</a:t>
            </a:r>
          </a:p>
          <a:p>
            <a:pPr marL="285750" indent="-285750">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FEB751D-8069-BE96-53AC-ECC1D84D2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855" y="46487"/>
            <a:ext cx="6096000" cy="1181395"/>
          </a:xfrm>
          <a:prstGeom prst="rect">
            <a:avLst/>
          </a:prstGeom>
        </p:spPr>
      </p:pic>
    </p:spTree>
    <p:extLst>
      <p:ext uri="{BB962C8B-B14F-4D97-AF65-F5344CB8AC3E}">
        <p14:creationId xmlns:p14="http://schemas.microsoft.com/office/powerpoint/2010/main" val="295911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E530A38-639C-8194-4D9F-4729205C8C30}"/>
              </a:ext>
            </a:extLst>
          </p:cNvPr>
          <p:cNvPicPr>
            <a:picLocks noChangeAspect="1"/>
          </p:cNvPicPr>
          <p:nvPr/>
        </p:nvPicPr>
        <p:blipFill>
          <a:blip r:embed="rId2">
            <a:alphaModFix amt="85000"/>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13" name="Rectangle 12">
            <a:extLst>
              <a:ext uri="{FF2B5EF4-FFF2-40B4-BE49-F238E27FC236}">
                <a16:creationId xmlns:a16="http://schemas.microsoft.com/office/drawing/2014/main" id="{7611230B-B753-1FD1-373C-4D05DBE935A7}"/>
              </a:ext>
            </a:extLst>
          </p:cNvPr>
          <p:cNvSpPr/>
          <p:nvPr/>
        </p:nvSpPr>
        <p:spPr>
          <a:xfrm>
            <a:off x="1227754" y="382630"/>
            <a:ext cx="9842582" cy="1323439"/>
          </a:xfrm>
          <a:prstGeom prst="rect">
            <a:avLst/>
          </a:prstGeom>
          <a:noFill/>
          <a:effectLst>
            <a:glow rad="228600">
              <a:schemeClr val="accent2">
                <a:satMod val="175000"/>
                <a:alpha val="40000"/>
              </a:schemeClr>
            </a:glow>
          </a:effectLst>
          <a:scene3d>
            <a:camera prst="orthographicFront"/>
            <a:lightRig rig="threePt" dir="t"/>
          </a:scene3d>
          <a:sp3d>
            <a:bevelT prst="relaxedInset"/>
          </a:sp3d>
        </p:spPr>
        <p:txBody>
          <a:bodyPr wrap="square" lIns="91440" tIns="45720" rIns="91440" bIns="45720">
            <a:spAutoFit/>
          </a:bodyPr>
          <a:lstStyle/>
          <a:p>
            <a:pPr algn="ctr"/>
            <a:r>
              <a:rPr lang="en-US" sz="8000" b="1" dirty="0">
                <a:ln w="9525">
                  <a:solidFill>
                    <a:schemeClr val="bg1"/>
                  </a:solidFill>
                  <a:prstDash val="solid"/>
                </a:ln>
                <a:effectLst>
                  <a:outerShdw blurRad="12700" dist="38100" dir="2700000" algn="tl" rotWithShape="0">
                    <a:schemeClr val="bg1">
                      <a:lumMod val="50000"/>
                    </a:schemeClr>
                  </a:outerShdw>
                </a:effectLst>
              </a:rPr>
              <a:t>THANK  YOU</a:t>
            </a:r>
            <a:endParaRPr lang="en-US" sz="8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3779411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a:extLst>
              <a:ext uri="{FF2B5EF4-FFF2-40B4-BE49-F238E27FC236}">
                <a16:creationId xmlns:a16="http://schemas.microsoft.com/office/drawing/2014/main" id="{2E8E9319-D083-C706-9C3A-E27B429548FC}"/>
              </a:ext>
            </a:extLst>
          </p:cNvPr>
          <p:cNvSpPr txBox="1">
            <a:spLocks/>
          </p:cNvSpPr>
          <p:nvPr/>
        </p:nvSpPr>
        <p:spPr>
          <a:xfrm>
            <a:off x="718331" y="2052106"/>
            <a:ext cx="2088664" cy="776154"/>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Review 1</a:t>
            </a:r>
          </a:p>
          <a:p>
            <a:r>
              <a:rPr lang="en-US" sz="1600" b="1" dirty="0">
                <a:latin typeface="Times New Roman" panose="02020603050405020304" pitchFamily="18" charset="0"/>
                <a:cs typeface="Times New Roman" panose="02020603050405020304" pitchFamily="18" charset="0"/>
              </a:rPr>
              <a:t>June 17, 2025</a:t>
            </a:r>
          </a:p>
        </p:txBody>
      </p:sp>
      <p:sp>
        <p:nvSpPr>
          <p:cNvPr id="5" name="Text Placeholder 17">
            <a:extLst>
              <a:ext uri="{FF2B5EF4-FFF2-40B4-BE49-F238E27FC236}">
                <a16:creationId xmlns:a16="http://schemas.microsoft.com/office/drawing/2014/main" id="{CE759B87-ACAC-AE65-91A2-A56E4DB09459}"/>
              </a:ext>
            </a:extLst>
          </p:cNvPr>
          <p:cNvSpPr txBox="1">
            <a:spLocks/>
          </p:cNvSpPr>
          <p:nvPr/>
        </p:nvSpPr>
        <p:spPr>
          <a:xfrm>
            <a:off x="649400" y="3118378"/>
            <a:ext cx="2476572" cy="154931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Introduced interactive Excel dashboards and finalized KPIs, incorporating stakeholder feedback.</a:t>
            </a:r>
          </a:p>
          <a:p>
            <a:endParaRPr lang="en-US" sz="1600" b="1" dirty="0">
              <a:latin typeface="Times New Roman" panose="02020603050405020304" pitchFamily="18" charset="0"/>
              <a:cs typeface="Times New Roman" panose="02020603050405020304" pitchFamily="18" charset="0"/>
            </a:endParaRPr>
          </a:p>
        </p:txBody>
      </p:sp>
      <p:sp>
        <p:nvSpPr>
          <p:cNvPr id="6" name="Text Placeholder 8">
            <a:extLst>
              <a:ext uri="{FF2B5EF4-FFF2-40B4-BE49-F238E27FC236}">
                <a16:creationId xmlns:a16="http://schemas.microsoft.com/office/drawing/2014/main" id="{66C0D29B-42B7-03DE-C249-F2D33182D988}"/>
              </a:ext>
            </a:extLst>
          </p:cNvPr>
          <p:cNvSpPr txBox="1">
            <a:spLocks/>
          </p:cNvSpPr>
          <p:nvPr/>
        </p:nvSpPr>
        <p:spPr>
          <a:xfrm>
            <a:off x="3318959" y="1977679"/>
            <a:ext cx="1933523" cy="744256"/>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Review 2</a:t>
            </a:r>
          </a:p>
          <a:p>
            <a:r>
              <a:rPr lang="en-US" sz="1600" b="1" dirty="0">
                <a:latin typeface="Times New Roman" panose="02020603050405020304" pitchFamily="18" charset="0"/>
                <a:cs typeface="Times New Roman" panose="02020603050405020304" pitchFamily="18" charset="0"/>
              </a:rPr>
              <a:t>June 24, 2025</a:t>
            </a:r>
          </a:p>
        </p:txBody>
      </p:sp>
      <p:sp>
        <p:nvSpPr>
          <p:cNvPr id="7" name="Text Placeholder 11">
            <a:extLst>
              <a:ext uri="{FF2B5EF4-FFF2-40B4-BE49-F238E27FC236}">
                <a16:creationId xmlns:a16="http://schemas.microsoft.com/office/drawing/2014/main" id="{963D24EE-A9BF-95AA-55BD-3F81589F165C}"/>
              </a:ext>
            </a:extLst>
          </p:cNvPr>
          <p:cNvSpPr txBox="1">
            <a:spLocks/>
          </p:cNvSpPr>
          <p:nvPr/>
        </p:nvSpPr>
        <p:spPr>
          <a:xfrm>
            <a:off x="3334630" y="3129010"/>
            <a:ext cx="2651500" cy="1570581"/>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Created interactive dashboard in Tableau, showcasing advanced visualizations with MySQL.</a:t>
            </a:r>
          </a:p>
        </p:txBody>
      </p:sp>
      <p:sp>
        <p:nvSpPr>
          <p:cNvPr id="8" name="Text Placeholder 4">
            <a:extLst>
              <a:ext uri="{FF2B5EF4-FFF2-40B4-BE49-F238E27FC236}">
                <a16:creationId xmlns:a16="http://schemas.microsoft.com/office/drawing/2014/main" id="{CD5043CD-5BAD-9ABE-ACF4-161EE741BA8F}"/>
              </a:ext>
            </a:extLst>
          </p:cNvPr>
          <p:cNvSpPr txBox="1">
            <a:spLocks/>
          </p:cNvSpPr>
          <p:nvPr/>
        </p:nvSpPr>
        <p:spPr>
          <a:xfrm>
            <a:off x="5908960" y="2009577"/>
            <a:ext cx="1778380" cy="73362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Review 3</a:t>
            </a:r>
          </a:p>
          <a:p>
            <a:r>
              <a:rPr lang="en-US" sz="1600" b="1" dirty="0">
                <a:latin typeface="Times New Roman" panose="02020603050405020304" pitchFamily="18" charset="0"/>
                <a:cs typeface="Times New Roman" panose="02020603050405020304" pitchFamily="18" charset="0"/>
              </a:rPr>
              <a:t>July 01, 2025</a:t>
            </a:r>
          </a:p>
          <a:p>
            <a:endParaRPr lang="en-US" sz="1600" b="1" dirty="0">
              <a:latin typeface="Times New Roman" panose="02020603050405020304" pitchFamily="18" charset="0"/>
              <a:cs typeface="Times New Roman" panose="02020603050405020304" pitchFamily="18" charset="0"/>
            </a:endParaRPr>
          </a:p>
        </p:txBody>
      </p:sp>
      <p:sp>
        <p:nvSpPr>
          <p:cNvPr id="9" name="Text Placeholder 15">
            <a:extLst>
              <a:ext uri="{FF2B5EF4-FFF2-40B4-BE49-F238E27FC236}">
                <a16:creationId xmlns:a16="http://schemas.microsoft.com/office/drawing/2014/main" id="{8932AC57-000B-96AB-AE54-1ED921622480}"/>
              </a:ext>
            </a:extLst>
          </p:cNvPr>
          <p:cNvSpPr txBox="1">
            <a:spLocks/>
          </p:cNvSpPr>
          <p:nvPr/>
        </p:nvSpPr>
        <p:spPr>
          <a:xfrm>
            <a:off x="5887693" y="3134201"/>
            <a:ext cx="2618353" cy="1607920"/>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Created interactive dashboards in  and Power BI, showcasing advanced visualizations.</a:t>
            </a:r>
            <a:endParaRPr lang="en-ID" sz="1600" b="1" dirty="0">
              <a:latin typeface="Times New Roman" panose="02020603050405020304" pitchFamily="18" charset="0"/>
              <a:cs typeface="Times New Roman" panose="02020603050405020304" pitchFamily="18" charset="0"/>
            </a:endParaRPr>
          </a:p>
        </p:txBody>
      </p:sp>
      <p:sp>
        <p:nvSpPr>
          <p:cNvPr id="10" name="Text Placeholder 6">
            <a:extLst>
              <a:ext uri="{FF2B5EF4-FFF2-40B4-BE49-F238E27FC236}">
                <a16:creationId xmlns:a16="http://schemas.microsoft.com/office/drawing/2014/main" id="{70BEF6F5-DA40-8C11-3626-51735529CD1D}"/>
              </a:ext>
            </a:extLst>
          </p:cNvPr>
          <p:cNvSpPr txBox="1">
            <a:spLocks/>
          </p:cNvSpPr>
          <p:nvPr/>
        </p:nvSpPr>
        <p:spPr>
          <a:xfrm>
            <a:off x="8498951" y="2030847"/>
            <a:ext cx="1665768" cy="786788"/>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Final Review </a:t>
            </a:r>
          </a:p>
          <a:p>
            <a:r>
              <a:rPr lang="en-US" sz="1600" b="1" dirty="0">
                <a:latin typeface="Times New Roman" panose="02020603050405020304" pitchFamily="18" charset="0"/>
                <a:cs typeface="Times New Roman" panose="02020603050405020304" pitchFamily="18" charset="0"/>
              </a:rPr>
              <a:t>July 08, 2025</a:t>
            </a:r>
          </a:p>
          <a:p>
            <a:endParaRPr lang="en-US" sz="1600" b="1" dirty="0">
              <a:latin typeface="Times New Roman" panose="02020603050405020304" pitchFamily="18" charset="0"/>
              <a:cs typeface="Times New Roman" panose="02020603050405020304" pitchFamily="18" charset="0"/>
            </a:endParaRPr>
          </a:p>
        </p:txBody>
      </p:sp>
      <p:sp>
        <p:nvSpPr>
          <p:cNvPr id="11" name="Text Placeholder 13">
            <a:extLst>
              <a:ext uri="{FF2B5EF4-FFF2-40B4-BE49-F238E27FC236}">
                <a16:creationId xmlns:a16="http://schemas.microsoft.com/office/drawing/2014/main" id="{89156767-D1F0-C1B5-D906-AF223245EA38}"/>
              </a:ext>
            </a:extLst>
          </p:cNvPr>
          <p:cNvSpPr txBox="1">
            <a:spLocks/>
          </p:cNvSpPr>
          <p:nvPr/>
        </p:nvSpPr>
        <p:spPr>
          <a:xfrm>
            <a:off x="8467059" y="3129013"/>
            <a:ext cx="3590262" cy="1591843"/>
          </a:xfrm>
          <a:prstGeom prst="rect">
            <a:avLst/>
          </a:prstGeom>
        </p:spPr>
        <p:txBody>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r>
              <a:rPr lang="en-US" sz="1600" b="1" dirty="0">
                <a:latin typeface="Times New Roman" panose="02020603050405020304" pitchFamily="18" charset="0"/>
                <a:cs typeface="Times New Roman" panose="02020603050405020304" pitchFamily="18" charset="0"/>
              </a:rPr>
              <a:t>The Final review polished dashboards presenting key business insights and demonstrating the project’s success in enabling informed decision making.</a:t>
            </a:r>
          </a:p>
        </p:txBody>
      </p:sp>
      <p:sp>
        <p:nvSpPr>
          <p:cNvPr id="13" name="Footer Placeholder 5">
            <a:extLst>
              <a:ext uri="{FF2B5EF4-FFF2-40B4-BE49-F238E27FC236}">
                <a16:creationId xmlns:a16="http://schemas.microsoft.com/office/drawing/2014/main" id="{D05CB2E4-0161-D8FD-623B-1277885971A6}"/>
              </a:ext>
            </a:extLst>
          </p:cNvPr>
          <p:cNvSpPr txBox="1">
            <a:spLocks/>
          </p:cNvSpPr>
          <p:nvPr/>
        </p:nvSpPr>
        <p:spPr>
          <a:xfrm>
            <a:off x="8378453" y="5369087"/>
            <a:ext cx="3455582" cy="446923"/>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Final Review    July 08, 2025</a:t>
            </a:r>
          </a:p>
          <a:p>
            <a:endParaRPr lang="en-US" sz="2000" b="1" dirty="0">
              <a:solidFill>
                <a:schemeClr val="bg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B788498A-599B-C55F-8788-FADD4F829B39}"/>
              </a:ext>
            </a:extLst>
          </p:cNvPr>
          <p:cNvSpPr txBox="1"/>
          <p:nvPr/>
        </p:nvSpPr>
        <p:spPr>
          <a:xfrm>
            <a:off x="3944473" y="1159155"/>
            <a:ext cx="4595846"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PROJECT TIME LINE</a:t>
            </a:r>
          </a:p>
        </p:txBody>
      </p:sp>
      <p:pic>
        <p:nvPicPr>
          <p:cNvPr id="2" name="Picture 1">
            <a:extLst>
              <a:ext uri="{FF2B5EF4-FFF2-40B4-BE49-F238E27FC236}">
                <a16:creationId xmlns:a16="http://schemas.microsoft.com/office/drawing/2014/main" id="{BDFB8CE1-EC09-3FCC-1529-1FC348772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3854" y="46483"/>
            <a:ext cx="6096000" cy="1181395"/>
          </a:xfrm>
          <a:prstGeom prst="rect">
            <a:avLst/>
          </a:prstGeom>
        </p:spPr>
      </p:pic>
    </p:spTree>
    <p:extLst>
      <p:ext uri="{BB962C8B-B14F-4D97-AF65-F5344CB8AC3E}">
        <p14:creationId xmlns:p14="http://schemas.microsoft.com/office/powerpoint/2010/main" val="2426356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5FF43-97E9-0AD0-5D87-0C5D36063475}"/>
              </a:ext>
            </a:extLst>
          </p:cNvPr>
          <p:cNvSpPr>
            <a:spLocks noGrp="1"/>
          </p:cNvSpPr>
          <p:nvPr>
            <p:ph type="title"/>
          </p:nvPr>
        </p:nvSpPr>
        <p:spPr>
          <a:xfrm>
            <a:off x="409584" y="251628"/>
            <a:ext cx="3598891" cy="747833"/>
          </a:xfrm>
        </p:spPr>
        <p:txBody>
          <a:bodyPr>
            <a:normAutofit/>
          </a:bodyPr>
          <a:lstStyle/>
          <a:p>
            <a:r>
              <a:rPr lang="en-IN" sz="3600" b="1" dirty="0">
                <a:latin typeface="Times New Roman" panose="02020603050405020304" pitchFamily="18" charset="0"/>
                <a:cs typeface="Times New Roman" panose="02020603050405020304" pitchFamily="18" charset="0"/>
              </a:rPr>
              <a:t>AGENDA : </a:t>
            </a:r>
          </a:p>
        </p:txBody>
      </p:sp>
      <p:sp>
        <p:nvSpPr>
          <p:cNvPr id="3" name="Content Placeholder 2">
            <a:extLst>
              <a:ext uri="{FF2B5EF4-FFF2-40B4-BE49-F238E27FC236}">
                <a16:creationId xmlns:a16="http://schemas.microsoft.com/office/drawing/2014/main" id="{E868A5A8-79BA-FC0A-E3B9-3BDFB3849087}"/>
              </a:ext>
            </a:extLst>
          </p:cNvPr>
          <p:cNvSpPr>
            <a:spLocks noGrp="1"/>
          </p:cNvSpPr>
          <p:nvPr>
            <p:ph idx="1"/>
          </p:nvPr>
        </p:nvSpPr>
        <p:spPr>
          <a:xfrm>
            <a:off x="154408" y="1016271"/>
            <a:ext cx="6767388" cy="3810910"/>
          </a:xfrm>
        </p:spPr>
        <p:txBody>
          <a:bodyPr>
            <a:normAutofit/>
          </a:bodyPr>
          <a:lstStyle/>
          <a:p>
            <a:pPr>
              <a:lnSpc>
                <a:spcPct val="110000"/>
              </a:lnSpc>
            </a:pPr>
            <a:r>
              <a:rPr lang="en-US" sz="1800" b="1" dirty="0">
                <a:cs typeface="Calibri"/>
              </a:rPr>
              <a:t>1. </a:t>
            </a:r>
            <a:r>
              <a:rPr lang="en-US" sz="1800" dirty="0">
                <a:cs typeface="Calibri"/>
              </a:rPr>
              <a:t>Introduction</a:t>
            </a:r>
          </a:p>
          <a:p>
            <a:pPr>
              <a:lnSpc>
                <a:spcPct val="110000"/>
              </a:lnSpc>
            </a:pPr>
            <a:r>
              <a:rPr lang="en-US" sz="1800" b="1" dirty="0">
                <a:cs typeface="Calibri"/>
              </a:rPr>
              <a:t>2</a:t>
            </a:r>
            <a:r>
              <a:rPr lang="en-US" sz="1800" dirty="0">
                <a:cs typeface="Calibri"/>
              </a:rPr>
              <a:t>. Dataset overview and Information</a:t>
            </a:r>
          </a:p>
          <a:p>
            <a:pPr>
              <a:lnSpc>
                <a:spcPct val="110000"/>
              </a:lnSpc>
            </a:pPr>
            <a:r>
              <a:rPr lang="en-US" sz="1800" b="1" dirty="0">
                <a:cs typeface="Calibri"/>
              </a:rPr>
              <a:t>3</a:t>
            </a:r>
            <a:r>
              <a:rPr lang="en-US" sz="1800" dirty="0">
                <a:cs typeface="Calibri"/>
              </a:rPr>
              <a:t>. </a:t>
            </a:r>
            <a:r>
              <a:rPr lang="en-IN" sz="1800" dirty="0">
                <a:cs typeface="Calibri"/>
              </a:rPr>
              <a:t>Business problem &amp; Analysis</a:t>
            </a:r>
            <a:endParaRPr lang="en-US" sz="1800" dirty="0">
              <a:cs typeface="Calibri"/>
            </a:endParaRPr>
          </a:p>
          <a:p>
            <a:pPr>
              <a:lnSpc>
                <a:spcPct val="110000"/>
              </a:lnSpc>
            </a:pPr>
            <a:r>
              <a:rPr lang="en-US" sz="1800" b="1" dirty="0">
                <a:cs typeface="Calibri"/>
              </a:rPr>
              <a:t>4. </a:t>
            </a:r>
            <a:r>
              <a:rPr lang="en-US" sz="1800" dirty="0">
                <a:cs typeface="Calibri"/>
              </a:rPr>
              <a:t>Objective</a:t>
            </a:r>
          </a:p>
          <a:p>
            <a:pPr>
              <a:lnSpc>
                <a:spcPct val="110000"/>
              </a:lnSpc>
            </a:pPr>
            <a:r>
              <a:rPr lang="en-US" sz="1800" b="1" dirty="0">
                <a:cs typeface="Calibri"/>
              </a:rPr>
              <a:t>5. </a:t>
            </a:r>
            <a:r>
              <a:rPr lang="en-US" sz="1800" dirty="0">
                <a:cs typeface="Calibri"/>
              </a:rPr>
              <a:t>KPI’s &amp; Insights</a:t>
            </a:r>
          </a:p>
          <a:p>
            <a:pPr>
              <a:lnSpc>
                <a:spcPct val="110000"/>
              </a:lnSpc>
            </a:pPr>
            <a:r>
              <a:rPr lang="en-US" sz="1800" b="1" dirty="0">
                <a:cs typeface="Calibri"/>
              </a:rPr>
              <a:t>6. </a:t>
            </a:r>
            <a:r>
              <a:rPr lang="en-US" sz="1800" dirty="0">
                <a:cs typeface="Calibri"/>
              </a:rPr>
              <a:t>SQL Outputs</a:t>
            </a:r>
          </a:p>
          <a:p>
            <a:pPr>
              <a:lnSpc>
                <a:spcPct val="110000"/>
              </a:lnSpc>
            </a:pPr>
            <a:r>
              <a:rPr lang="en-US" sz="1800" b="1" dirty="0">
                <a:cs typeface="Calibri"/>
              </a:rPr>
              <a:t>7. </a:t>
            </a:r>
            <a:r>
              <a:rPr lang="en-US" sz="1800" dirty="0">
                <a:cs typeface="Calibri"/>
              </a:rPr>
              <a:t>Dashboards in Excel, Tableau &amp; Power BI </a:t>
            </a:r>
          </a:p>
          <a:p>
            <a:pPr>
              <a:lnSpc>
                <a:spcPct val="110000"/>
              </a:lnSpc>
            </a:pPr>
            <a:r>
              <a:rPr lang="en-US" sz="1800" b="1" dirty="0">
                <a:cs typeface="Calibri"/>
              </a:rPr>
              <a:t>8. </a:t>
            </a:r>
            <a:r>
              <a:rPr lang="en-US" sz="1800" dirty="0">
                <a:cs typeface="Calibri"/>
              </a:rPr>
              <a:t>Conclusion</a:t>
            </a:r>
            <a:endParaRPr lang="en-US" sz="1800" dirty="0"/>
          </a:p>
          <a:p>
            <a:endParaRPr lang="en-US" sz="1800" dirty="0"/>
          </a:p>
          <a:p>
            <a:endParaRPr lang="en-IN" sz="1800" dirty="0"/>
          </a:p>
        </p:txBody>
      </p:sp>
      <p:pic>
        <p:nvPicPr>
          <p:cNvPr id="4" name="Picture 3">
            <a:extLst>
              <a:ext uri="{FF2B5EF4-FFF2-40B4-BE49-F238E27FC236}">
                <a16:creationId xmlns:a16="http://schemas.microsoft.com/office/drawing/2014/main" id="{9051C433-7A67-A67C-51B1-753F7371D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733" y="46485"/>
            <a:ext cx="6096000" cy="1181395"/>
          </a:xfrm>
          <a:prstGeom prst="rect">
            <a:avLst/>
          </a:prstGeom>
        </p:spPr>
      </p:pic>
    </p:spTree>
    <p:extLst>
      <p:ext uri="{BB962C8B-B14F-4D97-AF65-F5344CB8AC3E}">
        <p14:creationId xmlns:p14="http://schemas.microsoft.com/office/powerpoint/2010/main" val="107219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AA90-8D0B-1B60-A723-7111620C2ABF}"/>
              </a:ext>
            </a:extLst>
          </p:cNvPr>
          <p:cNvSpPr>
            <a:spLocks noGrp="1"/>
          </p:cNvSpPr>
          <p:nvPr>
            <p:ph type="ctrTitle"/>
          </p:nvPr>
        </p:nvSpPr>
        <p:spPr>
          <a:xfrm>
            <a:off x="699409" y="141674"/>
            <a:ext cx="4618253" cy="752717"/>
          </a:xfrm>
        </p:spPr>
        <p:txBody>
          <a:bodyPr/>
          <a:lstStyle/>
          <a:p>
            <a:r>
              <a:rPr lang="en-IN" sz="4400" u="sng" dirty="0">
                <a:solidFill>
                  <a:schemeClr val="tx1"/>
                </a:solidFill>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F2EDE2B1-6030-A33F-9D51-1A7874C4FAEC}"/>
              </a:ext>
            </a:extLst>
          </p:cNvPr>
          <p:cNvSpPr>
            <a:spLocks noGrp="1"/>
          </p:cNvSpPr>
          <p:nvPr>
            <p:ph type="subTitle" idx="1"/>
          </p:nvPr>
        </p:nvSpPr>
        <p:spPr>
          <a:xfrm>
            <a:off x="731556" y="1181472"/>
            <a:ext cx="10707624" cy="4560110"/>
          </a:xfrm>
        </p:spPr>
        <p:txBody>
          <a:bodyPr>
            <a:noAutofit/>
          </a:bodyPr>
          <a:lstStyle/>
          <a:p>
            <a:pPr>
              <a:lnSpc>
                <a:spcPct val="107000"/>
              </a:lnSpc>
              <a:spcAft>
                <a:spcPts val="800"/>
              </a:spcAf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Adventure Works Cycles</a:t>
            </a:r>
            <a:r>
              <a:rPr lang="en-IN"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is a large, multinational manufacturing company. The company </a:t>
            </a:r>
            <a:r>
              <a:rPr lang="en-IN" b="1"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manufactures and sells metal and composite bi</a:t>
            </a:r>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cycles</a:t>
            </a: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to North American, European and Asian commercial markets. While its base operation is in Bothell, Washington with 290 employees, several regional sales teams are located throughout their market base.</a:t>
            </a:r>
          </a:p>
          <a:p>
            <a:pPr>
              <a:lnSpc>
                <a:spcPct val="107000"/>
              </a:lnSpc>
              <a:spcAft>
                <a:spcPts val="800"/>
              </a:spcAft>
            </a:pPr>
            <a: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Adventure Works Cycles is looking to broaden its market share by targeting their sales to their best customers, extending their product availability through an external Web site, and reducing their cost of sales through lower production costs.</a:t>
            </a:r>
          </a:p>
          <a:p>
            <a:pPr>
              <a:lnSpc>
                <a:spcPct val="107000"/>
              </a:lnSpc>
              <a:spcAft>
                <a:spcPts val="800"/>
              </a:spcAft>
            </a:pPr>
            <a:r>
              <a:rPr lang="en-US" dirty="0">
                <a:solidFill>
                  <a:schemeClr val="tx1"/>
                </a:solidFill>
                <a:latin typeface="Times New Roman" panose="02020603050405020304" pitchFamily="18" charset="0"/>
                <a:cs typeface="Times New Roman" panose="02020603050405020304" pitchFamily="18" charset="0"/>
              </a:rPr>
              <a:t>They are focusing on increasing market share, reducing costs, and targeting key customers. The project will involve analyzing the company’s sales, production, and customer data using </a:t>
            </a:r>
            <a:r>
              <a:rPr lang="en-US" b="1" u="sng" dirty="0">
                <a:solidFill>
                  <a:schemeClr val="tx1"/>
                </a:solidFill>
                <a:latin typeface="Times New Roman" panose="02020603050405020304" pitchFamily="18" charset="0"/>
                <a:cs typeface="Times New Roman" panose="02020603050405020304" pitchFamily="18" charset="0"/>
              </a:rPr>
              <a:t>Excel, Tableau,  MYSQL,  Power BI</a:t>
            </a:r>
            <a:r>
              <a:rPr lang="en-US"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CE60D586-3DDD-F2BB-C607-37E193A8DE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488" y="37605"/>
            <a:ext cx="6096000" cy="1181395"/>
          </a:xfrm>
          <a:prstGeom prst="rect">
            <a:avLst/>
          </a:prstGeom>
        </p:spPr>
      </p:pic>
    </p:spTree>
    <p:extLst>
      <p:ext uri="{BB962C8B-B14F-4D97-AF65-F5344CB8AC3E}">
        <p14:creationId xmlns:p14="http://schemas.microsoft.com/office/powerpoint/2010/main" val="1385120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9E085-EF2A-F5F1-B479-DCBD40B26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FEAE6-C2DA-E95D-ED65-B38A69474586}"/>
              </a:ext>
            </a:extLst>
          </p:cNvPr>
          <p:cNvSpPr>
            <a:spLocks noGrp="1"/>
          </p:cNvSpPr>
          <p:nvPr>
            <p:ph type="ctrTitle"/>
          </p:nvPr>
        </p:nvSpPr>
        <p:spPr>
          <a:xfrm>
            <a:off x="0" y="669850"/>
            <a:ext cx="4497573" cy="616689"/>
          </a:xfrm>
        </p:spPr>
        <p:txBody>
          <a:bodyPr>
            <a:normAutofit/>
          </a:bodyPr>
          <a:lstStyle/>
          <a:p>
            <a:pPr algn="ctr"/>
            <a:r>
              <a:rPr lang="en-IN" sz="3600" b="1" dirty="0">
                <a:solidFill>
                  <a:schemeClr val="tx1"/>
                </a:solidFill>
                <a:latin typeface="Times New Roman" panose="02020603050405020304" pitchFamily="18" charset="0"/>
                <a:cs typeface="Times New Roman" panose="02020603050405020304" pitchFamily="18" charset="0"/>
              </a:rPr>
              <a:t>DATA OVERVIEW</a:t>
            </a:r>
          </a:p>
        </p:txBody>
      </p:sp>
      <p:sp>
        <p:nvSpPr>
          <p:cNvPr id="4" name="Rectangle 1">
            <a:extLst>
              <a:ext uri="{FF2B5EF4-FFF2-40B4-BE49-F238E27FC236}">
                <a16:creationId xmlns:a16="http://schemas.microsoft.com/office/drawing/2014/main" id="{EF09143A-60DA-DF42-D073-71011D3C7658}"/>
              </a:ext>
            </a:extLst>
          </p:cNvPr>
          <p:cNvSpPr>
            <a:spLocks noGrp="1" noChangeArrowheads="1"/>
          </p:cNvSpPr>
          <p:nvPr>
            <p:ph type="subTitle" idx="1"/>
          </p:nvPr>
        </p:nvSpPr>
        <p:spPr bwMode="auto">
          <a:xfrm>
            <a:off x="227905" y="1754235"/>
            <a:ext cx="11531703"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Adventure Works Cycles provides sample datasets which include 8 tables like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FactInternetSales</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Fact_Internet_Sales_New</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000" b="1"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dirty="0" err="1">
                <a:ln>
                  <a:noFill/>
                </a:ln>
                <a:solidFill>
                  <a:schemeClr val="tx1"/>
                </a:solidFill>
                <a:effectLst/>
                <a:latin typeface="Times New Roman" panose="02020603050405020304" pitchFamily="18" charset="0"/>
                <a:cs typeface="Times New Roman" panose="02020603050405020304" pitchFamily="18" charset="0"/>
              </a:rPr>
              <a:t>Dim</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Product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DimProductCategory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DimProductSubcategory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DimCustomer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DinSalesTerritory</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b="1" cap="none" dirty="0">
                <a:latin typeface="Times New Roman" panose="02020603050405020304" pitchFamily="18" charset="0"/>
                <a:cs typeface="Times New Roman" panose="02020603050405020304" pitchFamily="18" charset="0"/>
              </a:rPr>
              <a:t>and </a:t>
            </a:r>
            <a:r>
              <a:rPr lang="en-US" altLang="en-US" sz="2000" b="1" cap="none" dirty="0" err="1">
                <a:latin typeface="Times New Roman" panose="02020603050405020304" pitchFamily="18" charset="0"/>
                <a:cs typeface="Times New Roman" panose="02020603050405020304" pitchFamily="18" charset="0"/>
              </a:rPr>
              <a:t>DimDate</a:t>
            </a:r>
            <a:r>
              <a:rPr lang="en-US" altLang="en-US" sz="2000" b="1" cap="none" dirty="0">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Points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Sales data, Product details, Customer information, </a:t>
            </a: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and Regions,</a:t>
            </a:r>
            <a:r>
              <a:rPr kumimoji="0" lang="en-US" altLang="en-US" sz="2000" b="0" i="0" u="none" strike="noStrike" cap="none" normalizeH="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Country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Volume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Rows-60000+</a:t>
            </a:r>
          </a:p>
          <a:p>
            <a:pPr marR="0" lvl="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Line of Data</a:t>
            </a:r>
            <a:r>
              <a:rPr lang="en-US" altLang="en-US" sz="2000" dirty="0">
                <a:solidFill>
                  <a:schemeClr val="tx1"/>
                </a:solidFill>
                <a:latin typeface="Times New Roman" panose="02020603050405020304" pitchFamily="18" charset="0"/>
                <a:cs typeface="Times New Roman" panose="02020603050405020304" pitchFamily="18" charset="0"/>
              </a:rPr>
              <a:t>: 2010 to 2014…</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3BCC516B-4222-7547-23DC-44505C0E98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9368" y="19852"/>
            <a:ext cx="6096000" cy="1181395"/>
          </a:xfrm>
          <a:prstGeom prst="rect">
            <a:avLst/>
          </a:prstGeom>
        </p:spPr>
      </p:pic>
    </p:spTree>
    <p:extLst>
      <p:ext uri="{BB962C8B-B14F-4D97-AF65-F5344CB8AC3E}">
        <p14:creationId xmlns:p14="http://schemas.microsoft.com/office/powerpoint/2010/main" val="489377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1000"/>
                                        <p:tgtEl>
                                          <p:spTgt spid="4">
                                            <p:txEl>
                                              <p:pRg st="0" end="0"/>
                                            </p:txEl>
                                          </p:spTgt>
                                        </p:tgtEl>
                                      </p:cBhvr>
                                    </p:animEffect>
                                    <p:anim calcmode="lin" valueType="num">
                                      <p:cBhvr>
                                        <p:cTn id="15"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1000"/>
                                        <p:tgtEl>
                                          <p:spTgt spid="4">
                                            <p:txEl>
                                              <p:pRg st="4" end="4"/>
                                            </p:txEl>
                                          </p:spTgt>
                                        </p:tgtEl>
                                      </p:cBhvr>
                                    </p:animEffect>
                                    <p:anim calcmode="lin" valueType="num">
                                      <p:cBhvr>
                                        <p:cTn id="2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fade">
                                      <p:cBhvr>
                                        <p:cTn id="35" dur="1000"/>
                                        <p:tgtEl>
                                          <p:spTgt spid="4">
                                            <p:txEl>
                                              <p:pRg st="6" end="6"/>
                                            </p:txEl>
                                          </p:spTgt>
                                        </p:tgtEl>
                                      </p:cBhvr>
                                    </p:animEffect>
                                    <p:anim calcmode="lin" valueType="num">
                                      <p:cBhvr>
                                        <p:cTn id="36"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3425C-A52C-3122-DFCA-72A79B49C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45936F-D552-EEEA-B555-E85756EC2085}"/>
              </a:ext>
            </a:extLst>
          </p:cNvPr>
          <p:cNvSpPr>
            <a:spLocks noGrp="1"/>
          </p:cNvSpPr>
          <p:nvPr>
            <p:ph type="ctrTitle"/>
          </p:nvPr>
        </p:nvSpPr>
        <p:spPr>
          <a:xfrm>
            <a:off x="91742" y="9834"/>
            <a:ext cx="5992140" cy="606055"/>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DATASET INFORMATION</a:t>
            </a:r>
          </a:p>
        </p:txBody>
      </p:sp>
      <p:graphicFrame>
        <p:nvGraphicFramePr>
          <p:cNvPr id="7" name="Table 6">
            <a:extLst>
              <a:ext uri="{FF2B5EF4-FFF2-40B4-BE49-F238E27FC236}">
                <a16:creationId xmlns:a16="http://schemas.microsoft.com/office/drawing/2014/main" id="{1A2E50D7-5E1E-DA7B-4690-C724531D999F}"/>
              </a:ext>
            </a:extLst>
          </p:cNvPr>
          <p:cNvGraphicFramePr>
            <a:graphicFrameLocks noGrp="1"/>
          </p:cNvGraphicFramePr>
          <p:nvPr>
            <p:extLst>
              <p:ext uri="{D42A27DB-BD31-4B8C-83A1-F6EECF244321}">
                <p14:modId xmlns:p14="http://schemas.microsoft.com/office/powerpoint/2010/main" val="984407901"/>
              </p:ext>
            </p:extLst>
          </p:nvPr>
        </p:nvGraphicFramePr>
        <p:xfrm>
          <a:off x="146388" y="867297"/>
          <a:ext cx="9756067" cy="5188604"/>
        </p:xfrm>
        <a:graphic>
          <a:graphicData uri="http://schemas.openxmlformats.org/drawingml/2006/table">
            <a:tbl>
              <a:tblPr firstRow="1" bandRow="1">
                <a:tableStyleId>{C4B1156A-380E-4F78-BDF5-A606A8083BF9}</a:tableStyleId>
              </a:tblPr>
              <a:tblGrid>
                <a:gridCol w="3262333">
                  <a:extLst>
                    <a:ext uri="{9D8B030D-6E8A-4147-A177-3AD203B41FA5}">
                      <a16:colId xmlns:a16="http://schemas.microsoft.com/office/drawing/2014/main" val="1285137075"/>
                    </a:ext>
                  </a:extLst>
                </a:gridCol>
                <a:gridCol w="6493734">
                  <a:extLst>
                    <a:ext uri="{9D8B030D-6E8A-4147-A177-3AD203B41FA5}">
                      <a16:colId xmlns:a16="http://schemas.microsoft.com/office/drawing/2014/main" val="88878165"/>
                    </a:ext>
                  </a:extLst>
                </a:gridCol>
              </a:tblGrid>
              <a:tr h="504484">
                <a:tc>
                  <a:txBody>
                    <a:bodyPr/>
                    <a:lstStyle/>
                    <a:p>
                      <a:pPr marL="457200" indent="-457200" algn="ctr" defTabSz="914400" rtl="0" eaLnBrk="1" latinLnBrk="0" hangingPunct="1">
                        <a:buFont typeface="Wingdings" panose="05000000000000000000" pitchFamily="2" charset="2"/>
                        <a:buChar char="v"/>
                      </a:pPr>
                      <a:r>
                        <a:rPr lang="en-IN" sz="2400" b="1" u="sng" kern="1200" dirty="0">
                          <a:solidFill>
                            <a:srgbClr val="B20000"/>
                          </a:solidFill>
                          <a:latin typeface="Times New Roman" panose="02020603050405020304" pitchFamily="18" charset="0"/>
                          <a:ea typeface="+mn-ea"/>
                          <a:cs typeface="Times New Roman" panose="02020603050405020304" pitchFamily="18" charset="0"/>
                        </a:rPr>
                        <a:t>ABOUT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457200" indent="-457200" algn="ctr">
                        <a:buFont typeface="Wingdings" panose="05000000000000000000" pitchFamily="2" charset="2"/>
                        <a:buChar char="v"/>
                      </a:pPr>
                      <a:r>
                        <a:rPr lang="en-IN" sz="2400" b="1" u="sng" dirty="0">
                          <a:solidFill>
                            <a:srgbClr val="B20000"/>
                          </a:solidFill>
                          <a:latin typeface="Times New Roman" panose="02020603050405020304" pitchFamily="18" charset="0"/>
                          <a:cs typeface="Times New Roman" panose="02020603050405020304" pitchFamily="18" charset="0"/>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062834"/>
                  </a:ext>
                </a:extLst>
              </a:tr>
              <a:tr h="504484">
                <a:tc>
                  <a:txBody>
                    <a:bodyPr/>
                    <a:lstStyle/>
                    <a:p>
                      <a:pPr marL="342900" indent="-342900" algn="l">
                        <a:buFont typeface="Wingdings" panose="05000000000000000000" pitchFamily="2" charset="2"/>
                        <a:buChar char="v"/>
                      </a:pPr>
                      <a:r>
                        <a:rPr lang="en-IN" b="0" dirty="0">
                          <a:latin typeface="Times New Roman" panose="02020603050405020304" pitchFamily="18" charset="0"/>
                          <a:cs typeface="Times New Roman" panose="02020603050405020304" pitchFamily="18" charset="0"/>
                        </a:rPr>
                        <a:t>Domain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dirty="0">
                          <a:solidFill>
                            <a:schemeClr val="tx1"/>
                          </a:solidFill>
                          <a:latin typeface="Times New Roman" panose="02020603050405020304" pitchFamily="18" charset="0"/>
                          <a:cs typeface="Times New Roman" panose="02020603050405020304" pitchFamily="18" charset="0"/>
                        </a:rPr>
                        <a:t>Retail/ E-commerce/ Manufacturing</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186359"/>
                  </a:ext>
                </a:extLst>
              </a:tr>
              <a:tr h="504484">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dirty="0">
                          <a:solidFill>
                            <a:schemeClr val="tx1"/>
                          </a:solidFill>
                          <a:latin typeface="Times New Roman" panose="02020603050405020304" pitchFamily="18" charset="0"/>
                          <a:cs typeface="Times New Roman" panose="02020603050405020304" pitchFamily="18" charset="0"/>
                        </a:rPr>
                        <a:t>Project</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a:solidFill>
                            <a:schemeClr val="tx1"/>
                          </a:solidFill>
                          <a:latin typeface="Times New Roman" panose="02020603050405020304" pitchFamily="18" charset="0"/>
                          <a:cs typeface="Times New Roman" panose="02020603050405020304" pitchFamily="18" charset="0"/>
                        </a:rPr>
                        <a:t>Adventure Works Project</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117146"/>
                  </a:ext>
                </a:extLst>
              </a:tr>
              <a:tr h="1203144">
                <a:tc>
                  <a:txBody>
                    <a:bodyPr/>
                    <a:lstStyle/>
                    <a:p>
                      <a:pPr marL="342900" indent="-342900">
                        <a:buFont typeface="Wingdings" panose="05000000000000000000" pitchFamily="2" charset="2"/>
                        <a:buChar char="v"/>
                      </a:pPr>
                      <a:r>
                        <a:rPr lang="en-IN" sz="1800" b="0" kern="1200" dirty="0">
                          <a:solidFill>
                            <a:schemeClr val="tx1"/>
                          </a:solidFill>
                          <a:latin typeface="Times New Roman" panose="02020603050405020304" pitchFamily="18" charset="0"/>
                          <a:cs typeface="Times New Roman" panose="02020603050405020304" pitchFamily="18" charset="0"/>
                        </a:rPr>
                        <a:t>Datasets Used</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US" sz="1800" b="0" kern="1200">
                          <a:solidFill>
                            <a:schemeClr val="tx1"/>
                          </a:solidFill>
                          <a:latin typeface="Times New Roman" panose="02020603050405020304" pitchFamily="18" charset="0"/>
                          <a:cs typeface="Times New Roman" panose="02020603050405020304" pitchFamily="18" charset="0"/>
                        </a:rPr>
                        <a:t>DimCustomer, DimDate, DimSalesTerritory, DimProdu</a:t>
                      </a:r>
                      <a:r>
                        <a:rPr lang="en-IN" sz="1800" b="0" kern="1200">
                          <a:solidFill>
                            <a:schemeClr val="tx1"/>
                          </a:solidFill>
                          <a:latin typeface="Times New Roman" panose="02020603050405020304" pitchFamily="18" charset="0"/>
                          <a:cs typeface="Times New Roman" panose="02020603050405020304" pitchFamily="18" charset="0"/>
                        </a:rPr>
                        <a:t>ct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b="0">
                          <a:latin typeface="Times New Roman" panose="02020603050405020304" pitchFamily="18" charset="0"/>
                          <a:cs typeface="Times New Roman" panose="02020603050405020304" pitchFamily="18" charset="0"/>
                        </a:rPr>
                        <a:t>, </a:t>
                      </a:r>
                      <a:r>
                        <a:rPr lang="en-US" sz="1800" b="0" kern="1200">
                          <a:solidFill>
                            <a:schemeClr val="tx1"/>
                          </a:solidFill>
                          <a:latin typeface="Times New Roman" panose="02020603050405020304" pitchFamily="18" charset="0"/>
                          <a:cs typeface="Times New Roman" panose="02020603050405020304" pitchFamily="18" charset="0"/>
                        </a:rPr>
                        <a:t>DimProductCategory, DimProductSubCategory, Fact_Internet_Sales_new</a:t>
                      </a:r>
                      <a:endParaRPr lang="en-IN" sz="1800" b="0" kern="1200">
                        <a:solidFill>
                          <a:schemeClr val="tx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b="0">
                          <a:latin typeface="Times New Roman" panose="02020603050405020304" pitchFamily="18" charset="0"/>
                          <a:cs typeface="Times New Roman" panose="02020603050405020304" pitchFamily="18" charset="0"/>
                        </a:rPr>
                        <a:t>, </a:t>
                      </a:r>
                      <a:r>
                        <a:rPr lang="en-US" sz="1800" b="0" kern="1200">
                          <a:solidFill>
                            <a:schemeClr val="tx1"/>
                          </a:solidFill>
                          <a:latin typeface="Times New Roman" panose="02020603050405020304" pitchFamily="18" charset="0"/>
                          <a:cs typeface="Times New Roman" panose="02020603050405020304" pitchFamily="18" charset="0"/>
                        </a:rPr>
                        <a:t>FactInternetSales</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2891465"/>
                  </a:ext>
                </a:extLst>
              </a:tr>
              <a:tr h="504484">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a:solidFill>
                            <a:schemeClr val="tx1"/>
                          </a:solidFill>
                          <a:latin typeface="Times New Roman" panose="02020603050405020304" pitchFamily="18" charset="0"/>
                          <a:cs typeface="Times New Roman" panose="02020603050405020304" pitchFamily="18" charset="0"/>
                        </a:rPr>
                        <a:t>Dataset Type</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a:solidFill>
                            <a:schemeClr val="tx1"/>
                          </a:solidFill>
                          <a:latin typeface="Times New Roman" panose="02020603050405020304" pitchFamily="18" charset="0"/>
                          <a:cs typeface="Times New Roman" panose="02020603050405020304" pitchFamily="18" charset="0"/>
                        </a:rPr>
                        <a:t>Microsoft Excel File (.xlsx) Format</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0313414"/>
                  </a:ext>
                </a:extLst>
              </a:tr>
              <a:tr h="504484">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dirty="0">
                          <a:solidFill>
                            <a:schemeClr val="tx1"/>
                          </a:solidFill>
                          <a:latin typeface="Times New Roman" panose="02020603050405020304" pitchFamily="18" charset="0"/>
                          <a:cs typeface="Times New Roman" panose="02020603050405020304" pitchFamily="18" charset="0"/>
                        </a:rPr>
                        <a:t>Dataset Size</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lang="en-IN" sz="1800" b="0" kern="1200" dirty="0">
                          <a:solidFill>
                            <a:schemeClr val="tx1"/>
                          </a:solidFill>
                          <a:latin typeface="Times New Roman" panose="02020603050405020304" pitchFamily="18" charset="0"/>
                          <a:cs typeface="Times New Roman" panose="02020603050405020304" pitchFamily="18" charset="0"/>
                        </a:rPr>
                        <a:t>10.1 MB</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235607"/>
                  </a:ext>
                </a:extLst>
              </a:tr>
              <a:tr h="1298673">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Tools To Use</a:t>
                      </a: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Excel</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Power Bi</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Tableau,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r>
                        <a:rPr kumimoji="0" lang="en-US" altLang="en-US" sz="18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 MySQL</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v"/>
                        <a:tabLst/>
                        <a:defRPr/>
                      </a:pPr>
                      <a:endParaRPr lang="en-IN" sz="1800" b="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240639"/>
                  </a:ext>
                </a:extLst>
              </a:tr>
            </a:tbl>
          </a:graphicData>
        </a:graphic>
      </p:graphicFrame>
      <p:pic>
        <p:nvPicPr>
          <p:cNvPr id="3" name="Picture 2">
            <a:extLst>
              <a:ext uri="{FF2B5EF4-FFF2-40B4-BE49-F238E27FC236}">
                <a16:creationId xmlns:a16="http://schemas.microsoft.com/office/drawing/2014/main" id="{EEEF765D-77E5-8E20-5D06-487BC071E2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840" y="11551"/>
            <a:ext cx="6096000" cy="1181395"/>
          </a:xfrm>
          <a:prstGeom prst="rect">
            <a:avLst/>
          </a:prstGeom>
        </p:spPr>
      </p:pic>
    </p:spTree>
    <p:extLst>
      <p:ext uri="{BB962C8B-B14F-4D97-AF65-F5344CB8AC3E}">
        <p14:creationId xmlns:p14="http://schemas.microsoft.com/office/powerpoint/2010/main" val="278708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E968D-7485-DDD4-4350-C3091254CF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A54E0-3A95-79CE-C93D-7D2A72870DAF}"/>
              </a:ext>
            </a:extLst>
          </p:cNvPr>
          <p:cNvSpPr>
            <a:spLocks noGrp="1"/>
          </p:cNvSpPr>
          <p:nvPr>
            <p:ph type="ctrTitle"/>
          </p:nvPr>
        </p:nvSpPr>
        <p:spPr>
          <a:xfrm>
            <a:off x="392815" y="127590"/>
            <a:ext cx="4785241" cy="751622"/>
          </a:xfrm>
        </p:spPr>
        <p:txBody>
          <a:bodyPr>
            <a:normAutofit/>
          </a:bodyPr>
          <a:lstStyle/>
          <a:p>
            <a:pPr algn="ctr"/>
            <a:r>
              <a:rPr lang="en-IN" sz="3600" dirty="0">
                <a:solidFill>
                  <a:schemeClr val="tx1"/>
                </a:solidFill>
              </a:rPr>
              <a:t>Business Problem</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0D06789-AAB4-FA59-5246-5346E001C2A1}"/>
              </a:ext>
            </a:extLst>
          </p:cNvPr>
          <p:cNvSpPr>
            <a:spLocks noGrp="1"/>
          </p:cNvSpPr>
          <p:nvPr>
            <p:ph type="subTitle" idx="1"/>
          </p:nvPr>
        </p:nvSpPr>
        <p:spPr>
          <a:xfrm>
            <a:off x="435346" y="997427"/>
            <a:ext cx="10823081" cy="4549967"/>
          </a:xfrm>
        </p:spPr>
        <p:txBody>
          <a:bodyPr>
            <a:noAutofit/>
          </a:bodyPr>
          <a:lstStyle/>
          <a:p>
            <a:pPr marL="285750" indent="-285750">
              <a:buFont typeface="Wingdings" panose="05000000000000000000" pitchFamily="2" charset="2"/>
              <a:buChar char="v"/>
            </a:pPr>
            <a:r>
              <a:rPr lang="en-IN" b="1" dirty="0">
                <a:solidFill>
                  <a:schemeClr val="tx1"/>
                </a:solidFill>
                <a:latin typeface="Times New Roman" panose="02020603050405020304" pitchFamily="18" charset="0"/>
                <a:cs typeface="Times New Roman" panose="02020603050405020304" pitchFamily="18" charset="0"/>
              </a:rPr>
              <a:t>How can Adventure Works optimize Product Sales and Profitability across different Territories and Customer Segments.</a:t>
            </a:r>
          </a:p>
          <a:p>
            <a:endParaRPr lang="en-IN" dirty="0">
              <a:solidFill>
                <a:schemeClr val="tx1"/>
              </a:solidFill>
            </a:endParaRPr>
          </a:p>
          <a:p>
            <a:r>
              <a:rPr lang="en-IN" sz="1400" b="1" dirty="0">
                <a:solidFill>
                  <a:schemeClr val="tx1"/>
                </a:solidFill>
              </a:rPr>
              <a:t>To analyse and Identify:</a:t>
            </a:r>
          </a:p>
          <a:p>
            <a:pPr>
              <a:buFont typeface="Wingdings" panose="05000000000000000000" pitchFamily="2" charset="2"/>
              <a:buChar char="Ø"/>
            </a:pPr>
            <a:r>
              <a:rPr lang="en-IN" dirty="0">
                <a:solidFill>
                  <a:schemeClr val="tx1"/>
                </a:solidFill>
              </a:rPr>
              <a:t>Which Product and Category are performing Best/Worst ?</a:t>
            </a:r>
          </a:p>
          <a:p>
            <a:pPr>
              <a:buFont typeface="Wingdings" panose="05000000000000000000" pitchFamily="2" charset="2"/>
              <a:buChar char="Ø"/>
            </a:pPr>
            <a:r>
              <a:rPr lang="en-IN" dirty="0"/>
              <a:t>WHICH PRODUCTS NEED PROMOTIONS </a:t>
            </a:r>
            <a:r>
              <a:rPr lang="en-IN"/>
              <a:t>AND COST ADJUSTMENTS ?</a:t>
            </a:r>
            <a:endParaRPr lang="en-IN" dirty="0">
              <a:solidFill>
                <a:schemeClr val="tx1"/>
              </a:solidFill>
            </a:endParaRPr>
          </a:p>
          <a:p>
            <a:pPr>
              <a:buFont typeface="Wingdings" panose="05000000000000000000" pitchFamily="2" charset="2"/>
              <a:buChar char="Ø"/>
            </a:pPr>
            <a:r>
              <a:rPr lang="en-IN" dirty="0">
                <a:solidFill>
                  <a:schemeClr val="tx1"/>
                </a:solidFill>
              </a:rPr>
              <a:t>Which Sales Territories are underperforming ?</a:t>
            </a:r>
          </a:p>
          <a:p>
            <a:pPr>
              <a:buFont typeface="Wingdings" panose="05000000000000000000" pitchFamily="2" charset="2"/>
              <a:buChar char="Ø"/>
            </a:pPr>
            <a:r>
              <a:rPr lang="en-IN" dirty="0">
                <a:solidFill>
                  <a:schemeClr val="tx1"/>
                </a:solidFill>
              </a:rPr>
              <a:t>What are Customer Buying patterns ?</a:t>
            </a:r>
          </a:p>
          <a:p>
            <a:pPr>
              <a:buFont typeface="Wingdings" panose="05000000000000000000" pitchFamily="2" charset="2"/>
              <a:buChar char="Ø"/>
            </a:pPr>
            <a:r>
              <a:rPr lang="en-IN" dirty="0">
                <a:solidFill>
                  <a:schemeClr val="tx1"/>
                </a:solidFill>
              </a:rPr>
              <a:t>How seasonality and Demographics affect buying patterns </a:t>
            </a:r>
            <a:r>
              <a:rPr lang="en-IN" dirty="0"/>
              <a:t>?...</a:t>
            </a:r>
            <a:endParaRPr lang="en-IN" dirty="0">
              <a:solidFill>
                <a:schemeClr val="tx1"/>
              </a:solidFill>
            </a:endParaRPr>
          </a:p>
          <a:p>
            <a:pPr>
              <a:buFont typeface="Wingdings" panose="05000000000000000000" pitchFamily="2" charset="2"/>
              <a:buChar char="Ø"/>
            </a:pPr>
            <a:endParaRPr lang="en-IN" dirty="0">
              <a:solidFill>
                <a:schemeClr val="tx1"/>
              </a:solidFill>
            </a:endParaRPr>
          </a:p>
          <a:p>
            <a:endParaRPr lang="en-IN" dirty="0">
              <a:solidFill>
                <a:schemeClr val="tx1"/>
              </a:solidFill>
            </a:endParaRP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9BA1AD3-B9A8-DB40-D1B5-FFD540247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6672" y="31219"/>
            <a:ext cx="6096000" cy="1181395"/>
          </a:xfrm>
          <a:prstGeom prst="rect">
            <a:avLst/>
          </a:prstGeom>
        </p:spPr>
      </p:pic>
    </p:spTree>
    <p:extLst>
      <p:ext uri="{BB962C8B-B14F-4D97-AF65-F5344CB8AC3E}">
        <p14:creationId xmlns:p14="http://schemas.microsoft.com/office/powerpoint/2010/main" val="276081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5C338-A305-3B75-3CA2-705C17E2B0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2E712-DC24-683B-1D48-51EDF15EB3D8}"/>
              </a:ext>
            </a:extLst>
          </p:cNvPr>
          <p:cNvSpPr>
            <a:spLocks noGrp="1"/>
          </p:cNvSpPr>
          <p:nvPr>
            <p:ph type="ctrTitle"/>
          </p:nvPr>
        </p:nvSpPr>
        <p:spPr>
          <a:xfrm>
            <a:off x="107350" y="74428"/>
            <a:ext cx="5272723" cy="569994"/>
          </a:xfrm>
        </p:spPr>
        <p:txBody>
          <a:bodyPr>
            <a:normAutofit/>
          </a:bodyPr>
          <a:lstStyle/>
          <a:p>
            <a:r>
              <a:rPr lang="en-IN" sz="3600" b="1" dirty="0">
                <a:solidFill>
                  <a:schemeClr val="tx1"/>
                </a:solidFill>
                <a:latin typeface="Times New Roman" panose="02020603050405020304" pitchFamily="18" charset="0"/>
                <a:cs typeface="Times New Roman" panose="02020603050405020304" pitchFamily="18" charset="0"/>
              </a:rPr>
              <a:t>OBJECTIVES : KPI’s</a:t>
            </a:r>
          </a:p>
        </p:txBody>
      </p:sp>
      <p:sp>
        <p:nvSpPr>
          <p:cNvPr id="12" name="Rectangle 8">
            <a:extLst>
              <a:ext uri="{FF2B5EF4-FFF2-40B4-BE49-F238E27FC236}">
                <a16:creationId xmlns:a16="http://schemas.microsoft.com/office/drawing/2014/main" id="{22DEB5EA-85DB-A1C8-9D2B-AE48ABF0B6F2}"/>
              </a:ext>
            </a:extLst>
          </p:cNvPr>
          <p:cNvSpPr>
            <a:spLocks noChangeArrowheads="1"/>
          </p:cNvSpPr>
          <p:nvPr/>
        </p:nvSpPr>
        <p:spPr bwMode="auto">
          <a:xfrm>
            <a:off x="95694" y="672300"/>
            <a:ext cx="444440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OBJECTIVES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Identify high-performing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products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Determine sales trends across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regions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Identify the most profitable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customers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KPIs</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latin typeface="Times New Roman" panose="02020603050405020304" pitchFamily="18" charset="0"/>
                <a:cs typeface="Times New Roman" panose="02020603050405020304" pitchFamily="18" charset="0"/>
              </a:rPr>
              <a:t>  TOTAL PROFIT</a:t>
            </a:r>
          </a:p>
          <a:p>
            <a:pPr marL="457200" lvl="0" indent="-457200" defTabSz="914400" eaLnBrk="0" fontAlgn="base" hangingPunct="0">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  TOTAL SALES</a:t>
            </a:r>
          </a:p>
          <a:p>
            <a:pPr marL="457200" lvl="0" indent="-457200" defTabSz="914400" eaLnBrk="0" fontAlgn="base" hangingPunct="0">
              <a:spcBef>
                <a:spcPct val="0"/>
              </a:spcBef>
              <a:spcAft>
                <a:spcPct val="0"/>
              </a:spcAft>
              <a:buFont typeface="+mj-lt"/>
              <a:buAutoNum type="arabicPeriod"/>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PRODUCTION COST</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latin typeface="Times New Roman" panose="02020603050405020304" pitchFamily="18" charset="0"/>
                <a:cs typeface="Times New Roman" panose="02020603050405020304" pitchFamily="18" charset="0"/>
              </a:rPr>
              <a:t>  ORDERS QUNTITY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TAX AMOUNT</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457200" indent="-457200" defTabSz="914400" eaLnBrk="0" fontAlgn="base" hangingPunct="0">
              <a:spcBef>
                <a:spcPct val="0"/>
              </a:spcBef>
              <a:spcAft>
                <a:spcPct val="0"/>
              </a:spcAft>
              <a:buFont typeface="+mj-lt"/>
              <a:buAutoNum type="arabicPeriod"/>
            </a:pPr>
            <a:r>
              <a:rPr lang="en-US" altLang="en-US" b="1" dirty="0">
                <a:latin typeface="Times New Roman" panose="02020603050405020304" pitchFamily="18" charset="0"/>
                <a:cs typeface="Times New Roman" panose="02020603050405020304" pitchFamily="18" charset="0"/>
              </a:rPr>
              <a:t>  TOTAL CUSTOMERS</a:t>
            </a:r>
          </a:p>
          <a:p>
            <a:pPr defTabSz="914400" eaLnBrk="0" fontAlgn="base" hangingPunct="0">
              <a:spcBef>
                <a:spcPct val="0"/>
              </a:spcBef>
              <a:spcAft>
                <a:spcPct val="0"/>
              </a:spcAft>
            </a:pPr>
            <a:r>
              <a:rPr lang="en-US" altLang="en-US" b="1" dirty="0">
                <a:latin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74E5217F-C4E7-A6AF-23F7-9791706E49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522" y="843551"/>
            <a:ext cx="2333951" cy="1343212"/>
          </a:xfrm>
          <a:prstGeom prst="rect">
            <a:avLst/>
          </a:prstGeom>
        </p:spPr>
      </p:pic>
      <p:pic>
        <p:nvPicPr>
          <p:cNvPr id="10" name="Picture 9">
            <a:extLst>
              <a:ext uri="{FF2B5EF4-FFF2-40B4-BE49-F238E27FC236}">
                <a16:creationId xmlns:a16="http://schemas.microsoft.com/office/drawing/2014/main" id="{A80265C4-95BE-7F2E-46A3-CABC55AFA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02437" y="829299"/>
            <a:ext cx="2286319" cy="1352739"/>
          </a:xfrm>
          <a:prstGeom prst="rect">
            <a:avLst/>
          </a:prstGeom>
        </p:spPr>
      </p:pic>
      <p:pic>
        <p:nvPicPr>
          <p:cNvPr id="13" name="Picture 12">
            <a:extLst>
              <a:ext uri="{FF2B5EF4-FFF2-40B4-BE49-F238E27FC236}">
                <a16:creationId xmlns:a16="http://schemas.microsoft.com/office/drawing/2014/main" id="{0C784EAD-F467-F31A-6B3B-B8E7E7BAB6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4380" y="2248568"/>
            <a:ext cx="2353772" cy="1238423"/>
          </a:xfrm>
          <a:prstGeom prst="rect">
            <a:avLst/>
          </a:prstGeom>
        </p:spPr>
      </p:pic>
      <p:pic>
        <p:nvPicPr>
          <p:cNvPr id="15" name="Picture 14">
            <a:extLst>
              <a:ext uri="{FF2B5EF4-FFF2-40B4-BE49-F238E27FC236}">
                <a16:creationId xmlns:a16="http://schemas.microsoft.com/office/drawing/2014/main" id="{8462828A-120A-79A4-E985-3CA3A0D977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57707" y="3603367"/>
            <a:ext cx="2360462" cy="1472582"/>
          </a:xfrm>
          <a:prstGeom prst="rect">
            <a:avLst/>
          </a:prstGeom>
        </p:spPr>
      </p:pic>
      <p:pic>
        <p:nvPicPr>
          <p:cNvPr id="17" name="Picture 16">
            <a:extLst>
              <a:ext uri="{FF2B5EF4-FFF2-40B4-BE49-F238E27FC236}">
                <a16:creationId xmlns:a16="http://schemas.microsoft.com/office/drawing/2014/main" id="{DAFB4AD2-E1B4-8649-4284-1EC0A3FEC0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92586" y="2231805"/>
            <a:ext cx="2286010" cy="1276528"/>
          </a:xfrm>
          <a:prstGeom prst="rect">
            <a:avLst/>
          </a:prstGeom>
        </p:spPr>
      </p:pic>
      <p:pic>
        <p:nvPicPr>
          <p:cNvPr id="19" name="Picture 18">
            <a:extLst>
              <a:ext uri="{FF2B5EF4-FFF2-40B4-BE49-F238E27FC236}">
                <a16:creationId xmlns:a16="http://schemas.microsoft.com/office/drawing/2014/main" id="{1CF4B740-9113-BD21-BF1B-429214910A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799659" y="3584520"/>
            <a:ext cx="2289560" cy="1482363"/>
          </a:xfrm>
          <a:prstGeom prst="rect">
            <a:avLst/>
          </a:prstGeom>
        </p:spPr>
      </p:pic>
      <p:sp>
        <p:nvSpPr>
          <p:cNvPr id="21" name="TextBox 20">
            <a:extLst>
              <a:ext uri="{FF2B5EF4-FFF2-40B4-BE49-F238E27FC236}">
                <a16:creationId xmlns:a16="http://schemas.microsoft.com/office/drawing/2014/main" id="{2CE2B5E9-10D8-ACEB-D43E-BF7C7B7FD5BD}"/>
              </a:ext>
            </a:extLst>
          </p:cNvPr>
          <p:cNvSpPr txBox="1"/>
          <p:nvPr/>
        </p:nvSpPr>
        <p:spPr>
          <a:xfrm>
            <a:off x="106325" y="4263655"/>
            <a:ext cx="5656521" cy="1754326"/>
          </a:xfrm>
          <a:prstGeom prst="rect">
            <a:avLst/>
          </a:prstGeom>
          <a:noFill/>
        </p:spPr>
        <p:txBody>
          <a:bodyPr wrap="square">
            <a:spAutoFit/>
          </a:bodyPr>
          <a:lstStyle/>
          <a:p>
            <a:pPr defTabSz="914400" eaLnBrk="0" fontAlgn="base" hangingPunct="0">
              <a:spcBef>
                <a:spcPct val="0"/>
              </a:spcBef>
              <a:spcAft>
                <a:spcPct val="0"/>
              </a:spcAft>
            </a:pPr>
            <a:r>
              <a:rPr lang="en-IN" altLang="en-US" sz="1800" b="1" dirty="0">
                <a:latin typeface="Times New Roman" panose="02020603050405020304" pitchFamily="18" charset="0"/>
                <a:cs typeface="Times New Roman" panose="02020603050405020304" pitchFamily="18" charset="0"/>
              </a:rPr>
              <a:t>CALCULATION’S:</a:t>
            </a:r>
          </a:p>
          <a:p>
            <a:pPr defTabSz="914400" eaLnBrk="0" fontAlgn="base" hangingPunct="0">
              <a:spcBef>
                <a:spcPct val="0"/>
              </a:spcBef>
              <a:spcAft>
                <a:spcPct val="0"/>
              </a:spcAft>
            </a:pPr>
            <a:endParaRPr lang="en-IN" altLang="en-US" sz="1800" b="1"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IN" altLang="en-US" sz="1800" b="1" dirty="0">
                <a:latin typeface="Times New Roman" panose="02020603050405020304" pitchFamily="18" charset="0"/>
                <a:cs typeface="Times New Roman" panose="02020603050405020304" pitchFamily="18" charset="0"/>
              </a:rPr>
              <a:t>1. </a:t>
            </a:r>
            <a:r>
              <a:rPr lang="en-US" altLang="en-US" sz="1800" b="1" dirty="0">
                <a:latin typeface="Times New Roman" panose="02020603050405020304" pitchFamily="18" charset="0"/>
                <a:cs typeface="Times New Roman" panose="02020603050405020304" pitchFamily="18" charset="0"/>
              </a:rPr>
              <a:t>Sales Amount = (Unit Price - Unit Discount) × Order Quantity</a:t>
            </a:r>
          </a:p>
          <a:p>
            <a:pPr defTabSz="91440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2. Production Cost = Unit Cost × Order Quantity</a:t>
            </a:r>
          </a:p>
          <a:p>
            <a:pPr defTabSz="91440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3. Profit = sales amount - production cost	…</a:t>
            </a:r>
            <a:endParaRPr lang="en-US" altLang="en-US" sz="18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05914ED-6EF4-CD81-1F17-5E275DE5A6B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56672" y="50883"/>
            <a:ext cx="6096000" cy="1181395"/>
          </a:xfrm>
          <a:prstGeom prst="rect">
            <a:avLst/>
          </a:prstGeom>
        </p:spPr>
      </p:pic>
    </p:spTree>
    <p:extLst>
      <p:ext uri="{BB962C8B-B14F-4D97-AF65-F5344CB8AC3E}">
        <p14:creationId xmlns:p14="http://schemas.microsoft.com/office/powerpoint/2010/main" val="329857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theme/theme1.xml><?xml version="1.0" encoding="utf-8"?>
<a:theme xmlns:a="http://schemas.openxmlformats.org/drawingml/2006/main" name="Gallery">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1019</TotalTime>
  <Words>998</Words>
  <Application>Microsoft Office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Times New Roman</vt:lpstr>
      <vt:lpstr>Wingdings</vt:lpstr>
      <vt:lpstr>Gallery</vt:lpstr>
      <vt:lpstr>PowerPoint Presentation</vt:lpstr>
      <vt:lpstr>PowerPoint Presentation</vt:lpstr>
      <vt:lpstr>PowerPoint Presentation</vt:lpstr>
      <vt:lpstr>AGENDA : </vt:lpstr>
      <vt:lpstr>INTRODUCTION</vt:lpstr>
      <vt:lpstr>DATA OVERVIEW</vt:lpstr>
      <vt:lpstr>DATASET INFORMATION</vt:lpstr>
      <vt:lpstr>Business Problem</vt:lpstr>
      <vt:lpstr>OBJECTIVES : KPI’s</vt:lpstr>
      <vt:lpstr>EXCEL  DASHBOARD</vt:lpstr>
      <vt:lpstr>PowerPoint Presentation</vt:lpstr>
      <vt:lpstr>TABLEAU DASHBOARD</vt:lpstr>
      <vt:lpstr>PowerPoint Presentation</vt:lpstr>
      <vt:lpstr>PowerPoint Presentation</vt:lpstr>
      <vt:lpstr>POWER BI DASHBOARD</vt:lpstr>
      <vt:lpstr>PowerPoint Presentation</vt:lpstr>
      <vt:lpstr>PowerPoint Presentation</vt:lpstr>
      <vt:lpstr>SQL query’s </vt:lpstr>
      <vt:lpstr>PowerPoint Presentation</vt:lpstr>
      <vt:lpstr>PowerPoint Presentation</vt:lpstr>
      <vt:lpstr>PowerPoint Presentation</vt:lpstr>
      <vt:lpstr>IMPACT OF PROJECT</vt:lpstr>
      <vt:lpstr>challenges</vt:lpstr>
      <vt:lpstr>RECOMMENDATIONS</vt:lpstr>
      <vt:lpstr>LEARNINGs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Gholve</dc:creator>
  <cp:lastModifiedBy>PAVAN 365 WADURKAR</cp:lastModifiedBy>
  <cp:revision>38</cp:revision>
  <dcterms:created xsi:type="dcterms:W3CDTF">2025-01-07T14:56:36Z</dcterms:created>
  <dcterms:modified xsi:type="dcterms:W3CDTF">2025-07-08T07:20:12Z</dcterms:modified>
</cp:coreProperties>
</file>