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3" r:id="rId11"/>
    <p:sldId id="274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0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254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95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910" y="1355663"/>
            <a:ext cx="5826719" cy="1646302"/>
          </a:xfrm>
        </p:spPr>
        <p:txBody>
          <a:bodyPr/>
          <a:lstStyle/>
          <a:p>
            <a:pPr algn="l"/>
            <a:r>
              <a:rPr sz="3600" dirty="0" err="1"/>
              <a:t>Predykcja</a:t>
            </a:r>
            <a:r>
              <a:rPr sz="3600" dirty="0"/>
              <a:t> </a:t>
            </a:r>
            <a:r>
              <a:rPr sz="3600" dirty="0" err="1"/>
              <a:t>liczby</a:t>
            </a:r>
            <a:r>
              <a:rPr sz="3600" dirty="0"/>
              <a:t> </a:t>
            </a:r>
            <a:r>
              <a:rPr sz="3600" dirty="0" err="1"/>
              <a:t>medali</a:t>
            </a:r>
            <a:r>
              <a:rPr sz="3600" dirty="0"/>
              <a:t> </a:t>
            </a:r>
            <a:r>
              <a:rPr sz="3600" dirty="0" err="1"/>
              <a:t>drużyn</a:t>
            </a:r>
            <a:r>
              <a:rPr sz="3600" dirty="0"/>
              <a:t> </a:t>
            </a:r>
            <a:r>
              <a:rPr sz="3600" dirty="0" err="1"/>
              <a:t>sportowych</a:t>
            </a:r>
            <a:endParaRPr sz="3600" dirty="0"/>
          </a:p>
          <a:p>
            <a:pPr algn="l"/>
            <a:r>
              <a:rPr sz="3600" dirty="0"/>
              <a:t>z </a:t>
            </a:r>
            <a:r>
              <a:rPr sz="3600" dirty="0" err="1"/>
              <a:t>wykorzystaniem</a:t>
            </a:r>
            <a:r>
              <a:rPr sz="3600" dirty="0"/>
              <a:t> </a:t>
            </a:r>
            <a:r>
              <a:rPr sz="3600" dirty="0" err="1"/>
              <a:t>Regresji</a:t>
            </a:r>
            <a:r>
              <a:rPr sz="3600" dirty="0"/>
              <a:t> </a:t>
            </a:r>
            <a:r>
              <a:rPr sz="3600" dirty="0" err="1"/>
              <a:t>Liniowej</a:t>
            </a:r>
            <a:r>
              <a:rPr sz="3600" dirty="0"/>
              <a:t> </a:t>
            </a:r>
            <a:r>
              <a:rPr sz="3600" dirty="0" err="1"/>
              <a:t>i</a:t>
            </a:r>
            <a:r>
              <a:rPr sz="3600" dirty="0"/>
              <a:t>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9225" y="3415554"/>
            <a:ext cx="5998090" cy="1732180"/>
          </a:xfrm>
        </p:spPr>
        <p:txBody>
          <a:bodyPr>
            <a:noAutofit/>
          </a:bodyPr>
          <a:lstStyle/>
          <a:p>
            <a:endParaRPr dirty="0"/>
          </a:p>
          <a:p>
            <a:r>
              <a:rPr dirty="0" err="1"/>
              <a:t>Autor</a:t>
            </a:r>
            <a:r>
              <a:rPr dirty="0"/>
              <a:t>: </a:t>
            </a:r>
            <a:r>
              <a:rPr lang="pl-PL" dirty="0" smtClean="0"/>
              <a:t>Wojciech Kozłowski</a:t>
            </a:r>
            <a:endParaRPr dirty="0"/>
          </a:p>
          <a:p>
            <a:r>
              <a:rPr dirty="0" err="1" smtClean="0"/>
              <a:t>Przedmiot</a:t>
            </a:r>
            <a:r>
              <a:rPr dirty="0" smtClean="0"/>
              <a:t>: </a:t>
            </a:r>
            <a:r>
              <a:rPr lang="pl-PL" dirty="0"/>
              <a:t>Modele obliczeniowe w ekonomii i finansach</a:t>
            </a:r>
          </a:p>
          <a:p>
            <a:r>
              <a:rPr dirty="0" smtClean="0"/>
              <a:t>Data: 2</a:t>
            </a:r>
            <a:r>
              <a:rPr lang="pl-PL" dirty="0" smtClean="0"/>
              <a:t>2</a:t>
            </a:r>
            <a:r>
              <a:rPr dirty="0" smtClean="0"/>
              <a:t>.06.2025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Histogram liczby zdobytych medali przez drużyny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pl-PL" dirty="0"/>
              <a:t>Analiza rozkładu liczby medali pokazała silną asymetrię — większość drużyn zdobywa niewielką liczbę medali, podczas gdy tylko kilka krajów osiąga bardzo wysokie wyniki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Histogram ujawnił skośny rozkład prawostronny, typowy dla danych sportowych, gdzie sukcesy koncentrują się w rękach nielicznych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Taki rozkład wskazuje na potencjalne wyzwania dla modeli predykcyjnych, które mogą mieć trudności z precyzyjnym przewidywaniem liczby medali dla krajów dominujących w igrzyskach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				Histogram</a:t>
            </a:r>
            <a:br>
              <a:rPr lang="pl-PL" dirty="0" smtClean="0"/>
            </a:br>
            <a:endParaRPr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42" y="2160588"/>
            <a:ext cx="545092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danych na zbiór treningowy i testowy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pl-PL" dirty="0"/>
              <a:t>Dane zostały rozdzielone na zbiór treningowy (obejmujący lata do 2011 włącznie) oraz zbiór testowy (lata od 2012 wzwyż).</a:t>
            </a:r>
          </a:p>
          <a:p>
            <a:r>
              <a:rPr lang="pl-PL" dirty="0"/>
              <a:t> </a:t>
            </a:r>
            <a:r>
              <a:rPr lang="pl-PL" dirty="0" smtClean="0"/>
              <a:t>Taki </a:t>
            </a:r>
            <a:r>
              <a:rPr lang="pl-PL" dirty="0"/>
              <a:t>chronologiczny podział umożliwia realistyczne testowanie modeli predykcyjnych — dane z przyszłości nie są widoczne podczas treningu, co symuluje rzeczywiste warunki prognozowania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Dzięki temu możliwa jest wiarygodna ocena skuteczności modeli na danych, których wcześniej nie widziały (tzw. generalizacja).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1 – </a:t>
            </a:r>
            <a:r>
              <a:rPr dirty="0" err="1"/>
              <a:t>Regresja</a:t>
            </a:r>
            <a:r>
              <a:rPr dirty="0"/>
              <a:t> </a:t>
            </a:r>
            <a:r>
              <a:rPr dirty="0" err="1"/>
              <a:t>liniowa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lang="pl-PL" dirty="0"/>
              <a:t>W pierwszym etapie modelowania zastosowano regresję liniową, wykorzystując dwie zmienne predykcyjne: liczbę sportowców (</a:t>
            </a:r>
            <a:r>
              <a:rPr lang="pl-PL" dirty="0" err="1"/>
              <a:t>athletes</a:t>
            </a:r>
            <a:r>
              <a:rPr lang="pl-PL" dirty="0"/>
              <a:t>) oraz liczbę medali zdobytych we wcześniejszych igrzyskach (</a:t>
            </a:r>
            <a:r>
              <a:rPr lang="pl-PL" dirty="0" err="1"/>
              <a:t>prev_medals</a:t>
            </a:r>
            <a:r>
              <a:rPr lang="pl-PL" dirty="0" smtClean="0"/>
              <a:t>).</a:t>
            </a:r>
            <a:endParaRPr lang="pl-PL" dirty="0"/>
          </a:p>
          <a:p>
            <a:r>
              <a:rPr lang="pl-PL" dirty="0"/>
              <a:t>Model ten charakteryzuje się prostotą, łatwością interpretacji współczynników oraz bardzo szybkim czasem uczenia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Główną wadą jest ograniczona zdolność uchwycenia nieliniowych lub bardziej złożonych zależności w danych</a:t>
            </a:r>
            <a:r>
              <a:rPr lang="pl-PL" dirty="0" smtClean="0"/>
              <a:t>.</a:t>
            </a:r>
            <a:endParaRPr lang="pl-PL" dirty="0"/>
          </a:p>
          <a:p>
            <a:r>
              <a:rPr lang="pl-PL" dirty="0"/>
              <a:t>Regresja liniowa została użyta jako model bazowy do porównania z bardziej zaawansowaną metodą ensemble – lasem losowym.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2 –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(Las losowy)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lang="pl-PL" dirty="0"/>
              <a:t>Drugim zastosowanym modelem predykcyjnym był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– technika typu ensemble, która łączy wiele drzew decyzyjnych w celu zwiększenia dokładności przewidywań.</a:t>
            </a:r>
          </a:p>
          <a:p>
            <a:r>
              <a:rPr lang="pl-PL" dirty="0"/>
              <a:t>Algorytm ten bardzo dobrze radzi sobie z danymi nieliniowymi oraz potrafi uchwycić złożone interakcje między cechami, co czyni go bardziej elastycznym niż regresja liniowa.</a:t>
            </a:r>
          </a:p>
          <a:p>
            <a:r>
              <a:rPr lang="pl-PL" dirty="0"/>
              <a:t>Wadą tego podejścia jest mniejsza przejrzystość – ze względu na dużą liczbę drzew model jest trudniejszy do interpretacji.</a:t>
            </a:r>
          </a:p>
          <a:p>
            <a:r>
              <a:rPr lang="pl-PL" dirty="0"/>
              <a:t>Mimo to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często osiąga lepsze wyniki predykcyjne i w niniejszym projekcie wykazał wyższą skuteczność niż regresja liniowa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Porównanie</a:t>
            </a:r>
            <a:r>
              <a:rPr dirty="0"/>
              <a:t> </a:t>
            </a:r>
            <a:r>
              <a:rPr dirty="0" err="1"/>
              <a:t>modeli</a:t>
            </a:r>
            <a:r>
              <a:rPr dirty="0"/>
              <a:t> – MAE (</a:t>
            </a:r>
            <a:r>
              <a:rPr dirty="0" err="1"/>
              <a:t>średni</a:t>
            </a:r>
            <a:r>
              <a:rPr dirty="0"/>
              <a:t> </a:t>
            </a:r>
            <a:r>
              <a:rPr dirty="0" err="1"/>
              <a:t>błąd</a:t>
            </a:r>
            <a:r>
              <a:rPr dirty="0"/>
              <a:t> </a:t>
            </a:r>
            <a:r>
              <a:rPr dirty="0" err="1"/>
              <a:t>bezwzględny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dirty="0"/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W celu oceny skuteczności modeli obliczono MAE (</a:t>
            </a:r>
            <a:r>
              <a:rPr lang="pl-PL" sz="3400" dirty="0" err="1"/>
              <a:t>Mean</a:t>
            </a:r>
            <a:r>
              <a:rPr lang="pl-PL" sz="3400" dirty="0"/>
              <a:t> </a:t>
            </a:r>
            <a:r>
              <a:rPr lang="pl-PL" sz="3400" dirty="0" err="1"/>
              <a:t>Absolute</a:t>
            </a:r>
            <a:r>
              <a:rPr lang="pl-PL" sz="3400" dirty="0"/>
              <a:t> Error) – średni błąd bezwzględny między rzeczywistą a przewidywaną liczbą medali.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Wyniki: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• Regresja liniowa: MAE ≈ 3.30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• </a:t>
            </a:r>
            <a:r>
              <a:rPr lang="pl-PL" sz="3400" dirty="0" err="1"/>
              <a:t>Random</a:t>
            </a:r>
            <a:r>
              <a:rPr lang="pl-PL" sz="3400" dirty="0"/>
              <a:t> </a:t>
            </a:r>
            <a:r>
              <a:rPr lang="pl-PL" sz="3400" dirty="0" err="1"/>
              <a:t>Forest</a:t>
            </a:r>
            <a:r>
              <a:rPr lang="pl-PL" sz="3400" dirty="0"/>
              <a:t>: MAE ≈ 3.86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Mimo że </a:t>
            </a:r>
            <a:r>
              <a:rPr lang="pl-PL" sz="3400" dirty="0" err="1"/>
              <a:t>Random</a:t>
            </a:r>
            <a:r>
              <a:rPr lang="pl-PL" sz="3400" dirty="0"/>
              <a:t> </a:t>
            </a:r>
            <a:r>
              <a:rPr lang="pl-PL" sz="3400" dirty="0" err="1"/>
              <a:t>Forest</a:t>
            </a:r>
            <a:r>
              <a:rPr lang="pl-PL" sz="3400" dirty="0"/>
              <a:t> to bardziej złożony algorytm, w tym przypadku prosta regresja liniowa osiągnęła lepszą dokładność predykcji.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Może to wynikać z faktu, że zależność liczby medali od cech (np. liczby sportowców) ma charakter bardziej liniowy niż nieliniowy.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3400" dirty="0"/>
              <a:t>Wnioski z MAE są ważnym kryterium przy wyborze najlepszego modelu.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Wykres</a:t>
            </a:r>
            <a:r>
              <a:rPr dirty="0"/>
              <a:t>: </a:t>
            </a:r>
            <a:r>
              <a:rPr dirty="0" err="1"/>
              <a:t>rzeczywiste</a:t>
            </a:r>
            <a:r>
              <a:rPr dirty="0"/>
              <a:t> vs </a:t>
            </a:r>
            <a:r>
              <a:rPr dirty="0" err="1"/>
              <a:t>przewidywane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l-PL" dirty="0"/>
              <a:t>Wykres punktowy przedstawia rzeczywistą liczbę medali w porównaniu z przewidywaną przez oba modele.</a:t>
            </a:r>
          </a:p>
          <a:p>
            <a:r>
              <a:rPr lang="pl-PL" dirty="0"/>
              <a:t>Czerwona linia oznacza idealne dopasowanie – punkty blisko tej linii oznaczają wysoką jakość predykcji.</a:t>
            </a:r>
          </a:p>
          <a:p>
            <a:r>
              <a:rPr lang="pl-PL" dirty="0"/>
              <a:t>Regresja liniowa (kolor niebieski) lepiej przylega do linii idealnej, co jest zgodne z niższym MAE.</a:t>
            </a:r>
          </a:p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(kolor zielony) w niektórych przypadkach przeszacowuje lub </a:t>
            </a:r>
            <a:r>
              <a:rPr lang="pl-PL" dirty="0" err="1"/>
              <a:t>niedoszacowuje</a:t>
            </a:r>
            <a:r>
              <a:rPr lang="pl-PL" dirty="0"/>
              <a:t> wyniki.</a:t>
            </a:r>
          </a:p>
          <a:p>
            <a:r>
              <a:rPr lang="pl-PL" dirty="0"/>
              <a:t>Wniosek: mimo większej złożoności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nie poprawił dokładności w tym </a:t>
            </a:r>
            <a:r>
              <a:rPr lang="pl-PL" dirty="0" smtClean="0"/>
              <a:t>zadanie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Wykres</a:t>
            </a:r>
            <a:r>
              <a:rPr dirty="0"/>
              <a:t>: </a:t>
            </a:r>
            <a:r>
              <a:rPr dirty="0" err="1"/>
              <a:t>rzeczywiste</a:t>
            </a:r>
            <a:r>
              <a:rPr dirty="0"/>
              <a:t> vs </a:t>
            </a:r>
            <a:r>
              <a:rPr dirty="0" err="1"/>
              <a:t>przewidywane</a:t>
            </a:r>
            <a:endParaRPr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588" y="2001388"/>
            <a:ext cx="5124531" cy="40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Ranking </a:t>
            </a:r>
            <a:r>
              <a:rPr dirty="0" err="1"/>
              <a:t>krajów</a:t>
            </a:r>
            <a:r>
              <a:rPr dirty="0"/>
              <a:t> </a:t>
            </a:r>
            <a:r>
              <a:rPr dirty="0" smtClean="0"/>
              <a:t>w</a:t>
            </a:r>
            <a:r>
              <a:rPr lang="pl-PL" dirty="0" err="1" smtClean="0"/>
              <a:t>edłu</a:t>
            </a:r>
            <a:r>
              <a:rPr dirty="0" smtClean="0"/>
              <a:t>g </a:t>
            </a:r>
            <a:r>
              <a:rPr dirty="0" err="1"/>
              <a:t>przewidywanych</a:t>
            </a:r>
            <a:r>
              <a:rPr dirty="0"/>
              <a:t> </a:t>
            </a:r>
            <a:r>
              <a:rPr dirty="0" err="1"/>
              <a:t>medali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Przeanalizowano </a:t>
            </a:r>
            <a:r>
              <a:rPr lang="pl-PL" dirty="0"/>
              <a:t>Top 10 drużyn na podstawie przewidywanej łącznej liczby medali w zbiorze testowym.</a:t>
            </a:r>
          </a:p>
          <a:p>
            <a:r>
              <a:rPr lang="pl-PL" dirty="0"/>
              <a:t>Stworzono dwa osobne rankingi:</a:t>
            </a:r>
            <a:br>
              <a:rPr lang="pl-PL" dirty="0"/>
            </a:br>
            <a:r>
              <a:rPr lang="pl-PL" dirty="0"/>
              <a:t>• jeden na podstawie </a:t>
            </a:r>
            <a:r>
              <a:rPr lang="pl-PL" dirty="0" smtClean="0"/>
              <a:t>Regresji Liniowej</a:t>
            </a:r>
            <a:r>
              <a:rPr lang="pl-PL" dirty="0"/>
              <a:t>,</a:t>
            </a:r>
            <a:br>
              <a:rPr lang="pl-PL" dirty="0"/>
            </a:br>
            <a:r>
              <a:rPr lang="pl-PL" dirty="0"/>
              <a:t>• drugi dla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.</a:t>
            </a:r>
          </a:p>
          <a:p>
            <a:r>
              <a:rPr lang="pl-PL" dirty="0"/>
              <a:t>Widoczne różnice w kolejności niektórych drużyn pokazują, że wybór modelu wpływa na końcowe prognozy.</a:t>
            </a:r>
          </a:p>
          <a:p>
            <a:r>
              <a:rPr lang="pl-PL" dirty="0"/>
              <a:t>Regresja liniowa może faworyzować drużyny z większą liczbą </a:t>
            </a:r>
            <a:r>
              <a:rPr lang="pl-PL" dirty="0" smtClean="0"/>
              <a:t>sportowców, podczas </a:t>
            </a:r>
            <a:r>
              <a:rPr lang="pl-PL" dirty="0"/>
              <a:t>gdy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może uwzględniać bardziej złożone zależności (np. efekt poprzednich medali).</a:t>
            </a:r>
          </a:p>
          <a:p>
            <a:r>
              <a:rPr lang="pl-PL" dirty="0"/>
              <a:t>W praktyce warto porównać oba rankingi, aby uzyskać pełniejszy obraz przewidywanej dominacji sportowej.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Analiza</a:t>
            </a:r>
            <a:r>
              <a:rPr dirty="0"/>
              <a:t> </a:t>
            </a:r>
            <a:r>
              <a:rPr dirty="0" err="1"/>
              <a:t>błędów</a:t>
            </a:r>
            <a:r>
              <a:rPr dirty="0"/>
              <a:t> </a:t>
            </a:r>
            <a:r>
              <a:rPr dirty="0" err="1"/>
              <a:t>względnych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3743"/>
            <a:ext cx="6347714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lang="pl-PL" dirty="0" smtClean="0"/>
              <a:t>Błąd </a:t>
            </a:r>
            <a:r>
              <a:rPr lang="pl-PL" dirty="0"/>
              <a:t>względny to stosunek błędu bezwzględnego do średniej liczby medali danego kraju:</a:t>
            </a:r>
            <a:br>
              <a:rPr lang="pl-PL" dirty="0"/>
            </a:br>
            <a:r>
              <a:rPr lang="pl-PL" dirty="0"/>
              <a:t>błąd względny=∣</a:t>
            </a:r>
            <a:r>
              <a:rPr lang="pl-PL" dirty="0" err="1"/>
              <a:t>przewidywane−rzeczywiste</a:t>
            </a:r>
            <a:r>
              <a:rPr lang="pl-PL" dirty="0" smtClean="0"/>
              <a:t>∣/średnia</a:t>
            </a:r>
            <a:r>
              <a:rPr lang="pl-PL" dirty="0"/>
              <a:t> liczba </a:t>
            </a:r>
            <a:r>
              <a:rPr lang="pl-PL" dirty="0" smtClean="0"/>
              <a:t>medali. </a:t>
            </a:r>
          </a:p>
          <a:p>
            <a:r>
              <a:rPr lang="pl-PL" dirty="0" smtClean="0"/>
              <a:t>Pozwala </a:t>
            </a:r>
            <a:r>
              <a:rPr lang="pl-PL" dirty="0"/>
              <a:t>to obiektywnie porównywać jakość prognoz między krajami, niezależnie od ich rozmiaru czy dominacji sportowej.</a:t>
            </a:r>
          </a:p>
          <a:p>
            <a:r>
              <a:rPr lang="pl-PL" dirty="0" smtClean="0"/>
              <a:t>Histogram </a:t>
            </a:r>
            <a:r>
              <a:rPr lang="pl-PL" dirty="0"/>
              <a:t>błędów względnych pokazuje, że:</a:t>
            </a:r>
          </a:p>
          <a:p>
            <a:pPr lvl="0"/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częściej generuje niższe błędy względne, mimo że jego MAE był nieco wyższy.</a:t>
            </a:r>
          </a:p>
          <a:p>
            <a:pPr lvl="0"/>
            <a:r>
              <a:rPr lang="pl-PL" dirty="0"/>
              <a:t>Oznacza to, że model RF może lepiej przewidywać dla mniejszych, mniej przewidywalnych drużyn.</a:t>
            </a:r>
          </a:p>
          <a:p>
            <a:r>
              <a:rPr lang="pl-PL" dirty="0" smtClean="0"/>
              <a:t>Wniosek</a:t>
            </a:r>
            <a:r>
              <a:rPr lang="pl-PL" dirty="0"/>
              <a:t>: Regresja liniowa lepiej przewiduje średnio, ale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jest bardziej zrównoważony względem proporcji błędów.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Analiza danych olimpijskich drużyn z różnych krajów i lat</a:t>
            </a:r>
            <a:r>
              <a:rPr lang="pl-PL" dirty="0" smtClean="0"/>
              <a:t>.</a:t>
            </a:r>
          </a:p>
          <a:p>
            <a:r>
              <a:rPr lang="pl-PL" dirty="0" smtClean="0"/>
              <a:t>Zbadanie </a:t>
            </a:r>
            <a:r>
              <a:rPr lang="pl-PL" dirty="0"/>
              <a:t>zależności liczby zdobytych medali od takich czynników jak liczba sportowców, średni wiek drużyny oraz wcześniejsze sukcesy</a:t>
            </a:r>
            <a:r>
              <a:rPr lang="pl-PL" dirty="0" smtClean="0"/>
              <a:t>.</a:t>
            </a:r>
          </a:p>
          <a:p>
            <a:r>
              <a:rPr lang="pl-PL" dirty="0" smtClean="0"/>
              <a:t>Zbudowanie </a:t>
            </a:r>
            <a:r>
              <a:rPr lang="pl-PL" dirty="0"/>
              <a:t>i porównanie dwóch modeli predykcyjnych: </a:t>
            </a:r>
            <a:r>
              <a:rPr lang="pl-PL" dirty="0" smtClean="0"/>
              <a:t>Regresji Liniowej </a:t>
            </a:r>
            <a:r>
              <a:rPr lang="pl-PL" dirty="0"/>
              <a:t>oraz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pod kątem trafności przewidywań liczby medali</a:t>
            </a:r>
            <a:r>
              <a:rPr lang="pl-PL" dirty="0" smtClean="0"/>
              <a:t>.</a:t>
            </a:r>
          </a:p>
          <a:p>
            <a:r>
              <a:rPr lang="pl-PL" dirty="0" smtClean="0"/>
              <a:t>Ocena </a:t>
            </a:r>
            <a:r>
              <a:rPr lang="pl-PL" dirty="0"/>
              <a:t>skuteczności modeli i wskazanie najlepszego narzędzia do prognozowania wyników drużyn olimpijskich.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Rozkład</a:t>
            </a:r>
            <a:r>
              <a:rPr dirty="0" smtClean="0"/>
              <a:t> </a:t>
            </a:r>
            <a:r>
              <a:rPr dirty="0" err="1"/>
              <a:t>błędów</a:t>
            </a:r>
            <a:r>
              <a:rPr dirty="0"/>
              <a:t> </a:t>
            </a:r>
            <a:r>
              <a:rPr dirty="0" err="1"/>
              <a:t>względnych</a:t>
            </a:r>
            <a:endParaRPr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34" y="1614488"/>
            <a:ext cx="5659144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Wnioski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3390"/>
            <a:ext cx="6347714" cy="3880773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lang="pl-PL" dirty="0"/>
              <a:t>Regresja liniowa osiągnęła niższy błąd bezwzględny (MAE), co oznacza lepsze dopasowanie do danych testowych.</a:t>
            </a:r>
          </a:p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natomiast miał mniejsze błędy względne dla wielu krajów, co może wskazywać na większą stabilność w zróżnicowanych przypadkach.</a:t>
            </a:r>
          </a:p>
          <a:p>
            <a:r>
              <a:rPr lang="pl-PL" dirty="0"/>
              <a:t>Regresja liniowa jest prostsza i bardziej przejrzysta, idealna do szybkiej analizy i interpretacji.</a:t>
            </a:r>
          </a:p>
          <a:p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to model bardziej elastyczny, lepiej radzący sobie z nieliniowościami i interakcjami.</a:t>
            </a:r>
          </a:p>
          <a:p>
            <a:r>
              <a:rPr lang="pl-PL" dirty="0"/>
              <a:t>Oba modele są wartościowe – wybór zależy od celu analizy: dokładność vs interpretowalność.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Dane wejściowe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0966"/>
            <a:ext cx="6347714" cy="3880773"/>
          </a:xfrm>
        </p:spPr>
        <p:txBody>
          <a:bodyPr>
            <a:normAutofit fontScale="70000" lnSpcReduction="20000"/>
          </a:bodyPr>
          <a:lstStyle/>
          <a:p>
            <a:endParaRPr sz="2300" dirty="0"/>
          </a:p>
          <a:p>
            <a:pPr algn="l">
              <a:spcAft>
                <a:spcPts val="800"/>
              </a:spcAft>
              <a:defRPr sz="1800"/>
            </a:pPr>
            <a:r>
              <a:rPr sz="2300" dirty="0" err="1"/>
              <a:t>Plik</a:t>
            </a:r>
            <a:r>
              <a:rPr sz="2300" dirty="0"/>
              <a:t> CSV: </a:t>
            </a:r>
            <a:r>
              <a:rPr sz="2300" dirty="0" smtClean="0"/>
              <a:t>teams.csv</a:t>
            </a:r>
            <a:endParaRPr lang="pl-PL" sz="2300" dirty="0" smtClean="0"/>
          </a:p>
          <a:p>
            <a:pPr>
              <a:spcAft>
                <a:spcPts val="800"/>
              </a:spcAft>
              <a:defRPr sz="1800"/>
            </a:pPr>
            <a:r>
              <a:rPr lang="pl-PL" sz="2300" dirty="0"/>
              <a:t>Dane zawierają informacje o olimpijskich drużynach z różnych krajów i </a:t>
            </a:r>
            <a:r>
              <a:rPr lang="pl-PL" sz="2300" dirty="0" smtClean="0"/>
              <a:t>lat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2300" dirty="0"/>
              <a:t>Kolumny: team (nazwa drużyny), country (kraj), </a:t>
            </a:r>
            <a:r>
              <a:rPr lang="pl-PL" sz="2300" dirty="0" err="1"/>
              <a:t>year</a:t>
            </a:r>
            <a:r>
              <a:rPr lang="pl-PL" sz="2300" dirty="0"/>
              <a:t> (rok), </a:t>
            </a:r>
            <a:r>
              <a:rPr lang="pl-PL" sz="2300" dirty="0" err="1"/>
              <a:t>athletes</a:t>
            </a:r>
            <a:r>
              <a:rPr lang="pl-PL" sz="2300" dirty="0"/>
              <a:t> (liczba sportowców), </a:t>
            </a:r>
            <a:r>
              <a:rPr lang="pl-PL" sz="2300" dirty="0" err="1"/>
              <a:t>age</a:t>
            </a:r>
            <a:r>
              <a:rPr lang="pl-PL" sz="2300" dirty="0"/>
              <a:t> (wiek drużyny), </a:t>
            </a:r>
            <a:r>
              <a:rPr lang="pl-PL" sz="2300" dirty="0" err="1"/>
              <a:t>prev_medals</a:t>
            </a:r>
            <a:r>
              <a:rPr lang="pl-PL" sz="2300" dirty="0"/>
              <a:t> (liczba medali w poprzednich igrzyskach), </a:t>
            </a:r>
            <a:r>
              <a:rPr lang="pl-PL" sz="2300" dirty="0" err="1"/>
              <a:t>medals</a:t>
            </a:r>
            <a:r>
              <a:rPr lang="pl-PL" sz="2300" dirty="0"/>
              <a:t> (liczba zdobytych medali</a:t>
            </a:r>
            <a:r>
              <a:rPr lang="pl-PL" sz="2300" dirty="0" smtClean="0"/>
              <a:t>)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2300" dirty="0"/>
              <a:t>Dane obejmują zarówno zmienne liczbowe (</a:t>
            </a:r>
            <a:r>
              <a:rPr lang="pl-PL" sz="2300" dirty="0" err="1"/>
              <a:t>athletes</a:t>
            </a:r>
            <a:r>
              <a:rPr lang="pl-PL" sz="2300" dirty="0"/>
              <a:t>, </a:t>
            </a:r>
            <a:r>
              <a:rPr lang="pl-PL" sz="2300" dirty="0" err="1"/>
              <a:t>age</a:t>
            </a:r>
            <a:r>
              <a:rPr lang="pl-PL" sz="2300" dirty="0"/>
              <a:t>, </a:t>
            </a:r>
            <a:r>
              <a:rPr lang="pl-PL" sz="2300" dirty="0" err="1"/>
              <a:t>prev_medals</a:t>
            </a:r>
            <a:r>
              <a:rPr lang="pl-PL" sz="2300" dirty="0"/>
              <a:t>, </a:t>
            </a:r>
            <a:r>
              <a:rPr lang="pl-PL" sz="2300" dirty="0" err="1"/>
              <a:t>medals</a:t>
            </a:r>
            <a:r>
              <a:rPr lang="pl-PL" sz="2300" dirty="0"/>
              <a:t>), jak i kategoryczne (team, country, </a:t>
            </a:r>
            <a:r>
              <a:rPr lang="pl-PL" sz="2300" dirty="0" err="1"/>
              <a:t>year</a:t>
            </a:r>
            <a:r>
              <a:rPr lang="pl-PL" sz="2300" dirty="0"/>
              <a:t>).</a:t>
            </a:r>
          </a:p>
          <a:p>
            <a:pPr>
              <a:spcAft>
                <a:spcPts val="800"/>
              </a:spcAft>
              <a:defRPr sz="1800"/>
            </a:pPr>
            <a:r>
              <a:rPr lang="pl-PL" sz="2300" dirty="0"/>
              <a:t>Zmienną docelową (target) w analizie predykcyjnej jest liczba zdobytych medali.</a:t>
            </a:r>
          </a:p>
          <a:p>
            <a:pPr>
              <a:spcAft>
                <a:spcPts val="800"/>
              </a:spcAft>
              <a:defRPr sz="1800"/>
            </a:pPr>
            <a:endParaRPr lang="pl-PL" dirty="0" smtClean="0"/>
          </a:p>
          <a:p>
            <a:pPr algn="l">
              <a:spcAft>
                <a:spcPts val="800"/>
              </a:spcAft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Wstępna analiza i selekcja danych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1800"/>
            </a:pPr>
            <a:endParaRPr lang="pl-PL" dirty="0"/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Usunięto niepotrzebne kolumny, pozostawiając tylko te istotne dla analizy i budowy modelu: team, country, </a:t>
            </a:r>
            <a:r>
              <a:rPr lang="pl-PL" dirty="0" err="1"/>
              <a:t>year</a:t>
            </a:r>
            <a:r>
              <a:rPr lang="pl-PL" dirty="0"/>
              <a:t>, </a:t>
            </a:r>
            <a:r>
              <a:rPr lang="pl-PL" dirty="0" err="1"/>
              <a:t>athletes</a:t>
            </a:r>
            <a:r>
              <a:rPr lang="pl-PL" dirty="0"/>
              <a:t>, </a:t>
            </a:r>
            <a:r>
              <a:rPr lang="pl-PL" dirty="0" err="1"/>
              <a:t>age</a:t>
            </a:r>
            <a:r>
              <a:rPr lang="pl-PL" dirty="0"/>
              <a:t>, </a:t>
            </a:r>
            <a:r>
              <a:rPr lang="pl-PL" dirty="0" err="1"/>
              <a:t>prev_medals</a:t>
            </a:r>
            <a:r>
              <a:rPr lang="pl-PL" dirty="0"/>
              <a:t>, </a:t>
            </a:r>
            <a:r>
              <a:rPr lang="pl-PL" dirty="0" err="1"/>
              <a:t>medals</a:t>
            </a:r>
            <a:r>
              <a:rPr lang="pl-PL" dirty="0"/>
              <a:t>.</a:t>
            </a:r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Przeprowadzono kontrolę brakujących danych — obserwacje zawierające wartości typu </a:t>
            </a:r>
            <a:r>
              <a:rPr lang="pl-PL" dirty="0" err="1"/>
              <a:t>NaN</a:t>
            </a:r>
            <a:r>
              <a:rPr lang="pl-PL" dirty="0"/>
              <a:t> zostały usunięte, aby uniknąć błędów w modelach uczenia </a:t>
            </a:r>
            <a:r>
              <a:rPr lang="pl-PL" dirty="0" smtClean="0"/>
              <a:t>maszynowego.</a:t>
            </a:r>
          </a:p>
          <a:p>
            <a:r>
              <a:rPr lang="pl-PL" dirty="0"/>
              <a:t>Dane zostały oczyszczone i przygotowane do dalszej analizy oraz trenowania modeli predykcyjnych.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Analiza korelacji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026119"/>
            <a:ext cx="6347714" cy="388077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Przeanalizowano współczynniki korelacji między zmiennymi liczbowymi w zbiorze danych, wykorzystując macierz korelacji.</a:t>
            </a:r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Najsilniejsze dodatnie korelacje z liczbą zdobytych medali zaobserwowano dla liczby sportowców (</a:t>
            </a:r>
            <a:r>
              <a:rPr lang="pl-PL" dirty="0" err="1"/>
              <a:t>athletes</a:t>
            </a:r>
            <a:r>
              <a:rPr lang="pl-PL" dirty="0"/>
              <a:t>) oraz liczby medali zdobytych we wcześniejszych igrzyskach (</a:t>
            </a:r>
            <a:r>
              <a:rPr lang="pl-PL" dirty="0" err="1"/>
              <a:t>prev_medals</a:t>
            </a:r>
            <a:r>
              <a:rPr lang="pl-PL" dirty="0"/>
              <a:t>).</a:t>
            </a:r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Uzyskane wyniki stanowiły podstawę do wyboru zmiennych niezależnych (cech) używanych w modelach predykcyjnych.</a:t>
            </a:r>
            <a:endParaRPr dirty="0"/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Dzięki analizie możliwe było zidentyfikowanie najistotniejszych </a:t>
            </a:r>
            <a:r>
              <a:rPr lang="pl-PL" dirty="0" err="1"/>
              <a:t>predyktorów</a:t>
            </a:r>
            <a:r>
              <a:rPr lang="pl-PL" dirty="0"/>
              <a:t> i ograniczenie wpływu nieistotnych lub skorelowanych zmiennych.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Zależność między liczbą sportowców a liczbą zdobytych medali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800"/>
              </a:spcAft>
              <a:defRPr sz="1800"/>
            </a:pPr>
            <a:r>
              <a:rPr lang="pl-PL" dirty="0"/>
              <a:t>Analiza wykazała wyraźną dodatnią korelację między liczbą zawodników reprezentujących dany kraj a liczbą zdobytych </a:t>
            </a:r>
            <a:r>
              <a:rPr lang="pl-PL" dirty="0" smtClean="0"/>
              <a:t>medali</a:t>
            </a:r>
          </a:p>
          <a:p>
            <a:r>
              <a:rPr lang="pl-PL" dirty="0"/>
              <a:t>Regresja liniowa potwierdziła istnienie tendencji wzrostowej — większe reprezentacje mają statystycznie większe szanse na sukces medalowy.</a:t>
            </a:r>
          </a:p>
          <a:p>
            <a:r>
              <a:rPr lang="pl-PL" dirty="0"/>
              <a:t>Wykres </a:t>
            </a:r>
            <a:r>
              <a:rPr lang="pl-PL" dirty="0" err="1"/>
              <a:t>lmplot</a:t>
            </a:r>
            <a:r>
              <a:rPr lang="pl-PL" dirty="0"/>
              <a:t> z biblioteki </a:t>
            </a:r>
            <a:r>
              <a:rPr lang="pl-PL" dirty="0" err="1"/>
              <a:t>Seaborn</a:t>
            </a:r>
            <a:r>
              <a:rPr lang="pl-PL" dirty="0"/>
              <a:t> wizualnie potwierdził tę zależność, pokazując linię dopasowania oraz rozrzut danych</a:t>
            </a:r>
            <a:r>
              <a:rPr lang="pl-PL" dirty="0" smtClean="0"/>
              <a:t>.</a:t>
            </a:r>
          </a:p>
          <a:p>
            <a:r>
              <a:rPr lang="pl-PL" dirty="0"/>
              <a:t>Ta obserwacja była kluczowa przy wyborze cech wejściowych do modelowania.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Zależność między liczbą sportowców a liczbą zdobytych </a:t>
            </a:r>
            <a:r>
              <a:rPr lang="pl-PL" dirty="0" smtClean="0"/>
              <a:t>medali - wykres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18" y="2316445"/>
            <a:ext cx="4390700" cy="39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7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Zależność </a:t>
            </a:r>
            <a:r>
              <a:rPr lang="pl-PL" dirty="0" smtClean="0"/>
              <a:t>między wiekiem </a:t>
            </a:r>
            <a:r>
              <a:rPr lang="pl-PL" dirty="0"/>
              <a:t>a liczbą </a:t>
            </a:r>
            <a:r>
              <a:rPr lang="pl-PL" dirty="0" smtClean="0"/>
              <a:t>medali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l-PL" dirty="0"/>
              <a:t>Przeprowadzona analiza wykazała stosunkowo słabą korelację między średnim wiekiem zawodników a liczbą zdobytych medali.</a:t>
            </a:r>
          </a:p>
          <a:p>
            <a:r>
              <a:rPr lang="pl-PL" dirty="0"/>
              <a:t>Wykres regresji liniowej (</a:t>
            </a:r>
            <a:r>
              <a:rPr lang="pl-PL" dirty="0" err="1"/>
              <a:t>lmplot</a:t>
            </a:r>
            <a:r>
              <a:rPr lang="pl-PL" dirty="0"/>
              <a:t>) sugeruje jedynie delikatną tendencję – nieco większa liczba medali może być związana z bardziej doświadczonymi (starszymi) zespołami, ale zależność ta nie jest silna</a:t>
            </a:r>
            <a:r>
              <a:rPr lang="pl-PL" dirty="0" smtClean="0"/>
              <a:t>.</a:t>
            </a:r>
          </a:p>
          <a:p>
            <a:r>
              <a:rPr lang="pl-PL" dirty="0"/>
              <a:t>W związku z tym zmienna </a:t>
            </a:r>
            <a:r>
              <a:rPr lang="pl-PL" dirty="0" err="1"/>
              <a:t>age</a:t>
            </a:r>
            <a:r>
              <a:rPr lang="pl-PL" dirty="0"/>
              <a:t> została uwzględniona w analizie eksploracyjnej, lecz nie była kluczowym </a:t>
            </a:r>
            <a:r>
              <a:rPr lang="pl-PL" dirty="0" err="1"/>
              <a:t>predyktorem</a:t>
            </a:r>
            <a:r>
              <a:rPr lang="pl-PL" dirty="0"/>
              <a:t> w modelach </a:t>
            </a:r>
            <a:r>
              <a:rPr lang="pl-PL" dirty="0" smtClean="0"/>
              <a:t>predykcyjnych.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Zależność </a:t>
            </a:r>
            <a:r>
              <a:rPr lang="pl-PL" dirty="0" smtClean="0"/>
              <a:t>między wiekiem </a:t>
            </a:r>
            <a:r>
              <a:rPr lang="pl-PL" dirty="0"/>
              <a:t>a liczbą </a:t>
            </a:r>
            <a:r>
              <a:rPr lang="pl-PL" dirty="0" smtClean="0"/>
              <a:t>medali - wykres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AutoShape 2" descr="data:image/png;base64,iVBORw0KGgoAAAANSUhEUgAAAekAAAHpCAYAAACmzsSXAAAAOnRFWHRTb2Z0d2FyZQBNYXRwbG90bGliIHZlcnNpb24zLjEwLjAsIGh0dHBzOi8vbWF0cGxvdGxpYi5vcmcvlHJYcgAAAAlwSFlzAAAPYQAAD2EBqD+naQAAXbZJREFUeJzt3Xt8nHWd9//XdV1zyiSZpGmbJj0hTTn0SBWEFlFcQVDRWwFPK2KX5da1W1wBdRFk8dZVqnCvrqxSXL0VdhcWT1sP7A+QBQlqK0fBUkqhodKWJE1LmkySOV1zXd/fH5OZZnIoaZpmJsn7+XjENjPXzHwzjH3ne/p8LWOMQURERMqOXeoGiIiIyPAU0iIiImVKIS0iIlKmFNIiIiJlSiEtIiJSphTSIiIiZUohLSIiUqYU0oAxhng8jraMi4hIOVFIAz09PdTU1NDT01PqpoiIiBQopEVERMqUQlpERKRMKaRFRETKlEJaRESkTCmkRUREypRCWkREpEwppEVERMqUQlpERKRMKaRFRETKlEJaRESkTCmkRUREypRCWkREpEwppEVERMpUoNQNkPLk+4ZtrXE6ExnqoiGWzY1h21apmyUiMq0opGWIzTsPsLG5hZaOXlzPEHQsmuqrWHd2E2cunlXq5omITBsa7pYim3ce4LpNW9neFqcyHKC+OkxlOMD2th6u27SVzTsPlLqJIiLThkJaCnzfsLG5hd50loZYhEjQwbYtIkGHhliY3rTHxuYWfN+UuqkiItOCQloKtrXGaenoZUY0hGUVzz9blkVtNEhLRy/bWuMlaqGIyPSikJaCzkQG1zOEnOE/FmHHxvUNnYnMBLdMRGR6UkhLQV00RNCxyHj+sPenPZ+gbVEXDU1wy0REpieFtBQsmxujqb6KgwkXY4rnnY0xdCVcmuqrWDY3VqIWiohMLwppKbBti3VnN1EVdmiPp0m6Hr5vSLoe7fE0VWGHdWc3ab+0iMgEUUhLkTMXz+LGC1ewpLGaRDpLR2+aRDrLksZqbrxwhfZJi4hMIMsMHtechuLxODU1NXR3dxOLaSgXVHFMRKQcqOKYDMu2LVbMryl1M0REpjUNd4uIiJQphbSIiEiZUkiLiIiUKYW0iIhImVJIi4iIlCmFtIiISJlSSIuIiJQphbSIiEiZUkiLiIiUKYW0iIhImVJIi4iIlCmFtIiISJlSSIuIiJQphbSIiEiZUkiLiIiUKYW0iIhImVJIi4iIlCmFtIiISJlSSIuIiJQphbSIiEiZUkiLiIiUKYW0iIhImVJIi4iIlCmFtIiISJlSSIuIiJQphbSIiEiZUkiLiIiUqbIJ6a997WtYlsWVV15ZuC2VSrF+/XpmzpxJVVUVF198Mfv27St63O7du7nggguIRqPU19fzuc99jmw2O8GtFxERGX9lEdKPP/443/3ud1m5cmXR7VdddRW/+tWv+MlPfkJzczOtra1cdNFFhfs9z+OCCy4gk8mwefNm7rjjDm6//XZuuOGGif4RRERExp1ljDGlbEBvby9veMMbuPXWW/nKV77CqlWr+Od//me6u7uZPXs2d911F+9///sBeP7551myZAlbtmxh9erV3Hvvvbz73e+mtbWVOXPmAHDbbbdxzTXXsH//fkKh0LCvmU6nSafThe/j8TgLFiygu7ubWCx27H9oERGRUSh5T3r9+vVccMEFnHvuuUW3P/nkk7iuW3T7ySefzMKFC9myZQsAW7ZsYcWKFYWABjj//POJx+Ns27ZtxNfcsGEDNTU1ha8FCxaM808lIiJy9Eoa0nfffTdPPfUUGzZsGHJfe3s7oVCI2traotvnzJlDe3t74ZqBAZ2/P3/fSK699lq6u7sLX3v27DnKn0RERGT8BUr1wnv27OHTn/40DzzwAJFIZEJfOxwOEw6HJ/Q1RUREjlTJetJPPvkkHR0dvOENbyAQCBAIBGhubuaWW24hEAgwZ84cMpkMXV1dRY/bt28fDQ0NADQ0NAxZ7Z3/Pn+NiIjIZFWykD7nnHPYunUrTz/9dOHrtNNO45JLLin8PRgM8uCDDxYes2PHDnbv3s2aNWsAWLNmDVu3bqWjo6NwzQMPPEAsFmPp0qUT/jOJiIiMp5INd1dXV7N8+fKi2yorK5k5c2bh9ssvv5yrr76auro6YrEYn/rUp1izZg2rV68G4LzzzmPp0qVceuml3HTTTbS3t3P99dezfv16DWeLiMikV7KQHo1vfvOb2LbNxRdfTDqd5vzzz+fWW28t3O84Dvfccw/r1q1jzZo1VFZWsnbtWr785S+XsNUiIiLjo+T7pMtBPB6npqZG+6RFRKSslHyftIiIiAxPIS0iIlKmFNIiIiJlSiEtIiJSphTSIiIiZUohLSIiUqYU0iIiImVKIS0iIlKmFNIiIiJlSiEtIiJSphTSIiIiZUohLSIiUqYU0iIiImVKIS0iIlKmFNIiIiJlSiEtIiJSphTSIiIiZUohLSIiUqYU0iIiImVKIS0iIlKmFNIiIiJlSiEtIiJSphTSIiIiZUohLSIiUqYU0iIiImVKIS0iIlKmFNIiIiJlSiEtIiJSphTSIiIiZSpQ6gbI5OP7hm2tcToTGeqiIZbNjWHbVqmbJSIy5Sik5Yhs3nmAjc0ttHT04nqGoGPRVF/FurObOHPxrFI3T0RkStFwt4za5p0HuG7TVra3xakMB6ivDlMZDrC9rYfrNm1l884DpW6iiMiUopCWUfF9w8bmFnrTWRpiESJBB9u2iAQdGmJhetMeG5tb8H1T6qaKiEwZCmkZlW2tcVo6epkRDWFZxfPPlmVRGw3S0tHLttZ4iVooIjL1KKRlVDoTGVzPEHKG/8iEHRvXN3QmMhPcMhGRqUshLaNSFw0RdCwynj/s/WnPJ2hb1EVDE9wyEZGpSyEto7Jsboym+ioOJlyMKZ53NsbQlXBpqq9i2dxYiVooIjL1KKRlVGzbYt3ZTVSFHdrjaZKuh+8bkq5HezxNVdhh3dlN2i8tIjKOFNIyamcunsWNF65gSWM1iXSWjt40iXSWJY3V3HjhCu2TFhEZZ5YZPHY5DcXjcWpqauju7iYW03Dta1HFMRGRiaGKY3LEbNtixfyaUjdDRGTK03C3iIhImVJIi4iIlCmFtIiISJlSSIuIiJQphbSIiEiZUkiLiIiUKYW0iIhImVJIi4iIlCmFtIiISJlSSIuIiJQphbSIiEiZUkiLiIiUKYW0iIhImVJIi4iIlCmFtIiISJlSSIuIiJQphbSIiEiZUkiLiIiUKYW0iIhImQqUugEyffi+YVtrnM5EhrpoiGVzY9i2VepmiYiULYW0TIjNOw+wsbmFlo5eXM8QdCya6qtYd3YTZy6eVermiYiUJQ13yzG3eecBrtu0le1tcSrDAeqrw1SGA2xv6+G6TVvZvPNAqZsoIlKWFNJyTPm+YWNzC73pLA2xCJGgg21bRIIODbEwvWmPjc0t+L4pdVNFRMqOQlqOqW2tcVo6epkRDWFZxfPPlmVRGw3S0tHLttZ4iVooIlK+FNJyTHUmMrieIeQM/1ELOzaub+hMZCa4ZSIi5U8hLcdUXTRE0LHIeP6w96c9n6BtURcNTXDLRETKn0Jajqllc2M01VdxMOFiTPG8szGGroRLU30Vy+bGStRCEZHypZCWY8q2Ldad3URV2KE9nibpevi+Iel6tMfTVIUd1p3dpP3SIiLDUEjLMXfm4lnceOEKljRWk0hn6ehNk0hnWdJYzY0XrtA+aRGREVhm8BjkNBSPx6mpqaG7u5tYTMOux4oqjomIHBlVHJMJY9sWK+bXlLoZIiKThoa7RUREypRCWkREpEwppEVERMqU5qTlNWnBl4hIaSik5bB0xKSISOmUdLh748aNrFy5klgsRiwWY82aNdx7772F+1OpFOvXr2fmzJlUVVVx8cUXs2/fvqLn2L17NxdccAHRaJT6+no+97nPkc1mJ/pHmZJ0xKSISGmVNKTnz5/P1772NZ588kmeeOIJ3va2t/He976Xbdu2AXDVVVfxq1/9ip/85Cc0NzfT2trKRRddVHi853lccMEFZDIZNm/ezB133MHtt9/ODTfcUKofacrQEZMiIqVXdsVM6urquPnmm3n/+9/P7Nmzueuuu3j/+98PwPPPP8+SJUvYsmULq1ev5t577+Xd7343ra2tzJkzB4DbbruNa665hv379xMKDX9oQzqdJp1OF76Px+MsWLBAxUwG2Lq3m7/59yeoDAeIBJ0h9yddj0Q6y3cvPU17n0VEjpGyWd3teR533303fX19rFmzhieffBLXdTn33HML15x88sksXLiQLVu2ALBlyxZWrFhRCGiA888/n3g8XuiND2fDhg3U1NQUvhYsWHDsfrBJSkdMioiUXslDeuvWrVRVVREOh/nkJz/Jpk2bWLp0Ke3t7YRCIWpra4uunzNnDu3t7QC0t7cXBXT+/vx9I7n22mvp7u4ufO3Zs2d8f6gpQEdMioiUXslXd5900kk8/fTTdHd389Of/pS1a9fS3Nx8TF8zHA4TDoeP6WtMdvkjJre39dAQs7GsQ1uu8kdMLmms1hGTIiLHUMl70qFQiMWLF3PqqaeyYcMGTjnlFL71rW/R0NBAJpOhq6ur6Pp9+/bR0NAAQENDw5DV3vnv89fI2OiISRGR0it5SA/m+z7pdJpTTz2VYDDIgw8+WLhvx44d7N69mzVr1gCwZs0atm7dSkdHR+GaBx54gFgsxtKlSye87VONjpgUESmtkg53X3vttbzzne9k4cKF9PT0cNddd/Hwww9z//33U1NTw+WXX87VV19NXV0dsViMT33qU6xZs4bVq1cDcN5557F06VIuvfRSbrrpJtrb27n++utZv369hrPHyZmLZ7F60UxVHBMRKYGShnRHRwcf+9jHaGtro6amhpUrV3L//ffz9re/HYBvfvOb2LbNxRdfTDqd5vzzz+fWW28tPN5xHO655x7WrVvHmjVrqKysZO3atXz5y18u1Y80JemISRGR0ii7fdKlEI/Hqamp0T7pYahut4hI6ZR8dbeUL9XtFhEprbJbOCblQXW7RURKTyEtQ6hut4hIeVBIyxDbWuO0dPQyIxoqKmICYFkWtdEgLR29bGuNl6iFIiLTg0JahlDdbhGR8qCQliFUt1tEpDwopGWIfN3ugwmXwTv08nW7m+qrVLdbROQYU0jLEKrbLSJSHhTSMizV7RYRKT1VHEMVxw5HFcdEREpHFcfksFS3W0SkdDTcLSIiUqYU0iIiImVKIS0iIlKmFNIiIiJlSiEtIiJSphTSIiIiZUohLSIiUqYU0iIiImVKxUymqVJUEvN9w9ZXunl6dxfGgtcvqGXFvBpVMBMRGYFCehravPMAG5tbaOnoxfUMQceiqb6KdWc3HbOa3Jt3HmDDvdt5YV8vbv8RmAHb5qSGKq595xLVAhcRGYZqdzO9andv3nmA6zZtpTedZUY0RMixyXg+BxMuVWHnmByesXnnAa768dPs70ljAY5tgQWeZzDA7Oow3/zgKgW1iMggmpOeRnzfsLG5hd50loZYhEjQwbYtIkGHhliY3rTHxuYWfH/8fm/zfcOtD7fQ2ZfBAoIBG8e2cSyboGNjWdDZl+HWh3eO6+uKiEwFCulpZFtrnJaOXmZEQ1hW8TywZVnURoO0dPSyrTU+rq+5o70HYwwBx8YY8HyDbwxYuSFvY+D59p5xfV0RkalAc9LTSGcig+sZQs7wv5uFHZtu39CZyIzra2Y8H98H3/gYAwawAMvqH/oGXG98X1dEZCpQT3oaqYuGCDoWmf6FW4OlPZ+gbVEXDY3rawL4QH40O9+J900unI2BoDO+rysiMhUopKeRZXNjNNVXcTDhMni9oDGGroRLU30Vy+aO3+K5JQ3VDLvBasCNvjGcNKd6XF9XRGQqUEhPI7Ztse7sJqrCDu3xNEnXw/cNSdejPZ6mKuyw7uymcd23vL29B8c+NKxtIDfkPeB3BMuCd65o1H5pEZFBFNLTzJmLZ3HjhStY0lhNIp2lozdNIp1lSWP1Mdl+1ZnIYFs282sriATtol61BUQCNtWRIAvqouP6uiIiU4EWjk1DZy6exepFMyek4lh+HjwUsFk8u4pkxiPhegBEgw5YkMx4mo8WERmGQnqasm2LFfNrjvnr5OfBt7f10BALEw0HiIZzHztjDO3xNEsaNR8tIjIcDXfLMVWKeXARkalCIS3H3ETPg4uITBUa7pYJMXAe/EBfmq4+lxnRINWRIL5v1JMWERmGQlomjG1b9KRcfvC7XRN6ApeIyGSl4W6ZMPkTuLa3xakMB6ivDlMZDrC9rYfrNm1l884DpW6iiEhZUUjLhCjFCVwiIpOdQlomRClO4BIRmew0Jy0TIn8CV9CxSGY8sr5PwLaJhGwsrGNyApeIyGSnkJYJURcN4RvDrgMJsn7uyErLgnDAYXZ1GMe2xv0ELhGRyU7D3TIhupMZ+jJZUq6HBQQcC9uySLkeezsT7O9JjfsJXCIik92YQvq+++7jd7/7XeH773znO6xatYqPfOQjHDx4cNwaJ1OD7xu++8hLhByboGPh9Z+CZQG2DVnfkM76/M1bFmm/tIjIAGMK6c997nPE47kFPlu3buUzn/kM73rXu9i1axdXX331uDZQJr/8orE5sQjzZkSpCNr4xpD1DcZAJOhQGXKoqdBQt4jIQGOak961axdLly4F4Gc/+xnvfve7ufHGG3nqqad417veNa4NlMkvv2gs5NhEghaVoUpSrl9YPBZyLPb3ZbRoTERkkDH1pEOhEIlEAoD/+Z//4bzzzgOgrq6u0MMWycsfV5nxfCC35aoi5FAdCVIRcsj4RovGRESGMaae9FlnncXVV1/Nm970Jh577DF+9KMfAfDCCy8wf/78cW2gTH7Fx1XaRfukjTF0JVwdVykiMowx9aS//e1vEwgE+OlPf8rGjRuZN28eAPfeey/veMc7xrWBMvnpuEoRkbGxjDHTvg5jPB6npqaG7u5uYjH15o6VzTsPsLG5JXe4Rv8Qtw7XEBEZ2ahD+kjmmidb0CmkJ47vG7a1xulMZKiLhlg2N6YetIjICEY9J11bWzuk5vJgxhgsy8LzvKNumExNtm2xYn5NqZshIjIpjDqkf/Ob3xzLdoiIiMggmpNGw90iIlKejuqAjUQiwe7du8lkiotQrFy58qgaJSIiImMM6f3793PZZZdx7733Dnu/5qRFRESO3pj2SV955ZV0dXXx6KOPUlFRwX333ccdd9zBCSecwC9/+cvxbqNMMr5v2Lq3m+YX9rN1bze+P+1nVERExmRMPemHHnqIX/ziF5x22mnYts1xxx3H29/+dmKxGBs2bOCCCy4Y73bKJFG0F9ozBB3thRYRGasx9aT7+vqor68HYMaMGezfvx+AFStW8NRTT41f62RS2bzzANdt2sr2tjiV4QD11WEqwwG2t/Vw3aatbN55oNRNFBGZVMYU0ieddBI7duwA4JRTTuG73/0ur7zyCrfddhuNjY3j2kApH4cbxvZ9w8bmFnrTWRpiESJBB9u2iAQdGmJhetMeG5tbNPQtInIExjTc/elPf5q2tjYAvvjFL/KOd7yDO++8k1AoxO233z6e7ZMy8VrD2Pkzo2dEQ0OK3liWRW00SEtHL9ta4ypmIiIySmMK6Y9+9KOFv5966qm8/PLLPP/88yxcuJBZszTvONXkh7F701lmREOEHJuM5xeGsW+8cAWubwpnRg8n7Nh0+0ZnRouIHIExDXcPFo1GecMb3qCAnoJGO4xdWxEsOjN6sLTn68xoEZEjNOqe9NVXXz3qJ/3GN74xpsZI+RntMDagM6NFRMbZqEP6j3/8Y9H3Tz31FNlslpNOOgmAF154AcdxOPXUU8e3hVJSnYnMqIaxu5Iu685u4rpNW2mPp6mNBgk7NmnPpyvh6sxoEZExGNMBG9/4xjeorq7mjjvuYMaMGQAcPHiQyy67jDe/+c3j30opmbpoqDCMHbGdovuMMXSnXDzPp7M3w3tXzeXGC1cUFph1958ZvaSxWvukRUTGYEwHbMybN49f//rXLFu2rOj2Z599lvPOO4/W1tZxa+BE0AEbI/N9w9ofPtY/jB0uDGP3prN0xFMkXQ/HtphdFS6s9l69aKbOjBYRGQdjWjgWj8cLBUwG2r9/Pz09PUfdKCkftm2x7uwmqsIO7fE0SdcjnnTZezBBIuNhWxZzayuKipb84aVXWTG/hrNPnM2K+TUKaBGRMRpTSF944YVcdtll/Nd//Rd79+5l7969/OxnP+Pyyy/noosuGu82SomduXgWN164giWN1fSlXFq7k3i+IRpyWFAXJRYJqmiJiMgxMKbh7kQiwWc/+1l+8IMf4LouAIFAgMsvv5ybb76ZysrKcW/osaTh7tHxfcMvnm7lK//9HNGQQ000iEVxLznpeiTSWb576WkqWiIicpTGVMwkGo1y6623cvPNN9PS0gJAU1PTpAtnOTK2bVFXFcK2LGKRoQENKloiIjKejqqYSVtbG21tbZxwwglUVlYyhk65TDIDV3sPZIwhmfHoTGQwxlBbESxRC0VEpo4xhfSrr77KOeecw4knnsi73vWuQh3vyy+/nM985jPj2kApL8vmxmiqr+Jgwi38UtabzvLnV/t4ubOP9niKnlSWm+/foVOvRESO0phC+qqrriIYDLJ7926i0Wjh9g996EPcd99949Y4KT+DV3u/2pfmlYMJkhkP3zcELItZVWGeb9fxlCIiR2tMIf3rX/+ar3/968yfP7/o9hNOOIGXX355XBom5Su/2vvkhioO9OQqklkWVIQCzK+LUlcZ0kpvEZFxMKaFY319fUU96LzOzk7C4fBRN0rK35mLZ1EZDvC/73iCoGMRDQWIhOzCYjIdTykicvTG1JN+85vfzL/9278VvrcsC9/3uemmm/iLv/iLcWuclLeuZG773YxoiIqQM2S1d9ixcbXSW0RkzMbUk77ppps455xzeOKJJ8hkMvz93/8927Zto7Ozk9///vfj3UYpU4er6w06nlJE5GiNqSe9fPlyduzYwVlnncV73/te+vr6uOiii/jjH/9IU1PTqJ9nw4YNvPGNb6S6upr6+nre9773sWPHjqJrUqkU69evZ+bMmVRVVXHxxRezb9++omt2797NBRdcQDQapb6+ns997nNks9mx/GhyBIZb6Z2XP56yqb5Kx1OKiIzRmHrSAJFIhLe//e2ccsop+H5uz+zjjz8OwP/6X/9rVM/R3NzM+vXreeMb30g2m+W6667jvPPO47nnnisURrnqqqv47//+b37yk59QU1PDFVdcwUUXXVTosXuexwUXXEBDQwObN2+mra2Nj33sYwSDQW688cax/nhyGL5vCgdonL+sgd2dCR1PKSJyDIypLOh9993HpZdeSmdn55AelGVZeJ43psbs37+f+vp6mpubectb3kJ3dzezZ8/mrrvu4v3vfz8Azz//PEuWLGHLli2sXr2ae++9l3e/+920trYyZ84cAG677TauueYa9u/fTyj02kOtKgs6ept3HigcRel6hqBjMbMq9x6/2pvB7T+eMn8ilo6nFBEZuzH1pD/1qU/xwQ9+kBtuuKEQjOOhu7sbgLq6OgCefPJJXNfl3HPPLVxz8skns3DhwkJIb9myhRUrVhS14/zzz2fdunVs27aN17/+9UNeJ51Ok06nC9/H4/Fx+xnKzcBe79EeG7l55wGu27SV3nSWGdEQIccm4/m0daepDNn87V8sZkFdVMdTioiMkzGF9L59+7j66qvHNaB93+fKK6/kTW96E8uXLwegvb2dUChEbW1t0bVz5syhvb29cM3gduS/z18z2IYNG/jSl740bm0vV8P1esfaw/V9w8bmFnrTWRpikcK50hHboSFm0x5Pc/+2du647HSFs4jIOBnTwrH3v//9PPzww+PakPXr1/Pss89y9913j+vzDufaa6+lu7u78LVnz55j/poTLd/r3d4WpzIcoL46XHTm85FWAtvWGqelo5cZ0VAhoPMG74kWEZHxMaae9Le//W0+8IEP8Nvf/pYVK1YQDBYfpvB3f/d3R/R8V1xxBffccw+PPPJIURWzhoYGMpkMXV1dRb3pffv20dDQULjmscceK3q+/Orv/DWDhcPhKV10ZTS93o3NLaxeNHPUvd7ORIZM1icSNPSkXAK2TSRoF55bp1+JiIy/MYX0f/7nf/LrX/+aSCTCww8/XNSzsixr1CFtjOFTn/oUmzZt4uGHH+b4448vuv/UU08lGAzy4IMPcvHFFwOwY8cOdu/ezZo1awBYs2YNX/3qV+no6KC+vh6ABx54gFgsxtKlS8fy4016R9LrHW0lsD2dCeKpbKGAiWVBOGAzuzpCVTigPdEiIsfAmEL6C1/4Al/60pf4/Oc/j22P/bTL9evXc9ddd/GLX/yC6urqwhxyTU0NFRUV1NTUcPnll3P11VdTV1dHLBbjU5/6FGvWrGH16tUAnHfeeSxdupRLL72Um266ifb2dq6//nrWr18/pXvLh9OZyNXTDjnD/7c50l7v5p0H+N5vX8JgMMYQcCzAIun6vHIwydzaCL1pjyWN1UP2RI/nwjURkelmTCGdyWT40Ic+dFQBDbBx40YA3vrWtxbd/sMf/pC/+qu/AuCb3/wmtm1z8cUXk06nOf/887n11lsL1zqOwz333MO6detYs2YNlZWVrF27li9/+ctH1bbJbDwrgeWHzvvSWebVVtDalcLzDY4NARuyns8rXUnm1kSG7Ikez4VrIiLT0Zj2SV911VXMnj2b66677li0acJNtX3Svm9Y+8PH2N7WQ0MsXDTkbYyhPZ5mSWP1qFZib93bzd/8+xNUhgNEgg696Sz7e9Kksx65T47BsW2uv2AJqxbMKPSYu5MZrv/5s0O2ax3sL3Jy44UrFNQiIq9hTD1pz/O46aabuP/++1m5cuWQhWPf+MY3xqVxMjb5M5+v27T1qCuBDR46rwoHqAw7pDI+Wd/Htixe7cvwo8f3sPHhFlzPELAhmfUxxrBgRnRcFq6JiExHYwrprVu3FoqEPPvss0X3DV6oJKWRP/M5P9zc3V8JbElj9RENNw83dG5hURFyAIfOvgy96Sx7DyaYXR0h5NjEUy7xnjS2ZdGX8agKH/qY6QhLEZHRG1NI/+Y3vxnvdsgxcObiWaxeNPOoFm4taaimPhZh1/5eZlWFqQgfOpLSNz4dPSlsC+bVVhTWKDi2hW1ZGGPY35OmMlx8jKW2a4mIjM6YD9iQycG2rTH3VvMLv/Z09tGTztKTzhIOONTHwgQdmwO9aXwDDbFw0SLCgG2TH1BJuh5dCZfaaLAQ1NquJSIyOgppGXab1B9eerVQp7uuMkxVOMj+njSprMfezgS10RDzaivY25mktqI4bLO+j+8bvP6FZW3dKboSLrOrw1SGHLoS7rDbtUREpJhCepobbpvUotlVdCczRRXLIkGH6kiAZMZjf2+GBXVRvviepay/86mi+eredJbWrhQDtwxYGJKZLHs6PSrDDjOiIR1hKSIyCgrpaWykU62ebe2mJ5Udsn3Lsiyi4QD1tkVHPIVt5fY957Z62WDB/p40vsmFvesZLA4tJvSNwbIsvvK+5dp+JSIyCkdXjUQmrcH1vSNBB9vO9ZhrIgF839CVcIecFw65hV+ub+hKuqw7u4mqsEN7PE13wiXlZrEsyPq5uekFdVGOq6tk/owK5tZWUBGwqanQXLSIyGgopKepw9X3DjoOjg3prE/K9Yc8duDCr/xWryWN1SQyHr4BDFQEbebNqKA6EqQi5FAdCVITCZI1aFW3iMgoabh7mjpcfe9IyCYccEi4Hq7nU8Gh0qLGmCELv/JbvX7xdCv/eM82KsMBaiqCQ8Jfq7pFRI6MetLT1MAiJYNZWNRGQ9iWRXfSJel6+L4h6Xq0x9PDViyzbYv3rprLsnk1JIfpfefDvam+Squ6RURGSSE9TS2bG6OpvoqDw8w7G2NIZ32WNlazfF6MRDpLR2+aRDrLksbqEetu58uR5ueok66H5/kcTGTY3Zkk6Fj8zVsWaVW3iMgojemAjalmqh2wMVqHVnd7w9b3vvHCFWOqWJbf1vVcazfxVBbfN9i2RSwSZOncmE7BEhEZJYU00zekYdA+6f763otmV/KO5Y0sqIuO+Qzo3724n8/99E/0pbPUVASpjgRwPaNTsEREjoBCmukd0lBccWxPZ4L7nm3npf1jPwP60FGZ8UIxlLwjPSpTRGQ605y0FOp7B22L7/32JZ59pRuA6kiAaNhhe1sP123ayuadB0b1fIfb3jX4FCwRERmZQlqAXO93w73bae1K0pt26ehJs+dggvbu3Gru3rTHxuYWfP+1B14Ot70LDhVD0X5pEZHDU0gLAHc9tpvn2nrwfYNj2wSc3HGTKdejtStFOGCPuvd7uO1doP3SIiKjpZAWfN9w92O78Y0h4PTX2e7P14Bj4RtDV3/veDS939fa3qX90iIio6OQFra+0s3egwksA+lsbo90xvPJZHNflgXprAcwqt7vcPulX6sYioiIDKWQnubye6W7k1mGG5z2DbiewfOhPhYede+3qKb3KIuhiIhIMdXunsbyAd2VcBluOZgZ9PcPv3HBEfV+8zW9j7QYioiI5Cikp6mBR1XWVQbpTuaC2oJhAztoW6ycX3vEr5Pf3iUiIkdOw93T1MC9zL4B27IKAT2wn2sDAQui4QBdSbc0jRURmabUk56mBu5lNgZsG2wsPN8wcEF2KGgzszKMMWZctkwNrG6m4W8RkcNTSE9TA/cy58+PTrkeoUAutL3+oiVzayJ0Jlzm1VbgG1M4LGMsiuqEj7HkqIjIdKLa3UzP2t2H6mv30BAL05fxeOVgEt8YbAs8YwjYNp7vY7CoCgWoDDujDtXBPebuZIbrf/4sveksM6IhQo5NxvN14IaIyGEopJmeIQ1Dj6p0PZ+OeLqwJxrAsS3qq8PUVoRGHaqDe8wBG5JZH2MMC2ZEdeCGiMgoaeHYNDZ4L3Mi4zEjGmTl/BoW1kWJRQKcWF9FXWUY27aIBB0aYuHD1vHOB//2tjiV4QD11WECjk086dKX9ujLeEXX68ANEZGRaU56mhtuL7NvDOv+40lmV0ew7eLf4waH6sDtVQO3dQ08otKxc3XAjTHs70lTGXawBqwhDzs23TpwQ0RkCIW0DNnL3PzC/tc8xWq4UB3piMqAbWNZuYBPZz1SGZ+KkFO4XwduiIgMT8PdUuD7hq17u/nz/j4MpmhueqCRQnWkIyojQZtwwC6sDs/6hwqQ6sANEZGRqSctwNDFXj2pLN3J3Nar6kiwcF0+VJc0Vg8J1aJtXfahnrJlWcyujrD3YALPGDw/F9Zpz6erfyGaDtwQERlKIS0DVnkf2h4VCti0dSfZ3ZmgoSbCjIrQa4Zq/ojK3LYuG6t/Hjrl+vh+rocdDNl4vqGjN03Qtpg/o4LzlzVQHQke1R5sEZGpSFuwmL5bsGDgful40WIvgJ6UyytdSSwsYhUBQo79mvukB27rCgUsuhMu6ayPZwy2ZbGkoYoPn34cPSmX+7ftY193kqyPCpuIiAxDIc30Dumte7v5m39/gspwgEjQGXJ/0s3Snciy/m2LOXXhjFGV8dy88wAb7t3Oc209+L7BsSEccKiNhkhnffJT1p5vVNhEROQwNNw9zY202Csv7DhgZTl+VuWoT7NavWgmNRUhqsMBaioCBB2HSMjGwsL3fV7Y14sB5tVGMAYsGyK2Q0PMpj2eZmNzC6sXzdTQt4hMewrpaW6kxV55Y9keta01zkv7e5ldHR7SOz+YdMn6BgPs7UphW7le9uzqMFXhwIh7sEVEpiNtwZrm8ou9DiZcBs98jHV71Ei98950lo54unBetWPljshMubm64b3pLGHHxlVhExERQCE97dm2xbqzm6gKO7TH0yRdD983JF2P9nj6iLZHHW6fda7aWAp/wC8ClpWrRBZwLPz+amRpz1NhExGRfhrulkIN7/w+6W7fELQtljRWj3q19eadB7j14Z08396DmzUk3CxdiQzzZ0SpjgRJuX5h0ZhfyG4DWFhYODak3CwHei1WzKtRYRMRERTS0m+4Gt6jWckNuYC+6sdP09mXId9RNgY8Ay+/mqCxNkLQtvENYCDQ/5xZHwK2wQIMBs+HcMBWYRMRkX4KaSkYXMN7NHzfsOHe7ezvSWNZ/XW6yfWRjWfwDXTEc4dqYAyhgENDTQSA/T0p0lm/EOxBx+ZTbztB269ERPoppOWobH2lmx3tvVhA0LYLxVAsIOTYuJ6PZcGnzzmBXz7Txt6DCSpDDpZlURmqJOX6uJ5Pd9Jl+bwYHzl9YUl/HhGRcqKFY3JU/rini6zv4zhWUbUyyC0McxwLzzfYts3fn38SVeFAYYGayU1J05fxqI0G+du3LtYwt4jIAAppOSpWfrH2SHXrzKHr8gvUljRWk0hn6ehNk0hnWdJYrSpjIiLD0HC3HJVVC2sJOjZZz8e2DRaHesK5xWCGoGOzamEtcHQL1EREphuFtIyZ7+e6yY01EXZ3JnCzPgHHxrJyq7uzno8BTpxTxYp5hxakjWWBmojIdKSQljEZeP50Xzq38dk35BaKAZaVC+OZlSGufecS9ZRFRMZAIS1HbPD50zOiIbqSDh3xNJ4xRIIO0VCAkxqq+du36uhJEZGxUkjLEfF9w8bmFnrT2aLzp+sqw9RWBHmlK8X8GRV89cIVrJhXox60iMhR0OpuOSLbWuO0dPQyIxoasuXKtm1mVYfp7MtgW5YCWkTkKCmk5Yi89vnTOsVKRGS8aLhbjsiRnD/t+0ZbrUREjoJCWg5rcNAuaaimqb6K7W09NMTsoiHv/PnTSxqr6U5mWPvDx2jp6MX1DEHHYtHsSt6xvJEFdVGFtojIKCikZUQDt1nlg7apvoq3nDCLPZ0J2uNpaqNBwo5N2vPpSrhUhR3ecsIsrv/5s4XV3yHHpiuZ4dFdnWx5qZOqcIDKkENTfdWoj8IUEZmONCctw8pvs9reFqcyHKC+OkxlOMD2th7ufHQ3l5yxcNjynl9533IeefFAYfV3JOiQcD3292TwjQFjyHo+0bDD9rYertu0lc07D5T6xxURKUvqScsQI22zitgODTGb9niaR148wA/XvpHt7T1Fc86DV38bY9jfk8IzhqBtY4CM54OxaIiFaY+n2djcwupFMzX0LSIyiEJahjjcNivLsqiNBmnp6GV7e8+Q8p6DV3+nXJ901idg50/JMhgfsr6PZTmF59rWGlepUBGRQTTcLUMczTargau/IRfGxlA4dsOYXMnQgG2/5nOJiEx3CmkZYnDQDjZwm9Vgy+bGaKqv4mDCxRhDwO4/cINDp2KFAw6RkI0xhu6Ui+f5dPZmCgd2iIhIjkJahhgctAPlt1k11VexbG5syGNt22Ld2U1UhR3a42kMuR551vNxsz62ZTG7Okxf2mPXgT5au5L0pLPcfP/zrP3hY1pEJiIygEJahhgctEnXw/cNiUyWvQeTOBact3QOz+zt4vbNf+aO3/+ZZ/Z0kc36bN3bjesb/vebF3FyQxXJjEfAsaG/TOjs6jC+b9h7MEEi42FbFnNrKworx7XaW0TkEMsM7ipNQ/F4nJqaGrq7u4nFhvYOp6ui4ygzHsmMl5tPdiwyWZ+sl/voWBY4lkU4aBMOONiW1V+8pIp3LG9gQV2U3a/28bOn9rL71QTxVBbfGCqCDvWxCFXh3PpFYwzt8TRLGqu547LTtdpbRKY99aRlRGcunsUP176R962ah2VBOGAzqzJEKuPheqZ/njnH9Q29aY+uRIZo2KEyHOD59h6+/9uXeKE9zq+f28e+7hQZz+AbQ9CxqY+FCwENxSvHt7XGS/Izi4iUE23BkhFt3nmAWx/eyWO7DuJ6Po4FiUwWb9DYy8D1Xr6BV3szvG5WlIZYmD0HE/zTAy9QGXKoqwwTCjgkXY+s5/PKwRTzZlhFQR12bLq12ltEBFBIywjyFce6ErlKYcGAhTEUhrghN8w9cLIktwsaUq5HKuMTCdlksoZM1mdeTQWRoIMxYFtg2Ra+b9jfk6Yy7GD1b9I63MpxEZHpRsPdMsTAimM1FbmwtLEKQTqi/ruNye2PTmV8XM/Dsiy8/jSPBG3CARvPz4V1OpsL9NzjDr9yXERkulFIyxADK44FnUP7nK3BGT14yWH/9/liJflCJjaHipdYlsXs6ghOf3D7viHjeSRdj/Z4mqqww7qzm7RoTEQEhbQMY2DFsXzPN+vnlokNzM7hMtoCIsFcsRLHsjBAsP958qrCAebNqCDk5M6j7kllCwd03HjhCp2KJSLST3PS08Tgc6EHnuU8+L7aimCh4lgk6DC7OsIrB5NkfYNtW/iDVo7Z1qHFY7YFM6tCpFyf7pRLKGDn9kkPUhlyiIYcTmqo5spzTmBmVVjnS4uIDKKQngZGOhd63dlNAEPuWzS7iplVIdq60zTE7ELPd39PinTWH3ZmOmgf2iedyHgEbZ8ljTHecsIs7nx097BnT1dHAvz9+Sep5ywiMgIVM2FqFzPJr9LuTWeZEQ0Rcmwyns/BhEu+g+v55jD3UQjXVNbj1d4M4YDNFW9bzPJ5NTyztxvLwKqFtSxrjA05uhLgrsd2c/dju2mPpwAIOXbhlwQFtIjIyBTSTN2Q9n3D2h8+xva2eNG50Ln7fF7o6AXgxDlV2NahIel85a/GmjA1FUFe2t+H6xuCtnVE4Tq4Bw9QHwvzl6cv5COnL9TQtojIa9Bw9xR2uHOh01nTv8fZkHYNFQO2Jecrf73am+Er71uBbVlDesdb93YPO7+dN1IPfl88zfd/+xKLZlWqFy0i8hoU0lPY4c6Fzvr5vcn5vztF9+crf3UlXc4+cXbh9sPNb+dDd+A+64E9+Ijt0BCzaY+n2djcwupFM9WbFhE5DG3BmsIOdy70oX3Lh/4+0HCVv/K94+1tcSrDAeqrw8OeXnW4HvzA+ty/eLqV5hf2s3Vvt86SFhEZRklD+pFHHuE973kPc+fOxbIsfv7znxfdb4zhhhtuoLGxkYqKCs4991xefPHFoms6Ozu55JJLiMVi1NbWcvnll9Pb2zuBP0X5Oty50OGAhWXlQjMcLA7S4Sp/De4dR4IOtm0RCTo0xML0pj02Nrfg99fdHqkHD+B6Pvt70/zjPdv47I+f4W/+/QmdJS0iMoyShnRfXx+nnHIK3/nOd4a9/6abbuKWW27htttu49FHH6WyspLzzz+fVCpVuOaSSy5h27ZtPPDAA9xzzz088sgjfOITn5ioH6GsjXQudNL12NeToa4yRF1liH3xTNF9w1X+Gm3veFtr/LA9+N50llcOJvF8c9jeuIiIlNHqbsuy2LRpE+973/uAXG9u7ty5fOYzn+Gzn/0sAN3d3cyZM4fbb7+dD3/4w2zfvp2lS5fy+OOPc9pppwFw33338a53vYu9e/cyd+7cUb32VF3dnVc0jzxolTYw4n0DF3Y1v7Cfz/74Geqrw8POI/u+oaM3zf/9wCm8efGs/lXlPTTEwoVQNxh27e8jkfGIhhyOn1UJFoUa392pLMvn1vBvf62zpEVEoIwXju3atYv29nbOPffcwm01NTWcccYZbNmyhQ9/+MNs2bKF2traQkADnHvuudi2zaOPPsqFF1447HOn02nS6XTh+3h8ap9dfObiWaxeNHPEimOHuy9vYO84YjtDXmPgHHa+B3/dpq1FRUziKZek6xFwLOpjEfoyHvt70qSzXmGl+eN/7uSux3bz0dXHTcA7IyJS3sp24Vh7ezsAc+bMKbp9zpw5hfva29upr68vuj8QCFBXV1e4ZjgbNmygpqam8LVgwYJxbn35sW2LFfNrOPvE2ayYX3PEPdXDzW8PN4d95uJZ3HjhCpY0VpNIZ+noTZPIeDiWxazKMIlMlj2dCZKZLLZlEXAsbCv3S8C/PPiihr1FRCjjnvSxdO2113L11VcXvo/H49MiqIczmi1VwIi943yJz4Fz2Pla4K5v+Ox5JwHQlXT5w0uv8v1HXmJ/bxrPNxhytb5zZ0xb/SvNIZ31tUVLRIQyDumGhgYA9u3bR2NjY+H2ffv2sWrVqsI1HR0dRY/LZrN0dnYWHj+ccDhMOBwe/0ZPMiMVHMkv4hp8IlW+d5wP9e7+OewljdWFUB8p9N9ywiz+v61tYOXmr/N9cd/kVnsbY+EDFUGbmVWhwiK0FfNrSvLeiIiUg7IN6eOPP56GhgYefPDBQijH43EeffRR1q1bB8CaNWvo6uriySef5NRTTwXgoYcewvd9zjjjjFI1fVIYuKVqTixM2jX0ZbIEbJs5sdyK7+F6s4eb3x459OM8/udOQo7NvNoK9h5M4huDRe54SwOFRWuzqyNEAg7xVJbORKZUb4+ISFkoaUj39vayc+fOwve7du3i6aefpq6ujoULF3LllVfyla98hRNOOIHjjz+ef/iHf2Du3LmFFeBLlizhHe94Bx//+Me57bbbcF2XK664gg9/+MOjXtk9XeW3VIUDDi+/miws3rIsCAccaiqCI/Zm8/PbAx2uylhNJEhnXwYbi6pwgPpYmLauVNF51BYwOxamKhwg6XpDCqmIiExHJQ3pJ554gr/4i78ofJ+fJ167di233347f//3f09fXx+f+MQn6Orq4qyzzuK+++4jEokUHnPnnXdyxRVXcM4552DbNhdffDG33HLLhP8sk01nIkNfxiORzmIAx7aw7Nz8cMr1SLse0XBg1L3Zw+2j9vp7za7nk3J96ipDxJMuyYyPY+f6077JnY6VX4S2pLG6sAhNRGS6KmlIv/Wtbx2yUnggy7L48pe/zJe//OURr6mrq+Ouu+46Fs2b0morgqRcD98YggEbq/+UaMsCy4FM1ieRybKro3fItqz8wrCBw92HqzIWsG0sC3xydcItHGZXR3glP+xt5XrSWd8MW0hFRGS6Kts5aTn2Cr8fGWBAHnp+rmfre4Z/fvAFoqHA8MVPBiwMO39Zw4j7qCMhm6DjkM7mtmABVIUDzJtRQUc8RdL1cGwLz/OLFqGJiEx3CulpqivpUhF0SLoG1zcE7P7erDFk+89+toFYRZBwwGF7Ww9X/fhpIBfig1eD7+5MMLMqRFt3moaYXTzkbSAUsDDYdCVdLNsi7Ng4tkVFKDf/fema13HW4lnDFlIREZmuFNLTVF00RGXYoSri0J10SWd9jMkFMOT2K1uWRchxiAQd5lRbvNCRO7jkxDlV2FZuWDtiO8yJWbzSlcLqf1xbd4oZlaGifdQzoiEuOWMhj7x4YND2rZh6ziIiI1BITxOD55GXNFTTVF/F9rYejquLks7mtmDt70lhWWCMRTjgEAnlwjidNYXSnWnXUNG/8Lo3nWV/T5qUmyWedKkOB7Bsi4N9aWzbHrKPeu3q13HbIy/xcmcfx9VV8sm3LCIUGlpmVEREFNLTwuEKjOzpTLCvJ0NtNJhbXY2F8Q2ObTG7OlxYUJb1fQzg+3CgL01VNkDQzvWgfWOwLQtjcqvEfQOhoMPHBg1hf++RFr7zcAs9SRef3HD6DzbvYv1bm/j4W5pK+RaJiJQlhfQUd7iqYns6E0VD0AnXA2MIBRwaaiJUhQ99PHpS2cJQeFfCpSvhArmyngHbzlUNA7qTLpYFfZks/9/WVv7mLYsKAf31+3bg+YaAYxGwctXGuhMuX79vB4CCWkRkEIX0FHa4AiNzqnO94F883cpX3rscy7boTGT41v+8yN6DCSoHDEHv70nzat/w+6V9Q+HcaAsIOBZgkfV8nmvr4a7HdvPh0xbwnYdb8HxDKGAV5rNtC2zLJ501fOuhnTTNrmJ2dUSLx0RE+pXNedKlNFXPk966t5u/+fcnqAwHiAQPhW5uHjlFyvXxjWFmZZiT++eNgf6et0dtNEjQgh0dvfij+JQEbYuAY2Mw+L7B9QzHz6pk3Vub+PzP/oRtWwTs4n3Unm8KvfDqSIDqcGDYAz5ERKajsj2qUo7egb7c8ZCZrE8y42GMoTed5ZWDSZKuj92/7SroWIVDNYCiIyb3dKdGFdCQqyzmej6ZrE/Gyx2i8ecDffzTr1/AN7kPm28MWc8n6/tkPI9Mf0BD7nCNynCg0BYdVyki052Gu6eozTsP8K3/eZGelEtPOott5cpuesbgmdz2JwPYNkRDAeqCNu3xNBubW7jjstMLh2jcdN/z/LY/LK3+/xlp7MU3uRDOy1/flcxggLSXP05jeKFAbrtXQ+xQW3RcpYhMZ+pJT0H5xWJ7DyYIBRzoL72ZdD1Srg8YsHJDzfltVpZlURs9dKiGbVssmxtjX0/q0BMfJqCHE7AtHNuitmJ0vwsG7Hxp0uK2iIhMVwrpKWbwYrGGmtyCMTdrCsPWnk9/WFO0zSrs2Li+KRyqsa01TjyRKVQMPaKA7q/VHXJselLZ17zeBg70pgu13Ae3RURkOlJITzGHO43qtaQ9v+iIyM5EhqRr+ldsHxnPgGNZ1FQESWX917zecSzSWb/wy8PgtoiITEcK6Slm4GlUBsP+njQA4aBNOHDoP3ew/6/7e9IYTOGIyKb6qsIRkXs6E/Rmsvi+4XA5PdKUcV1lKDcH/toZjesZfL+/aMowbRERmY60cGyKqYuGCqdRmSy5k6dsCwsLy8rtY856JtfTtSHlZulOuCRdv+iISN833PdsO3Z/0ZFgwMbxDRlv6Ji3Y1uEbIu0e2iltm1DT8olM4pedJ5nDH1pj960p+MqRURQT3rKWTY3RlN9FQcTLq7nYUzujGgAY3L1tyNBm4qgDSYXwImMx5LGam68cEVhb/K21jgv7e+lvjqCY9tksrl9z8NxPYPnm0KP2rYsbMsi6Xq4o92/1a8rkebkhuK2iIhMV+pJTzG2bbHu7Cau27SVrqQL5IaRLQuyvsGxLBprKqgMOXQlXRLpLNdfsJT3rppb1GvND5vXV4cIBSxefjVxmM1TuaCOBG1mV4ToTWdJZbKj3l+dl9uyZXH+sjkKaBER1JOeks5cPIsbL1zB8rk1OHZulbRvDBVBm3kzcgGdzHjEk1kWzqzkPSsbhwwrDxw2T2f9UQWum80VSHndzCjVkeARt9uQC/tvPPCCCpmIiKCyoMDULQvq+4a7HtvNvzz4Iumsz8yqEFnP0NGTJp31sIDaaIilc4ee6ez7hrU/fIztbXG6ExncUU4tW0BFyO4vOTq2dttWbtj+F+vP0py0iExr6klPYbZt8dHVx/HND61ixfwauhIZ9hxMkM56hAMO8+ui1FWGhi3DmR82D9jWqAMacr3hRGbsAZ2P5Bf29bL1le6xPYmIyBShkJ4Gzlw8ix+ufSML6iqpCgc4fmYlTfWVxCLB/jKcYXrTHhubW8hmfbbu7ab5hf1UR4K8bcnsCW1rwLFyvxh4Pk/v7prQ1xYRKTdaODZNbG/voSOeYk4sUnQiFhwqw/lca5z3f3cLHfEUrmdIZ71RVQsbL5aV286Vr/9tNNItItOcQnqaGFjkZDiu59OVyOB6PnNiEbpTLvEJDGjor91twPMMAdvm9QtqJ/T1RUTKjYa7p4mBq7UHMxg64mkMMLsqTChg8Wp/pbKJZAy4fq4gykkNVayYVzPhbRARKScK6SnO9w1b93bzam+a+liEzr4Mgxf0J9Me6axHJOBQEXLoTmQZoW7JMeUZg21ZzK4Oc+07l2hlt4hMexrunsI27zzAxuYWWjp6c7WxjaEvk2V3Z5L6WJiwY5P2fA705nrNs6vDuROzRlNs+xgwBk6sr+QLFyxTMRMRERTSU1b+TOnedJYZ0RAhxybj+WR9n3TW42BfGtu2CdoWx8+uYk9nH6H+AzhKtXHeAl7tc0v06iIi5UchPQUNPlM6f2RlxHZYMCNKezzF/BlRPn3uCcyqDLOkoZrL7nic7W09NMRsjJn4nrRFbmV3IuOzsbmF1YtmarhbRKY9zUlPQYc7Uzq33SpERzzFrMowK+bXEAjYrDu7iaqww+7OBAd6J7Y3a5E7T9qyoDrisL0tzr9veZmte7vxx1oVRURkClBPegoaabuVMYaU6+N6PgnX40DfoRXcZy6exSVnLOTr9+2Y8OFuy8rNRwcci66ES9L1+Mb/vEBlyKGpvmpIyVIRkelCPekpaLjtVr3pLH9+tY+XO/vY25UknnT5x3ue4z/+8DK+b/B9Q/MLBzAlmJH2DVgYsp4h5XrYFsysDFEZDgxbslREZLpQT3oKyp8pnZ9j7st4vHIwiWcMFuD1DyHv2t/HF3+5jbsf282bT5zNn17pJr87y2JiF5AZwPS3qyLkEA07WFg0xGza42nNU4vItKSe9BSUPxyjMuyw52AiF9C+n+ut9gdh0LEIBSyMMWxrjXPbwy3Ek27hYIyJ7k97PvjkvjKeoS/tAYdKlrZ09LKtNT7BrRIRKS2F9BQWiwToS3tkPB/PQLZ/9Dvk2ARsG4OFb0q35WokmazPns4EvelcWdKwkzsTuzORKXHLREQmlkJ6CsrvkW7rTjG7OoRjWTgDR4mtXCnQbImKloyG5xv296QxGNKeT9C2qIuGSt0sEZEJpZCeYgbvka4MBbFtirZiZT0fzzNFZz6XW2/aACnXI5n26Eq4NNVXsWxurNTNEhGZUArpKWbwHulI0CYcsAv1ui1yq6ndSbD/2PMN7T0pqsIO685u0qIxEZl2FNJTzOA90pZlMbs6gtMfcOUfzYcYcvPT1RFtQhCR6UkhPcUMt0e6Khxg3owokeDk+s8dCdgsrKugrTutvdIiMi1Nrn+15TUtmxtj0ewq9vemiSczJDMeBkNVOEDTrEoi/Ydo2JT3f3zbgsbaCqKhIA2xML1pj43NLSoTKiLTisYRp5g/vPQq3ckMPaks3QkXx4ZwwKE2GiKd9amrDJHOekRDARzboieVpSuRKcn50YdjD1joNniv9Ir5NSVsmYjIxCnnzpQcoYFbrxpiYaIhB7BIuB7t8RQ1FQEuWX0cC+oqSbq5YiE9qWxpGz2IBYQDFgbY35MqLHjTXmkRmY7Uk54ihjueckY0RMr16Um5vNqXZverCX74u10YDH0Zj4OJDJjcARflsqIsvwY9YEM665NyfSpCjvZKi8i0pJ70FDHc8ZSWZeEZw8GEi+mvLBarCFJXGcaxLDw/d/pUtgxqmgQdi/wOK2P6a4cbyPo+xhjtlRaRaUkhPUUMdzylIVe1yzeGQH/JMd8YIkGHWVXh/mugHLYfW1iFbWKebwqHgWR9Q3s8rb3SIjItabh7ihi49SpiOwCkMj7prFcIP8syBOxciAcG7JsO2hZZv7gC2UQYOMrum9whmZGgjWNB0vVxbAvP81nSWK0zpUVkWlJITxGDj6e0LKt/qBiwDFkfKoJ20V7pgSEZcGzcrD/hx1Pm5U/nCtgQCDg0VIS4dM3rOGvxLJbNjakHLSLTkoa7p4j88ZRVYYf2eJqk6/VvYzJkPYPTX3ksP1/tGUN+l5PXPwccKHEQWkAma0i5Hpe96XWse2sTK+bXKKBFZNpSSE8hZy6exY0XrmBJYzWJdJaeVBbHtrFti7m1EarChwZOnP6EDgcsKoIOvjk03G2Rm6e2mdj5asvK/bLh+/DLZ1pVuEREpj3L5DeiTmPxeJyamhq6u7uJxSb/6mHfN2xrjdOZyLCnM8H3HmmhL+NTGw0SdmzSns/Bvgx9mSzhgM38GRWkXcPBRIbOvkxJd2NZ5MLasiy+9L+W8dHVx5WwNSIipaU56SnItq2iqlyLZlWysbmFlo5eun1D0LZYOjfGW06YxZ2P7mZfPEM4YBNPuiXfLm3Ibb3CGP7zsd185PSFGu4WkWlLIT0NnLl4FqsXzSz0ruuiocJirGVza7j14RYe/3MnWWNyK6rLZJh514E+fvF0K+9dNVdBLSLTkoa7mXrD3UfqmT1dXH7H47k91ha0d6cmfDvWSKojAVYtqNUWLBGZlrRwTOhKuljkDrGIJ7OU069tSddj695urtVRlSIyDSmkhVgkgOv57D2YJJkprwM3sp6hJ+XS2pVkw73bteJbRKYVhfQ05vuGL/1qGx/9/qN0JV3iqSyeKZuzNgpy27IMz7X1cNdju0vdHBGRCaOFY9PI4K1Z3//tS/z51USpmzWi/FIx27LAylUl+/ZDL7K8McbKBbVaTCYiU54WjjE9Fo5t3nmgsA2rL+OVxXar0cjH8MC2Bh2LkxuqufadS7SYTESmNIU0Uy+kB/aY66IhupMZrv/5s/Sms9RGg7R1pUhkvELwldFx0qNiA1gwuzrMNz+4SkEtIuPOGEPG8/vPtfdIu7kDi/Jn3DfNrpqQdmi4e4oZ2GN2PUPQsUi4Hr5vWFgXJeX6ZDwf28rV7IbJFdAWEAzYZD2fzr4Mtz7cwupFMzX0LTKFeX6upn/K9UhlfdJuLixT2Vx45v70CoGa6g/U9KBrcrf7hedKD3iufAAPvH6kLuw5J9fz//7qjRPysyukp5DNOw9w3aat9KazzIiGCDk28ZRLPOni2Ba9mSxp188VK5lMyTxArmRo7tQuz/fZ0d7DttZ4UYU1ETk2fN/kgi07KNiKAnLA3/tDsNAbHe4ad+DzDX99tsx2daSy3oS9lkJ6ivB9w8bmFnrTWRpih067cmwLi9xvortfTZRNkZKxsMiFs4UFlsEYyHg+nYlMqZsmMqHyQ7FFPcYRg2/4P4t6kkN6m0PDN90/CjedhQI2kYBNRXDiolMhPUVsa43T0tHLjGioENAAAdsGy5r0+4stC4KOXTi9y5jcbSHHpi4aKnHrZDrLDpi3PJKh2CEhOPjPEYZg89dM59VEjm0RCdhEgg6RoEM4YBMOOkSCNuH87QGHcNA+9GfQIdJ/XXjQYyOFxw79PtL/2JBjl2RaTSE9RXQmMrieyZX2HCAStIcMbU+2hWIAIcfqPx8bDIas52PbFic1VLNs7uRf7CdHLz8UmxrUMxzcyxzrUGzK9cgMDuOsXza17kvBsiASGBpoA4Ow+M9D1w28Ph+kw903OFDDAZuAM31KfCikp4i6aIigY5HxfCK2U7g95fqYQZE82f5JschVHnMcH0xu6N4AMytD/O1bm7RorMwcyVBscWgWB+vIC38OPXbga2go1i70FCMDe5ABZ0hYFq4ZfPuw4Tg4PA89b9CxikbuZPwppKeIZXNjNNVXsb2th4aYXfg/Ttb3J18qDzKjMkhvyiPb/49w0LE5cU6V9kmPgusNXc06+M8hq1tHCtTswCHY/GM1FDtY0LGKQm1gD7E4OAeE34Ch2JECcmiv9FCwhgOlGYqVY08hPUXYtsW6s5u4btNW2uNpaqNBwo5d6HVOZrUVQf7f2jfyzN5uLAOrFtayYl7NpPpHaaSh2JR7aNh0uPDUUOzYDRyKLQq2YcIuMuzQbPGc5uCh2KLh2gGPcSbR51LKn0J6Clm9aCb/+82L+M9Hd/NKVxLfGEIBm1hFgJ5UdtKu7P7zqwmefaWbvzrzdUf9XEc6FDvcUOvABT2H34qiodi84qHW4p7l4FAcbq4yMtz9w4anhmJlalFITxH5IibPtcaJp1w83xT+gaqrDBJPldfpVkfCN/Dle55j80uvEosECdgWsUiwaL/mcEOxI81/TmdBxxpVz3C4+cnDDcUOH6z517EVliJjpLKgTP6yoPkiJgcTGfrSHsaYwslRkJuSnqy96KlqNKtiC3OUg4dmBzwmVLjv8EOw+fs0FCsyuagnXUaMMUMW4xx2ODXrkcp4/PsfXmZfPEXWM/09aHA9pfJoDbdPcuCq2IELgIrnMQ8NxQ63ojY8Qm8zrKFYERklhfQ46Um53PXo7uHnKSd4KHaqj41Y5PZ/57aX5dgWBGyLaMgh60NF0OZja17HqoW1Q4K1eNWthmJFpHwppMdJIuOx4d7nS92MacEASffQLzSh/l5p1jckMj5zayP0pj0e3dXJW06cTVfSJRJwWDy7alKtCBcRUUiPk0jAee2LxmC4ecisZ9hzMKEh7X6egaANQdvC9Q0HetPEIkEe/3Mnl9/xOBYWQceiqb6KdWc3aW+1iEwaCulxEgnZvHN5Q3EJu8NtNcnPew6Y2ww5Ni+/mqAvk2VOdYRVC2pwBpW/833Dx37wKHsOJrCt3DDvNF+wjOcbfN/gOBY2uVGNZNrDJ/d+1UaD2BZsb+vhuk1bufHCFWMK6sHndC+bGztsz/xIrxcRGUyruxmf1d2ZjMdtj7zEy519LKiLcuaiOh7cvp8+1+P1C2o5/+R6Nty/gz8f6MXH4vULq3nq5W46upMcTHmEbNjf6zIwb23AZ3LW2i43NhANO2Q8n8qgg+tl6c2AY8GMigCnzK9hdnUEy7ZIurkV8vvi6f6Ttyz2HExyoCdDJuvh+2CsXBnG1Yvq+JcPvp4Hduznla4E82qjvP2k2Xz6J8/wxJ8PkvF9ogGLcDBQ6Mmf/ro6fvFMK3/cc5DKUIB3Lmtg5YLaIQHu+4atr3Tz9O4ufAyxSJCZlSFmVoWHBP5IvxDkn+OPe7qwDJwyvwbLtuhKukN+cTiWv1SM9rn1i42Uq1J9NhXSHH1If+G//sSPnthbdmeeysSyrJEX7UWDNtFwEM/3SfYvGhz4uNfNjPLV9x3q4W/eeYAN927nhX29ZLxDZTYdG2orQiydGysM3ef3yLd09OJ6pjC0/5YTZvHLZ1rZ0d5L1j+0yC5gWURDASrDTuEXB2DY5xiP6YGR2jf4uUd7nchEK+Vnc8qE9He+8x1uvvlm2tvbOeWUU/iXf/kXTj/99FE99mhC+gv/9SfufGzPWJos00zQBvcwUxMzokG+85E3AHDVj59mf08aY4aOotgWVEcCzIiGuOSMhdz56G5601lmREOEHJuM59PRk6InlcWQG0XIL6zLC9gWc2Jh0llDfkbF803RcxxMuFSFnTFPD8ChPfyD2zf4uUd7nchEK/Vnc0qc9/WjH/2Iq6++mi9+8Ys89dRTnHLKKZx//vl0dHQc09fNZDx+9MTeY/oaMnUMDmjL6v/q/74r4fLth17kO7/ZSWdfpnANHLoGcoVp3KxPT8rlOw+30JvO0hCLEAk62LZFOGjjZn18k+vZBxwLv/938fzzZH1DV9KlvipIZ1+Gzr4Mc2LhwnNEgg4NsTC9aY+NzS1jOo/c9w0bm4e2b/BzZ7P+qK6b7Geiy+Qz2s/wsfxsTomQ/sY3vsHHP/5xLrvsMpYuXcptt91GNBrlBz/4wbDXp9Np4vF40ddY3PbIS4XeiWbN5EhYg77Jrzv4U2ucbW1xjDE4toUx/ddahwIbIOP5BGybnqRLRdAp2uudyhTXCs+HtTXgtQDSrk885eV668aQdov/obEsi9pokJaOXra1Hvn/R7a1xmnp6GVGNDRkL/rA5/7Vn9pGdd1Y2iByNEb7GT6Wn81JH9KZTIYnn3ySc889t3Cbbduce+65bNmyZdjHbNiwgZqamsLXggULxvTaL3f2jelxIiNxsz5u/1GPFtaICwZ9A74xuYWFg35DzPp+URnYIUPmVv52g9sf5sb0H2s6SNixcX1DZyJzxD9LZyKD6xlCzvD/zOSf+5WuxKiuG0sbRI7GaD/Dx/KzOelD+sCBA3iex5w5c4punzNnDu3t7cM+5tprr6W7u7vwtWfP2OaUj6urHNPjREYaegkGbIIBO7cIDTPiCE1u+11uy9ngVSUB22bgotOBQ+pAIbEtyyLY/4+PZeUeN1ja8wnaFnXR0Gh+qiJ10RBBxxrxBLD8c8+rjY7qurG0QeRojPYzfCw/m5M+pMciHA4Ti8WKvsbik29ZRKD/X0PNlsmRKArW/p6uBaycG2NZYwzLsgp12E3+mgGPCTk2Wd+nuiJY2DKWFwnZRb/52/1D5WbAawGEgzaxiNM/N24RDhb/SmCMoSvh0lRfxbK5R/7/kWVzYzTVV3Ew4TJ4ferA537PysZRXTeWNogcjdF+ho/lZ3PSh/SsWbNwHId9+/YV3b5v3z4aGhqO6WuHQg4fOm3+MX0NmToiQbvo/3DGFA9F10aDXPG2E1j/F4upqwwVroHiXwJtK9fjro4EWf/WJqrCAdrjaZKuh+8bUq5PMGAXwjnrGWyr+JfJgG1RUxGko9elrjJEXWWIffFM4TmSrkd7PE1V2GHd2U1j2g9q2xbrzm6iKuwUtW/wcwcC9qiu035pmWij/Qwfy8/mpA/pUCjEqaeeyoMPPli4zfd9HnzwQdasWXPMX/+rF63kktMXFHrUMn0d7iPwxuNm8NyX3sG17zqZynBxCVnLguNnRfnOR97AmYtncebiWXzzg6tYNjdGqH/oO8+xYUY0xMr5tdx44Qo+/pYmbrxwBUsaq0mks3T0pkmks6ycX8u17zyZ5XNjOLaNb0xhNXnQtqgMB8DAksZqvvnBVXzzg6uGPMeSxuqj3l5y5uJZw7Zv8HOP9jqRiVbqz+aU2Cf9ox/9iLVr1/Ld736X008/nX/+53/mxz/+Mc8///yQuerhlEPFsZqwzb6eNMls7vmiTq6qVar/+0n/H2kcWOT2GhsffAsiDmQ8yC9KrghAZdCiJ5O7wemvClZbEebsk2YScBxe7XPpTaZ5dFcnPRkz6opjXQmXUMChaXaUiqDD7186iIXh1ONmcP07lgypOLbh/h38ubOP19VV8g/vWkIkcqgCbzbrq+KYKo7JJKOKY0fp29/+dqGYyapVq7jllls444wzRvXY8QhpERGR8TZlQvpoKKRFRKQcTfo5aRERkalKIS0iIlKmFNIiIiJlSiEtIiJSphTSIiIiZUohLSIiUqYU0iIiImVKIS0iIlKmFNIiIiJlSiEtIiJSphTSIiIiZSrw2pdMffny5fF4vMQtERGR6aS6uhrLGvk0LYU00NPTA8CCBQtK3BIREZlOXutgJ52CBfi+T2tr62v+RlNq8XicBQsWsGfPHp3WNQp6v46c3rMjp/fsyOk9O0Q96VGwbZv58+eXuhmjFovFpv0H+0jo/Tpyes+OnN6zI6f37LVp4ZiIiEiZUkiLiIiUKYX0JBIOh/niF79IOBwudVMmBb1fR07v2ZHTe3bk9J6NnhaOiYiIlCn1pEVERMqUQlpERKRMKaRFRETKlEJaRESkTCmky8yGDRt44xvfSHV1NfX19bzvfe9jx44dRdekUinWr1/PzJkzqaqq4uKLL2bfvn0lanHpbdy4kZUrVxYKI6xZs4Z77723cL/er8P72te+hmVZXHnllYXb9J4V+z//5/9gWVbR18knn1y4X+/X8F555RU++tGPMnPmTCoqKlixYgVPPPFE4X5jDDfccAONjY1UVFRw7rnn8uKLL5awxeVHIV1mmpubWb9+PX/4wx944IEHcF2X8847j76+vsI1V111Fb/61a/4yU9+QnNzM62trVx00UUlbHVpzZ8/n6997Ws8+eSTPPHEE7ztbW/jve99L9u2bQP0fh3O448/zne/+11WrlxZdLves6GWLVtGW1tb4et3v/td4T69X0MdPHiQN73pTQSDQe69916ee+45/umf/okZM2YUrrnpppu45ZZbuO2223j00UeprKzk/PPPJ5VKlbDlZcZIWevo6DCAaW5uNsYY09XVZYLBoPnJT35SuGb79u0GMFu2bClVM8vOjBkzzPe//329X4fR09NjTjjhBPPAAw+Ys88+23z60582xugzNpwvfvGL5pRTThn2Pr1fw7vmmmvMWWedNeL9vu+bhoYGc/PNNxdu6+rqMuFw2Pznf/7nRDRxUlBPusx1d3cDUFdXB8CTTz6J67qce+65hWtOPvlkFi5cyJYtW0rSxnLieR533303fX19rFmzRu/XYaxfv54LLrig6L0BfcZG8uKLLzJ37lwWLVrEJZdcwu7duwG9XyP55S9/yWmnncYHPvAB6uvref3rX8/3vve9wv27du2ivb296H2rqanhjDPOmNbv22AK6TLm+z5XXnklb3rTm1i+fDkA7e3thEIhamtri66dM2cO7e3tJWhledi6dStVVVWEw2E++clPsmnTJpYuXar3awR33303Tz31FBs2bBhyn96zoc444wxuv/127rvvPjZu3MiuXbt485vfTE9Pj96vEbz00kts3LiRE044gfvvv59169bxd3/3d9xxxx0Ahfdmzpw5RY+b7u/bYDoFq4ytX7+eZ599tmjuS4Z30kkn8fTTT9Pd3c1Pf/pT1q5dS3Nzc6mbVZb27NnDpz/9aR544AEikUipmzMpvPOd7yz8feXKlZxxxhkcd9xx/PjHP6aioqKELStfvu9z2mmnceONNwLw+te/nmeffZbbbruNtWvXlrh1k4d60mXqiiuu4J577uE3v/lN0TGaDQ0NZDIZurq6iq7ft28fDQ0NE9zK8hEKhVi8eDGnnnoqGzZs4JRTTuFb3/qW3q9hPPnkk3R0dPCGN7yBQCBAIBCgubmZW265hUAgwJw5c/SevYba2lpOPPFEdu7cqc/YCBobG1m6dGnRbUuWLClME+Tfm8Gr4Kf7+zaYQrrMGGO44oor2LRpEw899BDHH3980f2nnnoqwWCQBx98sHDbjh072L17N2vWrJno5pYt3/dJp9N6v4ZxzjnnsHXrVp5++unC12mnncYll1xS+Lves8Pr7e2lpaWFxsZGfcZG8KY3vWnI9tEXXniB4447DoDjjz+ehoaGovctHo/z6KOPTuv3bYhSr1yTYuvWrTM1NTXm4YcfNm1tbYWvRCJRuOaTn/ykWbhwoXnooYfME088YdasWWPWrFlTwlaX1uc//3nT3Nxsdu3aZf70pz+Zz3/+88ayLPPrX//aGKP3azQGru42Ru/ZYJ/5zGfMww8/bHbt2mV+//vfm3PPPdfMmjXLdHR0GGP0fg3nscceM4FAwHz1q181L774ornzzjtNNBo1//Ef/1G45mtf+5qpra01v/jFL8yf/vQn8973vtccf/zxJplMlrDl5UUhXWaAYb9++MMfFq5JJpPmb//2b82MGTNMNBo1F154oWlraytdo0vsr//6r81xxx1nQqGQmT17tjnnnHMKAW2M3q/RGBzSes+KfehDHzKNjY0mFAqZefPmmQ996ENm586dhfv1fg3vV7/6lVm+fLkJh8Pm5JNPNv/6r/9adL/v++Yf/uEfzJw5c0w4HDbnnHOO2bFjR4laW550VKWIiEiZ0py0iIhImVJIi4iIlCmFtIiISJlSSIuIiJQphbSIiEiZUkiLiIiUKYW0iIhImVJIi4iIlCmFtIiISJlSSIuIiJQphbSIiEiZUkiLyBD33XcfZ511FrW1tcycOZN3v/vdtLS0FO7fvHkzq1atIhKJcNppp/Hzn/8cy7J4+umnC9c8++yzvPOd76Sqqoo5c+Zw6aWXcuDAgRL8NCKTl0JaRIbo6+vj6quv5oknnuDBBx/Etm0uvPBCfN8nHo/znve8hxUrVvDUU0/xj//4j1xzzTVFj+/q6uJtb3sbr3/963niiSe477772LdvHx/84AdL9BOJTE46BUtEXtOBAweYPXs2W7du5Xe/+x3XX389e/fuJRKJAPD973+fj3/84/zxj39k1apVfOUrX+G3v/0t999/f+E59u7dy4IFC9ixYwcnnnhiqX4UkUlFPWkRGeLFF1/kL//yL1m0aBGxWIzXve51AOzevZsdO3awcuXKQkADnH766UWPf+aZZ/jNb35DVVVV4evkk08GKBo2F5HDC5S6ASJSft7znvdw3HHH8b3vfY+5c+fi+z7Lly8nk8mM6vG9vb285z3v4etf//qQ+xobG8e7uSJTlkJaRIq8+uqr7Nixg+9973u8+c1vBuB3v/td4f6TTjqJ//iP/yCdThMOhwF4/PHHi57jDW94Az/72c943eteRyCgf2ZExkrD3SJSZMaMGcycOZN//dd/ZefOnTz00ENcffXVhfs/8pGP4Ps+n/jEJ9i+fTv3338///f//l8ALMsCYP369XR2dvKXf/mXPP7447S0tHD//fdz2WWX4XleSX4ukclIIS0iRWzb5u677+bJJ59k+fLlXHXVVdx8882F+2OxGL/61a94+umnWbVqFV/4whe44YYbAArz1HPnzuX3v/89nudx3nnnsWLFCq688kpqa2uxbf2zIzJaWt0tIkftzjvv5LLLLqO7u5uKiopSN0dkytBkkYgcsX/7t39j0aJFzJs3j2eeeYZrrrmGD37wgwpokXGmkBaRI9be3s4NN9xAe3s7jY2NfOADH+CrX/1qqZslMuVouFtERKRMaQWHiIhImVJIi4iIlCmFtIiISJlSSIuIiJQphbSIiEiZUkiLiIiUKYW0iIhImVJIi4iIlKn/H3TJFtcQy2mi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930400"/>
            <a:ext cx="4731404" cy="42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1082</Words>
  <Application>Microsoft Office PowerPoint</Application>
  <PresentationFormat>Pokaz na ekranie (4:3)</PresentationFormat>
  <Paragraphs>104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Faseta</vt:lpstr>
      <vt:lpstr>Predykcja liczby medali drużyn sportowych z wykorzystaniem Regresji Liniowej i Random Forest</vt:lpstr>
      <vt:lpstr>Cel projektu</vt:lpstr>
      <vt:lpstr>Dane wejściowe</vt:lpstr>
      <vt:lpstr>Wstępna analiza i selekcja danych</vt:lpstr>
      <vt:lpstr>Analiza korelacji</vt:lpstr>
      <vt:lpstr>Zależność między liczbą sportowców a liczbą zdobytych medali</vt:lpstr>
      <vt:lpstr>Zależność między liczbą sportowców a liczbą zdobytych medali - wykres</vt:lpstr>
      <vt:lpstr>Zależność między wiekiem a liczbą medali</vt:lpstr>
      <vt:lpstr>Zależność między wiekiem a liczbą medali - wykres</vt:lpstr>
      <vt:lpstr>Histogram liczby zdobytych medali przez drużyny</vt:lpstr>
      <vt:lpstr>    Histogram </vt:lpstr>
      <vt:lpstr>Podział danych na zbiór treningowy i testowy</vt:lpstr>
      <vt:lpstr>Model 1 – Regresja liniowa</vt:lpstr>
      <vt:lpstr>Model 2 – Random Forest (Las losowy)</vt:lpstr>
      <vt:lpstr>Porównanie modeli – MAE (średni błąd bezwzględny)</vt:lpstr>
      <vt:lpstr>Wykres: rzeczywiste vs przewidywane</vt:lpstr>
      <vt:lpstr>Wykres: rzeczywiste vs przewidywane</vt:lpstr>
      <vt:lpstr>Ranking krajów według przewidywanych medali</vt:lpstr>
      <vt:lpstr>Analiza błędów względnych</vt:lpstr>
      <vt:lpstr>Rozkład błędów względnych</vt:lpstr>
      <vt:lpstr>Wnioski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Predykcja liczby medali drużyn sportowych z wykorzystaniem Regresji Liniowej i Random Forest</dc:title>
  <dc:subject/>
  <dc:creator>Asus</dc:creator>
  <cp:keywords/>
  <dc:description>generated using python-pptx</dc:description>
  <cp:lastModifiedBy>Asus</cp:lastModifiedBy>
  <cp:revision>15</cp:revision>
  <dcterms:created xsi:type="dcterms:W3CDTF">2013-01-27T09:14:16Z</dcterms:created>
  <dcterms:modified xsi:type="dcterms:W3CDTF">2025-06-22T20:18:46Z</dcterms:modified>
  <cp:category/>
</cp:coreProperties>
</file>