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9" r:id="rId4"/>
    <p:sldId id="270" r:id="rId5"/>
    <p:sldId id="260" r:id="rId6"/>
    <p:sldId id="263" r:id="rId7"/>
    <p:sldId id="264" r:id="rId8"/>
    <p:sldId id="258" r:id="rId9"/>
    <p:sldId id="261" r:id="rId10"/>
    <p:sldId id="262" r:id="rId11"/>
    <p:sldId id="266" r:id="rId12"/>
    <p:sldId id="273" r:id="rId13"/>
    <p:sldId id="274" r:id="rId14"/>
    <p:sldId id="267" r:id="rId15"/>
    <p:sldId id="265" r:id="rId16"/>
    <p:sldId id="271" r:id="rId17"/>
    <p:sldId id="272" r:id="rId18"/>
    <p:sldId id="25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6CB0A-C0DE-4A25-9303-5BFED388BB9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5006-2FF1-4311-8575-BAD9587C4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8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95006-2FF1-4311-8575-BAD9587C458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46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95006-2FF1-4311-8575-BAD9587C458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0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95006-2FF1-4311-8575-BAD9587C458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6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95006-2FF1-4311-8575-BAD9587C458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7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1AF6-A806-41CD-A96B-922F94CCDEEC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0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7F03-E0F3-480D-9732-3479B76DFCF0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2681-15F2-41D0-9620-66BF9C410279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F67-370E-42BB-A9F6-FB5419B3FCA5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44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9A6-3BA9-4773-A580-320B153BC914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37C-5AB8-435F-A499-34251BEBB31C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5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856C-59AB-49AC-9A60-4D91B0005B9B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C318-EC4E-418A-9C81-A6BDCBBEDF57}" type="datetime1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162A-9BBE-4960-ABF4-D0BECF716398}" type="datetime1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243-24B2-4F5D-8C36-4EA3F631E2DE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47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2826-D0CA-4D79-9FAC-88CC888356B8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3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23D7-6C6A-4A2C-84AD-D3C5A2E999A9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1C22-296A-40AC-BCEC-765D871CC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4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251" y="1496316"/>
            <a:ext cx="11999495" cy="238760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n-lt"/>
              </a:rPr>
              <a:t>Министерство науки и высшего образования Российской Федерации</a:t>
            </a:r>
            <a:br>
              <a:rPr lang="ru-RU" sz="2400" dirty="0" smtClean="0">
                <a:latin typeface="+mn-lt"/>
              </a:rPr>
            </a:br>
            <a:r>
              <a:rPr lang="ru-RU" sz="2400" dirty="0" smtClean="0">
                <a:latin typeface="+mn-lt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2400" dirty="0" smtClean="0">
                <a:latin typeface="+mn-lt"/>
              </a:rPr>
            </a:br>
            <a:r>
              <a:rPr lang="ru-RU" sz="2400" dirty="0" smtClean="0">
                <a:latin typeface="+mn-lt"/>
              </a:rPr>
              <a:t>«Московский авиационный институт»</a:t>
            </a:r>
            <a:br>
              <a:rPr lang="ru-RU" sz="2400" dirty="0" smtClean="0">
                <a:latin typeface="+mn-lt"/>
              </a:rPr>
            </a:br>
            <a:r>
              <a:rPr lang="ru-RU" sz="2400" dirty="0" smtClean="0">
                <a:latin typeface="+mn-lt"/>
              </a:rPr>
              <a:t/>
            </a:r>
            <a:br>
              <a:rPr lang="ru-RU" sz="2400" dirty="0" smtClean="0">
                <a:latin typeface="+mn-lt"/>
              </a:rPr>
            </a:br>
            <a:r>
              <a:rPr lang="ru-RU" sz="2400" dirty="0" smtClean="0">
                <a:latin typeface="+mn-lt"/>
              </a:rPr>
              <a:t>Курсовая </a:t>
            </a:r>
            <a:r>
              <a:rPr lang="ru-RU" sz="2400" dirty="0">
                <a:latin typeface="+mn-lt"/>
              </a:rPr>
              <a:t>работа по курсу </a:t>
            </a:r>
            <a:r>
              <a:rPr lang="ru-RU" sz="2400" dirty="0" smtClean="0">
                <a:latin typeface="+mn-lt"/>
              </a:rPr>
              <a:t/>
            </a:r>
            <a:br>
              <a:rPr lang="ru-RU" sz="2400" dirty="0" smtClean="0">
                <a:latin typeface="+mn-lt"/>
              </a:rPr>
            </a:br>
            <a:r>
              <a:rPr lang="ru-RU" sz="2400" dirty="0" smtClean="0">
                <a:latin typeface="+mn-lt"/>
              </a:rPr>
              <a:t>«</a:t>
            </a:r>
            <a:r>
              <a:rPr lang="ru-RU" sz="2400" dirty="0">
                <a:latin typeface="+mn-lt"/>
              </a:rPr>
              <a:t>Архитектура суперкомпьютеров</a:t>
            </a:r>
            <a:r>
              <a:rPr lang="ru-RU" sz="2400" dirty="0" smtClean="0">
                <a:latin typeface="+mn-lt"/>
              </a:rPr>
              <a:t>»</a:t>
            </a:r>
            <a:br>
              <a:rPr lang="ru-RU" sz="2400" dirty="0" smtClean="0">
                <a:latin typeface="+mn-lt"/>
              </a:rPr>
            </a:br>
            <a:r>
              <a:rPr lang="ru-RU" sz="2400" dirty="0">
                <a:latin typeface="+mn-lt"/>
              </a:rPr>
              <a:t/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Вычисление </a:t>
            </a:r>
            <a:r>
              <a:rPr lang="ru-RU" sz="2400" dirty="0" smtClean="0">
                <a:latin typeface="+mn-lt"/>
              </a:rPr>
              <a:t>цены европейского опциона методом Монте-Карло с использованием генератора </a:t>
            </a:r>
            <a:r>
              <a:rPr lang="ru-RU" sz="2400" dirty="0" err="1" smtClean="0">
                <a:latin typeface="+mn-lt"/>
              </a:rPr>
              <a:t>квазислучайных</a:t>
            </a:r>
            <a:r>
              <a:rPr lang="ru-RU" sz="2400" dirty="0" smtClean="0">
                <a:latin typeface="+mn-lt"/>
              </a:rPr>
              <a:t> чисел Соболя на суперкомпьютере</a:t>
            </a:r>
            <a:endParaRPr lang="ru-RU" sz="2400" dirty="0">
              <a:latin typeface="+mn-lt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C665B20-1591-B25E-0410-89A1DB96FE92}"/>
              </a:ext>
            </a:extLst>
          </p:cNvPr>
          <p:cNvSpPr txBox="1">
            <a:spLocks/>
          </p:cNvSpPr>
          <p:nvPr/>
        </p:nvSpPr>
        <p:spPr>
          <a:xfrm>
            <a:off x="1050495" y="4032650"/>
            <a:ext cx="10423466" cy="1837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						Презентацию подготовил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						студент уч. группы М8О-109СВ</a:t>
            </a:r>
            <a:endParaRPr lang="ru-RU" sz="1000" dirty="0" smtClean="0"/>
          </a:p>
          <a:p>
            <a:pPr algn="r"/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 </a:t>
            </a:r>
            <a:r>
              <a:rPr lang="ru-RU" sz="1000" dirty="0" smtClean="0"/>
              <a:t>                    						</a:t>
            </a:r>
            <a:r>
              <a:rPr lang="ru-RU" dirty="0" smtClean="0"/>
              <a:t>						         Панкин Андрей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71756-2BB7-D4E9-80A2-7C025D23A8C8}"/>
              </a:ext>
            </a:extLst>
          </p:cNvPr>
          <p:cNvSpPr txBox="1"/>
          <p:nvPr/>
        </p:nvSpPr>
        <p:spPr>
          <a:xfrm>
            <a:off x="5273515" y="6128597"/>
            <a:ext cx="164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Москва, 2024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05096" y="5310526"/>
            <a:ext cx="1920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Преподаватель:</a:t>
            </a:r>
            <a:br>
              <a:rPr lang="ru-RU" sz="2000" dirty="0" smtClean="0"/>
            </a:br>
            <a:r>
              <a:rPr lang="ru-RU" sz="2000" dirty="0" err="1" smtClean="0"/>
              <a:t>Стрижак</a:t>
            </a:r>
            <a:r>
              <a:rPr lang="ru-RU" sz="2000" dirty="0" smtClean="0"/>
              <a:t> С. 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132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62345" y="2811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/>
              <a:t>Реализация метода Монте-Карло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3769" y="1366823"/>
            <a:ext cx="11226724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</a:rPr>
              <a:t>monte_carlo_pricing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n_simulations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seed,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rank,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size) {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</a:rPr>
              <a:t>sum_payoff</a:t>
            </a:r>
            <a:r>
              <a:rPr lang="en-US" dirty="0">
                <a:latin typeface="Consolas" panose="020B0609020204030204" pitchFamily="49" charset="0"/>
              </a:rPr>
              <a:t> = 0.0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</a:rPr>
              <a:t>sobol_sequence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generate_sobol_sequence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n_simulations</a:t>
            </a:r>
            <a:r>
              <a:rPr lang="en-US" dirty="0">
                <a:latin typeface="Consolas" panose="020B0609020204030204" pitchFamily="49" charset="0"/>
              </a:rPr>
              <a:t>, seed + rank);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n_simulations</a:t>
            </a:r>
            <a:r>
              <a:rPr lang="en-US" dirty="0">
                <a:latin typeface="Consolas" panose="020B0609020204030204" pitchFamily="49" charset="0"/>
              </a:rPr>
              <a:t>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</a:rPr>
              <a:t>z = </a:t>
            </a:r>
            <a:r>
              <a:rPr lang="en-US" dirty="0" err="1">
                <a:latin typeface="Consolas" panose="020B0609020204030204" pitchFamily="49" charset="0"/>
              </a:rPr>
              <a:t>sobol_sequence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 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</a:rPr>
              <a:t>St = S0 *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exp</a:t>
            </a:r>
            <a:r>
              <a:rPr lang="en-US" dirty="0">
                <a:latin typeface="Consolas" panose="020B0609020204030204" pitchFamily="49" charset="0"/>
              </a:rPr>
              <a:t>((r - 0.5 * sigma * sigma) * T + sigma </a:t>
            </a:r>
            <a:r>
              <a:rPr lang="en-US" dirty="0" smtClean="0">
                <a:latin typeface="Consolas" panose="020B0609020204030204" pitchFamily="49" charset="0"/>
              </a:rPr>
              <a:t>*</a:t>
            </a:r>
            <a:r>
              <a:rPr lang="ru-RU" dirty="0" smtClean="0">
                <a:latin typeface="Consolas" panose="020B0609020204030204" pitchFamily="49" charset="0"/>
              </a:rPr>
              <a:t> \\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			  \\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sqrt</a:t>
            </a:r>
            <a:r>
              <a:rPr lang="en-US" dirty="0">
                <a:latin typeface="Consolas" panose="020B0609020204030204" pitchFamily="49" charset="0"/>
              </a:rPr>
              <a:t>(T) * (z - 0.5) * 2.0);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sum_payoff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payoff(St);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exp</a:t>
            </a:r>
            <a:r>
              <a:rPr lang="en-US" dirty="0">
                <a:latin typeface="Consolas" panose="020B0609020204030204" pitchFamily="49" charset="0"/>
              </a:rPr>
              <a:t>(-r * T) * </a:t>
            </a:r>
            <a:r>
              <a:rPr lang="en-US" dirty="0" err="1">
                <a:latin typeface="Consolas" panose="020B0609020204030204" pitchFamily="49" charset="0"/>
              </a:rPr>
              <a:t>sum_payoff</a:t>
            </a:r>
            <a:r>
              <a:rPr lang="en-US" dirty="0">
                <a:latin typeface="Consolas" panose="020B0609020204030204" pitchFamily="49" charset="0"/>
              </a:rPr>
              <a:t> / </a:t>
            </a:r>
            <a:r>
              <a:rPr lang="en-US" dirty="0" err="1">
                <a:latin typeface="Consolas" panose="020B0609020204030204" pitchFamily="49" charset="0"/>
              </a:rPr>
              <a:t>n_simulations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// Функция выплаты для </a:t>
            </a:r>
            <a:r>
              <a:rPr lang="ru-RU" dirty="0" err="1">
                <a:latin typeface="Consolas" panose="020B0609020204030204" pitchFamily="49" charset="0"/>
              </a:rPr>
              <a:t>колл</a:t>
            </a:r>
            <a:r>
              <a:rPr lang="ru-RU" dirty="0">
                <a:latin typeface="Consolas" panose="020B0609020204030204" pitchFamily="49" charset="0"/>
              </a:rPr>
              <a:t>-опциона</a:t>
            </a:r>
          </a:p>
          <a:p>
            <a:r>
              <a:rPr lang="en-US" dirty="0">
                <a:latin typeface="Consolas" panose="020B0609020204030204" pitchFamily="49" charset="0"/>
              </a:rPr>
              <a:t>double payoff(double St) {</a:t>
            </a:r>
          </a:p>
          <a:p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::max(St - K, 0.0);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2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1249" r="5589" b="18164"/>
          <a:stretch/>
        </p:blipFill>
        <p:spPr>
          <a:xfrm>
            <a:off x="962526" y="1151791"/>
            <a:ext cx="10594485" cy="404446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302077" y="395330"/>
            <a:ext cx="758784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800" b="1" dirty="0" smtClean="0"/>
              <a:t>Вывод на персональном компьютере (10 ядер)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586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968754"/>
            <a:ext cx="12193057" cy="58892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77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72" t="-92" r="38120" b="55673"/>
          <a:stretch/>
        </p:blipFill>
        <p:spPr>
          <a:xfrm>
            <a:off x="140677" y="1059392"/>
            <a:ext cx="10084777" cy="566208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28216" y="309009"/>
            <a:ext cx="593451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800" dirty="0"/>
              <a:t>Вывод на </a:t>
            </a:r>
            <a:r>
              <a:rPr lang="ru-RU" sz="2800" dirty="0" smtClean="0"/>
              <a:t>суперкомпьютере (28 </a:t>
            </a:r>
            <a:r>
              <a:rPr lang="ru-RU" sz="2800" dirty="0"/>
              <a:t>ядер)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400" y="968754"/>
            <a:ext cx="220058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5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50"/>
            <a:ext cx="12193057" cy="58892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77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44277" r="15048" b="409"/>
          <a:stretch/>
        </p:blipFill>
        <p:spPr>
          <a:xfrm>
            <a:off x="114300" y="1123217"/>
            <a:ext cx="11005266" cy="559825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28745" y="249565"/>
            <a:ext cx="593451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800" dirty="0"/>
              <a:t>Вывод на </a:t>
            </a:r>
            <a:r>
              <a:rPr lang="ru-RU" sz="2800" dirty="0" smtClean="0"/>
              <a:t>суперкомпьютере (28 </a:t>
            </a:r>
            <a:r>
              <a:rPr lang="ru-RU" sz="2800" dirty="0"/>
              <a:t>ядер)</a:t>
            </a:r>
          </a:p>
        </p:txBody>
      </p:sp>
    </p:spTree>
    <p:extLst>
      <p:ext uri="{BB962C8B-B14F-4D97-AF65-F5344CB8AC3E}">
        <p14:creationId xmlns:p14="http://schemas.microsoft.com/office/powerpoint/2010/main" val="400355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3109" y="331988"/>
            <a:ext cx="1067670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Использованные функции:</a:t>
            </a:r>
          </a:p>
          <a:p>
            <a:pPr algn="just"/>
            <a:endParaRPr lang="ru-RU" sz="2400" dirty="0"/>
          </a:p>
          <a:p>
            <a:pPr algn="just"/>
            <a:r>
              <a:rPr lang="en-US" sz="2000" b="1" dirty="0" smtClean="0"/>
              <a:t>MPI_INIT(&amp;</a:t>
            </a:r>
            <a:r>
              <a:rPr lang="en-US" sz="2000" b="1" dirty="0" err="1" smtClean="0"/>
              <a:t>argc</a:t>
            </a:r>
            <a:r>
              <a:rPr lang="en-US" sz="2000" b="1" dirty="0" smtClean="0"/>
              <a:t>, &amp;</a:t>
            </a:r>
            <a:r>
              <a:rPr lang="en-US" sz="2000" b="1" dirty="0" err="1" smtClean="0"/>
              <a:t>argv</a:t>
            </a:r>
            <a:r>
              <a:rPr lang="en-US" sz="2000" b="1" dirty="0" smtClean="0"/>
              <a:t>); </a:t>
            </a:r>
            <a:r>
              <a:rPr lang="ru-RU" sz="2000" dirty="0" smtClean="0"/>
              <a:t>- инициализация среды </a:t>
            </a:r>
            <a:r>
              <a:rPr lang="en-US" sz="2000" dirty="0" smtClean="0"/>
              <a:t>MPI. </a:t>
            </a:r>
            <a:r>
              <a:rPr lang="ru-RU" sz="2000" dirty="0" smtClean="0"/>
              <a:t>Она подготавливает библиотеку </a:t>
            </a:r>
            <a:r>
              <a:rPr lang="en-US" sz="2000" dirty="0" smtClean="0"/>
              <a:t>MPI </a:t>
            </a:r>
            <a:r>
              <a:rPr lang="ru-RU" sz="2000" dirty="0" smtClean="0"/>
              <a:t>для работы.</a:t>
            </a:r>
          </a:p>
          <a:p>
            <a:pPr algn="just"/>
            <a:r>
              <a:rPr lang="en-US" sz="2000" b="1" dirty="0" smtClean="0"/>
              <a:t>MPI_COMM_SIZE(MPI_COMM_WORLD, &amp;size); </a:t>
            </a:r>
            <a:r>
              <a:rPr lang="en-US" sz="2000" dirty="0" smtClean="0"/>
              <a:t>- </a:t>
            </a:r>
            <a:r>
              <a:rPr lang="ru-RU" sz="2000" dirty="0" smtClean="0"/>
              <a:t>определение общего числа процессов в группе, связанной с коммуникатором </a:t>
            </a:r>
            <a:r>
              <a:rPr lang="en-US" sz="2000" dirty="0" smtClean="0"/>
              <a:t>MPI_COMM_WORLD</a:t>
            </a:r>
            <a:r>
              <a:rPr lang="ru-RU" sz="2000" dirty="0" smtClean="0"/>
              <a:t>. Результат сохраняется в переменной </a:t>
            </a:r>
            <a:r>
              <a:rPr lang="en-US" sz="2000" dirty="0" smtClean="0"/>
              <a:t>size.</a:t>
            </a:r>
          </a:p>
          <a:p>
            <a:pPr algn="just"/>
            <a:r>
              <a:rPr lang="en-US" sz="2000" b="1" dirty="0" err="1" smtClean="0"/>
              <a:t>MPI_Comm_rank</a:t>
            </a:r>
            <a:r>
              <a:rPr lang="en-US" sz="2000" b="1" dirty="0" smtClean="0"/>
              <a:t>(MPI_COMM_WORLD, &amp;rank); </a:t>
            </a:r>
            <a:r>
              <a:rPr lang="en-US" sz="2000" dirty="0" smtClean="0"/>
              <a:t>- </a:t>
            </a:r>
            <a:r>
              <a:rPr lang="ru-RU" sz="2000" dirty="0" smtClean="0"/>
              <a:t>определяет ранг текущего процесса внутри коммуникатора </a:t>
            </a:r>
            <a:r>
              <a:rPr lang="en-US" sz="2000" dirty="0" smtClean="0"/>
              <a:t>MPI_COMM_WORLD</a:t>
            </a:r>
            <a:r>
              <a:rPr lang="ru-RU" sz="2000" dirty="0" smtClean="0"/>
              <a:t>. Ранг используется для различения процессов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r>
              <a:rPr lang="en-US" sz="2000" dirty="0"/>
              <a:t>r</a:t>
            </a:r>
            <a:r>
              <a:rPr lang="en-US" sz="2000" dirty="0" smtClean="0"/>
              <a:t>ank = 0</a:t>
            </a:r>
            <a:r>
              <a:rPr lang="ru-RU" sz="2000" dirty="0" smtClean="0"/>
              <a:t> обычно считается главным процессом.</a:t>
            </a:r>
          </a:p>
          <a:p>
            <a:pPr algn="just"/>
            <a:r>
              <a:rPr lang="en-US" sz="2000" b="1" dirty="0" err="1" smtClean="0"/>
              <a:t>MPI_Wtime</a:t>
            </a:r>
            <a:r>
              <a:rPr lang="en-US" sz="2000" b="1" dirty="0" smtClean="0"/>
              <a:t>(); </a:t>
            </a:r>
            <a:r>
              <a:rPr lang="ru-RU" sz="2000" dirty="0" smtClean="0"/>
              <a:t>- </a:t>
            </a:r>
            <a:r>
              <a:rPr lang="ru-RU" sz="2000" dirty="0"/>
              <a:t>возвращает текущее время в секундах с очень высокой точностью (позволяет измерять время выполнения программы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pPr algn="just"/>
            <a:r>
              <a:rPr lang="en-US" sz="2000" b="1" dirty="0" err="1" smtClean="0"/>
              <a:t>MPI_Reduce</a:t>
            </a:r>
            <a:r>
              <a:rPr lang="en-US" sz="2000" b="1" dirty="0" smtClean="0"/>
              <a:t>(); </a:t>
            </a:r>
            <a:r>
              <a:rPr lang="en-US" sz="2000" dirty="0" smtClean="0"/>
              <a:t>- </a:t>
            </a:r>
            <a:r>
              <a:rPr lang="ru-RU" sz="2000" dirty="0" smtClean="0"/>
              <a:t>используется </a:t>
            </a:r>
            <a:r>
              <a:rPr lang="ru-RU" sz="2000" dirty="0"/>
              <a:t>для сбора результатов от всех </a:t>
            </a:r>
            <a:r>
              <a:rPr lang="ru-RU" sz="2000" dirty="0" smtClean="0"/>
              <a:t>процессов и их редуцирования на главном процессе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algn="just"/>
            <a:r>
              <a:rPr lang="en-US" sz="2000" b="1" dirty="0"/>
              <a:t>MPI_DOUBLE</a:t>
            </a:r>
            <a:r>
              <a:rPr lang="en-US" sz="2000" b="1" dirty="0" smtClean="0"/>
              <a:t>(); </a:t>
            </a:r>
            <a:r>
              <a:rPr lang="en-US" sz="2000" dirty="0" smtClean="0"/>
              <a:t>- </a:t>
            </a:r>
            <a:r>
              <a:rPr lang="ru-RU" sz="2000" dirty="0"/>
              <a:t>тип данных для редукции, в данном случае это число с плавающей точкой двойной точности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r>
              <a:rPr lang="en-US" sz="2000" b="1" dirty="0"/>
              <a:t>MPI_SUM</a:t>
            </a:r>
            <a:r>
              <a:rPr lang="en-US" sz="2000" b="1" dirty="0" smtClean="0"/>
              <a:t>(); </a:t>
            </a:r>
            <a:r>
              <a:rPr lang="en-US" sz="2000" dirty="0"/>
              <a:t>- </a:t>
            </a:r>
            <a:r>
              <a:rPr lang="ru-RU" sz="2000" dirty="0"/>
              <a:t> операция редукции, в данном случае сложение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r>
              <a:rPr lang="en-US" sz="2000" b="1" dirty="0" err="1" smtClean="0"/>
              <a:t>MPI_Finalize</a:t>
            </a:r>
            <a:r>
              <a:rPr lang="en-US" sz="2000" b="1" dirty="0" smtClean="0"/>
              <a:t>(); </a:t>
            </a:r>
            <a:r>
              <a:rPr lang="en-US" sz="2000" dirty="0" smtClean="0"/>
              <a:t>-</a:t>
            </a:r>
            <a:r>
              <a:rPr lang="ru-RU" sz="2000" dirty="0" smtClean="0"/>
              <a:t> завершает выполнение среды </a:t>
            </a:r>
            <a:r>
              <a:rPr lang="en-US" sz="2000" dirty="0" smtClean="0"/>
              <a:t>MPI. </a:t>
            </a:r>
            <a:r>
              <a:rPr lang="ru-RU" sz="2000" dirty="0" smtClean="0"/>
              <a:t>Все процессы освобождают ресурсы, связанные с </a:t>
            </a:r>
            <a:r>
              <a:rPr lang="en-US" sz="2000" dirty="0" smtClean="0"/>
              <a:t>MPI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3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" y="0"/>
            <a:ext cx="11399758" cy="676179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753876" y="74493"/>
                <a:ext cx="1076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876" y="74493"/>
                <a:ext cx="10767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2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8" y="56507"/>
            <a:ext cx="11505762" cy="680149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208002" y="65701"/>
                <a:ext cx="107670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002" y="65701"/>
                <a:ext cx="1076705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5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068-448F-4434-AF74-B30EE3800436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926" y="27226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000" b="1" dirty="0" smtClean="0"/>
              <a:t>Общие выводы: 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6750" y="1688251"/>
            <a:ext cx="109658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Сходимость</a:t>
            </a:r>
            <a:r>
              <a:rPr lang="ru-RU" sz="2800" dirty="0"/>
              <a:t>: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Метод </a:t>
            </a:r>
            <a:r>
              <a:rPr lang="ru-RU" sz="2800" dirty="0"/>
              <a:t>Монте-Карло характеризуется стохастической природой, а точность результата возрастает с увеличением числа </a:t>
            </a:r>
            <a:r>
              <a:rPr lang="ru-RU" sz="2800" dirty="0" smtClean="0"/>
              <a:t>симуляций.</a:t>
            </a:r>
          </a:p>
          <a:p>
            <a:endParaRPr lang="ru-RU" sz="2800" b="1" dirty="0"/>
          </a:p>
          <a:p>
            <a:r>
              <a:rPr lang="ru-RU" sz="2800" b="1" dirty="0" smtClean="0"/>
              <a:t>Параллельная производительность:</a:t>
            </a:r>
          </a:p>
          <a:p>
            <a:r>
              <a:rPr lang="ru-RU" sz="2800" dirty="0"/>
              <a:t>При малом числе эпох накладные расходы MPI и инициализации начинают доминировать, затмевая снижение времени на вычисления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13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ED9E1-2005-A96E-8381-9F7A33EE3D71}"/>
              </a:ext>
            </a:extLst>
          </p:cNvPr>
          <p:cNvSpPr txBox="1"/>
          <p:nvPr/>
        </p:nvSpPr>
        <p:spPr>
          <a:xfrm>
            <a:off x="571500" y="447675"/>
            <a:ext cx="110966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/>
              <a:t>Использованные источники</a:t>
            </a:r>
            <a:r>
              <a:rPr lang="en-US" sz="3200" b="1" dirty="0"/>
              <a:t>:</a:t>
            </a:r>
            <a:endParaRPr lang="ru-RU" sz="3200" b="1" dirty="0"/>
          </a:p>
          <a:p>
            <a:pPr algn="just"/>
            <a:endParaRPr lang="ru-RU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Соболь, И.М. Численные методы Монте-Карло. — М.: Наука, 1973. — 287 с.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sz="2800" dirty="0" smtClean="0"/>
              <a:t>Н. Н. </a:t>
            </a:r>
            <a:r>
              <a:rPr lang="ru-RU" altLang="ru-RU" sz="2800" dirty="0" err="1" smtClean="0"/>
              <a:t>Калиткин</a:t>
            </a:r>
            <a:r>
              <a:rPr lang="ru-RU" altLang="ru-RU" sz="2800" dirty="0" smtClean="0"/>
              <a:t>, В. А. Гапонова, А. Н. Мелихов. Методы Монте-Карло: современные подходы и приложения. Вестник МГУ, 2014. № 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sz="2800" dirty="0" err="1" smtClean="0"/>
              <a:t>Лупин</a:t>
            </a:r>
            <a:r>
              <a:rPr lang="ru-RU" altLang="ru-RU" sz="2800" dirty="0" smtClean="0"/>
              <a:t> С. А., </a:t>
            </a:r>
            <a:r>
              <a:rPr lang="ru-RU" altLang="ru-RU" sz="2800" dirty="0" err="1" smtClean="0"/>
              <a:t>Посыпкин</a:t>
            </a:r>
            <a:r>
              <a:rPr lang="ru-RU" altLang="ru-RU" sz="2800" dirty="0" smtClean="0"/>
              <a:t> М. А. Технологии параллельного программирования. – М.</a:t>
            </a:r>
            <a:r>
              <a:rPr lang="en-US" altLang="ru-RU" sz="2800" dirty="0" smtClean="0"/>
              <a:t>: </a:t>
            </a:r>
            <a:r>
              <a:rPr lang="ru-RU" altLang="ru-RU" sz="2800" dirty="0" smtClean="0"/>
              <a:t>ИД «ФОРУМ»: ИНФРА-М, 2011. – 208 с. – (Высшее образование).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8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A6D71-32BE-A85A-D35A-E810C865FBF4}"/>
              </a:ext>
            </a:extLst>
          </p:cNvPr>
          <p:cNvSpPr txBox="1"/>
          <p:nvPr/>
        </p:nvSpPr>
        <p:spPr>
          <a:xfrm>
            <a:off x="765664" y="508146"/>
            <a:ext cx="10572750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 smtClean="0"/>
              <a:t>Постановка задачи</a:t>
            </a:r>
          </a:p>
          <a:p>
            <a:pPr lvl="1" algn="ctr">
              <a:lnSpc>
                <a:spcPct val="150000"/>
              </a:lnSpc>
              <a:spcAft>
                <a:spcPts val="800"/>
              </a:spcAft>
            </a:pPr>
            <a:endParaRPr lang="ru-RU" sz="1000" b="1" dirty="0"/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smtClean="0"/>
              <a:t>Разработать параллельную программу для вычисления стоимости европейского опциона методом Монте-Карло с использованием </a:t>
            </a:r>
            <a:r>
              <a:rPr lang="ru-RU" sz="2400" dirty="0" err="1" smtClean="0"/>
              <a:t>квазислучайных</a:t>
            </a:r>
            <a:r>
              <a:rPr lang="ru-RU" sz="2400" dirty="0" smtClean="0"/>
              <a:t> чисел, генерируемых с помощью последовательности Соболя. В рамках задачи также необходимо выполнить распараллеливание алгоритма с использованием библиотеки MPI и провести оценку масштабируемости решения.</a:t>
            </a:r>
            <a:endParaRPr lang="ru-R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8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4ADAE-CCF9-417A-8CD4-2CD0B17D0AE6}"/>
              </a:ext>
            </a:extLst>
          </p:cNvPr>
          <p:cNvSpPr txBox="1"/>
          <p:nvPr/>
        </p:nvSpPr>
        <p:spPr>
          <a:xfrm>
            <a:off x="2513859" y="435005"/>
            <a:ext cx="71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Моделирование движения цены опциона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B206AD-E07E-43C1-80EA-972A448E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0" y="1447523"/>
            <a:ext cx="8364117" cy="396295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98AD63-B55A-42F7-86D2-E6EF17BE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75" y="414114"/>
            <a:ext cx="6798049" cy="44517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4F16B4-ABA4-4012-8772-A9CF0B3C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06" y="5139407"/>
            <a:ext cx="8240988" cy="130447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4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8309" y="380724"/>
            <a:ext cx="1068106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Генератор </a:t>
            </a:r>
            <a:r>
              <a:rPr lang="ru-RU" sz="2800" b="1" dirty="0" smtClean="0"/>
              <a:t>Соболя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400" dirty="0" smtClean="0"/>
              <a:t>Это </a:t>
            </a:r>
            <a:r>
              <a:rPr lang="ru-RU" sz="2400" dirty="0"/>
              <a:t>метод создания </a:t>
            </a:r>
            <a:r>
              <a:rPr lang="ru-RU" sz="2400" dirty="0" err="1"/>
              <a:t>квазислучайных</a:t>
            </a:r>
            <a:r>
              <a:rPr lang="ru-RU" sz="2400" dirty="0"/>
              <a:t> чисел, который используется для генерации последовательностей, равномерно распределённых по интервалу [0,1</a:t>
            </a:r>
            <a:r>
              <a:rPr lang="ru-RU" sz="2400" dirty="0" smtClean="0"/>
              <a:t>). В </a:t>
            </a:r>
            <a:r>
              <a:rPr lang="ru-RU" sz="2400" dirty="0"/>
              <a:t>отличие от стандартных псевдослучайных генераторов, которые могут создавать числа с различными закономерностями и «пустотами» в распределении, генератор Соболя гарантирует равномерное покрытие пространства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Принцип работы генератора Соболя основан на математическом подходе, называемом бинарным представлением чисел. Для каждой новой величины последовательности вычисляется её двоичное представление, используя </a:t>
            </a:r>
            <a:r>
              <a:rPr lang="ru-RU" sz="2400" dirty="0" smtClean="0"/>
              <a:t>специальные матричные операции </a:t>
            </a:r>
            <a:r>
              <a:rPr lang="ru-RU" sz="2400" dirty="0"/>
              <a:t>с предыдущими значениями. </a:t>
            </a:r>
            <a:endParaRPr lang="ru-RU" sz="2400" dirty="0" smtClean="0"/>
          </a:p>
          <a:p>
            <a:pPr algn="just"/>
            <a:r>
              <a:rPr lang="ru-RU" sz="2400" dirty="0"/>
              <a:t>Каждое число в последовательности Соболя получается из предыдущего путём побитовой операции, что делает генерацию чисел очень эффективной. Это особенно важно в многомерных задачах, где количество измерений большое, например, при вычислениях методом Монте-Карло в финансовых задачах.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8309" y="380724"/>
            <a:ext cx="1068106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Метод Монте-Карло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400" dirty="0" smtClean="0"/>
              <a:t>Это </a:t>
            </a:r>
            <a:r>
              <a:rPr lang="ru-RU" sz="2400" dirty="0"/>
              <a:t>численный метод, использующий случайные величины для решения задач, связанных с вероятностными вычислениями. В его основе лежит идея многократного случайного выбора значений и их статистической обработки для получения приближённых решений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Применяется он </a:t>
            </a:r>
            <a:r>
              <a:rPr lang="ru-RU" sz="2400" dirty="0"/>
              <a:t>в тех случаях, когда аналитическое решение задачи невозможно или слишком сложное. Основной принцип заключается в генерации случайных данных, которые представляют собой реализацию случайных процессов, и затем вычислении статистической характеристики, например, математического ожидания, дисперсии или других параметров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В контексте задачи оценки стоимости опциона метод Монте-Карло используется для моделирования изменения цены актива с учётом случайных колебаний. Каждая симуляция генерирует случайную траекторию изменения цены, а затем на основе этих траекторий рассчитывается ожидаемая выплата по опциону.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8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8309" y="380724"/>
            <a:ext cx="106810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В типичной задаче метода Монте-Карло выполняются следующие шаги</a:t>
            </a:r>
            <a:r>
              <a:rPr lang="ru-RU" sz="2800" b="1" dirty="0" smtClean="0"/>
              <a:t>:</a:t>
            </a:r>
          </a:p>
          <a:p>
            <a:endParaRPr lang="ru-RU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Генерация случайных величин: Создаётся множество случайных чисел или случайных траекторий. Эти случайные числа могут быть как псевдослучайными (сгенерированными с использованием стандартных генераторов случайных чисел), так и </a:t>
            </a:r>
            <a:r>
              <a:rPr lang="ru-RU" sz="2400" dirty="0" err="1"/>
              <a:t>квазислучайными</a:t>
            </a:r>
            <a:r>
              <a:rPr lang="ru-RU" sz="2400" dirty="0"/>
              <a:t> (например, последовательности Соболя, которые распределяют точки более равномерно).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Вычисление функции: Для каждого случайного набора данных вычисляется значение некоторой функции (например, функции стоимости опциона или функции распределения).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Агрегация результатов: Среднее значение (или другая статистика) по всем вычисленным функциям используется для приближённого вычисления ответа. Чем больше случайных точек используется, тем точнее будет результат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2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A14438-C141-C19B-4078-9A6F63F1DEBC}"/>
              </a:ext>
            </a:extLst>
          </p:cNvPr>
          <p:cNvSpPr txBox="1"/>
          <p:nvPr/>
        </p:nvSpPr>
        <p:spPr>
          <a:xfrm>
            <a:off x="564287" y="377835"/>
            <a:ext cx="11115676" cy="563231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800" b="1" dirty="0" smtClean="0"/>
              <a:t>Декомпозиция задачи</a:t>
            </a:r>
            <a:br>
              <a:rPr lang="ru-RU" sz="2800" b="1" dirty="0" smtClean="0"/>
            </a:br>
            <a:r>
              <a:rPr lang="ru-RU" sz="2800" b="1" dirty="0" smtClean="0"/>
              <a:t>на подзадачи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Создать функцию генерации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квазислучайных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чисел методом Соболя.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Реализовать основной метод Монте-Карло для оценки цены опциона.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Распараллелить расчёты с использованием MPI, распределяя задачи между процессами.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Собрать и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аггрегировать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результаты.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Вычислить эффективность масштабируемости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ctr"/>
            <a:endParaRPr lang="ru-RU" sz="2800" b="1" dirty="0" smtClean="0"/>
          </a:p>
          <a:p>
            <a:pPr algn="ctr"/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1475" y="17568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/>
              <a:t>Реализация генератора Соболя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11" y="804412"/>
            <a:ext cx="11103887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::vector&lt;double&gt; </a:t>
            </a:r>
            <a:r>
              <a:rPr lang="en-US" dirty="0" err="1">
                <a:latin typeface="Consolas" panose="020B0609020204030204" pitchFamily="49" charset="0"/>
              </a:rPr>
              <a:t>generate_sobol_sequence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n_points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seed = 0) {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unsigned </a:t>
            </a:r>
            <a:r>
              <a:rPr lang="en-US" dirty="0">
                <a:latin typeface="Consolas" panose="020B0609020204030204" pitchFamily="49" charset="0"/>
              </a:rPr>
              <a:t>L = 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&lt;unsigned&gt;(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::ceil(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::log2(</a:t>
            </a:r>
            <a:r>
              <a:rPr lang="en-US" dirty="0" err="1">
                <a:latin typeface="Consolas" panose="020B0609020204030204" pitchFamily="49" charset="0"/>
              </a:rPr>
              <a:t>n_points</a:t>
            </a:r>
            <a:r>
              <a:rPr lang="en-US" dirty="0">
                <a:latin typeface="Consolas" panose="020B0609020204030204" pitchFamily="49" charset="0"/>
              </a:rPr>
              <a:t>)));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::vector&lt;unsigned&gt; </a:t>
            </a:r>
            <a:r>
              <a:rPr lang="en-US" dirty="0" err="1">
                <a:latin typeface="Consolas" panose="020B0609020204030204" pitchFamily="49" charset="0"/>
              </a:rPr>
              <a:t>direction_vectors</a:t>
            </a:r>
            <a:r>
              <a:rPr lang="en-US" dirty="0">
                <a:latin typeface="Consolas" panose="020B0609020204030204" pitchFamily="49" charset="0"/>
              </a:rPr>
              <a:t>(L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direction_vectors</a:t>
            </a:r>
            <a:r>
              <a:rPr lang="en-US" dirty="0" smtClean="0">
                <a:latin typeface="Consolas" panose="020B0609020204030204" pitchFamily="49" charset="0"/>
              </a:rPr>
              <a:t>[0</a:t>
            </a:r>
            <a:r>
              <a:rPr lang="en-US" dirty="0">
                <a:latin typeface="Consolas" panose="020B0609020204030204" pitchFamily="49" charset="0"/>
              </a:rPr>
              <a:t>] = 1;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</a:rPr>
              <a:t>(unsigned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L;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direction_vectors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1 &lt;&lt; (31 -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unsigned </a:t>
            </a:r>
            <a:r>
              <a:rPr lang="en-US" dirty="0">
                <a:latin typeface="Consolas" panose="020B0609020204030204" pitchFamily="49" charset="0"/>
              </a:rPr>
              <a:t>x = seed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::vector&lt;double&gt; </a:t>
            </a:r>
            <a:r>
              <a:rPr lang="en-US" dirty="0" err="1">
                <a:latin typeface="Consolas" panose="020B0609020204030204" pitchFamily="49" charset="0"/>
              </a:rPr>
              <a:t>sobol_sequence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n_points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n_points</a:t>
            </a:r>
            <a:r>
              <a:rPr lang="en-US" dirty="0">
                <a:latin typeface="Consolas" panose="020B0609020204030204" pitchFamily="49" charset="0"/>
              </a:rPr>
              <a:t>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unsigned </a:t>
            </a:r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temp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</a:rPr>
              <a:t>(temp &amp; 1) {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</a:rPr>
              <a:t>temp </a:t>
            </a:r>
            <a:r>
              <a:rPr lang="en-US" dirty="0">
                <a:latin typeface="Consolas" panose="020B0609020204030204" pitchFamily="49" charset="0"/>
              </a:rPr>
              <a:t>&gt;&gt;= 1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</a:rPr>
              <a:t>c;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^= </a:t>
            </a:r>
            <a:r>
              <a:rPr lang="en-US" dirty="0" err="1">
                <a:latin typeface="Consolas" panose="020B0609020204030204" pitchFamily="49" charset="0"/>
              </a:rPr>
              <a:t>direction_vectors</a:t>
            </a:r>
            <a:r>
              <a:rPr lang="en-US" dirty="0">
                <a:latin typeface="Consolas" panose="020B0609020204030204" pitchFamily="49" charset="0"/>
              </a:rPr>
              <a:t>[c]; 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sobol_sequence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&lt;double&gt;(x) / (1U &lt;&lt; 31);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sobol_sequence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C22-296A-40AC-BCEC-765D871CC47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2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737</Words>
  <Application>Microsoft Office PowerPoint</Application>
  <PresentationFormat>Широкоэкранный</PresentationFormat>
  <Paragraphs>117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авиационный институт»  Курсовая работа по курсу  «Архитектура суперкомпьютеров»  Вычисление цены европейского опциона методом Монте-Карло с использованием генератора квазислучайных чисел Соболя на суперкомпьютере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цены европейского опциона методом Монте-Карло с использованием генератора квазислучайных чисел Соболя</dc:title>
  <dc:creator>aaaaa aaaaa</dc:creator>
  <cp:lastModifiedBy>aaaaa aaaaa</cp:lastModifiedBy>
  <cp:revision>31</cp:revision>
  <dcterms:created xsi:type="dcterms:W3CDTF">2024-11-20T11:41:17Z</dcterms:created>
  <dcterms:modified xsi:type="dcterms:W3CDTF">2024-12-16T20:55:55Z</dcterms:modified>
</cp:coreProperties>
</file>