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1"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226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0457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670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2408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7246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6546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626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388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491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3102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173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959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239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46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87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347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117072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5726-CC5F-48D9-AEC3-4F0831EB6889}"/>
              </a:ext>
            </a:extLst>
          </p:cNvPr>
          <p:cNvSpPr>
            <a:spLocks noGrp="1"/>
          </p:cNvSpPr>
          <p:nvPr>
            <p:ph type="ctrTitle"/>
          </p:nvPr>
        </p:nvSpPr>
        <p:spPr/>
        <p:txBody>
          <a:bodyPr/>
          <a:lstStyle/>
          <a:p>
            <a:r>
              <a:rPr lang="en-IN" dirty="0"/>
              <a:t>Recommendation System</a:t>
            </a:r>
          </a:p>
        </p:txBody>
      </p:sp>
      <p:sp>
        <p:nvSpPr>
          <p:cNvPr id="3" name="Subtitle 2">
            <a:extLst>
              <a:ext uri="{FF2B5EF4-FFF2-40B4-BE49-F238E27FC236}">
                <a16:creationId xmlns:a16="http://schemas.microsoft.com/office/drawing/2014/main" id="{2DC10728-FBE1-4606-AFA6-D09C9178550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178390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55F2-BC7E-4F7E-8F20-C2800780459D}"/>
              </a:ext>
            </a:extLst>
          </p:cNvPr>
          <p:cNvSpPr>
            <a:spLocks noGrp="1"/>
          </p:cNvSpPr>
          <p:nvPr>
            <p:ph type="title"/>
          </p:nvPr>
        </p:nvSpPr>
        <p:spPr>
          <a:xfrm>
            <a:off x="438796" y="355233"/>
            <a:ext cx="8596668" cy="1327794"/>
          </a:xfrm>
        </p:spPr>
        <p:txBody>
          <a:bodyPr>
            <a:normAutofit fontScale="90000"/>
          </a:bodyPr>
          <a:lstStyle/>
          <a:p>
            <a:r>
              <a:rPr lang="en-IN" b="1" dirty="0">
                <a:solidFill>
                  <a:schemeClr val="bg2">
                    <a:lumMod val="10000"/>
                  </a:schemeClr>
                </a:solidFill>
              </a:rPr>
              <a:t>Recommendation based on location</a:t>
            </a:r>
            <a:br>
              <a:rPr lang="en-IN" b="1" dirty="0"/>
            </a:br>
            <a:endParaRPr lang="en-IN" dirty="0"/>
          </a:p>
        </p:txBody>
      </p:sp>
      <p:sp>
        <p:nvSpPr>
          <p:cNvPr id="3" name="Text Placeholder 2">
            <a:extLst>
              <a:ext uri="{FF2B5EF4-FFF2-40B4-BE49-F238E27FC236}">
                <a16:creationId xmlns:a16="http://schemas.microsoft.com/office/drawing/2014/main" id="{84A6A003-3ABC-4440-8890-A3075AB18AA3}"/>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BE7FB8B0-9AB9-4156-85A8-C71B0FA8CB5C}"/>
              </a:ext>
            </a:extLst>
          </p:cNvPr>
          <p:cNvPicPr>
            <a:picLocks noChangeAspect="1"/>
          </p:cNvPicPr>
          <p:nvPr/>
        </p:nvPicPr>
        <p:blipFill>
          <a:blip r:embed="rId2"/>
          <a:stretch>
            <a:fillRect/>
          </a:stretch>
        </p:blipFill>
        <p:spPr>
          <a:xfrm>
            <a:off x="554747" y="1253059"/>
            <a:ext cx="5649113" cy="1409897"/>
          </a:xfrm>
          <a:prstGeom prst="rect">
            <a:avLst/>
          </a:prstGeom>
        </p:spPr>
      </p:pic>
      <p:pic>
        <p:nvPicPr>
          <p:cNvPr id="5" name="Picture 4">
            <a:extLst>
              <a:ext uri="{FF2B5EF4-FFF2-40B4-BE49-F238E27FC236}">
                <a16:creationId xmlns:a16="http://schemas.microsoft.com/office/drawing/2014/main" id="{540E78C8-9B41-400D-BA8B-F0630E241E54}"/>
              </a:ext>
            </a:extLst>
          </p:cNvPr>
          <p:cNvPicPr>
            <a:picLocks noChangeAspect="1"/>
          </p:cNvPicPr>
          <p:nvPr/>
        </p:nvPicPr>
        <p:blipFill>
          <a:blip r:embed="rId3"/>
          <a:stretch>
            <a:fillRect/>
          </a:stretch>
        </p:blipFill>
        <p:spPr>
          <a:xfrm>
            <a:off x="554747" y="2823336"/>
            <a:ext cx="5668166" cy="2934109"/>
          </a:xfrm>
          <a:prstGeom prst="rect">
            <a:avLst/>
          </a:prstGeom>
        </p:spPr>
      </p:pic>
    </p:spTree>
    <p:extLst>
      <p:ext uri="{BB962C8B-B14F-4D97-AF65-F5344CB8AC3E}">
        <p14:creationId xmlns:p14="http://schemas.microsoft.com/office/powerpoint/2010/main" val="348885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E82B-ADBB-4091-8C18-FA3D6725115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702ABBC-CFFD-45BC-9BAF-546CC3786351}"/>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4DF4BD19-1021-4BA9-A803-99A16A7268CC}"/>
              </a:ext>
            </a:extLst>
          </p:cNvPr>
          <p:cNvPicPr>
            <a:picLocks noChangeAspect="1"/>
          </p:cNvPicPr>
          <p:nvPr/>
        </p:nvPicPr>
        <p:blipFill>
          <a:blip r:embed="rId2"/>
          <a:stretch>
            <a:fillRect/>
          </a:stretch>
        </p:blipFill>
        <p:spPr>
          <a:xfrm>
            <a:off x="1140193" y="342469"/>
            <a:ext cx="6996642" cy="4184979"/>
          </a:xfrm>
          <a:prstGeom prst="rect">
            <a:avLst/>
          </a:prstGeom>
        </p:spPr>
      </p:pic>
    </p:spTree>
    <p:extLst>
      <p:ext uri="{BB962C8B-B14F-4D97-AF65-F5344CB8AC3E}">
        <p14:creationId xmlns:p14="http://schemas.microsoft.com/office/powerpoint/2010/main" val="19518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8E2A9C-6A73-4B29-8494-7EE565842C6E}"/>
              </a:ext>
            </a:extLst>
          </p:cNvPr>
          <p:cNvPicPr>
            <a:picLocks noChangeAspect="1"/>
          </p:cNvPicPr>
          <p:nvPr/>
        </p:nvPicPr>
        <p:blipFill>
          <a:blip r:embed="rId2"/>
          <a:stretch>
            <a:fillRect/>
          </a:stretch>
        </p:blipFill>
        <p:spPr>
          <a:xfrm>
            <a:off x="1445500" y="755375"/>
            <a:ext cx="6625073" cy="4625008"/>
          </a:xfrm>
          <a:prstGeom prst="rect">
            <a:avLst/>
          </a:prstGeom>
        </p:spPr>
      </p:pic>
    </p:spTree>
    <p:extLst>
      <p:ext uri="{BB962C8B-B14F-4D97-AF65-F5344CB8AC3E}">
        <p14:creationId xmlns:p14="http://schemas.microsoft.com/office/powerpoint/2010/main" val="76744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E3ED-FA27-4209-8A70-785EC4996202}"/>
              </a:ext>
            </a:extLst>
          </p:cNvPr>
          <p:cNvSpPr>
            <a:spLocks noGrp="1"/>
          </p:cNvSpPr>
          <p:nvPr>
            <p:ph type="title"/>
          </p:nvPr>
        </p:nvSpPr>
        <p:spPr/>
        <p:txBody>
          <a:bodyPr>
            <a:normAutofit/>
          </a:bodyPr>
          <a:lstStyle/>
          <a:p>
            <a:r>
              <a:rPr lang="en-IN" b="1" dirty="0">
                <a:solidFill>
                  <a:schemeClr val="bg2">
                    <a:lumMod val="10000"/>
                  </a:schemeClr>
                </a:solidFill>
              </a:rPr>
              <a:t>Recommendation based on Industry</a:t>
            </a:r>
            <a:br>
              <a:rPr lang="en-IN" b="1" dirty="0"/>
            </a:br>
            <a:endParaRPr lang="en-IN" dirty="0"/>
          </a:p>
        </p:txBody>
      </p:sp>
      <p:pic>
        <p:nvPicPr>
          <p:cNvPr id="4" name="Picture 3">
            <a:extLst>
              <a:ext uri="{FF2B5EF4-FFF2-40B4-BE49-F238E27FC236}">
                <a16:creationId xmlns:a16="http://schemas.microsoft.com/office/drawing/2014/main" id="{6FD10A39-4AAF-4982-9739-3BF31C302EFD}"/>
              </a:ext>
            </a:extLst>
          </p:cNvPr>
          <p:cNvPicPr>
            <a:picLocks noChangeAspect="1"/>
          </p:cNvPicPr>
          <p:nvPr/>
        </p:nvPicPr>
        <p:blipFill>
          <a:blip r:embed="rId2"/>
          <a:stretch>
            <a:fillRect/>
          </a:stretch>
        </p:blipFill>
        <p:spPr>
          <a:xfrm>
            <a:off x="821635" y="1279860"/>
            <a:ext cx="7606748" cy="4829392"/>
          </a:xfrm>
          <a:prstGeom prst="rect">
            <a:avLst/>
          </a:prstGeom>
        </p:spPr>
      </p:pic>
    </p:spTree>
    <p:extLst>
      <p:ext uri="{BB962C8B-B14F-4D97-AF65-F5344CB8AC3E}">
        <p14:creationId xmlns:p14="http://schemas.microsoft.com/office/powerpoint/2010/main" val="32245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FE23-9F14-499B-84C7-15BC10BFD85F}"/>
              </a:ext>
            </a:extLst>
          </p:cNvPr>
          <p:cNvSpPr>
            <a:spLocks noGrp="1"/>
          </p:cNvSpPr>
          <p:nvPr>
            <p:ph type="title"/>
          </p:nvPr>
        </p:nvSpPr>
        <p:spPr>
          <a:xfrm>
            <a:off x="677335" y="341981"/>
            <a:ext cx="8596668" cy="1128172"/>
          </a:xfrm>
        </p:spPr>
        <p:txBody>
          <a:bodyPr/>
          <a:lstStyle/>
          <a:p>
            <a:r>
              <a:rPr lang="en-IN" dirty="0"/>
              <a:t>Model </a:t>
            </a:r>
            <a:r>
              <a:rPr lang="en-IN" dirty="0" err="1"/>
              <a:t>Deployement</a:t>
            </a:r>
            <a:endParaRPr lang="en-IN" dirty="0"/>
          </a:p>
        </p:txBody>
      </p:sp>
      <p:sp>
        <p:nvSpPr>
          <p:cNvPr id="3" name="Text Placeholder 2">
            <a:extLst>
              <a:ext uri="{FF2B5EF4-FFF2-40B4-BE49-F238E27FC236}">
                <a16:creationId xmlns:a16="http://schemas.microsoft.com/office/drawing/2014/main" id="{302C0810-46C9-4C4B-81C0-BE28325F5087}"/>
              </a:ext>
            </a:extLst>
          </p:cNvPr>
          <p:cNvSpPr>
            <a:spLocks noGrp="1"/>
          </p:cNvSpPr>
          <p:nvPr>
            <p:ph type="body" idx="1"/>
          </p:nvPr>
        </p:nvSpPr>
        <p:spPr>
          <a:xfrm>
            <a:off x="518309" y="5450953"/>
            <a:ext cx="8596668" cy="860400"/>
          </a:xfrm>
        </p:spPr>
        <p:txBody>
          <a:bodyPr/>
          <a:lstStyle/>
          <a:p>
            <a:r>
              <a:rPr lang="en-IN" dirty="0"/>
              <a:t>Run the code in Visual Studio</a:t>
            </a:r>
          </a:p>
        </p:txBody>
      </p:sp>
      <p:pic>
        <p:nvPicPr>
          <p:cNvPr id="5" name="Picture 4">
            <a:extLst>
              <a:ext uri="{FF2B5EF4-FFF2-40B4-BE49-F238E27FC236}">
                <a16:creationId xmlns:a16="http://schemas.microsoft.com/office/drawing/2014/main" id="{95940CD8-13FA-4B7C-80C1-BAC6D68CE115}"/>
              </a:ext>
            </a:extLst>
          </p:cNvPr>
          <p:cNvPicPr>
            <a:picLocks noChangeAspect="1"/>
          </p:cNvPicPr>
          <p:nvPr/>
        </p:nvPicPr>
        <p:blipFill>
          <a:blip r:embed="rId2"/>
          <a:stretch>
            <a:fillRect/>
          </a:stretch>
        </p:blipFill>
        <p:spPr>
          <a:xfrm>
            <a:off x="677335" y="1470152"/>
            <a:ext cx="7297168" cy="3581900"/>
          </a:xfrm>
          <a:prstGeom prst="rect">
            <a:avLst/>
          </a:prstGeom>
        </p:spPr>
      </p:pic>
    </p:spTree>
    <p:extLst>
      <p:ext uri="{BB962C8B-B14F-4D97-AF65-F5344CB8AC3E}">
        <p14:creationId xmlns:p14="http://schemas.microsoft.com/office/powerpoint/2010/main" val="619825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1C16-3B85-442F-AFED-FC327C644CEA}"/>
              </a:ext>
            </a:extLst>
          </p:cNvPr>
          <p:cNvSpPr>
            <a:spLocks noGrp="1"/>
          </p:cNvSpPr>
          <p:nvPr>
            <p:ph type="title"/>
          </p:nvPr>
        </p:nvSpPr>
        <p:spPr>
          <a:xfrm>
            <a:off x="796605" y="556861"/>
            <a:ext cx="8596668" cy="913291"/>
          </a:xfrm>
        </p:spPr>
        <p:txBody>
          <a:bodyPr/>
          <a:lstStyle/>
          <a:p>
            <a:r>
              <a:rPr lang="en-IN" dirty="0"/>
              <a:t>Pie Chart added in </a:t>
            </a:r>
            <a:r>
              <a:rPr lang="en-IN" dirty="0" err="1"/>
              <a:t>Streamlit</a:t>
            </a:r>
            <a:endParaRPr lang="en-IN" dirty="0"/>
          </a:p>
        </p:txBody>
      </p:sp>
      <p:sp>
        <p:nvSpPr>
          <p:cNvPr id="3" name="Text Placeholder 2">
            <a:extLst>
              <a:ext uri="{FF2B5EF4-FFF2-40B4-BE49-F238E27FC236}">
                <a16:creationId xmlns:a16="http://schemas.microsoft.com/office/drawing/2014/main" id="{C2FD4C17-DBAA-47DB-8288-26268A0160A1}"/>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C118A1D5-3475-457B-80F9-140035C5146D}"/>
              </a:ext>
            </a:extLst>
          </p:cNvPr>
          <p:cNvPicPr>
            <a:picLocks noChangeAspect="1"/>
          </p:cNvPicPr>
          <p:nvPr/>
        </p:nvPicPr>
        <p:blipFill>
          <a:blip r:embed="rId2"/>
          <a:stretch>
            <a:fillRect/>
          </a:stretch>
        </p:blipFill>
        <p:spPr>
          <a:xfrm>
            <a:off x="901569" y="1607163"/>
            <a:ext cx="5830114" cy="4067743"/>
          </a:xfrm>
          <a:prstGeom prst="rect">
            <a:avLst/>
          </a:prstGeom>
        </p:spPr>
      </p:pic>
    </p:spTree>
    <p:extLst>
      <p:ext uri="{BB962C8B-B14F-4D97-AF65-F5344CB8AC3E}">
        <p14:creationId xmlns:p14="http://schemas.microsoft.com/office/powerpoint/2010/main" val="1350778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9FD6-E807-4B06-974E-9854494F643B}"/>
              </a:ext>
            </a:extLst>
          </p:cNvPr>
          <p:cNvSpPr>
            <a:spLocks noGrp="1"/>
          </p:cNvSpPr>
          <p:nvPr>
            <p:ph type="title"/>
          </p:nvPr>
        </p:nvSpPr>
        <p:spPr>
          <a:xfrm>
            <a:off x="677335" y="212035"/>
            <a:ext cx="8596668" cy="1139687"/>
          </a:xfrm>
        </p:spPr>
        <p:txBody>
          <a:bodyPr>
            <a:normAutofit/>
          </a:bodyPr>
          <a:lstStyle/>
          <a:p>
            <a:pPr marL="514350" indent="-514350">
              <a:buFont typeface="Arial" panose="020B0604020202020204" pitchFamily="34" charset="0"/>
              <a:buChar char="•"/>
            </a:pPr>
            <a:r>
              <a:rPr lang="en-IN" sz="2800" dirty="0">
                <a:solidFill>
                  <a:schemeClr val="bg2">
                    <a:lumMod val="10000"/>
                  </a:schemeClr>
                </a:solidFill>
              </a:rPr>
              <a:t>Job Type, Involvement, Industry, Company, Job Name, Location</a:t>
            </a:r>
          </a:p>
        </p:txBody>
      </p:sp>
      <p:sp>
        <p:nvSpPr>
          <p:cNvPr id="3" name="Text Placeholder 2">
            <a:extLst>
              <a:ext uri="{FF2B5EF4-FFF2-40B4-BE49-F238E27FC236}">
                <a16:creationId xmlns:a16="http://schemas.microsoft.com/office/drawing/2014/main" id="{8545263B-B291-4D37-978B-0C27947D65F4}"/>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B9C065C8-4508-41F8-804E-E6858BB39264}"/>
              </a:ext>
            </a:extLst>
          </p:cNvPr>
          <p:cNvPicPr>
            <a:picLocks noChangeAspect="1"/>
          </p:cNvPicPr>
          <p:nvPr/>
        </p:nvPicPr>
        <p:blipFill>
          <a:blip r:embed="rId2"/>
          <a:stretch>
            <a:fillRect/>
          </a:stretch>
        </p:blipFill>
        <p:spPr>
          <a:xfrm>
            <a:off x="677335" y="1636798"/>
            <a:ext cx="2277900" cy="2378611"/>
          </a:xfrm>
          <a:prstGeom prst="rect">
            <a:avLst/>
          </a:prstGeom>
        </p:spPr>
      </p:pic>
      <p:pic>
        <p:nvPicPr>
          <p:cNvPr id="5" name="Picture 4">
            <a:extLst>
              <a:ext uri="{FF2B5EF4-FFF2-40B4-BE49-F238E27FC236}">
                <a16:creationId xmlns:a16="http://schemas.microsoft.com/office/drawing/2014/main" id="{1E43D579-8804-44DC-A6DE-073E9841AA32}"/>
              </a:ext>
            </a:extLst>
          </p:cNvPr>
          <p:cNvPicPr>
            <a:picLocks noChangeAspect="1"/>
          </p:cNvPicPr>
          <p:nvPr/>
        </p:nvPicPr>
        <p:blipFill>
          <a:blip r:embed="rId3"/>
          <a:stretch>
            <a:fillRect/>
          </a:stretch>
        </p:blipFill>
        <p:spPr>
          <a:xfrm>
            <a:off x="3498574" y="1553474"/>
            <a:ext cx="2372139" cy="2545257"/>
          </a:xfrm>
          <a:prstGeom prst="rect">
            <a:avLst/>
          </a:prstGeom>
        </p:spPr>
      </p:pic>
    </p:spTree>
    <p:extLst>
      <p:ext uri="{BB962C8B-B14F-4D97-AF65-F5344CB8AC3E}">
        <p14:creationId xmlns:p14="http://schemas.microsoft.com/office/powerpoint/2010/main" val="1455619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6AB-EAA2-4B85-90C0-225BA741352F}"/>
              </a:ext>
            </a:extLst>
          </p:cNvPr>
          <p:cNvSpPr>
            <a:spLocks noGrp="1"/>
          </p:cNvSpPr>
          <p:nvPr>
            <p:ph type="title" idx="4294967295"/>
          </p:nvPr>
        </p:nvSpPr>
        <p:spPr>
          <a:xfrm>
            <a:off x="569843" y="236917"/>
            <a:ext cx="8596313" cy="717240"/>
          </a:xfrm>
        </p:spPr>
        <p:txBody>
          <a:bodyPr>
            <a:normAutofit fontScale="90000"/>
          </a:bodyPr>
          <a:lstStyle/>
          <a:p>
            <a:r>
              <a:rPr lang="en-IN" sz="2400" b="1" dirty="0">
                <a:solidFill>
                  <a:schemeClr val="bg2">
                    <a:lumMod val="10000"/>
                  </a:schemeClr>
                </a:solidFill>
              </a:rPr>
              <a:t>Final </a:t>
            </a:r>
            <a:r>
              <a:rPr lang="en-IN" sz="2400" b="1" dirty="0" err="1">
                <a:solidFill>
                  <a:schemeClr val="bg2">
                    <a:lumMod val="10000"/>
                  </a:schemeClr>
                </a:solidFill>
              </a:rPr>
              <a:t>Deployement</a:t>
            </a:r>
            <a:r>
              <a:rPr lang="en-IN" sz="2400" b="1" dirty="0">
                <a:solidFill>
                  <a:schemeClr val="bg2">
                    <a:lumMod val="10000"/>
                  </a:schemeClr>
                </a:solidFill>
              </a:rPr>
              <a:t> :Location Based Job Recommendation were we have added the pie chart</a:t>
            </a:r>
          </a:p>
        </p:txBody>
      </p:sp>
      <p:pic>
        <p:nvPicPr>
          <p:cNvPr id="4" name="Picture 3">
            <a:extLst>
              <a:ext uri="{FF2B5EF4-FFF2-40B4-BE49-F238E27FC236}">
                <a16:creationId xmlns:a16="http://schemas.microsoft.com/office/drawing/2014/main" id="{702E81A7-0292-4970-AF94-38277F228A92}"/>
              </a:ext>
            </a:extLst>
          </p:cNvPr>
          <p:cNvPicPr>
            <a:picLocks noChangeAspect="1"/>
          </p:cNvPicPr>
          <p:nvPr/>
        </p:nvPicPr>
        <p:blipFill>
          <a:blip r:embed="rId2"/>
          <a:stretch>
            <a:fillRect/>
          </a:stretch>
        </p:blipFill>
        <p:spPr>
          <a:xfrm>
            <a:off x="833721" y="1191075"/>
            <a:ext cx="7821116" cy="5430008"/>
          </a:xfrm>
          <a:prstGeom prst="rect">
            <a:avLst/>
          </a:prstGeom>
        </p:spPr>
      </p:pic>
    </p:spTree>
    <p:extLst>
      <p:ext uri="{BB962C8B-B14F-4D97-AF65-F5344CB8AC3E}">
        <p14:creationId xmlns:p14="http://schemas.microsoft.com/office/powerpoint/2010/main" val="421554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F7CF-06AF-4BD7-8B6F-5B84721CF497}"/>
              </a:ext>
            </a:extLst>
          </p:cNvPr>
          <p:cNvSpPr>
            <a:spLocks noGrp="1"/>
          </p:cNvSpPr>
          <p:nvPr>
            <p:ph type="title"/>
          </p:nvPr>
        </p:nvSpPr>
        <p:spPr>
          <a:xfrm>
            <a:off x="677335" y="394989"/>
            <a:ext cx="8596668" cy="1826581"/>
          </a:xfrm>
        </p:spPr>
        <p:txBody>
          <a:bodyPr/>
          <a:lstStyle/>
          <a:p>
            <a:r>
              <a:rPr lang="en-IN" b="1" dirty="0">
                <a:solidFill>
                  <a:schemeClr val="bg2">
                    <a:lumMod val="10000"/>
                  </a:schemeClr>
                </a:solidFill>
              </a:rPr>
              <a:t>Challenges Faced</a:t>
            </a:r>
          </a:p>
        </p:txBody>
      </p:sp>
      <p:sp>
        <p:nvSpPr>
          <p:cNvPr id="3" name="Text Placeholder 2">
            <a:extLst>
              <a:ext uri="{FF2B5EF4-FFF2-40B4-BE49-F238E27FC236}">
                <a16:creationId xmlns:a16="http://schemas.microsoft.com/office/drawing/2014/main" id="{359E9CCD-3D2F-4CE0-9273-5BDD23D1BEDA}"/>
              </a:ext>
            </a:extLst>
          </p:cNvPr>
          <p:cNvSpPr>
            <a:spLocks noGrp="1"/>
          </p:cNvSpPr>
          <p:nvPr>
            <p:ph type="body" idx="1"/>
          </p:nvPr>
        </p:nvSpPr>
        <p:spPr>
          <a:xfrm>
            <a:off x="796604" y="2998800"/>
            <a:ext cx="8596668" cy="860400"/>
          </a:xfrm>
        </p:spPr>
        <p:txBody>
          <a:bodyPr>
            <a:noAutofit/>
          </a:bodyPr>
          <a:lstStyle/>
          <a:p>
            <a:r>
              <a:rPr lang="en-IN" sz="3600" b="1" dirty="0"/>
              <a:t>During the project we don’t have a </a:t>
            </a:r>
            <a:r>
              <a:rPr lang="en-IN" sz="3600" b="1" dirty="0" err="1"/>
              <a:t>dataset,firstly</a:t>
            </a:r>
            <a:r>
              <a:rPr lang="en-IN" sz="3600" b="1" dirty="0"/>
              <a:t> we have to find dataset were we have learn  “How to </a:t>
            </a:r>
            <a:r>
              <a:rPr lang="en-IN" sz="3600" b="1" dirty="0" err="1"/>
              <a:t>scrab</a:t>
            </a:r>
            <a:r>
              <a:rPr lang="en-IN" sz="3600" b="1" dirty="0"/>
              <a:t> the data” using scrapping tools then we start the Data </a:t>
            </a:r>
            <a:r>
              <a:rPr lang="en-IN" sz="3600" b="1" dirty="0" err="1"/>
              <a:t>Cleaning,EDA</a:t>
            </a:r>
            <a:r>
              <a:rPr lang="en-IN" sz="3600" b="1" dirty="0"/>
              <a:t> ,Model Building and </a:t>
            </a:r>
            <a:r>
              <a:rPr lang="en-IN" sz="3600" b="1" dirty="0" err="1"/>
              <a:t>Deployement</a:t>
            </a:r>
            <a:r>
              <a:rPr lang="en-IN" sz="3600" b="1" dirty="0"/>
              <a:t> .</a:t>
            </a:r>
          </a:p>
        </p:txBody>
      </p:sp>
    </p:spTree>
    <p:extLst>
      <p:ext uri="{BB962C8B-B14F-4D97-AF65-F5344CB8AC3E}">
        <p14:creationId xmlns:p14="http://schemas.microsoft.com/office/powerpoint/2010/main" val="4258132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7B53A5-849B-4B40-A024-79E0E73EB4E8}"/>
              </a:ext>
            </a:extLst>
          </p:cNvPr>
          <p:cNvSpPr>
            <a:spLocks noGrp="1"/>
          </p:cNvSpPr>
          <p:nvPr>
            <p:ph type="title"/>
          </p:nvPr>
        </p:nvSpPr>
        <p:spPr>
          <a:xfrm>
            <a:off x="1683025" y="2398643"/>
            <a:ext cx="7233167" cy="1320800"/>
          </a:xfrm>
        </p:spPr>
        <p:txBody>
          <a:bodyPr>
            <a:noAutofit/>
          </a:bodyPr>
          <a:lstStyle/>
          <a:p>
            <a:r>
              <a:rPr lang="en-IN" sz="8800" b="1" dirty="0"/>
              <a:t>Thank You</a:t>
            </a:r>
          </a:p>
        </p:txBody>
      </p:sp>
    </p:spTree>
    <p:extLst>
      <p:ext uri="{BB962C8B-B14F-4D97-AF65-F5344CB8AC3E}">
        <p14:creationId xmlns:p14="http://schemas.microsoft.com/office/powerpoint/2010/main" val="41589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F519E8-D36E-441D-A7A9-638838067A68}"/>
              </a:ext>
            </a:extLst>
          </p:cNvPr>
          <p:cNvSpPr>
            <a:spLocks noGrp="1"/>
          </p:cNvSpPr>
          <p:nvPr>
            <p:ph type="title"/>
          </p:nvPr>
        </p:nvSpPr>
        <p:spPr>
          <a:xfrm>
            <a:off x="677334" y="609600"/>
            <a:ext cx="8596668" cy="5300870"/>
          </a:xfrm>
        </p:spPr>
        <p:txBody>
          <a:bodyPr>
            <a:normAutofit/>
          </a:bodyPr>
          <a:lstStyle/>
          <a:p>
            <a:pPr marL="571500" indent="-571500">
              <a:buFont typeface="Arial" panose="020B0604020202020204" pitchFamily="34" charset="0"/>
              <a:buChar char="•"/>
            </a:pPr>
            <a:r>
              <a:rPr lang="en-IN" dirty="0"/>
              <a:t>Group No-3</a:t>
            </a:r>
            <a:br>
              <a:rPr lang="en-IN" dirty="0"/>
            </a:br>
            <a:br>
              <a:rPr lang="en-IN" dirty="0"/>
            </a:br>
            <a:r>
              <a:rPr lang="en-IN" dirty="0"/>
              <a:t>Members</a:t>
            </a:r>
            <a:br>
              <a:rPr lang="en-IN" dirty="0"/>
            </a:br>
            <a:r>
              <a:rPr lang="en-IN" sz="2000" dirty="0">
                <a:solidFill>
                  <a:schemeClr val="bg2">
                    <a:lumMod val="10000"/>
                  </a:schemeClr>
                </a:solidFill>
              </a:rPr>
              <a:t>Ms. </a:t>
            </a:r>
            <a:r>
              <a:rPr lang="en-IN" sz="2000" dirty="0" err="1">
                <a:solidFill>
                  <a:schemeClr val="bg2">
                    <a:lumMod val="10000"/>
                  </a:schemeClr>
                </a:solidFill>
              </a:rPr>
              <a:t>Dipali</a:t>
            </a:r>
            <a:r>
              <a:rPr lang="en-IN" sz="2000" dirty="0">
                <a:solidFill>
                  <a:schemeClr val="bg2">
                    <a:lumMod val="10000"/>
                  </a:schemeClr>
                </a:solidFill>
              </a:rPr>
              <a:t> Vijay </a:t>
            </a:r>
            <a:r>
              <a:rPr lang="en-IN" sz="2000" dirty="0" err="1">
                <a:solidFill>
                  <a:schemeClr val="bg2">
                    <a:lumMod val="10000"/>
                  </a:schemeClr>
                </a:solidFill>
              </a:rPr>
              <a:t>Roham</a:t>
            </a:r>
            <a:br>
              <a:rPr lang="en-IN" sz="2000" dirty="0">
                <a:solidFill>
                  <a:schemeClr val="bg2">
                    <a:lumMod val="10000"/>
                  </a:schemeClr>
                </a:solidFill>
              </a:rPr>
            </a:br>
            <a:r>
              <a:rPr lang="en-IN" sz="2000" dirty="0">
                <a:solidFill>
                  <a:schemeClr val="bg2">
                    <a:lumMod val="10000"/>
                  </a:schemeClr>
                </a:solidFill>
              </a:rPr>
              <a:t>Ms. </a:t>
            </a:r>
            <a:r>
              <a:rPr lang="en-IN" sz="2000" dirty="0" err="1">
                <a:solidFill>
                  <a:schemeClr val="bg2">
                    <a:lumMod val="10000"/>
                  </a:schemeClr>
                </a:solidFill>
              </a:rPr>
              <a:t>Dhanashree</a:t>
            </a:r>
            <a:r>
              <a:rPr lang="en-IN" sz="2000" dirty="0">
                <a:solidFill>
                  <a:schemeClr val="bg2">
                    <a:lumMod val="10000"/>
                  </a:schemeClr>
                </a:solidFill>
              </a:rPr>
              <a:t> Suresh </a:t>
            </a:r>
            <a:r>
              <a:rPr lang="en-IN" sz="2000" dirty="0" err="1">
                <a:solidFill>
                  <a:schemeClr val="bg2">
                    <a:lumMod val="10000"/>
                  </a:schemeClr>
                </a:solidFill>
              </a:rPr>
              <a:t>Koli</a:t>
            </a:r>
            <a:br>
              <a:rPr lang="en-IN" sz="2000" dirty="0">
                <a:solidFill>
                  <a:schemeClr val="bg2">
                    <a:lumMod val="10000"/>
                  </a:schemeClr>
                </a:solidFill>
              </a:rPr>
            </a:br>
            <a:r>
              <a:rPr lang="en-IN" sz="2000" dirty="0">
                <a:solidFill>
                  <a:schemeClr val="bg2">
                    <a:lumMod val="10000"/>
                  </a:schemeClr>
                </a:solidFill>
              </a:rPr>
              <a:t>Mr. Dinesh </a:t>
            </a:r>
            <a:r>
              <a:rPr lang="en-IN" sz="2000" dirty="0" err="1">
                <a:solidFill>
                  <a:schemeClr val="bg2">
                    <a:lumMod val="10000"/>
                  </a:schemeClr>
                </a:solidFill>
              </a:rPr>
              <a:t>Bharmu</a:t>
            </a:r>
            <a:r>
              <a:rPr lang="en-IN" sz="2000" dirty="0">
                <a:solidFill>
                  <a:schemeClr val="bg2">
                    <a:lumMod val="10000"/>
                  </a:schemeClr>
                </a:solidFill>
              </a:rPr>
              <a:t> </a:t>
            </a:r>
            <a:r>
              <a:rPr lang="en-IN" sz="2000" dirty="0" err="1">
                <a:solidFill>
                  <a:schemeClr val="bg2">
                    <a:lumMod val="10000"/>
                  </a:schemeClr>
                </a:solidFill>
              </a:rPr>
              <a:t>Bandivadekar</a:t>
            </a:r>
            <a:br>
              <a:rPr lang="en-IN" sz="2000" dirty="0">
                <a:solidFill>
                  <a:schemeClr val="bg2">
                    <a:lumMod val="10000"/>
                  </a:schemeClr>
                </a:solidFill>
              </a:rPr>
            </a:br>
            <a:r>
              <a:rPr lang="en-IN" sz="2000" dirty="0">
                <a:solidFill>
                  <a:schemeClr val="bg2">
                    <a:lumMod val="10000"/>
                  </a:schemeClr>
                </a:solidFill>
              </a:rPr>
              <a:t>Ms. </a:t>
            </a:r>
            <a:r>
              <a:rPr lang="en-IN" sz="2000" dirty="0" err="1">
                <a:solidFill>
                  <a:schemeClr val="bg2">
                    <a:lumMod val="10000"/>
                  </a:schemeClr>
                </a:solidFill>
              </a:rPr>
              <a:t>Rutuja</a:t>
            </a:r>
            <a:r>
              <a:rPr lang="en-IN" sz="2000" dirty="0">
                <a:solidFill>
                  <a:schemeClr val="bg2">
                    <a:lumMod val="10000"/>
                  </a:schemeClr>
                </a:solidFill>
              </a:rPr>
              <a:t> Jagdish </a:t>
            </a:r>
            <a:r>
              <a:rPr lang="en-IN" sz="2000" dirty="0" err="1">
                <a:solidFill>
                  <a:schemeClr val="bg2">
                    <a:lumMod val="10000"/>
                  </a:schemeClr>
                </a:solidFill>
              </a:rPr>
              <a:t>Bansode</a:t>
            </a:r>
            <a:br>
              <a:rPr lang="en-IN" sz="2000" dirty="0">
                <a:solidFill>
                  <a:schemeClr val="bg2">
                    <a:lumMod val="10000"/>
                  </a:schemeClr>
                </a:solidFill>
              </a:rPr>
            </a:br>
            <a:r>
              <a:rPr lang="en-IN" sz="2000" dirty="0">
                <a:solidFill>
                  <a:schemeClr val="bg2">
                    <a:lumMod val="10000"/>
                  </a:schemeClr>
                </a:solidFill>
              </a:rPr>
              <a:t>Ms Sonia Shrikant Mondal</a:t>
            </a:r>
            <a:br>
              <a:rPr lang="en-IN" sz="2000" dirty="0">
                <a:solidFill>
                  <a:schemeClr val="bg2">
                    <a:lumMod val="10000"/>
                  </a:schemeClr>
                </a:solidFill>
              </a:rPr>
            </a:br>
            <a:r>
              <a:rPr lang="en-IN" sz="2000" dirty="0">
                <a:solidFill>
                  <a:schemeClr val="bg2">
                    <a:lumMod val="10000"/>
                  </a:schemeClr>
                </a:solidFill>
              </a:rPr>
              <a:t>Mr. Dipak Anil </a:t>
            </a:r>
            <a:r>
              <a:rPr lang="en-IN" sz="2000" dirty="0" err="1">
                <a:solidFill>
                  <a:schemeClr val="bg2">
                    <a:lumMod val="10000"/>
                  </a:schemeClr>
                </a:solidFill>
              </a:rPr>
              <a:t>Wagh</a:t>
            </a:r>
            <a:br>
              <a:rPr lang="en-IN" sz="2000" dirty="0">
                <a:solidFill>
                  <a:schemeClr val="bg2">
                    <a:lumMod val="10000"/>
                  </a:schemeClr>
                </a:solidFill>
              </a:rPr>
            </a:br>
            <a:r>
              <a:rPr lang="en-IN" sz="2000" dirty="0" err="1">
                <a:solidFill>
                  <a:schemeClr val="bg2">
                    <a:lumMod val="10000"/>
                  </a:schemeClr>
                </a:solidFill>
              </a:rPr>
              <a:t>Mr.Tushar</a:t>
            </a:r>
            <a:r>
              <a:rPr lang="en-IN" sz="2000" dirty="0">
                <a:solidFill>
                  <a:schemeClr val="bg2">
                    <a:lumMod val="10000"/>
                  </a:schemeClr>
                </a:solidFill>
              </a:rPr>
              <a:t> Naresh </a:t>
            </a:r>
            <a:r>
              <a:rPr lang="en-IN" sz="2000" dirty="0" err="1">
                <a:solidFill>
                  <a:schemeClr val="bg2">
                    <a:lumMod val="10000"/>
                  </a:schemeClr>
                </a:solidFill>
              </a:rPr>
              <a:t>Mondkar</a:t>
            </a:r>
            <a:br>
              <a:rPr lang="en-IN" sz="2000" dirty="0">
                <a:solidFill>
                  <a:schemeClr val="bg2">
                    <a:lumMod val="10000"/>
                  </a:schemeClr>
                </a:solidFill>
              </a:rPr>
            </a:br>
            <a:br>
              <a:rPr lang="en-IN" sz="2000" dirty="0">
                <a:solidFill>
                  <a:schemeClr val="bg2">
                    <a:lumMod val="10000"/>
                  </a:schemeClr>
                </a:solidFill>
              </a:rPr>
            </a:br>
            <a:br>
              <a:rPr lang="en-IN" sz="2000" dirty="0">
                <a:solidFill>
                  <a:schemeClr val="bg2">
                    <a:lumMod val="10000"/>
                  </a:schemeClr>
                </a:solidFill>
              </a:rPr>
            </a:br>
            <a:r>
              <a:rPr lang="en-IN" sz="2000" dirty="0">
                <a:solidFill>
                  <a:schemeClr val="bg2">
                    <a:lumMod val="10000"/>
                  </a:schemeClr>
                </a:solidFill>
              </a:rPr>
              <a:t>Mentor-Raj</a:t>
            </a:r>
          </a:p>
        </p:txBody>
      </p:sp>
    </p:spTree>
    <p:extLst>
      <p:ext uri="{BB962C8B-B14F-4D97-AF65-F5344CB8AC3E}">
        <p14:creationId xmlns:p14="http://schemas.microsoft.com/office/powerpoint/2010/main" val="340749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B589-4DBF-4924-8015-119E63074A2A}"/>
              </a:ext>
            </a:extLst>
          </p:cNvPr>
          <p:cNvSpPr>
            <a:spLocks noGrp="1"/>
          </p:cNvSpPr>
          <p:nvPr>
            <p:ph type="ctrTitle"/>
          </p:nvPr>
        </p:nvSpPr>
        <p:spPr>
          <a:xfrm>
            <a:off x="1387797" y="655244"/>
            <a:ext cx="7766936" cy="1646302"/>
          </a:xfrm>
        </p:spPr>
        <p:txBody>
          <a:bodyPr/>
          <a:lstStyle/>
          <a:p>
            <a:pPr marL="685800" indent="-685800" algn="l">
              <a:buFont typeface="Arial" panose="020B0604020202020204" pitchFamily="34" charset="0"/>
              <a:buChar char="•"/>
            </a:pPr>
            <a:r>
              <a:rPr lang="en-IN" dirty="0"/>
              <a:t>Business Objective </a:t>
            </a:r>
          </a:p>
        </p:txBody>
      </p:sp>
      <p:sp>
        <p:nvSpPr>
          <p:cNvPr id="3" name="Subtitle 2">
            <a:extLst>
              <a:ext uri="{FF2B5EF4-FFF2-40B4-BE49-F238E27FC236}">
                <a16:creationId xmlns:a16="http://schemas.microsoft.com/office/drawing/2014/main" id="{05E51166-4998-4406-97D8-F1D4781730EF}"/>
              </a:ext>
            </a:extLst>
          </p:cNvPr>
          <p:cNvSpPr>
            <a:spLocks noGrp="1"/>
          </p:cNvSpPr>
          <p:nvPr>
            <p:ph type="subTitle" idx="1"/>
          </p:nvPr>
        </p:nvSpPr>
        <p:spPr>
          <a:xfrm>
            <a:off x="1387797" y="2673104"/>
            <a:ext cx="7279125" cy="3450636"/>
          </a:xfrm>
        </p:spPr>
        <p:txBody>
          <a:bodyPr>
            <a:normAutofit/>
          </a:bodyPr>
          <a:lstStyle/>
          <a:p>
            <a:pPr algn="l"/>
            <a:r>
              <a:rPr lang="en-IN" sz="2400" b="1" dirty="0"/>
              <a:t>Data is scrapped from LinkedIn .Data is Provided related to Jobs title and industry domain . The objective is to understand the underlying structure in your dataset and come up with a suitable </a:t>
            </a:r>
            <a:r>
              <a:rPr lang="en-IN" sz="2400" b="1" dirty="0" err="1"/>
              <a:t>Recommendaton</a:t>
            </a:r>
            <a:r>
              <a:rPr lang="en-IN" sz="2400" b="1" dirty="0"/>
              <a:t> model which can be effectively recommend jobs location based on the Job profile. This recommendation model will be used by job seekers who are finding jobs based on the preference location </a:t>
            </a:r>
            <a:r>
              <a:rPr lang="en-IN" dirty="0"/>
              <a:t>.</a:t>
            </a:r>
          </a:p>
        </p:txBody>
      </p:sp>
    </p:spTree>
    <p:extLst>
      <p:ext uri="{BB962C8B-B14F-4D97-AF65-F5344CB8AC3E}">
        <p14:creationId xmlns:p14="http://schemas.microsoft.com/office/powerpoint/2010/main" val="52282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816C-F140-4A88-83BD-25165F881B31}"/>
              </a:ext>
            </a:extLst>
          </p:cNvPr>
          <p:cNvSpPr>
            <a:spLocks noGrp="1"/>
          </p:cNvSpPr>
          <p:nvPr>
            <p:ph type="ctrTitle"/>
          </p:nvPr>
        </p:nvSpPr>
        <p:spPr>
          <a:xfrm>
            <a:off x="-1421663" y="343778"/>
            <a:ext cx="7766936" cy="809161"/>
          </a:xfrm>
        </p:spPr>
        <p:txBody>
          <a:bodyPr/>
          <a:lstStyle/>
          <a:p>
            <a:pPr marL="685800" indent="-685800">
              <a:buFont typeface="Arial" panose="020B0604020202020204" pitchFamily="34" charset="0"/>
              <a:buChar char="•"/>
            </a:pPr>
            <a:r>
              <a:rPr lang="en-IN" dirty="0"/>
              <a:t>Dataset Details</a:t>
            </a:r>
          </a:p>
        </p:txBody>
      </p:sp>
      <p:pic>
        <p:nvPicPr>
          <p:cNvPr id="4" name="Picture 3">
            <a:extLst>
              <a:ext uri="{FF2B5EF4-FFF2-40B4-BE49-F238E27FC236}">
                <a16:creationId xmlns:a16="http://schemas.microsoft.com/office/drawing/2014/main" id="{9BF6F501-61BA-4D44-859A-7A097805377E}"/>
              </a:ext>
            </a:extLst>
          </p:cNvPr>
          <p:cNvPicPr>
            <a:picLocks noChangeAspect="1"/>
          </p:cNvPicPr>
          <p:nvPr/>
        </p:nvPicPr>
        <p:blipFill>
          <a:blip r:embed="rId2"/>
          <a:stretch>
            <a:fillRect/>
          </a:stretch>
        </p:blipFill>
        <p:spPr>
          <a:xfrm>
            <a:off x="1530472" y="1152939"/>
            <a:ext cx="3305636" cy="3134162"/>
          </a:xfrm>
          <a:prstGeom prst="rect">
            <a:avLst/>
          </a:prstGeom>
        </p:spPr>
      </p:pic>
      <p:sp>
        <p:nvSpPr>
          <p:cNvPr id="3" name="Subtitle 2">
            <a:extLst>
              <a:ext uri="{FF2B5EF4-FFF2-40B4-BE49-F238E27FC236}">
                <a16:creationId xmlns:a16="http://schemas.microsoft.com/office/drawing/2014/main" id="{06F94684-B6B7-443E-9E9F-32784087196F}"/>
              </a:ext>
            </a:extLst>
          </p:cNvPr>
          <p:cNvSpPr>
            <a:spLocks noGrp="1"/>
          </p:cNvSpPr>
          <p:nvPr>
            <p:ph type="subTitle" idx="1"/>
          </p:nvPr>
        </p:nvSpPr>
        <p:spPr>
          <a:xfrm>
            <a:off x="1424454" y="4287101"/>
            <a:ext cx="7766936" cy="1795647"/>
          </a:xfrm>
        </p:spPr>
        <p:txBody>
          <a:bodyPr>
            <a:normAutofit/>
          </a:bodyPr>
          <a:lstStyle/>
          <a:p>
            <a:pPr marL="285750" indent="-285750" algn="l">
              <a:buFont typeface="Arial" panose="020B0604020202020204" pitchFamily="34" charset="0"/>
              <a:buChar char="•"/>
            </a:pPr>
            <a:r>
              <a:rPr lang="en-IN" dirty="0"/>
              <a:t>Dataset contain 9 columns and 1127 </a:t>
            </a:r>
            <a:r>
              <a:rPr lang="en-IN" dirty="0" err="1"/>
              <a:t>rows.In</a:t>
            </a:r>
            <a:r>
              <a:rPr lang="en-IN" dirty="0"/>
              <a:t> which names as Jobs_Name,Company,Location,Job_Type,Employees,Followers,Applicant,industry,Invovlement.</a:t>
            </a:r>
          </a:p>
          <a:p>
            <a:pPr marL="285750" indent="-285750" algn="l">
              <a:buFont typeface="Arial" panose="020B0604020202020204" pitchFamily="34" charset="0"/>
              <a:buChar char="•"/>
            </a:pPr>
            <a:r>
              <a:rPr lang="en-US" dirty="0"/>
              <a:t>There are 2 null values present so we remove the rows containing null values</a:t>
            </a:r>
            <a:r>
              <a:rPr lang="en-US" b="1" dirty="0"/>
              <a:t>.</a:t>
            </a: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306669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DE5E-2495-4BD0-A7D1-20A2E741E455}"/>
              </a:ext>
            </a:extLst>
          </p:cNvPr>
          <p:cNvSpPr>
            <a:spLocks noGrp="1"/>
          </p:cNvSpPr>
          <p:nvPr>
            <p:ph type="title"/>
          </p:nvPr>
        </p:nvSpPr>
        <p:spPr>
          <a:xfrm>
            <a:off x="929126" y="530239"/>
            <a:ext cx="8596668" cy="975865"/>
          </a:xfrm>
        </p:spPr>
        <p:txBody>
          <a:bodyPr/>
          <a:lstStyle/>
          <a:p>
            <a:r>
              <a:rPr lang="en-IN" dirty="0">
                <a:solidFill>
                  <a:srgbClr val="341108"/>
                </a:solidFill>
                <a:latin typeface="Gill Sans"/>
                <a:ea typeface="Gill Sans"/>
                <a:cs typeface="Gill Sans"/>
              </a:rPr>
              <a:t>EDA 1 : Describe Dataset</a:t>
            </a:r>
            <a:endParaRPr lang="en-IN" dirty="0"/>
          </a:p>
        </p:txBody>
      </p:sp>
      <p:sp>
        <p:nvSpPr>
          <p:cNvPr id="3" name="Text Placeholder 2">
            <a:extLst>
              <a:ext uri="{FF2B5EF4-FFF2-40B4-BE49-F238E27FC236}">
                <a16:creationId xmlns:a16="http://schemas.microsoft.com/office/drawing/2014/main" id="{9D048AD0-C336-4940-940C-C1999EDDFA67}"/>
              </a:ext>
            </a:extLst>
          </p:cNvPr>
          <p:cNvSpPr>
            <a:spLocks noGrp="1"/>
          </p:cNvSpPr>
          <p:nvPr>
            <p:ph type="body" idx="1"/>
          </p:nvPr>
        </p:nvSpPr>
        <p:spPr>
          <a:xfrm>
            <a:off x="465301" y="3679309"/>
            <a:ext cx="8596668" cy="860400"/>
          </a:xfrm>
        </p:spPr>
        <p:txBody>
          <a:bodyPr/>
          <a:lstStyle/>
          <a:p>
            <a:pPr marL="342900" indent="-342900">
              <a:buFont typeface="Arial" panose="020B0604020202020204" pitchFamily="34" charset="0"/>
              <a:buChar char="•"/>
            </a:pPr>
            <a:r>
              <a:rPr lang="en-US" b="1" dirty="0"/>
              <a:t>There are 79 duplicate rows present</a:t>
            </a:r>
          </a:p>
          <a:p>
            <a:pPr marL="342900" indent="-342900">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C78251FB-BA35-4D63-ACED-47D6C2E2C142}"/>
              </a:ext>
            </a:extLst>
          </p:cNvPr>
          <p:cNvPicPr>
            <a:picLocks noChangeAspect="1"/>
          </p:cNvPicPr>
          <p:nvPr/>
        </p:nvPicPr>
        <p:blipFill>
          <a:blip r:embed="rId2"/>
          <a:stretch>
            <a:fillRect/>
          </a:stretch>
        </p:blipFill>
        <p:spPr>
          <a:xfrm>
            <a:off x="193451" y="1657103"/>
            <a:ext cx="9564435" cy="1771897"/>
          </a:xfrm>
          <a:prstGeom prst="rect">
            <a:avLst/>
          </a:prstGeom>
        </p:spPr>
      </p:pic>
      <p:pic>
        <p:nvPicPr>
          <p:cNvPr id="5" name="Picture 4">
            <a:extLst>
              <a:ext uri="{FF2B5EF4-FFF2-40B4-BE49-F238E27FC236}">
                <a16:creationId xmlns:a16="http://schemas.microsoft.com/office/drawing/2014/main" id="{C19470EE-AF49-48CC-AF77-0C4C18D7E6DB}"/>
              </a:ext>
            </a:extLst>
          </p:cNvPr>
          <p:cNvPicPr>
            <a:picLocks noChangeAspect="1"/>
          </p:cNvPicPr>
          <p:nvPr/>
        </p:nvPicPr>
        <p:blipFill>
          <a:blip r:embed="rId3"/>
          <a:stretch>
            <a:fillRect/>
          </a:stretch>
        </p:blipFill>
        <p:spPr>
          <a:xfrm>
            <a:off x="465301" y="4293703"/>
            <a:ext cx="9602540" cy="1908313"/>
          </a:xfrm>
          <a:prstGeom prst="rect">
            <a:avLst/>
          </a:prstGeom>
        </p:spPr>
      </p:pic>
    </p:spTree>
    <p:extLst>
      <p:ext uri="{BB962C8B-B14F-4D97-AF65-F5344CB8AC3E}">
        <p14:creationId xmlns:p14="http://schemas.microsoft.com/office/powerpoint/2010/main" val="3352102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6AB2-8E7F-43AF-B393-33264B5573F8}"/>
              </a:ext>
            </a:extLst>
          </p:cNvPr>
          <p:cNvSpPr>
            <a:spLocks noGrp="1"/>
          </p:cNvSpPr>
          <p:nvPr>
            <p:ph type="title"/>
          </p:nvPr>
        </p:nvSpPr>
        <p:spPr>
          <a:xfrm>
            <a:off x="677335" y="503971"/>
            <a:ext cx="8596668" cy="1826581"/>
          </a:xfrm>
        </p:spPr>
        <p:txBody>
          <a:bodyPr>
            <a:normAutofit/>
          </a:bodyPr>
          <a:lstStyle/>
          <a:p>
            <a:pPr marL="571500" indent="-571500">
              <a:buFont typeface="Arial" panose="020B0604020202020204" pitchFamily="34" charset="0"/>
              <a:buChar char="•"/>
            </a:pPr>
            <a:r>
              <a:rPr lang="en-US" sz="2800" b="1" dirty="0">
                <a:solidFill>
                  <a:schemeClr val="bg2">
                    <a:lumMod val="10000"/>
                  </a:schemeClr>
                </a:solidFill>
              </a:rPr>
              <a:t>After removing the duplicated rows, there are 1048 rows are there.</a:t>
            </a:r>
            <a:br>
              <a:rPr lang="en-US" sz="2800" b="1" dirty="0">
                <a:solidFill>
                  <a:schemeClr val="bg2">
                    <a:lumMod val="10000"/>
                  </a:schemeClr>
                </a:solidFill>
              </a:rPr>
            </a:br>
            <a:endParaRPr lang="en-IN" sz="2800" dirty="0">
              <a:solidFill>
                <a:schemeClr val="bg2">
                  <a:lumMod val="10000"/>
                </a:schemeClr>
              </a:solidFill>
            </a:endParaRPr>
          </a:p>
        </p:txBody>
      </p:sp>
      <p:sp>
        <p:nvSpPr>
          <p:cNvPr id="3" name="Text Placeholder 2">
            <a:extLst>
              <a:ext uri="{FF2B5EF4-FFF2-40B4-BE49-F238E27FC236}">
                <a16:creationId xmlns:a16="http://schemas.microsoft.com/office/drawing/2014/main" id="{48BAC672-FBFF-4255-84D8-42D14876096A}"/>
              </a:ext>
            </a:extLst>
          </p:cNvPr>
          <p:cNvSpPr>
            <a:spLocks noGrp="1"/>
          </p:cNvSpPr>
          <p:nvPr>
            <p:ph type="body" idx="1"/>
          </p:nvPr>
        </p:nvSpPr>
        <p:spPr>
          <a:xfrm>
            <a:off x="770100" y="5202080"/>
            <a:ext cx="8596668" cy="860400"/>
          </a:xfrm>
        </p:spPr>
        <p:txBody>
          <a:bodyPr/>
          <a:lstStyle/>
          <a:p>
            <a:endParaRPr lang="en-IN" dirty="0"/>
          </a:p>
        </p:txBody>
      </p:sp>
      <p:pic>
        <p:nvPicPr>
          <p:cNvPr id="4" name="Picture 3">
            <a:extLst>
              <a:ext uri="{FF2B5EF4-FFF2-40B4-BE49-F238E27FC236}">
                <a16:creationId xmlns:a16="http://schemas.microsoft.com/office/drawing/2014/main" id="{50716CC4-0142-46BE-8C2F-14A2CEA60075}"/>
              </a:ext>
            </a:extLst>
          </p:cNvPr>
          <p:cNvPicPr>
            <a:picLocks noChangeAspect="1"/>
          </p:cNvPicPr>
          <p:nvPr/>
        </p:nvPicPr>
        <p:blipFill>
          <a:blip r:embed="rId2"/>
          <a:stretch>
            <a:fillRect/>
          </a:stretch>
        </p:blipFill>
        <p:spPr>
          <a:xfrm>
            <a:off x="150583" y="1935864"/>
            <a:ext cx="9650172" cy="2800741"/>
          </a:xfrm>
          <a:prstGeom prst="rect">
            <a:avLst/>
          </a:prstGeom>
        </p:spPr>
      </p:pic>
    </p:spTree>
    <p:extLst>
      <p:ext uri="{BB962C8B-B14F-4D97-AF65-F5344CB8AC3E}">
        <p14:creationId xmlns:p14="http://schemas.microsoft.com/office/powerpoint/2010/main" val="395525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91D5-05F2-4C5D-8870-8C4158766395}"/>
              </a:ext>
            </a:extLst>
          </p:cNvPr>
          <p:cNvSpPr>
            <a:spLocks noGrp="1"/>
          </p:cNvSpPr>
          <p:nvPr>
            <p:ph type="title"/>
          </p:nvPr>
        </p:nvSpPr>
        <p:spPr>
          <a:xfrm>
            <a:off x="677335" y="503971"/>
            <a:ext cx="8596668" cy="1826581"/>
          </a:xfrm>
        </p:spPr>
        <p:txBody>
          <a:bodyPr/>
          <a:lstStyle/>
          <a:p>
            <a:r>
              <a:rPr lang="en-IN" dirty="0">
                <a:solidFill>
                  <a:srgbClr val="341108"/>
                </a:solidFill>
                <a:latin typeface="Gill Sans"/>
                <a:ea typeface="Gill Sans"/>
                <a:cs typeface="Gill Sans"/>
              </a:rPr>
              <a:t>Pie Chart of Job type</a:t>
            </a:r>
            <a:br>
              <a:rPr lang="en-IN" dirty="0">
                <a:solidFill>
                  <a:srgbClr val="341108"/>
                </a:solidFill>
                <a:latin typeface="Gill Sans"/>
                <a:ea typeface="Gill Sans"/>
                <a:cs typeface="Gill Sans"/>
              </a:rPr>
            </a:br>
            <a:endParaRPr lang="en-IN" dirty="0"/>
          </a:p>
        </p:txBody>
      </p:sp>
      <p:sp>
        <p:nvSpPr>
          <p:cNvPr id="3" name="Text Placeholder 2">
            <a:extLst>
              <a:ext uri="{FF2B5EF4-FFF2-40B4-BE49-F238E27FC236}">
                <a16:creationId xmlns:a16="http://schemas.microsoft.com/office/drawing/2014/main" id="{E9326C7C-4CF7-4116-81F2-56B7A608030C}"/>
              </a:ext>
            </a:extLst>
          </p:cNvPr>
          <p:cNvSpPr>
            <a:spLocks noGrp="1"/>
          </p:cNvSpPr>
          <p:nvPr>
            <p:ph type="body" idx="1"/>
          </p:nvPr>
        </p:nvSpPr>
        <p:spPr>
          <a:xfrm>
            <a:off x="677335" y="5123796"/>
            <a:ext cx="8596668" cy="860400"/>
          </a:xfrm>
        </p:spPr>
        <p:txBody>
          <a:bodyPr/>
          <a:lstStyle/>
          <a:p>
            <a:endParaRPr lang="en-IN" dirty="0"/>
          </a:p>
        </p:txBody>
      </p:sp>
      <p:pic>
        <p:nvPicPr>
          <p:cNvPr id="4" name="Picture 3">
            <a:extLst>
              <a:ext uri="{FF2B5EF4-FFF2-40B4-BE49-F238E27FC236}">
                <a16:creationId xmlns:a16="http://schemas.microsoft.com/office/drawing/2014/main" id="{E3B07830-A4D6-4DA5-8AC4-A80EB3492FD7}"/>
              </a:ext>
            </a:extLst>
          </p:cNvPr>
          <p:cNvPicPr>
            <a:picLocks noChangeAspect="1"/>
          </p:cNvPicPr>
          <p:nvPr/>
        </p:nvPicPr>
        <p:blipFill>
          <a:blip r:embed="rId2"/>
          <a:stretch>
            <a:fillRect/>
          </a:stretch>
        </p:blipFill>
        <p:spPr>
          <a:xfrm>
            <a:off x="1961322" y="1823813"/>
            <a:ext cx="4276367" cy="3210373"/>
          </a:xfrm>
          <a:prstGeom prst="rect">
            <a:avLst/>
          </a:prstGeom>
        </p:spPr>
      </p:pic>
    </p:spTree>
    <p:extLst>
      <p:ext uri="{BB962C8B-B14F-4D97-AF65-F5344CB8AC3E}">
        <p14:creationId xmlns:p14="http://schemas.microsoft.com/office/powerpoint/2010/main" val="251356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560F7-9DA0-4317-9036-F37418E0A559}"/>
              </a:ext>
            </a:extLst>
          </p:cNvPr>
          <p:cNvSpPr>
            <a:spLocks noGrp="1"/>
          </p:cNvSpPr>
          <p:nvPr>
            <p:ph type="title"/>
          </p:nvPr>
        </p:nvSpPr>
        <p:spPr>
          <a:xfrm>
            <a:off x="544813" y="381737"/>
            <a:ext cx="8596668" cy="1088416"/>
          </a:xfrm>
        </p:spPr>
        <p:txBody>
          <a:bodyPr/>
          <a:lstStyle/>
          <a:p>
            <a:r>
              <a:rPr lang="en-IN" dirty="0"/>
              <a:t> Count of  Jobs Name</a:t>
            </a:r>
          </a:p>
        </p:txBody>
      </p:sp>
      <p:sp>
        <p:nvSpPr>
          <p:cNvPr id="3" name="Text Placeholder 2">
            <a:extLst>
              <a:ext uri="{FF2B5EF4-FFF2-40B4-BE49-F238E27FC236}">
                <a16:creationId xmlns:a16="http://schemas.microsoft.com/office/drawing/2014/main" id="{6851674C-17AF-403B-B02C-D745C337CEF5}"/>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555793C1-0EFF-44C6-AF2F-6D4CB735E494}"/>
              </a:ext>
            </a:extLst>
          </p:cNvPr>
          <p:cNvPicPr>
            <a:picLocks noChangeAspect="1"/>
          </p:cNvPicPr>
          <p:nvPr/>
        </p:nvPicPr>
        <p:blipFill>
          <a:blip r:embed="rId2"/>
          <a:stretch>
            <a:fillRect/>
          </a:stretch>
        </p:blipFill>
        <p:spPr>
          <a:xfrm>
            <a:off x="1190132" y="1547834"/>
            <a:ext cx="4086795" cy="2610214"/>
          </a:xfrm>
          <a:prstGeom prst="rect">
            <a:avLst/>
          </a:prstGeom>
        </p:spPr>
      </p:pic>
    </p:spTree>
    <p:extLst>
      <p:ext uri="{BB962C8B-B14F-4D97-AF65-F5344CB8AC3E}">
        <p14:creationId xmlns:p14="http://schemas.microsoft.com/office/powerpoint/2010/main" val="2183931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A5EB-BC92-42F5-BEBB-A8D000A9D8F9}"/>
              </a:ext>
            </a:extLst>
          </p:cNvPr>
          <p:cNvSpPr>
            <a:spLocks noGrp="1"/>
          </p:cNvSpPr>
          <p:nvPr>
            <p:ph type="title"/>
          </p:nvPr>
        </p:nvSpPr>
        <p:spPr>
          <a:xfrm>
            <a:off x="385787" y="556862"/>
            <a:ext cx="8596668" cy="715348"/>
          </a:xfrm>
        </p:spPr>
        <p:txBody>
          <a:bodyPr/>
          <a:lstStyle/>
          <a:p>
            <a:r>
              <a:rPr lang="en-IN" dirty="0"/>
              <a:t>Jobs Locations</a:t>
            </a:r>
          </a:p>
        </p:txBody>
      </p:sp>
      <p:sp>
        <p:nvSpPr>
          <p:cNvPr id="3" name="Text Placeholder 2">
            <a:extLst>
              <a:ext uri="{FF2B5EF4-FFF2-40B4-BE49-F238E27FC236}">
                <a16:creationId xmlns:a16="http://schemas.microsoft.com/office/drawing/2014/main" id="{F9C18C73-1331-4AA3-86A3-D4042EC32827}"/>
              </a:ext>
            </a:extLst>
          </p:cNvPr>
          <p:cNvSpPr>
            <a:spLocks noGrp="1"/>
          </p:cNvSpPr>
          <p:nvPr>
            <p:ph type="body" idx="1"/>
          </p:nvPr>
        </p:nvSpPr>
        <p:spPr>
          <a:xfrm>
            <a:off x="558066" y="5440738"/>
            <a:ext cx="8596668" cy="860400"/>
          </a:xfrm>
        </p:spPr>
        <p:txBody>
          <a:bodyPr/>
          <a:lstStyle/>
          <a:p>
            <a:endParaRPr lang="en-IN"/>
          </a:p>
        </p:txBody>
      </p:sp>
      <p:pic>
        <p:nvPicPr>
          <p:cNvPr id="4" name="Picture 3">
            <a:extLst>
              <a:ext uri="{FF2B5EF4-FFF2-40B4-BE49-F238E27FC236}">
                <a16:creationId xmlns:a16="http://schemas.microsoft.com/office/drawing/2014/main" id="{C52348A3-8655-48C9-B115-2990ACA6B71F}"/>
              </a:ext>
            </a:extLst>
          </p:cNvPr>
          <p:cNvPicPr>
            <a:picLocks noChangeAspect="1"/>
          </p:cNvPicPr>
          <p:nvPr/>
        </p:nvPicPr>
        <p:blipFill>
          <a:blip r:embed="rId2"/>
          <a:stretch>
            <a:fillRect/>
          </a:stretch>
        </p:blipFill>
        <p:spPr>
          <a:xfrm>
            <a:off x="776247" y="1272210"/>
            <a:ext cx="5319753" cy="3476186"/>
          </a:xfrm>
          <a:prstGeom prst="rect">
            <a:avLst/>
          </a:prstGeom>
        </p:spPr>
      </p:pic>
    </p:spTree>
    <p:extLst>
      <p:ext uri="{BB962C8B-B14F-4D97-AF65-F5344CB8AC3E}">
        <p14:creationId xmlns:p14="http://schemas.microsoft.com/office/powerpoint/2010/main" val="42444490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1155</TotalTime>
  <Words>256</Words>
  <Application>Microsoft Office PowerPoint</Application>
  <PresentationFormat>Widescreen</PresentationFormat>
  <Paragraphs>23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Gill Sans</vt:lpstr>
      <vt:lpstr>Trebuchet MS</vt:lpstr>
      <vt:lpstr>Wingdings 3</vt:lpstr>
      <vt:lpstr>Facet</vt:lpstr>
      <vt:lpstr>Recommendation System</vt:lpstr>
      <vt:lpstr>Group No-3  Members Ms. Dipali Vijay Roham Ms. Dhanashree Suresh Koli Mr. Dinesh Bharmu Bandivadekar Ms. Rutuja Jagdish Bansode Ms Sonia Shrikant Mondal Mr. Dipak Anil Wagh Mr.Tushar Naresh Mondkar   Mentor-Raj</vt:lpstr>
      <vt:lpstr>Business Objective </vt:lpstr>
      <vt:lpstr>Dataset Details</vt:lpstr>
      <vt:lpstr>EDA 1 : Describe Dataset</vt:lpstr>
      <vt:lpstr>After removing the duplicated rows, there are 1048 rows are there. </vt:lpstr>
      <vt:lpstr>Pie Chart of Job type </vt:lpstr>
      <vt:lpstr> Count of  Jobs Name</vt:lpstr>
      <vt:lpstr>Jobs Locations</vt:lpstr>
      <vt:lpstr>Recommendation based on location </vt:lpstr>
      <vt:lpstr>PowerPoint Presentation</vt:lpstr>
      <vt:lpstr>PowerPoint Presentation</vt:lpstr>
      <vt:lpstr>Recommendation based on Industry </vt:lpstr>
      <vt:lpstr>Model Deployement</vt:lpstr>
      <vt:lpstr>Pie Chart added in Streamlit</vt:lpstr>
      <vt:lpstr>Job Type, Involvement, Industry, Company, Job Name, Location</vt:lpstr>
      <vt:lpstr>Final Deployement :Location Based Job Recommendation were we have added the pie chart</vt:lpstr>
      <vt:lpstr>Challenges Faced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Sonia Mondal</dc:creator>
  <cp:lastModifiedBy>Sonia Mondal</cp:lastModifiedBy>
  <cp:revision>17</cp:revision>
  <dcterms:created xsi:type="dcterms:W3CDTF">2023-04-25T17:01:10Z</dcterms:created>
  <dcterms:modified xsi:type="dcterms:W3CDTF">2023-04-26T12:17:03Z</dcterms:modified>
</cp:coreProperties>
</file>