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8"/>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79" r:id="rId26"/>
    <p:sldId id="280" r:id="rId27"/>
  </p:sldIdLst>
  <p:sldSz cx="7772400" cy="10058400"/>
  <p:notesSz cx="6858000" cy="9144000"/>
  <p:embeddedFontLst>
    <p:embeddedFont>
      <p:font typeface="Abadi" panose="020B0604020104020204" pitchFamily="34" charset="0"/>
      <p:regular r:id="rId29"/>
    </p:embeddedFont>
    <p:embeddedFont>
      <p:font typeface="Helvetica Neue" panose="02000503000000020004"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pen Sans Light" panose="020B0306030504020204" pitchFamily="34" charset="0"/>
      <p:regular r:id="rId38"/>
      <p:bold r:id="rId39"/>
      <p:italic r:id="rId40"/>
      <p:boldItalic r:id="rId41"/>
    </p:embeddedFont>
    <p:embeddedFont>
      <p:font typeface="Source Code Pro" panose="020B0509030403020204" pitchFamily="49"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DC8B4F-3957-4364-8E6F-94C17237022A}">
  <a:tblStyle styleId="{E5DC8B4F-3957-4364-8E6F-94C17237022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39"/>
    <p:restoredTop sz="94673"/>
  </p:normalViewPr>
  <p:slideViewPr>
    <p:cSldViewPr snapToGrid="0">
      <p:cViewPr varScale="1">
        <p:scale>
          <a:sx n="73" d="100"/>
          <a:sy n="73" d="100"/>
        </p:scale>
        <p:origin x="22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da7220471_0_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da72204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da7220471_0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da722047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a7220471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a722047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a7220471_0_2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a722047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da7220471_0_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da722047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da7220471_0_4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da722047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da7220471_0_4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da722047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da7220471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8da722047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16b351b3f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16b351b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35417ed62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35417ed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sp>
        <p:nvSpPr>
          <p:cNvPr id="178" name="Google Shape;178;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Udajuicer</a:t>
            </a:r>
            <a:r>
              <a:rPr lang="en" sz="4000">
                <a:solidFill>
                  <a:srgbClr val="FFFFFF"/>
                </a:solidFill>
              </a:rPr>
              <a:t>: </a:t>
            </a:r>
            <a:endParaRPr sz="4000">
              <a:solidFill>
                <a:srgbClr val="FFFFFF"/>
              </a:solidFill>
            </a:endParaRPr>
          </a:p>
          <a:p>
            <a:pPr marL="0" lvl="0" indent="0" algn="ctr" rtl="0">
              <a:lnSpc>
                <a:spcPct val="115000"/>
              </a:lnSpc>
              <a:spcBef>
                <a:spcPts val="0"/>
              </a:spcBef>
              <a:spcAft>
                <a:spcPts val="0"/>
              </a:spcAft>
              <a:buNone/>
            </a:pPr>
            <a:r>
              <a:rPr lang="en" sz="4000">
                <a:solidFill>
                  <a:srgbClr val="FFFFFF"/>
                </a:solidFill>
              </a:rPr>
              <a:t>Threat Report</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l="30564" t="13547" r="30179" b="14161"/>
          <a:stretch/>
        </p:blipFill>
        <p:spPr>
          <a:xfrm>
            <a:off x="2437075" y="2167125"/>
            <a:ext cx="2914650" cy="5367400"/>
          </a:xfrm>
          <a:prstGeom prst="rect">
            <a:avLst/>
          </a:prstGeom>
          <a:noFill/>
          <a:ln>
            <a:noFill/>
          </a:ln>
        </p:spPr>
      </p:pic>
      <p:pic>
        <p:nvPicPr>
          <p:cNvPr id="180" name="Google Shape;180;p51"/>
          <p:cNvPicPr preferRelativeResize="0"/>
          <p:nvPr/>
        </p:nvPicPr>
        <p:blipFill>
          <a:blip r:embed="rId3">
            <a:alphaModFix/>
          </a:blip>
          <a:stretch>
            <a:fillRect/>
          </a:stretch>
        </p:blipFill>
        <p:spPr>
          <a:xfrm>
            <a:off x="3198650" y="4189200"/>
            <a:ext cx="1375200" cy="1375200"/>
          </a:xfrm>
          <a:prstGeom prst="rect">
            <a:avLst/>
          </a:prstGeom>
          <a:noFill/>
          <a:ln>
            <a:noFill/>
          </a:ln>
        </p:spPr>
      </p:pic>
      <p:pic>
        <p:nvPicPr>
          <p:cNvPr id="181" name="Google Shape;181;p51"/>
          <p:cNvPicPr preferRelativeResize="0"/>
          <p:nvPr/>
        </p:nvPicPr>
        <p:blipFill>
          <a:blip r:embed="rId3">
            <a:alphaModFix/>
          </a:blip>
          <a:stretch>
            <a:fillRect/>
          </a:stretch>
        </p:blipFill>
        <p:spPr>
          <a:xfrm rot="4953431">
            <a:off x="3987420" y="2479171"/>
            <a:ext cx="219010" cy="219010"/>
          </a:xfrm>
          <a:prstGeom prst="rect">
            <a:avLst/>
          </a:prstGeom>
          <a:noFill/>
          <a:ln>
            <a:noFill/>
          </a:ln>
        </p:spPr>
      </p:pic>
      <p:pic>
        <p:nvPicPr>
          <p:cNvPr id="182" name="Google Shape;182;p51"/>
          <p:cNvPicPr preferRelativeResize="0"/>
          <p:nvPr/>
        </p:nvPicPr>
        <p:blipFill>
          <a:blip r:embed="rId3">
            <a:alphaModFix/>
          </a:blip>
          <a:stretch>
            <a:fillRect/>
          </a:stretch>
        </p:blipFill>
        <p:spPr>
          <a:xfrm rot="4953431">
            <a:off x="4283345" y="2446071"/>
            <a:ext cx="219010" cy="219010"/>
          </a:xfrm>
          <a:prstGeom prst="rect">
            <a:avLst/>
          </a:prstGeom>
          <a:noFill/>
          <a:ln>
            <a:noFill/>
          </a:ln>
        </p:spPr>
      </p:pic>
      <p:pic>
        <p:nvPicPr>
          <p:cNvPr id="183" name="Google Shape;183;p51"/>
          <p:cNvPicPr preferRelativeResize="0"/>
          <p:nvPr/>
        </p:nvPicPr>
        <p:blipFill>
          <a:blip r:embed="rId3">
            <a:alphaModFix/>
          </a:blip>
          <a:stretch>
            <a:fillRect/>
          </a:stretch>
        </p:blipFill>
        <p:spPr>
          <a:xfrm rot="4953431">
            <a:off x="4579270" y="2391946"/>
            <a:ext cx="219010" cy="219010"/>
          </a:xfrm>
          <a:prstGeom prst="rect">
            <a:avLst/>
          </a:prstGeom>
          <a:noFill/>
          <a:ln>
            <a:noFill/>
          </a:ln>
        </p:spPr>
      </p:pic>
      <p:pic>
        <p:nvPicPr>
          <p:cNvPr id="184" name="Google Shape;184;p51"/>
          <p:cNvPicPr preferRelativeResize="0"/>
          <p:nvPr/>
        </p:nvPicPr>
        <p:blipFill>
          <a:blip r:embed="rId3">
            <a:alphaModFix/>
          </a:blip>
          <a:stretch>
            <a:fillRect/>
          </a:stretch>
        </p:blipFill>
        <p:spPr>
          <a:xfrm rot="4953431">
            <a:off x="4875195" y="2351346"/>
            <a:ext cx="219010" cy="219010"/>
          </a:xfrm>
          <a:prstGeom prst="rect">
            <a:avLst/>
          </a:prstGeom>
          <a:noFill/>
          <a:ln>
            <a:noFill/>
          </a:ln>
        </p:spPr>
      </p:pic>
      <p:pic>
        <p:nvPicPr>
          <p:cNvPr id="185" name="Google Shape;185;p51"/>
          <p:cNvPicPr preferRelativeResize="0"/>
          <p:nvPr/>
        </p:nvPicPr>
        <p:blipFill>
          <a:blip r:embed="rId3">
            <a:alphaModFix/>
          </a:blip>
          <a:stretch>
            <a:fillRect/>
          </a:stretch>
        </p:blipFill>
        <p:spPr>
          <a:xfrm>
            <a:off x="3770695" y="2711446"/>
            <a:ext cx="219010" cy="219010"/>
          </a:xfrm>
          <a:prstGeom prst="rect">
            <a:avLst/>
          </a:prstGeom>
          <a:noFill/>
          <a:ln>
            <a:noFill/>
          </a:ln>
        </p:spPr>
      </p:pic>
      <p:pic>
        <p:nvPicPr>
          <p:cNvPr id="186" name="Google Shape;186;p51"/>
          <p:cNvPicPr preferRelativeResize="0"/>
          <p:nvPr/>
        </p:nvPicPr>
        <p:blipFill>
          <a:blip r:embed="rId3">
            <a:alphaModFix/>
          </a:blip>
          <a:stretch>
            <a:fillRect/>
          </a:stretch>
        </p:blipFill>
        <p:spPr>
          <a:xfrm>
            <a:off x="3770695" y="3016246"/>
            <a:ext cx="219010" cy="219010"/>
          </a:xfrm>
          <a:prstGeom prst="rect">
            <a:avLst/>
          </a:prstGeom>
          <a:noFill/>
          <a:ln>
            <a:noFill/>
          </a:ln>
        </p:spPr>
      </p:pic>
      <p:sp>
        <p:nvSpPr>
          <p:cNvPr id="187" name="Google Shape;187;p51"/>
          <p:cNvSpPr txBox="1">
            <a:spLocks noGrp="1"/>
          </p:cNvSpPr>
          <p:nvPr>
            <p:ph type="title" idx="4294967295"/>
          </p:nvPr>
        </p:nvSpPr>
        <p:spPr>
          <a:xfrm>
            <a:off x="264950" y="75833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dirty="0">
                <a:solidFill>
                  <a:schemeClr val="tx1">
                    <a:lumMod val="75000"/>
                    <a:lumOff val="25000"/>
                  </a:schemeClr>
                </a:solidFill>
              </a:rPr>
              <a:t>YOUR NAME</a:t>
            </a:r>
            <a:r>
              <a:rPr lang="en" sz="4000" dirty="0">
                <a:solidFill>
                  <a:schemeClr val="tx1">
                    <a:lumMod val="75000"/>
                    <a:lumOff val="25000"/>
                  </a:schemeClr>
                </a:solidFill>
              </a:rPr>
              <a:t>: Samar  </a:t>
            </a:r>
            <a:r>
              <a:rPr lang="en" sz="4000" dirty="0" err="1">
                <a:solidFill>
                  <a:schemeClr val="tx1">
                    <a:lumMod val="75000"/>
                    <a:lumOff val="25000"/>
                  </a:schemeClr>
                </a:solidFill>
              </a:rPr>
              <a:t>Abdulaziz</a:t>
            </a:r>
            <a:r>
              <a:rPr lang="en" sz="4000" dirty="0">
                <a:solidFill>
                  <a:schemeClr val="tx1">
                    <a:lumMod val="75000"/>
                    <a:lumOff val="25000"/>
                  </a:schemeClr>
                </a:solidFill>
              </a:rPr>
              <a:t> </a:t>
            </a:r>
            <a:endParaRPr sz="4000" dirty="0">
              <a:solidFill>
                <a:schemeClr val="tx1">
                  <a:lumMod val="75000"/>
                  <a:lumOff val="25000"/>
                </a:schemeClr>
              </a:solidFill>
            </a:endParaRPr>
          </a:p>
          <a:p>
            <a:pPr marL="0" lvl="0" indent="0" algn="ctr" rtl="0">
              <a:lnSpc>
                <a:spcPct val="115000"/>
              </a:lnSpc>
              <a:spcBef>
                <a:spcPts val="0"/>
              </a:spcBef>
              <a:spcAft>
                <a:spcPts val="0"/>
              </a:spcAft>
              <a:buNone/>
            </a:pPr>
            <a:r>
              <a:rPr lang="en" sz="4000" i="1" dirty="0">
                <a:solidFill>
                  <a:schemeClr val="tx1">
                    <a:lumMod val="75000"/>
                    <a:lumOff val="25000"/>
                  </a:schemeClr>
                </a:solidFill>
              </a:rPr>
              <a:t>DATE 6-11-2022</a:t>
            </a:r>
            <a:endParaRPr sz="4000" i="1" dirty="0">
              <a:solidFill>
                <a:schemeClr val="tx1">
                  <a:lumMod val="75000"/>
                  <a:lumOff val="25000"/>
                </a:schemeClr>
              </a:solidFill>
            </a:endParaRPr>
          </a:p>
          <a:p>
            <a:pPr marL="0" lvl="0" indent="0" algn="l" rtl="0">
              <a:spcBef>
                <a:spcPts val="0"/>
              </a:spcBef>
              <a:spcAft>
                <a:spcPts val="0"/>
              </a:spcAft>
              <a:buNone/>
            </a:pPr>
            <a:endParaRPr i="1" dirty="0">
              <a:solidFill>
                <a:schemeClr val="tx1">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1.5 Threat Actor Analysis</a:t>
            </a:r>
            <a:endParaRPr/>
          </a:p>
        </p:txBody>
      </p:sp>
      <p:sp>
        <p:nvSpPr>
          <p:cNvPr id="252" name="Google Shape;252;p6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Who is the Most Likely Threat Actor?</a:t>
            </a:r>
            <a:endParaRPr sz="1900" b="1" dirty="0">
              <a:latin typeface="Open Sans"/>
              <a:ea typeface="Open Sans"/>
              <a:cs typeface="Open Sans"/>
              <a:sym typeface="Open Sans"/>
            </a:endParaRPr>
          </a:p>
          <a:p>
            <a:pPr marL="38100" indent="0" algn="l">
              <a:buNone/>
            </a:pPr>
            <a:r>
              <a:rPr lang="en-US" sz="1800" b="0" i="0" dirty="0">
                <a:solidFill>
                  <a:srgbClr val="4F4F4F"/>
                </a:solidFill>
                <a:effectLst/>
                <a:latin typeface="Open Sans" panose="020B0606030504020204" pitchFamily="34" charset="0"/>
              </a:rPr>
              <a:t>Script Kiddie</a:t>
            </a:r>
          </a:p>
          <a:p>
            <a:pPr marL="0" lvl="0" indent="0" algn="l" rtl="0">
              <a:spcBef>
                <a:spcPts val="1600"/>
              </a:spcBef>
              <a:spcAft>
                <a:spcPts val="0"/>
              </a:spcAft>
              <a:buNone/>
            </a:pPr>
            <a:r>
              <a:rPr lang="en" sz="1900" b="1" dirty="0">
                <a:latin typeface="Open Sans"/>
                <a:ea typeface="Open Sans"/>
                <a:cs typeface="Open Sans"/>
                <a:sym typeface="Open Sans"/>
              </a:rPr>
              <a:t>What Proves Your Theory?</a:t>
            </a:r>
          </a:p>
          <a:p>
            <a:pPr marL="0" lvl="0" indent="0" algn="l" rtl="0">
              <a:spcBef>
                <a:spcPts val="1600"/>
              </a:spcBef>
              <a:spcAft>
                <a:spcPts val="0"/>
              </a:spcAft>
              <a:buNone/>
            </a:pPr>
            <a:r>
              <a:rPr lang="en-US" sz="1900" dirty="0">
                <a:latin typeface="Open Sans"/>
                <a:ea typeface="Open Sans"/>
                <a:cs typeface="Open Sans"/>
                <a:sym typeface="Open Sans"/>
              </a:rPr>
              <a:t>With few open-source tools that anyone can use it, the attacker is able to send many requests to the website which led to crashes the website and denial of service.</a:t>
            </a:r>
            <a:endParaRPr lang="en" sz="1900" dirty="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2"/>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Vulnerability Analysis</a:t>
            </a:r>
            <a:endParaRPr sz="3000">
              <a:solidFill>
                <a:srgbClr val="FFFFFF"/>
              </a:solidFill>
              <a:latin typeface="Open Sans"/>
              <a:ea typeface="Open Sans"/>
              <a:cs typeface="Open Sans"/>
              <a:sym typeface="Open Sans"/>
            </a:endParaRPr>
          </a:p>
        </p:txBody>
      </p:sp>
      <p:sp>
        <p:nvSpPr>
          <p:cNvPr id="258" name="Google Shape;258;p6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2.1 SQL Injection</a:t>
            </a:r>
            <a:endParaRPr/>
          </a:p>
        </p:txBody>
      </p:sp>
      <p:sp>
        <p:nvSpPr>
          <p:cNvPr id="264" name="Google Shape;264;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Insert Screenshot of Your Commands Here:</a:t>
            </a: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3" name="Picture 2">
            <a:extLst>
              <a:ext uri="{FF2B5EF4-FFF2-40B4-BE49-F238E27FC236}">
                <a16:creationId xmlns:a16="http://schemas.microsoft.com/office/drawing/2014/main" id="{EE72D854-A83E-E75F-9509-857A4719E217}"/>
              </a:ext>
            </a:extLst>
          </p:cNvPr>
          <p:cNvPicPr>
            <a:picLocks noChangeAspect="1"/>
          </p:cNvPicPr>
          <p:nvPr/>
        </p:nvPicPr>
        <p:blipFill>
          <a:blip r:embed="rId3"/>
          <a:stretch>
            <a:fillRect/>
          </a:stretch>
        </p:blipFill>
        <p:spPr>
          <a:xfrm>
            <a:off x="520211" y="2976685"/>
            <a:ext cx="6134100" cy="4597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2.1 SQL Injection</a:t>
            </a:r>
            <a:endParaRPr/>
          </a:p>
        </p:txBody>
      </p:sp>
      <p:sp>
        <p:nvSpPr>
          <p:cNvPr id="270" name="Google Shape;270;p6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Insert Screenshot of Account Settings Showing You as Admin Here:</a:t>
            </a: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7" name="Picture 6">
            <a:extLst>
              <a:ext uri="{FF2B5EF4-FFF2-40B4-BE49-F238E27FC236}">
                <a16:creationId xmlns:a16="http://schemas.microsoft.com/office/drawing/2014/main" id="{BAF1BA32-4268-13CB-F10D-B3320A7E5D12}"/>
              </a:ext>
            </a:extLst>
          </p:cNvPr>
          <p:cNvPicPr>
            <a:picLocks noChangeAspect="1"/>
          </p:cNvPicPr>
          <p:nvPr/>
        </p:nvPicPr>
        <p:blipFill>
          <a:blip r:embed="rId3"/>
          <a:stretch>
            <a:fillRect/>
          </a:stretch>
        </p:blipFill>
        <p:spPr>
          <a:xfrm>
            <a:off x="264850" y="3115897"/>
            <a:ext cx="5613400" cy="4178300"/>
          </a:xfrm>
          <a:prstGeom prst="rect">
            <a:avLst/>
          </a:prstGeom>
        </p:spPr>
      </p:pic>
      <p:pic>
        <p:nvPicPr>
          <p:cNvPr id="9" name="Picture 8">
            <a:extLst>
              <a:ext uri="{FF2B5EF4-FFF2-40B4-BE49-F238E27FC236}">
                <a16:creationId xmlns:a16="http://schemas.microsoft.com/office/drawing/2014/main" id="{B7819D62-71BE-3051-D6D3-EF6F337434B3}"/>
              </a:ext>
            </a:extLst>
          </p:cNvPr>
          <p:cNvPicPr>
            <a:picLocks noChangeAspect="1"/>
          </p:cNvPicPr>
          <p:nvPr/>
        </p:nvPicPr>
        <p:blipFill>
          <a:blip r:embed="rId4"/>
          <a:stretch>
            <a:fillRect/>
          </a:stretch>
        </p:blipFill>
        <p:spPr>
          <a:xfrm>
            <a:off x="1894150" y="6860270"/>
            <a:ext cx="5774777" cy="30870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2.2 XSS</a:t>
            </a:r>
            <a:endParaRPr/>
          </a:p>
        </p:txBody>
      </p:sp>
      <p:sp>
        <p:nvSpPr>
          <p:cNvPr id="276" name="Google Shape;276;p6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Insert Screenshot of Your Commands Here:</a:t>
            </a: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0D0C3272-CA7F-1FBF-99F8-12122A03D061}"/>
              </a:ext>
            </a:extLst>
          </p:cNvPr>
          <p:cNvPicPr>
            <a:picLocks noChangeAspect="1"/>
          </p:cNvPicPr>
          <p:nvPr/>
        </p:nvPicPr>
        <p:blipFill>
          <a:blip r:embed="rId3"/>
          <a:stretch>
            <a:fillRect/>
          </a:stretch>
        </p:blipFill>
        <p:spPr>
          <a:xfrm>
            <a:off x="264850" y="5029200"/>
            <a:ext cx="6934200" cy="1270000"/>
          </a:xfrm>
          <a:prstGeom prst="rect">
            <a:avLst/>
          </a:prstGeom>
        </p:spPr>
      </p:pic>
      <p:pic>
        <p:nvPicPr>
          <p:cNvPr id="5" name="Picture 4">
            <a:extLst>
              <a:ext uri="{FF2B5EF4-FFF2-40B4-BE49-F238E27FC236}">
                <a16:creationId xmlns:a16="http://schemas.microsoft.com/office/drawing/2014/main" id="{A8A14F1F-2036-DB79-C20C-4BFFB2B3D8C7}"/>
              </a:ext>
            </a:extLst>
          </p:cNvPr>
          <p:cNvPicPr>
            <a:picLocks noChangeAspect="1"/>
          </p:cNvPicPr>
          <p:nvPr/>
        </p:nvPicPr>
        <p:blipFill>
          <a:blip r:embed="rId4"/>
          <a:stretch>
            <a:fillRect/>
          </a:stretch>
        </p:blipFill>
        <p:spPr>
          <a:xfrm>
            <a:off x="264850" y="3572641"/>
            <a:ext cx="6390963" cy="12699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2.2 XSS</a:t>
            </a:r>
            <a:endParaRPr/>
          </a:p>
        </p:txBody>
      </p:sp>
      <p:sp>
        <p:nvSpPr>
          <p:cNvPr id="282" name="Google Shape;282;p6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Insert Screenshot of </a:t>
            </a:r>
            <a:r>
              <a:rPr lang="en" sz="1900" b="1" dirty="0">
                <a:latin typeface="Source Code Pro"/>
                <a:ea typeface="Source Code Pro"/>
                <a:cs typeface="Source Code Pro"/>
                <a:sym typeface="Source Code Pro"/>
              </a:rPr>
              <a:t>alert()</a:t>
            </a:r>
            <a:r>
              <a:rPr lang="en" sz="1900" b="1" dirty="0">
                <a:latin typeface="Open Sans"/>
                <a:ea typeface="Open Sans"/>
                <a:cs typeface="Open Sans"/>
                <a:sym typeface="Open Sans"/>
              </a:rPr>
              <a:t> popup saying "Hacked!" Here:</a:t>
            </a:r>
            <a:endParaRPr sz="1900" b="1" dirty="0">
              <a:latin typeface="Open Sans"/>
              <a:ea typeface="Open Sans"/>
              <a:cs typeface="Open Sans"/>
              <a:sym typeface="Open Sans"/>
            </a:endParaRPr>
          </a:p>
          <a:p>
            <a:pPr marL="0" lvl="0" indent="0" algn="l" rtl="0">
              <a:spcBef>
                <a:spcPts val="1600"/>
              </a:spcBef>
              <a:spcAft>
                <a:spcPts val="1600"/>
              </a:spcAft>
              <a:buNone/>
            </a:pPr>
            <a:endParaRPr lang="en-US" sz="1900" dirty="0"/>
          </a:p>
          <a:p>
            <a:pPr marL="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509ECC2B-6D84-3E7B-38E6-3904762DC136}"/>
              </a:ext>
            </a:extLst>
          </p:cNvPr>
          <p:cNvPicPr>
            <a:picLocks noChangeAspect="1"/>
          </p:cNvPicPr>
          <p:nvPr/>
        </p:nvPicPr>
        <p:blipFill>
          <a:blip r:embed="rId3"/>
          <a:stretch>
            <a:fillRect/>
          </a:stretch>
        </p:blipFill>
        <p:spPr>
          <a:xfrm>
            <a:off x="419100" y="3611424"/>
            <a:ext cx="6934200" cy="5016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2"/>
        <p:cNvGrpSpPr/>
        <p:nvPr/>
      </p:nvGrpSpPr>
      <p:grpSpPr>
        <a:xfrm>
          <a:off x="0" y="0"/>
          <a:ext cx="0" cy="0"/>
          <a:chOff x="0" y="0"/>
          <a:chExt cx="0" cy="0"/>
        </a:xfrm>
      </p:grpSpPr>
      <p:sp>
        <p:nvSpPr>
          <p:cNvPr id="293" name="Google Shape;293;p6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Risk Analysis</a:t>
            </a:r>
            <a:endParaRPr sz="3000">
              <a:solidFill>
                <a:srgbClr val="FFFFFF"/>
              </a:solidFill>
              <a:latin typeface="Open Sans"/>
              <a:ea typeface="Open Sans"/>
              <a:cs typeface="Open Sans"/>
              <a:sym typeface="Open Sans"/>
            </a:endParaRPr>
          </a:p>
        </p:txBody>
      </p:sp>
      <p:sp>
        <p:nvSpPr>
          <p:cNvPr id="294" name="Google Shape;294;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3.1 Scoring Risks</a:t>
            </a:r>
            <a:endParaRPr/>
          </a:p>
        </p:txBody>
      </p:sp>
      <p:graphicFrame>
        <p:nvGraphicFramePr>
          <p:cNvPr id="301" name="Google Shape;301;p69"/>
          <p:cNvGraphicFramePr/>
          <p:nvPr>
            <p:extLst>
              <p:ext uri="{D42A27DB-BD31-4B8C-83A1-F6EECF244321}">
                <p14:modId xmlns:p14="http://schemas.microsoft.com/office/powerpoint/2010/main" val="1975573056"/>
              </p:ext>
            </p:extLst>
          </p:nvPr>
        </p:nvGraphicFramePr>
        <p:xfrm>
          <a:off x="493550" y="2491475"/>
          <a:ext cx="6733125" cy="3834375"/>
        </p:xfrm>
        <a:graphic>
          <a:graphicData uri="http://schemas.openxmlformats.org/drawingml/2006/table">
            <a:tbl>
              <a:tblPr>
                <a:noFill/>
                <a:tableStyleId>{E5DC8B4F-3957-4364-8E6F-94C17237022A}</a:tableStyleId>
              </a:tblPr>
              <a:tblGrid>
                <a:gridCol w="2460175">
                  <a:extLst>
                    <a:ext uri="{9D8B030D-6E8A-4147-A177-3AD203B41FA5}">
                      <a16:colId xmlns:a16="http://schemas.microsoft.com/office/drawing/2014/main" val="20000"/>
                    </a:ext>
                  </a:extLst>
                </a:gridCol>
                <a:gridCol w="4272950">
                  <a:extLst>
                    <a:ext uri="{9D8B030D-6E8A-4147-A177-3AD203B41FA5}">
                      <a16:colId xmlns:a16="http://schemas.microsoft.com/office/drawing/2014/main" val="20001"/>
                    </a:ext>
                  </a:extLst>
                </a:gridCol>
              </a:tblGrid>
              <a:tr h="756550">
                <a:tc>
                  <a:txBody>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Risk</a:t>
                      </a:r>
                      <a:endParaRPr sz="1800" b="1">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Score </a:t>
                      </a:r>
                      <a:endParaRPr sz="1800" b="1">
                        <a:solidFill>
                          <a:schemeClr val="dk2"/>
                        </a:solidFill>
                        <a:latin typeface="Open Sans"/>
                        <a:ea typeface="Open Sans"/>
                        <a:cs typeface="Open Sans"/>
                        <a:sym typeface="Open Sans"/>
                      </a:endParaRPr>
                    </a:p>
                    <a:p>
                      <a:pPr marL="0" lvl="0" indent="0" algn="l" rtl="0">
                        <a:spcBef>
                          <a:spcPts val="0"/>
                        </a:spcBef>
                        <a:spcAft>
                          <a:spcPts val="0"/>
                        </a:spcAft>
                        <a:buNone/>
                      </a:pPr>
                      <a:r>
                        <a:rPr lang="en" sz="1600" b="1" i="1">
                          <a:solidFill>
                            <a:schemeClr val="dk2"/>
                          </a:solidFill>
                          <a:latin typeface="Open Sans"/>
                          <a:ea typeface="Open Sans"/>
                          <a:cs typeface="Open Sans"/>
                          <a:sym typeface="Open Sans"/>
                        </a:rPr>
                        <a:t>(1 is most dangerous, 4 is least dangerous)</a:t>
                      </a:r>
                      <a:endParaRPr sz="1600" b="1" i="1">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0"/>
                  </a:ext>
                </a:extLst>
              </a:tr>
              <a:tr h="1060850">
                <a:tc>
                  <a:txBody>
                    <a:bodyPr/>
                    <a:lstStyle/>
                    <a:p>
                      <a:pPr marL="0" lvl="0" indent="0" algn="l" rtl="0">
                        <a:spcBef>
                          <a:spcPts val="0"/>
                        </a:spcBef>
                        <a:spcAft>
                          <a:spcPts val="0"/>
                        </a:spcAft>
                        <a:buNone/>
                      </a:pPr>
                      <a:r>
                        <a:rPr lang="en" sz="1800" i="1" dirty="0">
                          <a:solidFill>
                            <a:schemeClr val="dk2"/>
                          </a:solidFill>
                          <a:latin typeface="Open Sans"/>
                          <a:ea typeface="Open Sans"/>
                          <a:cs typeface="Open Sans"/>
                          <a:sym typeface="Open Sans"/>
                        </a:rPr>
                        <a:t>DDOS</a:t>
                      </a:r>
                      <a:endParaRPr sz="1800" i="1" dirty="0">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800" dirty="0">
                          <a:solidFill>
                            <a:schemeClr val="dk2"/>
                          </a:solidFill>
                          <a:latin typeface="Open Sans"/>
                          <a:ea typeface="Open Sans"/>
                          <a:cs typeface="Open Sans"/>
                          <a:sym typeface="Open Sans"/>
                        </a:rPr>
                        <a:t>1</a:t>
                      </a:r>
                      <a:endParaRPr sz="1800" dirty="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672325">
                <a:tc>
                  <a:txBody>
                    <a:bodyPr/>
                    <a:lstStyle/>
                    <a:p>
                      <a:pPr marL="0" lvl="0" indent="0" algn="l" rtl="0">
                        <a:spcBef>
                          <a:spcPts val="0"/>
                        </a:spcBef>
                        <a:spcAft>
                          <a:spcPts val="0"/>
                        </a:spcAft>
                        <a:buNone/>
                      </a:pPr>
                      <a:r>
                        <a:rPr lang="en" sz="1800" dirty="0">
                          <a:solidFill>
                            <a:schemeClr val="dk2"/>
                          </a:solidFill>
                          <a:latin typeface="Open Sans"/>
                          <a:ea typeface="Open Sans"/>
                          <a:cs typeface="Open Sans"/>
                          <a:sym typeface="Open Sans"/>
                        </a:rPr>
                        <a:t>Insecure Architecture</a:t>
                      </a:r>
                      <a:endParaRPr sz="1800" dirty="0">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800" dirty="0">
                          <a:solidFill>
                            <a:schemeClr val="dk2"/>
                          </a:solidFill>
                          <a:latin typeface="Open Sans"/>
                          <a:ea typeface="Open Sans"/>
                          <a:cs typeface="Open Sans"/>
                          <a:sym typeface="Open Sans"/>
                        </a:rPr>
                        <a:t>1</a:t>
                      </a:r>
                      <a:endParaRPr sz="1800" dirty="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672325">
                <a:tc>
                  <a:txBody>
                    <a:bodyPr/>
                    <a:lstStyle/>
                    <a:p>
                      <a:pPr marL="0" lvl="0" indent="0" algn="l" rtl="0">
                        <a:spcBef>
                          <a:spcPts val="0"/>
                        </a:spcBef>
                        <a:spcAft>
                          <a:spcPts val="0"/>
                        </a:spcAft>
                        <a:buNone/>
                      </a:pPr>
                      <a:r>
                        <a:rPr lang="en" sz="1800" dirty="0">
                          <a:solidFill>
                            <a:schemeClr val="dk2"/>
                          </a:solidFill>
                          <a:latin typeface="Open Sans"/>
                          <a:ea typeface="Open Sans"/>
                          <a:cs typeface="Open Sans"/>
                          <a:sym typeface="Open Sans"/>
                        </a:rPr>
                        <a:t>SQL Injection</a:t>
                      </a:r>
                      <a:endParaRPr sz="1800" dirty="0">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800" dirty="0">
                          <a:solidFill>
                            <a:schemeClr val="dk2"/>
                          </a:solidFill>
                          <a:latin typeface="Open Sans"/>
                          <a:ea typeface="Open Sans"/>
                          <a:cs typeface="Open Sans"/>
                          <a:sym typeface="Open Sans"/>
                        </a:rPr>
                        <a:t>1</a:t>
                      </a:r>
                      <a:endParaRPr sz="1800" dirty="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672325">
                <a:tc>
                  <a:txBody>
                    <a:bodyPr/>
                    <a:lstStyle/>
                    <a:p>
                      <a:pPr marL="0" lvl="0" indent="0" algn="l" rtl="0">
                        <a:spcBef>
                          <a:spcPts val="0"/>
                        </a:spcBef>
                        <a:spcAft>
                          <a:spcPts val="0"/>
                        </a:spcAft>
                        <a:buNone/>
                      </a:pPr>
                      <a:r>
                        <a:rPr lang="en" sz="1800" dirty="0">
                          <a:solidFill>
                            <a:schemeClr val="dk2"/>
                          </a:solidFill>
                          <a:latin typeface="Open Sans"/>
                          <a:ea typeface="Open Sans"/>
                          <a:cs typeface="Open Sans"/>
                          <a:sym typeface="Open Sans"/>
                        </a:rPr>
                        <a:t>XSS Vulnerability</a:t>
                      </a:r>
                      <a:endParaRPr sz="1800" dirty="0">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800" dirty="0">
                          <a:solidFill>
                            <a:schemeClr val="dk2"/>
                          </a:solidFill>
                          <a:latin typeface="Open Sans"/>
                          <a:ea typeface="Open Sans"/>
                          <a:cs typeface="Open Sans"/>
                          <a:sym typeface="Open Sans"/>
                        </a:rPr>
                        <a:t>1</a:t>
                      </a:r>
                      <a:endParaRPr sz="1800" dirty="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3.2 Risk Rationale</a:t>
            </a:r>
            <a:endParaRPr/>
          </a:p>
        </p:txBody>
      </p:sp>
      <p:sp>
        <p:nvSpPr>
          <p:cNvPr id="307" name="Google Shape;307;p70"/>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Why Did You Choose That Ranking?</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solidFill>
                  <a:srgbClr val="0070C0"/>
                </a:solidFill>
                <a:latin typeface="+mj-lt"/>
                <a:cs typeface="Abadi" panose="020F0502020204030204" pitchFamily="34" charset="0"/>
              </a:rPr>
              <a:t>DDOS</a:t>
            </a:r>
          </a:p>
          <a:p>
            <a:pPr marL="0" indent="0">
              <a:spcBef>
                <a:spcPts val="1600"/>
              </a:spcBef>
              <a:buNone/>
            </a:pPr>
            <a:r>
              <a:rPr lang="en" sz="1900" dirty="0">
                <a:latin typeface="+mj-lt"/>
              </a:rPr>
              <a:t>this very high risk it causes the system down and </a:t>
            </a:r>
            <a:r>
              <a:rPr lang="en-US" sz="1900" dirty="0">
                <a:latin typeface="+mj-lt"/>
              </a:rPr>
              <a:t>ack of availability </a:t>
            </a:r>
            <a:r>
              <a:rPr lang="en" sz="1900" dirty="0">
                <a:latin typeface="+mj-lt"/>
              </a:rPr>
              <a:t>the customer cannot access </a:t>
            </a:r>
            <a:r>
              <a:rPr lang="en" sz="1900" dirty="0" err="1">
                <a:latin typeface="+mj-lt"/>
              </a:rPr>
              <a:t>th</a:t>
            </a:r>
            <a:r>
              <a:rPr lang="en-US" sz="1900" dirty="0">
                <a:latin typeface="+mj-lt"/>
              </a:rPr>
              <a:t>e website and can’t buy this led to financial risk for the business and </a:t>
            </a:r>
          </a:p>
          <a:p>
            <a:pPr marL="0" indent="0">
              <a:spcBef>
                <a:spcPts val="1600"/>
              </a:spcBef>
              <a:buNone/>
            </a:pPr>
            <a:r>
              <a:rPr lang="en-US" sz="2000" b="1" dirty="0">
                <a:solidFill>
                  <a:srgbClr val="0070C0"/>
                </a:solidFill>
                <a:latin typeface="+mj-lt"/>
                <a:ea typeface="Open Sans"/>
                <a:cs typeface="Open Sans"/>
                <a:sym typeface="Open Sans"/>
              </a:rPr>
              <a:t>Insecure Architecture</a:t>
            </a:r>
          </a:p>
          <a:p>
            <a:pPr marL="0" lvl="0" indent="0" algn="l" rtl="0">
              <a:spcBef>
                <a:spcPts val="1600"/>
              </a:spcBef>
              <a:spcAft>
                <a:spcPts val="0"/>
              </a:spcAft>
              <a:buNone/>
            </a:pPr>
            <a:r>
              <a:rPr lang="en-US" sz="1900" dirty="0">
                <a:latin typeface="+mj-lt"/>
              </a:rPr>
              <a:t>This will cause lots of issues the lack of security in architecture makes the company vulnerable, anyone may gain access to the internal assets steal and damage in the end it will cause big finical lose </a:t>
            </a:r>
          </a:p>
          <a:p>
            <a:pPr marL="0" lvl="0" indent="0" algn="l" rtl="0">
              <a:spcBef>
                <a:spcPts val="1600"/>
              </a:spcBef>
              <a:spcAft>
                <a:spcPts val="0"/>
              </a:spcAft>
              <a:buNone/>
            </a:pPr>
            <a:r>
              <a:rPr lang="en-US" sz="1900" b="1" dirty="0">
                <a:solidFill>
                  <a:srgbClr val="0070C0"/>
                </a:solidFill>
                <a:latin typeface="+mj-lt"/>
              </a:rPr>
              <a:t>SQL injection :</a:t>
            </a:r>
          </a:p>
          <a:p>
            <a:pPr marL="0" lvl="0" indent="0" algn="l" rtl="0">
              <a:spcBef>
                <a:spcPts val="1600"/>
              </a:spcBef>
              <a:spcAft>
                <a:spcPts val="0"/>
              </a:spcAft>
              <a:buNone/>
            </a:pPr>
            <a:r>
              <a:rPr lang="en-US" sz="1900" dirty="0">
                <a:latin typeface="+mj-lt"/>
              </a:rPr>
              <a:t>It will provide unauthorized access to the system and data that led to loss of confidentiality which is very important in the CIA.</a:t>
            </a:r>
          </a:p>
          <a:p>
            <a:pPr marL="0" lvl="0" indent="0" algn="l" rtl="0">
              <a:spcBef>
                <a:spcPts val="1600"/>
              </a:spcBef>
              <a:spcAft>
                <a:spcPts val="0"/>
              </a:spcAft>
              <a:buNone/>
            </a:pPr>
            <a:r>
              <a:rPr lang="en-US" sz="1900" b="1" dirty="0">
                <a:solidFill>
                  <a:srgbClr val="0070C0"/>
                </a:solidFill>
                <a:latin typeface="+mj-lt"/>
              </a:rPr>
              <a:t>XSS :</a:t>
            </a:r>
          </a:p>
          <a:p>
            <a:pPr marL="0" lvl="0" indent="0" algn="l" rtl="0">
              <a:spcBef>
                <a:spcPts val="1600"/>
              </a:spcBef>
              <a:spcAft>
                <a:spcPts val="0"/>
              </a:spcAft>
              <a:buNone/>
            </a:pPr>
            <a:r>
              <a:rPr lang="en-US" sz="1900" dirty="0">
                <a:solidFill>
                  <a:schemeClr val="tx2">
                    <a:lumMod val="50000"/>
                  </a:schemeClr>
                </a:solidFill>
                <a:latin typeface="+mj-lt"/>
                <a:ea typeface="Apple Symbols" panose="02000000000000000000" pitchFamily="2" charset="-79"/>
                <a:cs typeface="Apple Symbols" panose="02000000000000000000" pitchFamily="2" charset="-79"/>
              </a:rPr>
              <a:t>It is high risk because attackers can steal cookies and hijack user sessions and phish user credentials also infect websites with malware</a:t>
            </a:r>
          </a:p>
          <a:p>
            <a:pPr marL="0" lvl="0" indent="0" algn="l" rtl="0">
              <a:spcBef>
                <a:spcPts val="1600"/>
              </a:spcBef>
              <a:spcAft>
                <a:spcPts val="0"/>
              </a:spcAft>
              <a:buNone/>
            </a:pPr>
            <a:endParaRPr lang="en-US" sz="1900" b="1" dirty="0">
              <a:solidFill>
                <a:srgbClr val="0070C0"/>
              </a:solidFill>
              <a:latin typeface="Abadi" panose="020B0604020104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11"/>
        <p:cNvGrpSpPr/>
        <p:nvPr/>
      </p:nvGrpSpPr>
      <p:grpSpPr>
        <a:xfrm>
          <a:off x="0" y="0"/>
          <a:ext cx="0" cy="0"/>
          <a:chOff x="0" y="0"/>
          <a:chExt cx="0" cy="0"/>
        </a:xfrm>
      </p:grpSpPr>
      <p:sp>
        <p:nvSpPr>
          <p:cNvPr id="312" name="Google Shape;312;p71"/>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Mitigation Plan</a:t>
            </a:r>
            <a:endParaRPr sz="3000">
              <a:solidFill>
                <a:srgbClr val="FFFFFF"/>
              </a:solidFill>
              <a:latin typeface="Open Sans"/>
              <a:ea typeface="Open Sans"/>
              <a:cs typeface="Open Sans"/>
              <a:sym typeface="Open Sans"/>
            </a:endParaRPr>
          </a:p>
        </p:txBody>
      </p:sp>
      <p:sp>
        <p:nvSpPr>
          <p:cNvPr id="313" name="Google Shape;313;p7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Purpose of this Report:</a:t>
            </a:r>
            <a:endParaRPr/>
          </a:p>
        </p:txBody>
      </p:sp>
      <p:sp>
        <p:nvSpPr>
          <p:cNvPr id="201" name="Google Shape;201;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000000"/>
                </a:solidFill>
                <a:latin typeface="Open Sans"/>
                <a:ea typeface="Open Sans"/>
                <a:cs typeface="Open Sans"/>
                <a:sym typeface="Open Sans"/>
              </a:rPr>
              <a:t>This is a threat model report for </a:t>
            </a:r>
            <a:r>
              <a:rPr lang="en" sz="1800" b="1" dirty="0" err="1">
                <a:solidFill>
                  <a:srgbClr val="02B4E5"/>
                </a:solidFill>
                <a:latin typeface="Open Sans"/>
                <a:ea typeface="Open Sans"/>
                <a:cs typeface="Open Sans"/>
                <a:sym typeface="Open Sans"/>
              </a:rPr>
              <a:t>Udajuicer</a:t>
            </a:r>
            <a:r>
              <a:rPr lang="en" sz="1800" dirty="0">
                <a:solidFill>
                  <a:srgbClr val="000000"/>
                </a:solidFill>
                <a:latin typeface="Open Sans"/>
                <a:ea typeface="Open Sans"/>
                <a:cs typeface="Open Sans"/>
                <a:sym typeface="Open Sans"/>
              </a:rPr>
              <a:t>. The report will describe the threats facing </a:t>
            </a:r>
            <a:r>
              <a:rPr lang="en" sz="1800" dirty="0" err="1">
                <a:solidFill>
                  <a:srgbClr val="000000"/>
                </a:solidFill>
                <a:latin typeface="Open Sans"/>
                <a:ea typeface="Open Sans"/>
                <a:cs typeface="Open Sans"/>
                <a:sym typeface="Open Sans"/>
              </a:rPr>
              <a:t>Udajuicer</a:t>
            </a:r>
            <a:r>
              <a:rPr lang="en" sz="1800" dirty="0">
                <a:solidFill>
                  <a:srgbClr val="000000"/>
                </a:solidFill>
                <a:latin typeface="Open Sans"/>
                <a:ea typeface="Open Sans"/>
                <a:cs typeface="Open Sans"/>
                <a:sym typeface="Open Sans"/>
              </a:rPr>
              <a:t>. The model will cover the following:</a:t>
            </a:r>
            <a:endParaRPr sz="1800" dirty="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Threat Assessment</a:t>
            </a:r>
            <a:endParaRPr sz="1800" dirty="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Scoping out Asset Inventory</a:t>
            </a:r>
            <a:endParaRPr sz="1800" dirty="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Architecture Audit</a:t>
            </a:r>
            <a:endParaRPr sz="1800" dirty="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Threat Model Diagram</a:t>
            </a:r>
            <a:endParaRPr sz="1800" dirty="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Threats to the Organization</a:t>
            </a:r>
            <a:endParaRPr sz="1800" dirty="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Identifying Threat Actors</a:t>
            </a:r>
            <a:endParaRPr sz="1800" dirty="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Vulnerability Analysis</a:t>
            </a:r>
            <a:endParaRPr sz="1800" dirty="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Risk Analysis</a:t>
            </a:r>
            <a:endParaRPr sz="1800" dirty="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dirty="0">
                <a:solidFill>
                  <a:srgbClr val="000000"/>
                </a:solidFill>
                <a:latin typeface="Open Sans"/>
                <a:ea typeface="Open Sans"/>
                <a:cs typeface="Open Sans"/>
                <a:sym typeface="Open Sans"/>
              </a:rPr>
              <a:t>Mitigation Plan</a:t>
            </a:r>
            <a:endParaRPr sz="1800" dirty="0">
              <a:solidFill>
                <a:srgbClr val="000000"/>
              </a:solidFill>
            </a:endParaRPr>
          </a:p>
        </p:txBody>
      </p:sp>
      <p:sp>
        <p:nvSpPr>
          <p:cNvPr id="202" name="Google Shape;202;p53"/>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4.1 Secure Architecture</a:t>
            </a:r>
            <a:endParaRPr/>
          </a:p>
        </p:txBody>
      </p:sp>
      <p:sp>
        <p:nvSpPr>
          <p:cNvPr id="319" name="Google Shape;319;p7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Insert Image of Your Secure Architecture Here:</a:t>
            </a: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3" name="Picture 2">
            <a:extLst>
              <a:ext uri="{FF2B5EF4-FFF2-40B4-BE49-F238E27FC236}">
                <a16:creationId xmlns:a16="http://schemas.microsoft.com/office/drawing/2014/main" id="{5442F90B-2F8C-8B77-B0A8-8279B2CC419D}"/>
              </a:ext>
            </a:extLst>
          </p:cNvPr>
          <p:cNvPicPr>
            <a:picLocks noChangeAspect="1"/>
          </p:cNvPicPr>
          <p:nvPr/>
        </p:nvPicPr>
        <p:blipFill>
          <a:blip r:embed="rId3"/>
          <a:stretch>
            <a:fillRect/>
          </a:stretch>
        </p:blipFill>
        <p:spPr>
          <a:xfrm>
            <a:off x="84665" y="2463139"/>
            <a:ext cx="7772400" cy="544987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4.2 Mystery Attack Mitigation</a:t>
            </a:r>
            <a:endParaRPr dirty="0"/>
          </a:p>
        </p:txBody>
      </p:sp>
      <p:sp>
        <p:nvSpPr>
          <p:cNvPr id="325" name="Google Shape;325;p7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What is Your Mitigation Plan?</a:t>
            </a:r>
            <a:endParaRPr sz="1900" b="1" dirty="0">
              <a:latin typeface="Open Sans"/>
              <a:ea typeface="Open Sans"/>
              <a:cs typeface="Open Sans"/>
              <a:sym typeface="Open Sans"/>
            </a:endParaRPr>
          </a:p>
          <a:p>
            <a:pPr marL="0" lvl="0" indent="0" algn="l" rtl="0">
              <a:spcBef>
                <a:spcPts val="1600"/>
              </a:spcBef>
              <a:spcAft>
                <a:spcPts val="0"/>
              </a:spcAft>
              <a:buNone/>
            </a:pPr>
            <a:r>
              <a:rPr lang="en-US" sz="1800" dirty="0">
                <a:solidFill>
                  <a:schemeClr val="tx1">
                    <a:lumMod val="65000"/>
                    <a:lumOff val="35000"/>
                  </a:schemeClr>
                </a:solidFill>
                <a:latin typeface="+mj-lt"/>
              </a:rPr>
              <a:t>I used a load balancer to </a:t>
            </a:r>
            <a:r>
              <a:rPr lang="en-US" sz="1800" i="0" dirty="0">
                <a:solidFill>
                  <a:schemeClr val="tx1">
                    <a:lumMod val="65000"/>
                    <a:lumOff val="35000"/>
                  </a:schemeClr>
                </a:solidFill>
                <a:effectLst/>
                <a:latin typeface="+mj-lt"/>
              </a:rPr>
              <a:t>distributes incoming application traffic across multiple targets to prevent DDOS attacks also I used WAF and a firewall to secure the web and network.</a:t>
            </a:r>
            <a:endParaRPr sz="1800" dirty="0">
              <a:solidFill>
                <a:schemeClr val="tx1">
                  <a:lumMod val="65000"/>
                  <a:lumOff val="35000"/>
                </a:schemeClr>
              </a:solidFill>
              <a:latin typeface="+mj-lt"/>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4.3 SQL Injection Mitigation</a:t>
            </a:r>
            <a:endParaRPr dirty="0"/>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What is Your Mitigation Plan?</a:t>
            </a:r>
            <a:endParaRPr sz="1900" b="1" dirty="0">
              <a:latin typeface="Open Sans"/>
              <a:ea typeface="Open Sans"/>
              <a:cs typeface="Open Sans"/>
              <a:sym typeface="Open Sans"/>
            </a:endParaRPr>
          </a:p>
          <a:p>
            <a:pPr marL="0" lvl="0" indent="0" algn="l" rtl="0">
              <a:spcBef>
                <a:spcPts val="1600"/>
              </a:spcBef>
              <a:spcAft>
                <a:spcPts val="0"/>
              </a:spcAft>
              <a:buNone/>
            </a:pPr>
            <a:r>
              <a:rPr lang="en-US" sz="1600" b="1" i="0" u="sng" dirty="0">
                <a:solidFill>
                  <a:srgbClr val="0070C0"/>
                </a:solidFill>
                <a:effectLst/>
                <a:latin typeface="+mj-lt"/>
              </a:rPr>
              <a:t>Input Validation</a:t>
            </a:r>
          </a:p>
          <a:p>
            <a:pPr marL="0" lvl="0" indent="0" algn="l" rtl="0">
              <a:spcBef>
                <a:spcPts val="1600"/>
              </a:spcBef>
              <a:spcAft>
                <a:spcPts val="0"/>
              </a:spcAft>
              <a:buNone/>
            </a:pPr>
            <a:r>
              <a:rPr lang="en-US" sz="1400" dirty="0">
                <a:solidFill>
                  <a:schemeClr val="tx2">
                    <a:lumMod val="25000"/>
                  </a:schemeClr>
                </a:solidFill>
                <a:latin typeface="+mj-lt"/>
              </a:rPr>
              <a:t>It helps verify</a:t>
            </a:r>
            <a:r>
              <a:rPr lang="en-US" sz="1400" i="0" dirty="0">
                <a:solidFill>
                  <a:schemeClr val="tx2">
                    <a:lumMod val="25000"/>
                  </a:schemeClr>
                </a:solidFill>
                <a:effectLst/>
                <a:latin typeface="+mj-lt"/>
              </a:rPr>
              <a:t> if the type of input submitted by a user is allowed or not and </a:t>
            </a:r>
            <a:r>
              <a:rPr lang="en-US" sz="1400" b="0" i="0" dirty="0">
                <a:solidFill>
                  <a:schemeClr val="tx2">
                    <a:lumMod val="25000"/>
                  </a:schemeClr>
                </a:solidFill>
                <a:effectLst/>
                <a:latin typeface="+mj-lt"/>
              </a:rPr>
              <a:t>makes sure it is the accepted type, length, and format.</a:t>
            </a:r>
            <a:endParaRPr sz="1400" dirty="0">
              <a:solidFill>
                <a:schemeClr val="tx2">
                  <a:lumMod val="25000"/>
                </a:schemeClr>
              </a:solidFill>
              <a:latin typeface="+mj-lt"/>
            </a:endParaRPr>
          </a:p>
          <a:p>
            <a:pPr marL="457200" lvl="0" indent="0" algn="l" rtl="0">
              <a:spcBef>
                <a:spcPts val="1600"/>
              </a:spcBef>
              <a:spcAft>
                <a:spcPts val="1600"/>
              </a:spcAft>
              <a:buNone/>
            </a:pPr>
            <a:endParaRPr sz="1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4.4 XSS Mitigation</a:t>
            </a:r>
            <a:endParaRPr/>
          </a:p>
        </p:txBody>
      </p:sp>
      <p:sp>
        <p:nvSpPr>
          <p:cNvPr id="337" name="Google Shape;337;p7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What is Your Mitigation Plan?</a:t>
            </a:r>
            <a:endParaRPr sz="1900" b="1" dirty="0">
              <a:latin typeface="Open Sans"/>
              <a:ea typeface="Open Sans"/>
              <a:cs typeface="Open Sans"/>
              <a:sym typeface="Open Sans"/>
            </a:endParaRPr>
          </a:p>
          <a:p>
            <a:pPr marL="0" lvl="0" indent="0" algn="l" rtl="0">
              <a:spcBef>
                <a:spcPts val="1600"/>
              </a:spcBef>
              <a:spcAft>
                <a:spcPts val="0"/>
              </a:spcAft>
              <a:buNone/>
            </a:pPr>
            <a:r>
              <a:rPr lang="en-US" sz="1200" b="1" i="0" u="sng" dirty="0">
                <a:solidFill>
                  <a:srgbClr val="0070C0"/>
                </a:solidFill>
                <a:effectLst/>
                <a:latin typeface="Open Sans" panose="020B0606030504020204" pitchFamily="34" charset="0"/>
              </a:rPr>
              <a:t>Sanitizing User Input</a:t>
            </a:r>
            <a:endParaRPr lang="en-US" sz="1900" b="1" i="0" u="sng" dirty="0">
              <a:solidFill>
                <a:srgbClr val="0070C0"/>
              </a:solidFill>
              <a:effectLst/>
              <a:latin typeface="Open Sans" panose="020B0606030504020204" pitchFamily="34" charset="0"/>
            </a:endParaRPr>
          </a:p>
          <a:p>
            <a:pPr marL="0" indent="0">
              <a:spcBef>
                <a:spcPts val="1600"/>
              </a:spcBef>
              <a:buNone/>
            </a:pPr>
            <a:r>
              <a:rPr lang="en-US" sz="1400" dirty="0">
                <a:latin typeface="+mj-lt"/>
              </a:rPr>
              <a:t>It helps </a:t>
            </a:r>
            <a:r>
              <a:rPr lang="en-US" sz="1400" dirty="0">
                <a:solidFill>
                  <a:srgbClr val="3C4858"/>
                </a:solidFill>
                <a:latin typeface="+mj-lt"/>
              </a:rPr>
              <a:t>p</a:t>
            </a:r>
            <a:r>
              <a:rPr lang="en-US" sz="1400" b="0" i="0" dirty="0">
                <a:solidFill>
                  <a:srgbClr val="3C4858"/>
                </a:solidFill>
                <a:effectLst/>
                <a:latin typeface="+mj-lt"/>
              </a:rPr>
              <a:t>rotect the system from malicious code</a:t>
            </a:r>
          </a:p>
          <a:p>
            <a:pPr marL="0" lvl="0" indent="0" algn="l" rtl="0">
              <a:spcBef>
                <a:spcPts val="1600"/>
              </a:spcBef>
              <a:spcAft>
                <a:spcPts val="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06"/>
        <p:cNvGrpSpPr/>
        <p:nvPr/>
      </p:nvGrpSpPr>
      <p:grpSpPr>
        <a:xfrm>
          <a:off x="0" y="0"/>
          <a:ext cx="0" cy="0"/>
          <a:chOff x="0" y="0"/>
          <a:chExt cx="0" cy="0"/>
        </a:xfrm>
      </p:grpSpPr>
      <p:sp>
        <p:nvSpPr>
          <p:cNvPr id="207" name="Google Shape;207;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8" name="Google Shape;208;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9" name="Google Shape;209;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Threat Assessment</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1.1: Asset Inventory</a:t>
            </a:r>
            <a:endParaRPr dirty="0"/>
          </a:p>
        </p:txBody>
      </p:sp>
      <p:sp>
        <p:nvSpPr>
          <p:cNvPr id="215" name="Google Shape;215;p5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Components and Functions</a:t>
            </a:r>
            <a:endParaRPr sz="1900" b="1" dirty="0">
              <a:latin typeface="Open Sans"/>
              <a:ea typeface="Open Sans"/>
              <a:cs typeface="Open Sans"/>
              <a:sym typeface="Open Sans"/>
            </a:endParaRPr>
          </a:p>
          <a:p>
            <a:pPr marL="457200" lvl="0" indent="-349250" algn="l" rtl="0">
              <a:lnSpc>
                <a:spcPct val="200000"/>
              </a:lnSpc>
              <a:spcBef>
                <a:spcPts val="1600"/>
              </a:spcBef>
              <a:spcAft>
                <a:spcPts val="0"/>
              </a:spcAft>
              <a:buSzPts val="1900"/>
              <a:buFont typeface="Open Sans"/>
              <a:buChar char="●"/>
            </a:pPr>
            <a:r>
              <a:rPr lang="en" sz="1900" b="1" i="1" dirty="0">
                <a:latin typeface="Open Sans"/>
                <a:ea typeface="Open Sans"/>
                <a:cs typeface="Open Sans"/>
                <a:sym typeface="Open Sans"/>
              </a:rPr>
              <a:t>[web ser</a:t>
            </a:r>
            <a:r>
              <a:rPr lang="en" sz="1900" b="1" dirty="0">
                <a:latin typeface="Open Sans"/>
                <a:ea typeface="Open Sans"/>
                <a:cs typeface="Open Sans"/>
                <a:sym typeface="Open Sans"/>
              </a:rPr>
              <a:t>ver</a:t>
            </a:r>
            <a:r>
              <a:rPr lang="en" sz="1900" b="1" i="1" dirty="0">
                <a:latin typeface="Open Sans"/>
                <a:ea typeface="Open Sans"/>
                <a:cs typeface="Open Sans"/>
                <a:sym typeface="Open Sans"/>
              </a:rPr>
              <a:t>]:</a:t>
            </a:r>
            <a:r>
              <a:rPr lang="en" sz="1900" i="1" dirty="0">
                <a:latin typeface="Open Sans"/>
                <a:ea typeface="Open Sans"/>
                <a:cs typeface="Open Sans"/>
                <a:sym typeface="Open Sans"/>
              </a:rPr>
              <a:t> it process and manage requests and responses of HTTP/HTTPS from the client.</a:t>
            </a:r>
            <a:endParaRPr sz="1900" dirty="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i="1" dirty="0">
                <a:latin typeface="Open Sans"/>
                <a:ea typeface="Open Sans"/>
                <a:cs typeface="Open Sans"/>
                <a:sym typeface="Open Sans"/>
              </a:rPr>
              <a:t>[database]:</a:t>
            </a:r>
            <a:r>
              <a:rPr lang="en" sz="1900" i="1" dirty="0">
                <a:latin typeface="Open Sans"/>
                <a:ea typeface="Open Sans"/>
                <a:cs typeface="Open Sans"/>
                <a:sym typeface="Open Sans"/>
              </a:rPr>
              <a:t>  it store customers data and products and other information</a:t>
            </a:r>
          </a:p>
          <a:p>
            <a:pPr indent="-349250">
              <a:lnSpc>
                <a:spcPct val="200000"/>
              </a:lnSpc>
              <a:buSzPts val="1900"/>
              <a:buFont typeface="Open Sans"/>
              <a:buChar char="●"/>
            </a:pPr>
            <a:r>
              <a:rPr lang="en-US" sz="1900" b="1" i="1" dirty="0">
                <a:latin typeface="Open Sans"/>
                <a:ea typeface="Open Sans"/>
                <a:cs typeface="Open Sans"/>
                <a:sym typeface="Open Sans"/>
              </a:rPr>
              <a:t>[application server]: </a:t>
            </a:r>
            <a:r>
              <a:rPr lang="en-US" sz="1800" i="1" dirty="0">
                <a:latin typeface="Open Sans"/>
                <a:ea typeface="Open Sans"/>
                <a:cs typeface="Open Sans"/>
                <a:sym typeface="Open Sans"/>
              </a:rPr>
              <a:t>it hosts applications, it </a:t>
            </a:r>
            <a:r>
              <a:rPr lang="en-US" sz="1800" b="0" i="0" dirty="0">
                <a:effectLst/>
                <a:latin typeface="open-sans"/>
              </a:rPr>
              <a:t>Serves web and enterprise-based apps</a:t>
            </a:r>
          </a:p>
          <a:p>
            <a:pPr marL="457200" lvl="0" indent="-349250" algn="l" rtl="0">
              <a:lnSpc>
                <a:spcPct val="200000"/>
              </a:lnSpc>
              <a:spcBef>
                <a:spcPts val="0"/>
              </a:spcBef>
              <a:spcAft>
                <a:spcPts val="0"/>
              </a:spcAft>
              <a:buSzPts val="1900"/>
              <a:buFont typeface="Open Sans"/>
              <a:buChar char="●"/>
            </a:pPr>
            <a:endParaRPr lang="en-US" sz="1900" i="1" dirty="0">
              <a:latin typeface="Open Sans"/>
              <a:ea typeface="Open Sans"/>
              <a:cs typeface="Open Sans"/>
              <a:sym typeface="Open Sans"/>
            </a:endParaRPr>
          </a:p>
        </p:txBody>
      </p:sp>
      <p:sp>
        <p:nvSpPr>
          <p:cNvPr id="216" name="Google Shape;216;p55"/>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1.1: Asset Inventory</a:t>
            </a:r>
            <a:endParaRPr dirty="0"/>
          </a:p>
          <a:p>
            <a:pPr marL="0" lvl="0" indent="0" algn="l" rtl="0">
              <a:spcBef>
                <a:spcPts val="0"/>
              </a:spcBef>
              <a:spcAft>
                <a:spcPts val="0"/>
              </a:spcAft>
              <a:buNone/>
            </a:pPr>
            <a:endParaRPr dirty="0"/>
          </a:p>
        </p:txBody>
      </p:sp>
      <p:sp>
        <p:nvSpPr>
          <p:cNvPr id="222" name="Google Shape;222;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b="1" dirty="0">
                <a:latin typeface="Open Sans"/>
                <a:ea typeface="Open Sans"/>
                <a:cs typeface="Open Sans"/>
                <a:sym typeface="Open Sans"/>
              </a:rPr>
              <a:t>Explanation of How A Request Goes from Client to Server</a:t>
            </a:r>
            <a:endParaRPr sz="1900" dirty="0"/>
          </a:p>
          <a:p>
            <a:pPr marL="0" lvl="0" indent="0" algn="l" rtl="0">
              <a:spcBef>
                <a:spcPts val="1600"/>
              </a:spcBef>
              <a:spcAft>
                <a:spcPts val="1600"/>
              </a:spcAft>
              <a:buNone/>
            </a:pPr>
            <a:r>
              <a:rPr lang="en-US" sz="1900" dirty="0"/>
              <a:t>The client sends HTTP request to web server, then web server send request to Application server to retrieve content from the database and responds to the client .</a:t>
            </a: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1.2 Architecture Audit</a:t>
            </a:r>
            <a:endParaRPr/>
          </a:p>
        </p:txBody>
      </p:sp>
      <p:sp>
        <p:nvSpPr>
          <p:cNvPr id="228" name="Google Shape;228;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Flaws</a:t>
            </a:r>
            <a:endParaRPr lang="en-US" sz="1900" b="1" dirty="0">
              <a:latin typeface="Open Sans"/>
              <a:ea typeface="Open Sans"/>
              <a:cs typeface="Open Sans"/>
              <a:sym typeface="Open Sans"/>
            </a:endParaRPr>
          </a:p>
          <a:p>
            <a:pPr marL="457200" lvl="0" indent="-349250" algn="l" rtl="0">
              <a:lnSpc>
                <a:spcPct val="200000"/>
              </a:lnSpc>
              <a:spcBef>
                <a:spcPts val="1600"/>
              </a:spcBef>
              <a:spcAft>
                <a:spcPts val="0"/>
              </a:spcAft>
              <a:buSzPts val="1900"/>
              <a:buFont typeface="Open Sans"/>
              <a:buChar char="●"/>
            </a:pPr>
            <a:r>
              <a:rPr lang="en-US" sz="1900" i="1" dirty="0">
                <a:latin typeface="Open Sans"/>
                <a:ea typeface="Open Sans"/>
                <a:cs typeface="Open Sans"/>
                <a:sym typeface="Open Sans"/>
              </a:rPr>
              <a:t> load balancer </a:t>
            </a:r>
          </a:p>
          <a:p>
            <a:pPr marL="457200" lvl="0" indent="-349250" algn="l" rtl="0">
              <a:lnSpc>
                <a:spcPct val="200000"/>
              </a:lnSpc>
              <a:spcBef>
                <a:spcPts val="0"/>
              </a:spcBef>
              <a:spcAft>
                <a:spcPts val="0"/>
              </a:spcAft>
              <a:buSzPts val="1900"/>
              <a:buFont typeface="Open Sans"/>
              <a:buChar char="●"/>
            </a:pPr>
            <a:r>
              <a:rPr lang="en-US" sz="1900" i="1" dirty="0">
                <a:latin typeface="Open Sans"/>
                <a:ea typeface="Open Sans"/>
                <a:cs typeface="Open Sans"/>
                <a:sym typeface="Open Sans"/>
              </a:rPr>
              <a:t> Firewall</a:t>
            </a:r>
            <a:endParaRPr sz="1900" i="1" dirty="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US" sz="1900" i="1" dirty="0">
                <a:latin typeface="Open Sans"/>
                <a:ea typeface="Open Sans"/>
                <a:cs typeface="Open Sans"/>
                <a:sym typeface="Open Sans"/>
              </a:rPr>
              <a:t>Vulnerable web application</a:t>
            </a:r>
            <a:endParaRPr sz="1900" i="1" dirty="0">
              <a:latin typeface="Open Sans"/>
              <a:ea typeface="Open Sans"/>
              <a:cs typeface="Open Sans"/>
              <a:sym typeface="Open Sans"/>
            </a:endParaRPr>
          </a:p>
          <a:p>
            <a:pPr marL="457200" lvl="0" indent="0" algn="l" rtl="0">
              <a:spcBef>
                <a:spcPts val="0"/>
              </a:spcBef>
              <a:spcAft>
                <a:spcPts val="0"/>
              </a:spcAft>
              <a:buNone/>
            </a:pPr>
            <a:endParaRPr lang="en-US" sz="1900" b="1" dirty="0">
              <a:latin typeface="Open Sans"/>
              <a:ea typeface="Open Sans"/>
              <a:cs typeface="Open Sans"/>
              <a:sym typeface="Open Sans"/>
            </a:endParaRPr>
          </a:p>
          <a:p>
            <a:pPr marL="457200" lvl="0" indent="0" algn="l" rtl="0">
              <a:spcBef>
                <a:spcPts val="0"/>
              </a:spcBef>
              <a:spcAft>
                <a:spcPts val="0"/>
              </a:spcAft>
              <a:buNone/>
            </a:pPr>
            <a:r>
              <a:rPr lang="en-SA" sz="1900" b="1" dirty="0">
                <a:latin typeface="Open Sans"/>
                <a:ea typeface="Open Sans"/>
                <a:cs typeface="Open Sans"/>
                <a:sym typeface="Open Sans"/>
              </a:rPr>
              <a:t>The best secure architecture:</a:t>
            </a:r>
          </a:p>
          <a:p>
            <a:pPr marL="457200" lvl="0" indent="0" algn="l" rtl="0">
              <a:spcBef>
                <a:spcPts val="0"/>
              </a:spcBef>
              <a:spcAft>
                <a:spcPts val="0"/>
              </a:spcAft>
              <a:buNone/>
            </a:pPr>
            <a:endParaRPr lang="en-SA" sz="2000" dirty="0">
              <a:latin typeface="Open Sans"/>
              <a:ea typeface="Open Sans"/>
              <a:cs typeface="Open Sans"/>
              <a:sym typeface="Open Sans"/>
            </a:endParaRPr>
          </a:p>
          <a:p>
            <a:pPr marL="457200" lvl="0" indent="0" algn="l" rtl="0">
              <a:spcBef>
                <a:spcPts val="0"/>
              </a:spcBef>
              <a:spcAft>
                <a:spcPts val="0"/>
              </a:spcAft>
              <a:buNone/>
            </a:pPr>
            <a:r>
              <a:rPr lang="en-SA" sz="1800" dirty="0">
                <a:latin typeface="Open Sans"/>
                <a:ea typeface="Open Sans"/>
                <a:cs typeface="Open Sans"/>
                <a:sym typeface="Open Sans"/>
              </a:rPr>
              <a:t>1- Using load balancer </a:t>
            </a:r>
          </a:p>
          <a:p>
            <a:pPr marL="457200" lvl="0" indent="0" algn="l" rtl="0">
              <a:spcBef>
                <a:spcPts val="0"/>
              </a:spcBef>
              <a:spcAft>
                <a:spcPts val="0"/>
              </a:spcAft>
              <a:buNone/>
            </a:pPr>
            <a:r>
              <a:rPr lang="en-SA" sz="1800" dirty="0">
                <a:latin typeface="Open Sans"/>
                <a:ea typeface="Open Sans"/>
                <a:cs typeface="Open Sans"/>
                <a:sym typeface="Open Sans"/>
              </a:rPr>
              <a:t>2- network segment</a:t>
            </a:r>
          </a:p>
          <a:p>
            <a:pPr marL="457200" lvl="0" indent="0" algn="l" rtl="0">
              <a:spcBef>
                <a:spcPts val="0"/>
              </a:spcBef>
              <a:spcAft>
                <a:spcPts val="0"/>
              </a:spcAft>
              <a:buNone/>
            </a:pPr>
            <a:r>
              <a:rPr lang="en-SA" sz="1800" dirty="0">
                <a:latin typeface="Open Sans"/>
                <a:ea typeface="Open Sans"/>
                <a:cs typeface="Open Sans"/>
                <a:sym typeface="Open Sans"/>
              </a:rPr>
              <a:t>3-use Firewalls</a:t>
            </a:r>
            <a:endParaRPr sz="1800" dirty="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1.3 Threat Model Diagram</a:t>
            </a:r>
            <a:endParaRPr/>
          </a:p>
        </p:txBody>
      </p:sp>
      <p:sp>
        <p:nvSpPr>
          <p:cNvPr id="234" name="Google Shape;234;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900" b="1" dirty="0">
                <a:latin typeface="Open Sans"/>
                <a:ea typeface="Open Sans"/>
                <a:cs typeface="Open Sans"/>
                <a:sym typeface="Open Sans"/>
              </a:rPr>
              <a:t>Using OWASP Threat Dragon, build a diagram showing the flow of data in the Juice Shop application and identify 3 possible threats to the Juice Shop. Make sure to include the following components:</a:t>
            </a:r>
            <a:endParaRPr sz="1900" b="1" dirty="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dirty="0">
                <a:latin typeface="Open Sans"/>
                <a:ea typeface="Open Sans"/>
                <a:cs typeface="Open Sans"/>
                <a:sym typeface="Open Sans"/>
              </a:rPr>
              <a:t>Client </a:t>
            </a:r>
            <a:endParaRPr sz="1900" b="1" dirty="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dirty="0">
                <a:latin typeface="Open Sans"/>
                <a:ea typeface="Open Sans"/>
                <a:cs typeface="Open Sans"/>
                <a:sym typeface="Open Sans"/>
              </a:rPr>
              <a:t>Web Server</a:t>
            </a:r>
            <a:endParaRPr sz="1900" b="1" dirty="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dirty="0">
                <a:latin typeface="Open Sans"/>
                <a:ea typeface="Open Sans"/>
                <a:cs typeface="Open Sans"/>
                <a:sym typeface="Open Sans"/>
              </a:rPr>
              <a:t>Application Server</a:t>
            </a:r>
            <a:endParaRPr sz="1900" b="1" dirty="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dirty="0">
                <a:latin typeface="Open Sans"/>
                <a:ea typeface="Open Sans"/>
                <a:cs typeface="Open Sans"/>
                <a:sym typeface="Open Sans"/>
              </a:rPr>
              <a:t>Database</a:t>
            </a:r>
            <a:endParaRPr sz="1900" b="1" dirty="0">
              <a:latin typeface="Open Sans"/>
              <a:ea typeface="Open Sans"/>
              <a:cs typeface="Open Sans"/>
              <a:sym typeface="Open Sans"/>
            </a:endParaRPr>
          </a:p>
          <a:p>
            <a:pPr marL="0" lvl="0" indent="0" algn="l" rtl="0">
              <a:spcBef>
                <a:spcPts val="0"/>
              </a:spcBef>
              <a:spcAft>
                <a:spcPts val="1600"/>
              </a:spcAft>
              <a:buNone/>
            </a:pP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1.3 Threat Model Diagram</a:t>
            </a:r>
            <a:endParaRPr/>
          </a:p>
        </p:txBody>
      </p:sp>
      <p:sp>
        <p:nvSpPr>
          <p:cNvPr id="240" name="Google Shape;240;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900" b="1" dirty="0">
                <a:latin typeface="Open Sans"/>
                <a:ea typeface="Open Sans"/>
                <a:cs typeface="Open Sans"/>
                <a:sym typeface="Open Sans"/>
              </a:rPr>
              <a:t>Insert threat Model Diagram Here:</a:t>
            </a:r>
          </a:p>
          <a:p>
            <a:pPr marL="0" lvl="0" indent="0" algn="l" rtl="0">
              <a:lnSpc>
                <a:spcPct val="200000"/>
              </a:lnSpc>
              <a:spcBef>
                <a:spcPts val="0"/>
              </a:spcBef>
              <a:spcAft>
                <a:spcPts val="0"/>
              </a:spcAft>
              <a:buNone/>
            </a:pPr>
            <a:r>
              <a:rPr lang="en-US" sz="1800" dirty="0">
                <a:latin typeface="Open Sans"/>
                <a:ea typeface="Open Sans"/>
                <a:cs typeface="Open Sans"/>
                <a:sym typeface="Open Sans"/>
              </a:rPr>
              <a:t>T</a:t>
            </a:r>
            <a:r>
              <a:rPr lang="en" sz="1800" dirty="0">
                <a:latin typeface="Open Sans"/>
                <a:ea typeface="Open Sans"/>
                <a:cs typeface="Open Sans"/>
                <a:sym typeface="Open Sans"/>
              </a:rPr>
              <a:t>he possible attacks:</a:t>
            </a:r>
          </a:p>
          <a:p>
            <a:pPr marL="0" lvl="0" indent="0" algn="l" rtl="0">
              <a:lnSpc>
                <a:spcPct val="200000"/>
              </a:lnSpc>
              <a:spcBef>
                <a:spcPts val="0"/>
              </a:spcBef>
              <a:spcAft>
                <a:spcPts val="0"/>
              </a:spcAft>
              <a:buNone/>
            </a:pPr>
            <a:r>
              <a:rPr lang="en" sz="1800" dirty="0">
                <a:latin typeface="Open Sans"/>
                <a:ea typeface="Open Sans"/>
                <a:cs typeface="Open Sans"/>
                <a:sym typeface="Open Sans"/>
              </a:rPr>
              <a:t>1- XSS attack </a:t>
            </a:r>
          </a:p>
          <a:p>
            <a:pPr marL="0" lvl="0" indent="0" algn="l" rtl="0">
              <a:lnSpc>
                <a:spcPct val="200000"/>
              </a:lnSpc>
              <a:spcBef>
                <a:spcPts val="0"/>
              </a:spcBef>
              <a:spcAft>
                <a:spcPts val="0"/>
              </a:spcAft>
              <a:buNone/>
            </a:pPr>
            <a:r>
              <a:rPr lang="en" sz="1800" dirty="0">
                <a:latin typeface="Open Sans"/>
                <a:ea typeface="Open Sans"/>
                <a:cs typeface="Open Sans"/>
                <a:sym typeface="Open Sans"/>
              </a:rPr>
              <a:t>2-DDOS attack</a:t>
            </a:r>
          </a:p>
          <a:p>
            <a:pPr marL="0" lvl="0" indent="0" algn="l" rtl="0">
              <a:lnSpc>
                <a:spcPct val="200000"/>
              </a:lnSpc>
              <a:spcBef>
                <a:spcPts val="0"/>
              </a:spcBef>
              <a:spcAft>
                <a:spcPts val="0"/>
              </a:spcAft>
              <a:buNone/>
            </a:pPr>
            <a:r>
              <a:rPr lang="en" sz="1800" dirty="0">
                <a:latin typeface="Open Sans"/>
                <a:ea typeface="Open Sans"/>
                <a:cs typeface="Open Sans"/>
                <a:sym typeface="Open Sans"/>
              </a:rPr>
              <a:t>3-SQL injection</a:t>
            </a:r>
            <a:endParaRPr sz="1800" dirty="0">
              <a:latin typeface="Open Sans"/>
              <a:ea typeface="Open Sans"/>
              <a:cs typeface="Open Sans"/>
              <a:sym typeface="Open Sans"/>
            </a:endParaRPr>
          </a:p>
          <a:p>
            <a:pPr marL="0" lvl="0" indent="0" algn="l" rtl="0">
              <a:spcBef>
                <a:spcPts val="0"/>
              </a:spcBef>
              <a:spcAft>
                <a:spcPts val="1600"/>
              </a:spcAft>
              <a:buNone/>
            </a:pPr>
            <a:endParaRPr sz="1900" dirty="0"/>
          </a:p>
        </p:txBody>
      </p:sp>
      <p:pic>
        <p:nvPicPr>
          <p:cNvPr id="5" name="Picture 4">
            <a:extLst>
              <a:ext uri="{FF2B5EF4-FFF2-40B4-BE49-F238E27FC236}">
                <a16:creationId xmlns:a16="http://schemas.microsoft.com/office/drawing/2014/main" id="{81367E80-4F2B-F280-1B75-04A953C08C16}"/>
              </a:ext>
            </a:extLst>
          </p:cNvPr>
          <p:cNvPicPr>
            <a:picLocks noChangeAspect="1"/>
          </p:cNvPicPr>
          <p:nvPr/>
        </p:nvPicPr>
        <p:blipFill>
          <a:blip r:embed="rId3"/>
          <a:stretch>
            <a:fillRect/>
          </a:stretch>
        </p:blipFill>
        <p:spPr>
          <a:xfrm>
            <a:off x="0" y="5341782"/>
            <a:ext cx="7649308" cy="47166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6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1.4 Threat Analysis</a:t>
            </a:r>
            <a:endParaRPr/>
          </a:p>
        </p:txBody>
      </p:sp>
      <p:sp>
        <p:nvSpPr>
          <p:cNvPr id="246" name="Google Shape;246;p60"/>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What Type of Attack Caused the Crash?</a:t>
            </a:r>
            <a:endParaRPr sz="1900" b="1" dirty="0">
              <a:latin typeface="Open Sans"/>
              <a:ea typeface="Open Sans"/>
              <a:cs typeface="Open Sans"/>
              <a:sym typeface="Open Sans"/>
            </a:endParaRPr>
          </a:p>
          <a:p>
            <a:pPr marL="0" lvl="0" indent="0" algn="l" rtl="0">
              <a:spcBef>
                <a:spcPts val="1600"/>
              </a:spcBef>
              <a:spcAft>
                <a:spcPts val="0"/>
              </a:spcAft>
              <a:buNone/>
            </a:pPr>
            <a:r>
              <a:rPr lang="en-US" sz="1900" dirty="0"/>
              <a:t>DDOS attack</a:t>
            </a:r>
            <a:endParaRPr lang="en-SA" sz="1900" dirty="0"/>
          </a:p>
          <a:p>
            <a:pPr marL="0" lvl="0" indent="0" algn="l" rtl="0">
              <a:spcBef>
                <a:spcPts val="1600"/>
              </a:spcBef>
              <a:spcAft>
                <a:spcPts val="0"/>
              </a:spcAft>
              <a:buNone/>
            </a:pPr>
            <a:endParaRPr lang="en-SA" sz="1900" dirty="0"/>
          </a:p>
          <a:p>
            <a:pPr marL="0" lvl="0" indent="0" algn="l" rtl="0">
              <a:spcBef>
                <a:spcPts val="1600"/>
              </a:spcBef>
              <a:spcAft>
                <a:spcPts val="0"/>
              </a:spcAft>
              <a:buNone/>
            </a:pPr>
            <a:r>
              <a:rPr lang="en" sz="1900" b="1" dirty="0">
                <a:latin typeface="Open Sans"/>
                <a:ea typeface="Open Sans"/>
                <a:cs typeface="Open Sans"/>
                <a:sym typeface="Open Sans"/>
              </a:rPr>
              <a:t>What in the Logs Proves Your Theory?</a:t>
            </a:r>
            <a:endParaRPr sz="1900" b="1" dirty="0">
              <a:latin typeface="Open Sans"/>
              <a:ea typeface="Open Sans"/>
              <a:cs typeface="Open Sans"/>
              <a:sym typeface="Open Sans"/>
            </a:endParaRPr>
          </a:p>
          <a:p>
            <a:pPr marL="0" lvl="0" indent="0" algn="l" rtl="0">
              <a:spcBef>
                <a:spcPts val="1600"/>
              </a:spcBef>
              <a:spcAft>
                <a:spcPts val="1600"/>
              </a:spcAft>
              <a:buNone/>
            </a:pPr>
            <a:r>
              <a:rPr lang="en-US" sz="1900" dirty="0"/>
              <a:t>T</a:t>
            </a:r>
            <a:r>
              <a:rPr lang="en" sz="1900" dirty="0"/>
              <a:t>he website gets tons of requests at the same time from different devices, and this causes the website down</a:t>
            </a:r>
            <a:endParaRPr sz="1900" dirty="0"/>
          </a:p>
        </p:txBody>
      </p:sp>
      <p:pic>
        <p:nvPicPr>
          <p:cNvPr id="3" name="Picture 2">
            <a:extLst>
              <a:ext uri="{FF2B5EF4-FFF2-40B4-BE49-F238E27FC236}">
                <a16:creationId xmlns:a16="http://schemas.microsoft.com/office/drawing/2014/main" id="{D5EF29B3-508A-D76F-C83B-3B0521859656}"/>
              </a:ext>
            </a:extLst>
          </p:cNvPr>
          <p:cNvPicPr>
            <a:picLocks noChangeAspect="1"/>
          </p:cNvPicPr>
          <p:nvPr/>
        </p:nvPicPr>
        <p:blipFill>
          <a:blip r:embed="rId3"/>
          <a:stretch>
            <a:fillRect/>
          </a:stretch>
        </p:blipFill>
        <p:spPr>
          <a:xfrm>
            <a:off x="264850" y="5523095"/>
            <a:ext cx="6690943" cy="315507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3654</TotalTime>
  <Words>690</Words>
  <Application>Microsoft Macintosh PowerPoint</Application>
  <PresentationFormat>Custom</PresentationFormat>
  <Paragraphs>110</Paragraphs>
  <Slides>23</Slides>
  <Notes>23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23</vt:i4>
      </vt:variant>
    </vt:vector>
  </HeadingPairs>
  <TitlesOfParts>
    <vt:vector size="34" baseType="lpstr">
      <vt:lpstr>Helvetica Neue</vt:lpstr>
      <vt:lpstr>Source Code Pro</vt:lpstr>
      <vt:lpstr>Open Sans Light</vt:lpstr>
      <vt:lpstr>open-sans</vt:lpstr>
      <vt:lpstr>Arial</vt:lpstr>
      <vt:lpstr>Abadi</vt:lpstr>
      <vt:lpstr>Open Sans</vt:lpstr>
      <vt:lpstr>Simple Light</vt:lpstr>
      <vt:lpstr>Simple Light</vt:lpstr>
      <vt:lpstr>Simple Light</vt:lpstr>
      <vt:lpstr>White</vt:lpstr>
      <vt:lpstr>Udajuicer:  Threat Report </vt:lpstr>
      <vt:lpstr>Purpose of this Report:</vt:lpstr>
      <vt:lpstr>PowerPoint Presentation</vt:lpstr>
      <vt:lpstr>1.1: Asset Inventory</vt:lpstr>
      <vt:lpstr>1.1: Asset Inventory </vt:lpstr>
      <vt:lpstr>1.2 Architecture Audit</vt:lpstr>
      <vt:lpstr>1.3 Threat Model Diagram</vt:lpstr>
      <vt:lpstr>1.3 Threat Model Diagram</vt:lpstr>
      <vt:lpstr>1.4 Threat Analysis</vt:lpstr>
      <vt:lpstr>1.5 Threat Actor Analysis</vt:lpstr>
      <vt:lpstr>PowerPoint Presentation</vt:lpstr>
      <vt:lpstr>2.1 SQL Injection</vt:lpstr>
      <vt:lpstr>2.1 SQL Injection</vt:lpstr>
      <vt:lpstr>2.2 XSS</vt:lpstr>
      <vt:lpstr>2.2 XSS</vt:lpstr>
      <vt:lpstr>PowerPoint Presentation</vt:lpstr>
      <vt:lpstr>3.1 Scoring Risks</vt:lpstr>
      <vt:lpstr>3.2 Risk Rationale</vt:lpstr>
      <vt:lpstr>PowerPoint Presentation</vt:lpstr>
      <vt:lpstr>4.1 Secure Architecture</vt:lpstr>
      <vt:lpstr>4.2 Mystery Attack Mitigation</vt:lpstr>
      <vt:lpstr>4.3 SQL Injection Mitigation</vt:lpstr>
      <vt:lpstr>4.4 XSS Mitigation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Udajuicer:  Threat Report </dc:title>
  <cp:lastModifiedBy>سمر عبدالعزيز خضر الزبيدي</cp:lastModifiedBy>
  <cp:revision>6</cp:revision>
  <dcterms:modified xsi:type="dcterms:W3CDTF">2022-11-10T15:25:51Z</dcterms:modified>
</cp:coreProperties>
</file>