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0" r:id="rId7"/>
    <p:sldId id="264" r:id="rId8"/>
    <p:sldId id="269" r:id="rId9"/>
    <p:sldId id="273" r:id="rId10"/>
    <p:sldId id="262" r:id="rId11"/>
    <p:sldId id="266" r:id="rId12"/>
    <p:sldId id="274" r:id="rId13"/>
    <p:sldId id="263" r:id="rId14"/>
    <p:sldId id="277" r:id="rId15"/>
    <p:sldId id="28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2362" autoAdjust="0"/>
  </p:normalViewPr>
  <p:slideViewPr>
    <p:cSldViewPr snapToGrid="0" showGuides="1">
      <p:cViewPr>
        <p:scale>
          <a:sx n="75" d="100"/>
          <a:sy n="75" d="100"/>
        </p:scale>
        <p:origin x="1656" y="738"/>
      </p:cViewPr>
      <p:guideLst>
        <p:guide orient="horz" pos="2195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3208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>
            <a:fillRect/>
          </a:stretch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>
            <a:fillRect/>
          </a:stretch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87396" y="1077828"/>
            <a:ext cx="42236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2020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7195" y="4018280"/>
            <a:ext cx="4469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W190601J</a:t>
            </a:r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班 </a:t>
            </a:r>
            <a:r>
              <a:rPr lang="en-US" altLang="zh-CN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计划说明</a:t>
            </a:r>
            <a:r>
              <a:rPr lang="en-US" altLang="zh-CN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项目展示</a:t>
            </a:r>
            <a:endParaRPr lang="zh-CN" altLang="en-US" sz="2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87396" y="3484409"/>
            <a:ext cx="4062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business PPT templet</a:t>
            </a:r>
            <a:endParaRPr lang="zh-CN" altLang="en-US" sz="2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0560" y="5102225"/>
            <a:ext cx="6442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项目组长：侯成</a:t>
            </a:r>
            <a:endParaRPr lang="zh-CN" altLang="en-US" sz="2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项目组员：熊金平、谢嘉慧、刘玉强、周翰林、邓兴川</a:t>
            </a:r>
            <a:endParaRPr lang="zh-CN" altLang="en-US" sz="2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日</a:t>
            </a:r>
            <a:endParaRPr lang="zh-CN" altLang="en-US" sz="2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1687396" y="2400132"/>
            <a:ext cx="5795071" cy="1083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id-ID" sz="4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Clear Sans Light" pitchFamily="34" charset="0"/>
              </a:rPr>
              <a:t>刀剑影院系统</a:t>
            </a:r>
            <a:endParaRPr lang="zh-CN" altLang="id-ID" sz="4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Clear Sans Ligh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  <p:bldP spid="21" grpId="0" build="p"/>
      <p:bldP spid="22" grpId="0" build="p"/>
      <p:bldP spid="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6678361" y="2002810"/>
            <a:ext cx="4533184" cy="1393399"/>
            <a:chOff x="6678541" y="2002809"/>
            <a:chExt cx="4534583" cy="1393399"/>
          </a:xfrm>
        </p:grpSpPr>
        <p:sp>
          <p:nvSpPr>
            <p:cNvPr id="47" name="Oval 8"/>
            <p:cNvSpPr>
              <a:spLocks noChangeArrowheads="1"/>
            </p:cNvSpPr>
            <p:nvPr/>
          </p:nvSpPr>
          <p:spPr bwMode="auto">
            <a:xfrm rot="2700000">
              <a:off x="6675661" y="2055695"/>
              <a:ext cx="1072950" cy="1067191"/>
            </a:xfrm>
            <a:prstGeom prst="rect">
              <a:avLst/>
            </a:prstGeom>
            <a:solidFill>
              <a:srgbClr val="7BBC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8600">
                <a:defRPr/>
              </a:pPr>
              <a:endParaRPr lang="en-US" sz="1465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8098204" y="2002809"/>
              <a:ext cx="2284800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id-ID" dirty="0">
                  <a:latin typeface="华文中宋" panose="02010600040101010101" charset="-122"/>
                  <a:ea typeface="华文中宋" panose="02010600040101010101" charset="-122"/>
                  <a:cs typeface="Lato Regular"/>
                </a:rPr>
                <a:t>登录模块</a:t>
              </a:r>
              <a:endParaRPr lang="zh-CN" altLang="id-ID" dirty="0">
                <a:latin typeface="华文中宋" panose="02010600040101010101" charset="-122"/>
                <a:ea typeface="华文中宋" panose="02010600040101010101" charset="-122"/>
                <a:cs typeface="Lato Regular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097945" y="2319883"/>
              <a:ext cx="3115179" cy="10763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检验用户是否注册，如果未注册将直接跳转入注册页面，另外还可以检验用户为游客用户还是普通用户还是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VIP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用户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676443" y="4281248"/>
            <a:ext cx="4535103" cy="1190359"/>
            <a:chOff x="6676621" y="4281248"/>
            <a:chExt cx="4536503" cy="1190359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7BBC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AutoShape 4"/>
            <p:cNvSpPr/>
            <p:nvPr/>
          </p:nvSpPr>
          <p:spPr bwMode="auto"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8600">
                <a:defRPr/>
              </a:pPr>
              <a:endParaRPr lang="en-US" sz="1465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8097945" y="4324588"/>
              <a:ext cx="2284695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id-ID" dirty="0">
                  <a:latin typeface="华文中宋" panose="02010600040101010101" charset="-122"/>
                  <a:ea typeface="华文中宋" panose="02010600040101010101" charset="-122"/>
                  <a:cs typeface="Lato Regular"/>
                </a:rPr>
                <a:t>评论模块</a:t>
              </a:r>
              <a:endParaRPr lang="zh-CN" altLang="id-ID" dirty="0">
                <a:latin typeface="华文中宋" panose="02010600040101010101" charset="-122"/>
                <a:ea typeface="华文中宋" panose="02010600040101010101" charset="-122"/>
                <a:cs typeface="Lato Regular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7945" y="4641662"/>
              <a:ext cx="3115179" cy="8299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1600" dirty="0">
                  <a:latin typeface="华文中宋" panose="02010600040101010101" charset="-122"/>
                  <a:ea typeface="华文中宋" panose="02010600040101010101" charset="-122"/>
                </a:rPr>
                <a:t>用户查看视屏的同时也可以动态查看其它用户的评论，实现弹幕互动</a:t>
              </a:r>
              <a:endParaRPr lang="zh-CN" altLang="en-US" sz="16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971645" y="2002812"/>
            <a:ext cx="4539469" cy="1147019"/>
            <a:chOff x="974509" y="2002809"/>
            <a:chExt cx="4540870" cy="1147019"/>
          </a:xfrm>
        </p:grpSpPr>
        <p:sp>
          <p:nvSpPr>
            <p:cNvPr id="46" name="Oval 7"/>
            <p:cNvSpPr>
              <a:spLocks noChangeArrowheads="1"/>
            </p:cNvSpPr>
            <p:nvPr/>
          </p:nvSpPr>
          <p:spPr bwMode="auto">
            <a:xfrm rot="2700000">
              <a:off x="4447228" y="2055695"/>
              <a:ext cx="1069110" cy="1067191"/>
            </a:xfrm>
            <a:prstGeom prst="rect">
              <a:avLst/>
            </a:prstGeom>
            <a:solidFill>
              <a:srgbClr val="7BBC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" name="组合 55"/>
            <p:cNvGrpSpPr/>
            <p:nvPr/>
          </p:nvGrpSpPr>
          <p:grpSpPr>
            <a:xfrm>
              <a:off x="4716835" y="2320478"/>
              <a:ext cx="537625" cy="537627"/>
              <a:chOff x="3191434" y="2145028"/>
              <a:chExt cx="359165" cy="359165"/>
            </a:xfrm>
            <a:solidFill>
              <a:schemeClr val="bg1"/>
            </a:solidFill>
            <a:effectLst/>
          </p:grpSpPr>
          <p:sp>
            <p:nvSpPr>
              <p:cNvPr id="57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8600">
                  <a:defRPr/>
                </a:pPr>
                <a:endParaRPr lang="en-US" sz="1465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8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8600">
                  <a:defRPr/>
                </a:pPr>
                <a:endParaRPr lang="en-US" sz="1465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9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8600">
                  <a:defRPr/>
                </a:pPr>
                <a:endParaRPr lang="en-US" sz="1465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4" name="TextBox 76"/>
            <p:cNvSpPr txBox="1"/>
            <p:nvPr/>
          </p:nvSpPr>
          <p:spPr>
            <a:xfrm>
              <a:off x="1775520" y="2002809"/>
              <a:ext cx="2284694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id-ID" dirty="0">
                  <a:latin typeface="华文中宋" panose="02010600040101010101" charset="-122"/>
                  <a:ea typeface="华文中宋" panose="02010600040101010101" charset="-122"/>
                  <a:cs typeface="Lato Regular"/>
                </a:rPr>
                <a:t>注册模块</a:t>
              </a:r>
              <a:endParaRPr lang="zh-CN" altLang="id-ID" dirty="0">
                <a:latin typeface="华文中宋" panose="02010600040101010101" charset="-122"/>
                <a:ea typeface="华文中宋" panose="02010600040101010101" charset="-122"/>
                <a:cs typeface="Lato Regular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74509" y="2319883"/>
              <a:ext cx="3115178" cy="8299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在此模块中，用户可以利用姓名密码、电话、用户邮箱进行注册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,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可以通过邮箱发送验证码</a:t>
              </a:r>
              <a:endPara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976089" y="4283168"/>
            <a:ext cx="4541388" cy="1089378"/>
            <a:chOff x="974509" y="4283168"/>
            <a:chExt cx="4542789" cy="1089378"/>
          </a:xfrm>
        </p:grpSpPr>
        <p:sp>
          <p:nvSpPr>
            <p:cNvPr id="48" name="Oval 9"/>
            <p:cNvSpPr>
              <a:spLocks noChangeArrowheads="1"/>
            </p:cNvSpPr>
            <p:nvPr/>
          </p:nvSpPr>
          <p:spPr bwMode="auto">
            <a:xfrm rot="2700000">
              <a:off x="4447228" y="4282208"/>
              <a:ext cx="1069110" cy="1071030"/>
            </a:xfrm>
            <a:prstGeom prst="rect">
              <a:avLst/>
            </a:prstGeom>
            <a:solidFill>
              <a:srgbClr val="7BBC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7" name="Group 112"/>
            <p:cNvGrpSpPr/>
            <p:nvPr/>
          </p:nvGrpSpPr>
          <p:grpSpPr>
            <a:xfrm>
              <a:off x="4698745" y="4574573"/>
              <a:ext cx="538545" cy="504543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54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8600">
                  <a:defRPr/>
                </a:pPr>
                <a:endParaRPr lang="en-US" sz="1465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5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8600">
                  <a:defRPr/>
                </a:pPr>
                <a:endParaRPr lang="en-US" sz="1465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6" name="TextBox 76"/>
            <p:cNvSpPr txBox="1"/>
            <p:nvPr/>
          </p:nvSpPr>
          <p:spPr>
            <a:xfrm>
              <a:off x="1804993" y="4324589"/>
              <a:ext cx="2284694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id-ID" dirty="0">
                  <a:latin typeface="华文中宋" panose="02010600040101010101" charset="-122"/>
                  <a:ea typeface="华文中宋" panose="02010600040101010101" charset="-122"/>
                  <a:cs typeface="Lato Regular"/>
                </a:rPr>
                <a:t>浏览模块</a:t>
              </a:r>
              <a:endParaRPr lang="zh-CN" altLang="id-ID" dirty="0">
                <a:latin typeface="华文中宋" panose="02010600040101010101" charset="-122"/>
                <a:ea typeface="华文中宋" panose="02010600040101010101" charset="-122"/>
                <a:cs typeface="Lato Regular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4509" y="4641661"/>
              <a:ext cx="3115178" cy="7308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latin typeface="华文中宋" panose="02010600040101010101" charset="-122"/>
                  <a:ea typeface="华文中宋" panose="02010600040101010101" charset="-122"/>
                </a:rPr>
                <a:t>浏览我们系统上所有的资源，也可以按照自己的喜好查看</a:t>
              </a:r>
              <a:endParaRPr lang="zh-CN" altLang="en-US" sz="16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5383609" y="3019187"/>
            <a:ext cx="1460337" cy="1463415"/>
            <a:chOff x="5383388" y="3019187"/>
            <a:chExt cx="1460788" cy="1463415"/>
          </a:xfrm>
          <a:solidFill>
            <a:schemeClr val="accent1"/>
          </a:solidFill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96D6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394744" y="3534518"/>
              <a:ext cx="1402513" cy="460375"/>
            </a:xfrm>
            <a:prstGeom prst="rect">
              <a:avLst/>
            </a:prstGeom>
            <a:solidFill>
              <a:srgbClr val="96D6D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模块分类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  <p:sp useBgFill="1">
        <p:nvSpPr>
          <p:cNvPr id="6" name="矩形: 圆角 1"/>
          <p:cNvSpPr/>
          <p:nvPr/>
        </p:nvSpPr>
        <p:spPr>
          <a:xfrm>
            <a:off x="1611359" y="7412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框 7"/>
          <p:cNvSpPr txBox="1"/>
          <p:nvPr/>
        </p:nvSpPr>
        <p:spPr>
          <a:xfrm>
            <a:off x="2377806" y="10538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第四部</a:t>
            </a:r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3910700" y="27428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项目总结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项目总结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010" y="1394460"/>
            <a:ext cx="115417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我们的刀剑影院</a:t>
            </a:r>
            <a:r>
              <a:rPr lang="zh-CN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系统实现了账号注册、邮箱验证、账号登录、查看视频，视频分类等功能。</a:t>
            </a:r>
            <a:endParaRPr lang="zh-CN" altLang="zh-CN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系统有前台、可更新。功能上基本完善，但是在某些界面上做的还是有很大的不足之处，需要我们改进。在完成这个工作的同时，我们学会很多知识，也认识到了自己的不足之处，这对以后的我们无论是工作亦或是学习都有很大的帮助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总结下来，我们的刀剑影院项目系统基本达到预定要求，但任有很大的提升空间还需继续努力。最后自我学习是必要的，人总是在不断的自我提升达到新的高度。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/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1832383" y="1654846"/>
            <a:ext cx="4431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</a:rPr>
              <a:t>感谢聆听</a:t>
            </a:r>
            <a:endParaRPr lang="zh-CN" altLang="en-US" sz="8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5269110" y="3342983"/>
            <a:ext cx="4431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</a:rPr>
              <a:t>演讲完毕</a:t>
            </a:r>
            <a:endParaRPr lang="zh-CN" altLang="en-US" sz="8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9335">
            <a:off x="350583" y="3119223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  <a:endParaRPr lang="zh-CN" altLang="en-US" sz="4000" b="1" spc="6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059488" y="2264227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54" y="2264228"/>
            <a:ext cx="3058933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项目简介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箭头: 五边形 6"/>
          <p:cNvSpPr/>
          <p:nvPr/>
        </p:nvSpPr>
        <p:spPr>
          <a:xfrm>
            <a:off x="6059487" y="4225209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653" y="4225210"/>
            <a:ext cx="3058933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功能模块</a:t>
            </a:r>
            <a:endParaRPr lang="zh-CN" altLang="en-US" sz="2400" b="1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400" b="1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9" name="箭头: 五边形 8"/>
          <p:cNvSpPr/>
          <p:nvPr/>
        </p:nvSpPr>
        <p:spPr>
          <a:xfrm flipH="1">
            <a:off x="4741504" y="3206165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2880995" y="3246755"/>
            <a:ext cx="186055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项目需求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箭头: 五边形 10"/>
          <p:cNvSpPr/>
          <p:nvPr/>
        </p:nvSpPr>
        <p:spPr>
          <a:xfrm flipH="1">
            <a:off x="4741503" y="5153040"/>
            <a:ext cx="1317984" cy="837191"/>
          </a:xfrm>
          <a:prstGeom prst="homePlat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04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682570" y="5193070"/>
            <a:ext cx="3058933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</a:t>
            </a: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项目总结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7412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0538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27428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华文中宋" panose="02010600040101010101" charset="-122"/>
                <a:ea typeface="华文中宋" panose="02010600040101010101" charset="-122"/>
              </a:rPr>
              <a:t>项目简介</a:t>
            </a:r>
            <a:endParaRPr lang="zh-CN" altLang="en-US" sz="4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50583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项目简介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1570276" y="1398929"/>
            <a:ext cx="3058933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基本介绍</a:t>
            </a:r>
            <a:endParaRPr lang="zh-CN" altLang="en-US" sz="2400" b="1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400" b="1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0655" y="1989241"/>
            <a:ext cx="308171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本系统的主要目的就是为用户提供一个方便、快捷、舒适与互动一起的视频管理平台。本系统的开发根据要求通过系统需求分析、设计、实现等过程，完成了系统功能模块的设计与实现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8092368" y="2671870"/>
            <a:ext cx="3058933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使用技术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92747" y="3350447"/>
            <a:ext cx="308171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本系统根据软件工程的设计思想，基于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JavaWeb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技术，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Mybatis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框架，与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SpringBoot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框架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和mysql数据库系统来实现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9" grpId="0" animBg="1"/>
      <p:bldP spid="10" grpId="0" animBg="1"/>
      <p:bldP spid="166" grpId="0"/>
      <p:bldP spid="167" grpId="0"/>
      <p:bldP spid="168" grpId="0"/>
      <p:bldP spid="169" grpId="0"/>
      <p:bldP spid="170" grpId="0"/>
      <p:bldP spid="171" grpId="0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  <p:sp useBgFill="1">
        <p:nvSpPr>
          <p:cNvPr id="6" name="矩形: 圆角 1"/>
          <p:cNvSpPr/>
          <p:nvPr/>
        </p:nvSpPr>
        <p:spPr>
          <a:xfrm>
            <a:off x="1611359" y="7412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框 7"/>
          <p:cNvSpPr txBox="1"/>
          <p:nvPr/>
        </p:nvSpPr>
        <p:spPr>
          <a:xfrm>
            <a:off x="2377806" y="10538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</a:t>
            </a:r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3910700" y="27428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项目需求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38"/>
          <p:cNvGrpSpPr/>
          <p:nvPr/>
        </p:nvGrpSpPr>
        <p:grpSpPr>
          <a:xfrm>
            <a:off x="2002783" y="3556001"/>
            <a:ext cx="812549" cy="812800"/>
            <a:chOff x="1661160" y="2430780"/>
            <a:chExt cx="609600" cy="609600"/>
          </a:xfrm>
          <a:solidFill>
            <a:srgbClr val="9AE5E9"/>
          </a:solidFill>
        </p:grpSpPr>
        <p:sp>
          <p:nvSpPr>
            <p:cNvPr id="42" name="椭圆 41"/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r>
                <a:rPr lang="en-US" altLang="zh-CN" sz="2400"/>
                <a:t>3</a:t>
              </a:r>
              <a:endParaRPr lang="en-US" altLang="zh-CN" sz="2400"/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6512754" y="2062480"/>
            <a:ext cx="812549" cy="812800"/>
            <a:chOff x="5128260" y="2514600"/>
            <a:chExt cx="609600" cy="609600"/>
          </a:xfrm>
          <a:solidFill>
            <a:srgbClr val="96D6D2"/>
          </a:solidFill>
        </p:grpSpPr>
        <p:sp>
          <p:nvSpPr>
            <p:cNvPr id="46" name="椭圆 45"/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249581" y="2650607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r>
                <a:rPr lang="en-US" altLang="zh-CN" sz="2400"/>
                <a:t>2</a:t>
              </a:r>
              <a:endParaRPr lang="en-US" altLang="zh-CN" sz="2400"/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4797807" y="2073774"/>
            <a:ext cx="812549" cy="812800"/>
            <a:chOff x="3383280" y="1615440"/>
            <a:chExt cx="609600" cy="609600"/>
          </a:xfrm>
          <a:solidFill>
            <a:srgbClr val="96D6D2"/>
          </a:solidFill>
        </p:grpSpPr>
        <p:sp>
          <p:nvSpPr>
            <p:cNvPr id="50" name="椭圆 49"/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r>
                <a:rPr lang="en-US" altLang="zh-CN" sz="2400"/>
                <a:t>1</a:t>
              </a:r>
              <a:endParaRPr lang="en-US" altLang="zh-CN" sz="2400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9264942" y="3434080"/>
            <a:ext cx="812549" cy="812800"/>
            <a:chOff x="6865620" y="1615440"/>
            <a:chExt cx="609600" cy="609600"/>
          </a:xfrm>
          <a:solidFill>
            <a:srgbClr val="9AE5E9"/>
          </a:solidFill>
        </p:grpSpPr>
        <p:sp>
          <p:nvSpPr>
            <p:cNvPr id="54" name="椭圆 53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r>
                <a:rPr lang="en-US" altLang="zh-CN" sz="2400"/>
                <a:t>4</a:t>
              </a:r>
              <a:endParaRPr lang="en-US" altLang="zh-CN" sz="2400"/>
            </a:p>
          </p:txBody>
        </p:sp>
      </p:grpSp>
      <p:grpSp>
        <p:nvGrpSpPr>
          <p:cNvPr id="7" name="组合 55"/>
          <p:cNvGrpSpPr/>
          <p:nvPr/>
        </p:nvGrpSpPr>
        <p:grpSpPr>
          <a:xfrm>
            <a:off x="1057264" y="4407286"/>
            <a:ext cx="2984070" cy="1298609"/>
            <a:chOff x="8055160" y="1613824"/>
            <a:chExt cx="1796360" cy="973956"/>
          </a:xfrm>
        </p:grpSpPr>
        <p:sp>
          <p:nvSpPr>
            <p:cNvPr id="57" name="矩形 56"/>
            <p:cNvSpPr/>
            <p:nvPr/>
          </p:nvSpPr>
          <p:spPr>
            <a:xfrm>
              <a:off x="8084049" y="1613824"/>
              <a:ext cx="600912" cy="25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华文中宋" panose="02010600040101010101" charset="-122"/>
                  <a:ea typeface="华文中宋" panose="02010600040101010101" charset="-122"/>
                </a:rPr>
                <a:t>功能需求</a:t>
              </a:r>
              <a:endParaRPr lang="zh-CN" altLang="en-US" sz="1600" b="1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8055160" y="2057714"/>
              <a:ext cx="1796360" cy="53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高级模块分为模糊查询与分类查询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59" name="文本框 24"/>
            <p:cNvSpPr txBox="1">
              <a:spLocks noChangeArrowheads="1"/>
            </p:cNvSpPr>
            <p:nvPr/>
          </p:nvSpPr>
          <p:spPr bwMode="auto">
            <a:xfrm>
              <a:off x="8055161" y="1866984"/>
              <a:ext cx="1165041" cy="19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高级查询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8" name="组合 59"/>
          <p:cNvGrpSpPr/>
          <p:nvPr/>
        </p:nvGrpSpPr>
        <p:grpSpPr>
          <a:xfrm>
            <a:off x="8447536" y="4407286"/>
            <a:ext cx="3072677" cy="1298609"/>
            <a:chOff x="8126153" y="1613824"/>
            <a:chExt cx="1849700" cy="973956"/>
          </a:xfrm>
        </p:grpSpPr>
        <p:sp>
          <p:nvSpPr>
            <p:cNvPr id="61" name="矩形 60"/>
            <p:cNvSpPr/>
            <p:nvPr/>
          </p:nvSpPr>
          <p:spPr>
            <a:xfrm>
              <a:off x="8146395" y="1613824"/>
              <a:ext cx="600912" cy="25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华文中宋" panose="02010600040101010101" charset="-122"/>
                  <a:ea typeface="华文中宋" panose="02010600040101010101" charset="-122"/>
                </a:rPr>
                <a:t>功能需求</a:t>
              </a:r>
              <a:endParaRPr lang="zh-CN" altLang="en-US" sz="1600" b="1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 bwMode="auto">
            <a:xfrm>
              <a:off x="8126153" y="2057714"/>
              <a:ext cx="1849700" cy="53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普通用户查看视频弹幕评论与发送弹幕评论。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63" name="文本框 24"/>
            <p:cNvSpPr txBox="1">
              <a:spLocks noChangeArrowheads="1"/>
            </p:cNvSpPr>
            <p:nvPr/>
          </p:nvSpPr>
          <p:spPr bwMode="auto">
            <a:xfrm>
              <a:off x="8155042" y="1866984"/>
              <a:ext cx="1271138" cy="19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评论查看与发送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" name="组合 63"/>
          <p:cNvGrpSpPr/>
          <p:nvPr/>
        </p:nvGrpSpPr>
        <p:grpSpPr>
          <a:xfrm>
            <a:off x="1776851" y="1895222"/>
            <a:ext cx="3074669" cy="990634"/>
            <a:chOff x="7352985" y="1613822"/>
            <a:chExt cx="1850900" cy="742975"/>
          </a:xfrm>
        </p:grpSpPr>
        <p:sp>
          <p:nvSpPr>
            <p:cNvPr id="65" name="矩形 64"/>
            <p:cNvSpPr/>
            <p:nvPr/>
          </p:nvSpPr>
          <p:spPr>
            <a:xfrm>
              <a:off x="8549457" y="1613822"/>
              <a:ext cx="654428" cy="25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华文中宋" panose="02010600040101010101" charset="-122"/>
                  <a:ea typeface="华文中宋" panose="02010600040101010101" charset="-122"/>
                </a:rPr>
                <a:t>功能需求</a:t>
              </a:r>
              <a:endParaRPr lang="zh-CN" altLang="en-US" sz="1600" b="1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 bwMode="auto">
            <a:xfrm>
              <a:off x="7352985" y="2057712"/>
              <a:ext cx="1662633" cy="299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普通用户可以浏览视频能容。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67" name="文本框 24"/>
            <p:cNvSpPr txBox="1">
              <a:spLocks noChangeArrowheads="1"/>
            </p:cNvSpPr>
            <p:nvPr/>
          </p:nvSpPr>
          <p:spPr bwMode="auto">
            <a:xfrm>
              <a:off x="7890538" y="1866983"/>
              <a:ext cx="1253597" cy="19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                  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视频查询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" name="组合 67"/>
          <p:cNvGrpSpPr/>
          <p:nvPr/>
        </p:nvGrpSpPr>
        <p:grpSpPr>
          <a:xfrm>
            <a:off x="7439735" y="1906656"/>
            <a:ext cx="2869564" cy="1595153"/>
            <a:chOff x="6695105" y="1622395"/>
            <a:chExt cx="1727430" cy="1196363"/>
          </a:xfrm>
        </p:grpSpPr>
        <p:sp>
          <p:nvSpPr>
            <p:cNvPr id="69" name="矩形 68"/>
            <p:cNvSpPr/>
            <p:nvPr/>
          </p:nvSpPr>
          <p:spPr>
            <a:xfrm>
              <a:off x="6695105" y="1622395"/>
              <a:ext cx="600912" cy="25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华文中宋" panose="02010600040101010101" charset="-122"/>
                  <a:ea typeface="华文中宋" panose="02010600040101010101" charset="-122"/>
                </a:rPr>
                <a:t>功能需求</a:t>
              </a:r>
              <a:endParaRPr lang="zh-CN" altLang="en-US" sz="1600" b="1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 bwMode="auto">
            <a:xfrm>
              <a:off x="6700868" y="2057712"/>
              <a:ext cx="1650652" cy="76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普通用户充值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VIP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后查看视频可免除广告和查看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VIP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专用视频清晰度。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71" name="文本框 24"/>
            <p:cNvSpPr txBox="1">
              <a:spLocks noChangeArrowheads="1"/>
            </p:cNvSpPr>
            <p:nvPr/>
          </p:nvSpPr>
          <p:spPr bwMode="auto">
            <a:xfrm>
              <a:off x="6712689" y="1867187"/>
              <a:ext cx="1709846" cy="19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普通用户充值成为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VIP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用户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4460745" y="5173980"/>
            <a:ext cx="543392" cy="5435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1775" y="4323081"/>
            <a:ext cx="238686" cy="238760"/>
          </a:xfrm>
          <a:prstGeom prst="ellips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37989" y="3809576"/>
            <a:ext cx="446902" cy="44704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2314" y="5110480"/>
            <a:ext cx="391039" cy="39116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863295" y="3497581"/>
            <a:ext cx="238686" cy="23876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710153" y="3981873"/>
            <a:ext cx="305554" cy="30564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7071" y="305906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14425" y="1353185"/>
            <a:ext cx="74980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项目需求不仅包括项目需求还包括性能需求，要求如下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、功能的完整性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、数据库的安全性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、软件的可维护性和可靠性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、页面的齐全性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、程序的可移植性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、数据的可更改性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  <p:sp useBgFill="1">
        <p:nvSpPr>
          <p:cNvPr id="6" name="矩形: 圆角 1"/>
          <p:cNvSpPr/>
          <p:nvPr/>
        </p:nvSpPr>
        <p:spPr>
          <a:xfrm>
            <a:off x="1611359" y="7412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框 7"/>
          <p:cNvSpPr txBox="1"/>
          <p:nvPr/>
        </p:nvSpPr>
        <p:spPr>
          <a:xfrm>
            <a:off x="2377806" y="10538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</a:t>
            </a:r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3910700" y="27428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功能模块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031105" y="704215"/>
            <a:ext cx="2666365" cy="791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前台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0" name="左箭头 109"/>
          <p:cNvSpPr/>
          <p:nvPr/>
        </p:nvSpPr>
        <p:spPr>
          <a:xfrm rot="19500000">
            <a:off x="3171825" y="1873250"/>
            <a:ext cx="1712595" cy="367665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666365" y="2664460"/>
            <a:ext cx="1637030" cy="68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用户模块</a:t>
            </a:r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>
            <a:off x="6202045" y="1557020"/>
            <a:ext cx="324485" cy="10033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5504815" y="2665095"/>
            <a:ext cx="1718945" cy="7169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浏览模块</a:t>
            </a:r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 rot="18840000">
            <a:off x="8407400" y="1386840"/>
            <a:ext cx="340360" cy="134429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8255635" y="2698115"/>
            <a:ext cx="1664335" cy="650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评论模块</a:t>
            </a:r>
            <a:endParaRPr lang="zh-CN" altLang="en-US"/>
          </a:p>
        </p:txBody>
      </p:sp>
      <p:sp>
        <p:nvSpPr>
          <p:cNvPr id="116" name="下箭头 115"/>
          <p:cNvSpPr/>
          <p:nvPr/>
        </p:nvSpPr>
        <p:spPr>
          <a:xfrm>
            <a:off x="2739390" y="3382010"/>
            <a:ext cx="335280" cy="81597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2595245" y="4245610"/>
            <a:ext cx="626110" cy="14839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用户注册</a:t>
            </a:r>
            <a:endParaRPr lang="zh-CN" altLang="en-US"/>
          </a:p>
        </p:txBody>
      </p:sp>
      <p:sp>
        <p:nvSpPr>
          <p:cNvPr id="118" name="下箭头 117"/>
          <p:cNvSpPr/>
          <p:nvPr/>
        </p:nvSpPr>
        <p:spPr>
          <a:xfrm>
            <a:off x="3833495" y="3382645"/>
            <a:ext cx="294005" cy="8153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3717925" y="4216400"/>
            <a:ext cx="621030" cy="14846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用户登录</a:t>
            </a:r>
            <a:endParaRPr lang="zh-CN" altLang="en-US"/>
          </a:p>
        </p:txBody>
      </p:sp>
      <p:sp>
        <p:nvSpPr>
          <p:cNvPr id="120" name="下箭头 119"/>
          <p:cNvSpPr/>
          <p:nvPr/>
        </p:nvSpPr>
        <p:spPr>
          <a:xfrm>
            <a:off x="5504815" y="3408680"/>
            <a:ext cx="327660" cy="7404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下箭头 121"/>
          <p:cNvSpPr/>
          <p:nvPr/>
        </p:nvSpPr>
        <p:spPr>
          <a:xfrm>
            <a:off x="6202045" y="3418840"/>
            <a:ext cx="325120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下箭头 122"/>
          <p:cNvSpPr/>
          <p:nvPr/>
        </p:nvSpPr>
        <p:spPr>
          <a:xfrm>
            <a:off x="6950075" y="3408680"/>
            <a:ext cx="274320" cy="7302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5264785" y="4238625"/>
            <a:ext cx="567690" cy="14909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视频分类</a:t>
            </a:r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6090285" y="4238625"/>
            <a:ext cx="601345" cy="14503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单个查询</a:t>
            </a:r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6950075" y="4228465"/>
            <a:ext cx="617220" cy="1460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查询所有</a:t>
            </a:r>
            <a:endParaRPr lang="zh-CN" altLang="en-US"/>
          </a:p>
        </p:txBody>
      </p:sp>
      <p:sp>
        <p:nvSpPr>
          <p:cNvPr id="127" name="下箭头 126"/>
          <p:cNvSpPr/>
          <p:nvPr/>
        </p:nvSpPr>
        <p:spPr>
          <a:xfrm>
            <a:off x="8479155" y="3413125"/>
            <a:ext cx="304165" cy="7404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下箭头 127"/>
          <p:cNvSpPr/>
          <p:nvPr/>
        </p:nvSpPr>
        <p:spPr>
          <a:xfrm>
            <a:off x="9411970" y="3392805"/>
            <a:ext cx="274320" cy="75057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8255635" y="4238625"/>
            <a:ext cx="669290" cy="14503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弹幕查看</a:t>
            </a:r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9260205" y="4244975"/>
            <a:ext cx="660400" cy="14439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弹幕互动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演示</Application>
  <PresentationFormat>宽屏</PresentationFormat>
  <Paragraphs>173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宋体</vt:lpstr>
      <vt:lpstr>Wingdings</vt:lpstr>
      <vt:lpstr>Copperplate Gothic Bold</vt:lpstr>
      <vt:lpstr>Segoe Print</vt:lpstr>
      <vt:lpstr>华文中宋</vt:lpstr>
      <vt:lpstr>Calibri</vt:lpstr>
      <vt:lpstr>Clear Sans Light</vt:lpstr>
      <vt:lpstr>微软雅黑</vt:lpstr>
      <vt:lpstr>汉仪智楷繁</vt:lpstr>
      <vt:lpstr>Lato Light</vt:lpstr>
      <vt:lpstr>Bebas Neue</vt:lpstr>
      <vt:lpstr>Gill Sans</vt:lpstr>
      <vt:lpstr>Lato Regular</vt:lpstr>
      <vt:lpstr>等线</vt:lpstr>
      <vt:lpstr>Arial Unicode MS</vt:lpstr>
      <vt:lpstr>等线 Light</vt:lpstr>
      <vt:lpstr>Lato Regular</vt:lpstr>
      <vt:lpstr>汉仪智楷繁</vt:lpstr>
      <vt:lpstr>华文新魏</vt:lpstr>
      <vt:lpstr>华文琥珀</vt:lpstr>
      <vt:lpstr>华文行楷</vt:lpstr>
      <vt:lpstr>华文宋体</vt:lpstr>
      <vt:lpstr>方正兰亭超细黑简体</vt:lpstr>
      <vt:lpstr>黑体</vt:lpstr>
      <vt:lpstr>方正粗黑宋简体</vt:lpstr>
      <vt:lpstr>方正舒体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dc:description>——</dc:description>
  <cp:lastModifiedBy>Administrator</cp:lastModifiedBy>
  <cp:revision>75</cp:revision>
  <dcterms:created xsi:type="dcterms:W3CDTF">2017-08-28T05:37:00Z</dcterms:created>
  <dcterms:modified xsi:type="dcterms:W3CDTF">2020-01-08T11:19:02Z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